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Old Standard TT"/>
      <p:regular r:id="rId38"/>
      <p:bold r:id="rId39"/>
      <p: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ldStandardTT-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ldStandardTT-bold.fntdata"/><Relationship Id="rId16" Type="http://schemas.openxmlformats.org/officeDocument/2006/relationships/slide" Target="slides/slide11.xml"/><Relationship Id="rId38" Type="http://schemas.openxmlformats.org/officeDocument/2006/relationships/font" Target="fonts/OldStandardT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0b44d0d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0b44d0d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0b44d0d2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0b44d0d2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16e1aad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16e1aad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0b44d0d2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0b44d0d2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16e1aadc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16e1aadc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0a89ac9c6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0a89ac9c6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0b44d0d2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0b44d0d2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0b44d0d2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0b44d0d2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0b44d0d2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0b44d0d2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0b44d0d2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0b44d0d2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0a89ac9c6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0a89ac9c6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0b44d0d2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0b44d0d2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0b44d0d2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0b44d0d2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0a89ac9c6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0a89ac9c6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a0b44d0d2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a0b44d0d2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2abe218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2abe218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0b44d0d2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a0b44d0d2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0b44d0d2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a0b44d0d2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0b44d0d2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a0b44d0d2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0b44d0d2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0b44d0d2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13485ce6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13485ce6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13485ce6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13485ce6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0b44d0d2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a0b44d0d2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0b44d0d2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0b44d0d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62abe2189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62abe2189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0a89ac9c6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0a89ac9c6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0a89ac9c6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0a89ac9c6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0b44d0d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0b44d0d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0a89ac9c6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0a89ac9c6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16e1aad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16e1aad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2abe2189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2abe218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cs.columbia.edu/~mcollins/hmms-spring2013.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26.png"/><Relationship Id="rId6"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arxiv.org/pdf/2012.04373.pdf" TargetMode="External"/><Relationship Id="rId4" Type="http://schemas.openxmlformats.org/officeDocument/2006/relationships/image" Target="../media/image2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kamalkraj/Named-Entity-Recognition-with-Bidirectional-LSTM-CNNs/tree/master" TargetMode="External"/><Relationship Id="rId4" Type="http://schemas.openxmlformats.org/officeDocument/2006/relationships/image" Target="../media/image27.png"/><Relationship Id="rId5"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kamalkraj/Named-Entity-Recognition-with-Bidirectional-LSTM-CNNs/tree/master" TargetMode="External"/><Relationship Id="rId4" Type="http://schemas.openxmlformats.org/officeDocument/2006/relationships/hyperlink" Target="https://arxiv.org/pdf/2012.04373.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Named Entity Recognition using   </a:t>
            </a:r>
            <a:r>
              <a:rPr lang="en-GB"/>
              <a:t>Hidden Markov Models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b="1" lang="en-GB" sz="1800"/>
              <a:t>Team Mavericks:</a:t>
            </a:r>
            <a:endParaRPr b="1" sz="1800"/>
          </a:p>
          <a:p>
            <a:pPr indent="0" lvl="0" marL="0" rtl="0" algn="l">
              <a:lnSpc>
                <a:spcPct val="80000"/>
              </a:lnSpc>
              <a:spcBef>
                <a:spcPts val="0"/>
              </a:spcBef>
              <a:spcAft>
                <a:spcPts val="0"/>
              </a:spcAft>
              <a:buSzPts val="688"/>
              <a:buNone/>
            </a:pPr>
            <a:r>
              <a:rPr b="1" lang="en-GB" sz="1800"/>
              <a:t>	1) Swayam Agrawal (2021101068)</a:t>
            </a:r>
            <a:endParaRPr b="1" sz="1800"/>
          </a:p>
          <a:p>
            <a:pPr indent="457200" lvl="0" marL="0" rtl="0" algn="l">
              <a:lnSpc>
                <a:spcPct val="80000"/>
              </a:lnSpc>
              <a:spcBef>
                <a:spcPts val="0"/>
              </a:spcBef>
              <a:spcAft>
                <a:spcPts val="0"/>
              </a:spcAft>
              <a:buSzPts val="688"/>
              <a:buNone/>
            </a:pPr>
            <a:r>
              <a:rPr b="1" lang="en-GB" sz="1800"/>
              <a:t>2) Mitansh Kayathwal (2021101026)</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Preprocessing</a:t>
            </a:r>
            <a:endParaRPr/>
          </a:p>
        </p:txBody>
      </p:sp>
      <p:sp>
        <p:nvSpPr>
          <p:cNvPr id="124" name="Google Shape;124;p22"/>
          <p:cNvSpPr txBox="1"/>
          <p:nvPr>
            <p:ph idx="1" type="body"/>
          </p:nvPr>
        </p:nvSpPr>
        <p:spPr>
          <a:xfrm>
            <a:off x="311700" y="1171600"/>
            <a:ext cx="8704200" cy="378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iii) </a:t>
            </a:r>
            <a:r>
              <a:rPr b="1" lang="en-GB" u="sng"/>
              <a:t>Stemming</a:t>
            </a:r>
            <a:r>
              <a:rPr lang="en-GB"/>
              <a:t>: </a:t>
            </a:r>
            <a:r>
              <a:rPr lang="en-GB" u="sng"/>
              <a:t>Reducing words to their base or root form</a:t>
            </a:r>
            <a:r>
              <a:rPr lang="en-GB"/>
              <a:t>. This helps in treating different inflections or derivations of a word as the same, improving the efficiency and accuracy of text analysis.</a:t>
            </a:r>
            <a:endParaRPr/>
          </a:p>
          <a:p>
            <a:pPr indent="0" lvl="0" marL="0" rtl="0" algn="l">
              <a:spcBef>
                <a:spcPts val="1200"/>
              </a:spcBef>
              <a:spcAft>
                <a:spcPts val="1200"/>
              </a:spcAft>
              <a:buClr>
                <a:schemeClr val="dk1"/>
              </a:buClr>
              <a:buSzPts val="1100"/>
              <a:buFont typeface="Arial"/>
              <a:buNone/>
            </a:pPr>
            <a:r>
              <a:t/>
            </a:r>
            <a:endParaRPr/>
          </a:p>
        </p:txBody>
      </p:sp>
      <p:pic>
        <p:nvPicPr>
          <p:cNvPr id="125" name="Google Shape;125;p22"/>
          <p:cNvPicPr preferRelativeResize="0"/>
          <p:nvPr/>
        </p:nvPicPr>
        <p:blipFill>
          <a:blip r:embed="rId3">
            <a:alphaModFix/>
          </a:blip>
          <a:stretch>
            <a:fillRect/>
          </a:stretch>
        </p:blipFill>
        <p:spPr>
          <a:xfrm>
            <a:off x="116250" y="2571750"/>
            <a:ext cx="8911498" cy="841375"/>
          </a:xfrm>
          <a:prstGeom prst="rect">
            <a:avLst/>
          </a:prstGeom>
          <a:noFill/>
          <a:ln>
            <a:noFill/>
          </a:ln>
        </p:spPr>
      </p:pic>
      <p:sp>
        <p:nvSpPr>
          <p:cNvPr id="126" name="Google Shape;126;p22"/>
          <p:cNvSpPr txBox="1"/>
          <p:nvPr/>
        </p:nvSpPr>
        <p:spPr>
          <a:xfrm>
            <a:off x="2599050" y="3723850"/>
            <a:ext cx="38112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Old Standard TT"/>
                <a:ea typeface="Old Standard TT"/>
                <a:cs typeface="Old Standard TT"/>
                <a:sym typeface="Old Standard TT"/>
              </a:rPr>
              <a:t>Shown for Cross-Domain dataset</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Parameter Estimation (Model Training) </a:t>
            </a:r>
            <a:endParaRPr/>
          </a:p>
          <a:p>
            <a:pPr indent="0" lvl="0" marL="0" rtl="0" algn="l">
              <a:spcBef>
                <a:spcPts val="0"/>
              </a:spcBef>
              <a:spcAft>
                <a:spcPts val="0"/>
              </a:spcAft>
              <a:buNone/>
            </a:pPr>
            <a:r>
              <a:t/>
            </a:r>
            <a:endParaRPr/>
          </a:p>
        </p:txBody>
      </p:sp>
      <p:sp>
        <p:nvSpPr>
          <p:cNvPr id="132" name="Google Shape;132;p23"/>
          <p:cNvSpPr txBox="1"/>
          <p:nvPr/>
        </p:nvSpPr>
        <p:spPr>
          <a:xfrm>
            <a:off x="412725" y="1058225"/>
            <a:ext cx="81360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Old Standard TT"/>
                <a:ea typeface="Old Standard TT"/>
                <a:cs typeface="Old Standard TT"/>
                <a:sym typeface="Old Standard TT"/>
              </a:rPr>
              <a:t>Computing start probabilities, transition </a:t>
            </a:r>
            <a:r>
              <a:rPr lang="en-GB" sz="1800">
                <a:solidFill>
                  <a:schemeClr val="dk1"/>
                </a:solidFill>
                <a:latin typeface="Old Standard TT"/>
                <a:ea typeface="Old Standard TT"/>
                <a:cs typeface="Old Standard TT"/>
                <a:sym typeface="Old Standard TT"/>
              </a:rPr>
              <a:t>probabilities</a:t>
            </a:r>
            <a:r>
              <a:rPr lang="en-GB" sz="1800">
                <a:solidFill>
                  <a:schemeClr val="dk1"/>
                </a:solidFill>
                <a:latin typeface="Old Standard TT"/>
                <a:ea typeface="Old Standard TT"/>
                <a:cs typeface="Old Standard TT"/>
                <a:sym typeface="Old Standard TT"/>
              </a:rPr>
              <a:t> and emission probabilities.</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GB" sz="1800">
                <a:solidFill>
                  <a:schemeClr val="dk1"/>
                </a:solidFill>
                <a:latin typeface="Old Standard TT"/>
                <a:ea typeface="Old Standard TT"/>
                <a:cs typeface="Old Standard TT"/>
                <a:sym typeface="Old Standard TT"/>
              </a:rPr>
              <a:t>Example for HMM:</a:t>
            </a:r>
            <a:endParaRPr sz="1800">
              <a:solidFill>
                <a:schemeClr val="dk1"/>
              </a:solidFill>
              <a:latin typeface="Old Standard TT"/>
              <a:ea typeface="Old Standard TT"/>
              <a:cs typeface="Old Standard TT"/>
              <a:sym typeface="Old Standard TT"/>
            </a:endParaRPr>
          </a:p>
        </p:txBody>
      </p:sp>
      <p:pic>
        <p:nvPicPr>
          <p:cNvPr id="133" name="Google Shape;133;p23"/>
          <p:cNvPicPr preferRelativeResize="0"/>
          <p:nvPr/>
        </p:nvPicPr>
        <p:blipFill>
          <a:blip r:embed="rId3">
            <a:alphaModFix/>
          </a:blip>
          <a:stretch>
            <a:fillRect/>
          </a:stretch>
        </p:blipFill>
        <p:spPr>
          <a:xfrm>
            <a:off x="1278888" y="1842350"/>
            <a:ext cx="6403675" cy="3059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4"/>
          <p:cNvPicPr preferRelativeResize="0"/>
          <p:nvPr/>
        </p:nvPicPr>
        <p:blipFill>
          <a:blip r:embed="rId3">
            <a:alphaModFix/>
          </a:blip>
          <a:stretch>
            <a:fillRect/>
          </a:stretch>
        </p:blipFill>
        <p:spPr>
          <a:xfrm>
            <a:off x="709325" y="720275"/>
            <a:ext cx="7601300" cy="3505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Testing the HMM Model</a:t>
            </a:r>
            <a:endParaRPr/>
          </a:p>
        </p:txBody>
      </p:sp>
      <p:sp>
        <p:nvSpPr>
          <p:cNvPr id="144" name="Google Shape;144;p25"/>
          <p:cNvSpPr txBox="1"/>
          <p:nvPr>
            <p:ph idx="1" type="body"/>
          </p:nvPr>
        </p:nvSpPr>
        <p:spPr>
          <a:xfrm>
            <a:off x="311700" y="1171600"/>
            <a:ext cx="8635200" cy="378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t>After calculating all these parameters we apply these parameters to Viterbi algorithm and test the sentences as observations to predict named entities.</a:t>
            </a:r>
            <a:endParaRPr sz="1700"/>
          </a:p>
          <a:p>
            <a:pPr indent="0" lvl="0" marL="0" rtl="0" algn="l">
              <a:spcBef>
                <a:spcPts val="1200"/>
              </a:spcBef>
              <a:spcAft>
                <a:spcPts val="0"/>
              </a:spcAft>
              <a:buNone/>
            </a:pPr>
            <a:r>
              <a:rPr b="1" lang="en-GB" sz="1700"/>
              <a:t>Viterbi Algorithm:</a:t>
            </a:r>
            <a:r>
              <a:rPr lang="en-GB" sz="1700"/>
              <a:t> Given the parameters and the sequence of observations, we want to estimate the </a:t>
            </a:r>
            <a:r>
              <a:rPr b="1" lang="en-GB" sz="1700"/>
              <a:t>most probable sequence</a:t>
            </a:r>
            <a:r>
              <a:rPr lang="en-GB" sz="1700"/>
              <a:t> of states that resulted in the observations.</a:t>
            </a:r>
            <a:endParaRPr sz="1700"/>
          </a:p>
          <a:p>
            <a:pPr indent="0" lvl="0" marL="0" rtl="0" algn="l">
              <a:spcBef>
                <a:spcPts val="1200"/>
              </a:spcBef>
              <a:spcAft>
                <a:spcPts val="0"/>
              </a:spcAft>
              <a:buNone/>
            </a:pPr>
            <a:r>
              <a:rPr lang="en-GB" sz="1700"/>
              <a:t>After evaluating the model parameters, we apply Viterbi’s algorithm for </a:t>
            </a:r>
            <a:r>
              <a:rPr b="1" lang="en-GB" sz="1700"/>
              <a:t>decoding</a:t>
            </a:r>
            <a:r>
              <a:rPr lang="en-GB" sz="1700"/>
              <a:t> </a:t>
            </a:r>
            <a:r>
              <a:rPr b="1" lang="en-GB" sz="1700"/>
              <a:t>the</a:t>
            </a:r>
            <a:r>
              <a:rPr lang="en-GB" sz="1700"/>
              <a:t> </a:t>
            </a:r>
            <a:r>
              <a:rPr b="1" lang="en-GB" sz="1700"/>
              <a:t>best path sequence</a:t>
            </a:r>
            <a:r>
              <a:rPr lang="en-GB" sz="1700"/>
              <a:t> on the test data. </a:t>
            </a:r>
            <a:endParaRPr sz="1700"/>
          </a:p>
          <a:p>
            <a:pPr indent="0" lvl="0" marL="0" rtl="0" algn="l">
              <a:spcBef>
                <a:spcPts val="1200"/>
              </a:spcBef>
              <a:spcAft>
                <a:spcPts val="0"/>
              </a:spcAft>
              <a:buNone/>
            </a:pPr>
            <a:r>
              <a:rPr lang="en-GB" sz="1700"/>
              <a:t>Viterbi Algorithm performs better than a direct brute force approach(checking for all possible computations → N^T computations, NP-hard) by using </a:t>
            </a:r>
            <a:r>
              <a:rPr b="1" lang="en-GB" sz="1700"/>
              <a:t>Dynamic Programming</a:t>
            </a:r>
            <a:r>
              <a:rPr lang="en-GB" sz="1700"/>
              <a:t> through reuse of computations.</a:t>
            </a:r>
            <a:endParaRPr sz="1700"/>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Pseudocode for Viterbi Algorithm</a:t>
            </a:r>
            <a:endParaRPr/>
          </a:p>
        </p:txBody>
      </p:sp>
      <p:pic>
        <p:nvPicPr>
          <p:cNvPr id="150" name="Google Shape;150;p26"/>
          <p:cNvPicPr preferRelativeResize="0"/>
          <p:nvPr/>
        </p:nvPicPr>
        <p:blipFill>
          <a:blip r:embed="rId3">
            <a:alphaModFix/>
          </a:blip>
          <a:stretch>
            <a:fillRect/>
          </a:stretch>
        </p:blipFill>
        <p:spPr>
          <a:xfrm>
            <a:off x="785800" y="1058225"/>
            <a:ext cx="7412557" cy="3780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Handling Out of Vocabulary words	</a:t>
            </a:r>
            <a:endParaRPr/>
          </a:p>
        </p:txBody>
      </p:sp>
      <p:sp>
        <p:nvSpPr>
          <p:cNvPr id="156" name="Google Shape;156;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500"/>
              <a:t>A major problem faced with HMM Model for NER is about out of Vocabulary words. For handling this, we tried and tested 2 approaches:</a:t>
            </a:r>
            <a:endParaRPr sz="1500"/>
          </a:p>
          <a:p>
            <a:pPr indent="0" lvl="0" marL="0" rtl="0" algn="l">
              <a:spcBef>
                <a:spcPts val="1200"/>
              </a:spcBef>
              <a:spcAft>
                <a:spcPts val="0"/>
              </a:spcAft>
              <a:buNone/>
            </a:pPr>
            <a:r>
              <a:rPr lang="en-GB" sz="1500"/>
              <a:t> 1) </a:t>
            </a:r>
            <a:r>
              <a:rPr b="1" lang="en-GB" sz="1500" u="sng"/>
              <a:t>Using a pseudo-word “UNK”</a:t>
            </a:r>
            <a:r>
              <a:rPr lang="en-GB" sz="1500"/>
              <a:t>: We </a:t>
            </a:r>
            <a:r>
              <a:rPr lang="en-GB" sz="1500" u="sng"/>
              <a:t>insert a pseudo-word</a:t>
            </a:r>
            <a:r>
              <a:rPr lang="en-GB" sz="1500"/>
              <a:t> while training the model. All words having a frequency less than a particular threshold were relabelled as “UNK” and then the emission probabilities were computed. This ensures a </a:t>
            </a:r>
            <a:r>
              <a:rPr lang="en-GB" sz="1500" u="sng"/>
              <a:t>closing effect on our vocabulary</a:t>
            </a:r>
            <a:r>
              <a:rPr lang="en-GB" sz="1500"/>
              <a:t>. (Courtesy: </a:t>
            </a:r>
            <a:r>
              <a:rPr lang="en-GB" sz="1500">
                <a:solidFill>
                  <a:schemeClr val="hlink"/>
                </a:solidFill>
                <a:uFill>
                  <a:noFill/>
                </a:uFill>
                <a:hlinkClick r:id="rId3"/>
              </a:rPr>
              <a:t>Reference Link(Columbia)</a:t>
            </a:r>
            <a:r>
              <a:rPr lang="en-GB" sz="1500"/>
              <a:t>) </a:t>
            </a:r>
            <a:endParaRPr sz="1500"/>
          </a:p>
          <a:p>
            <a:pPr indent="0" lvl="0" marL="0" rtl="0" algn="l">
              <a:spcBef>
                <a:spcPts val="1200"/>
              </a:spcBef>
              <a:spcAft>
                <a:spcPts val="0"/>
              </a:spcAft>
              <a:buNone/>
            </a:pPr>
            <a:r>
              <a:rPr lang="en-GB" sz="1500"/>
              <a:t>2) </a:t>
            </a:r>
            <a:r>
              <a:rPr b="1" lang="en-GB" sz="1500" u="sng"/>
              <a:t>Assigning a finite emission probability(1e-4) to every out of Vocabulary word</a:t>
            </a:r>
            <a:r>
              <a:rPr lang="en-GB" sz="1500"/>
              <a:t>. This ensures a finite emission probability so that we could perform the Viterbi Algorithm. This ensures a smoothing effect to the Emission probabilities without any contradictory change in the Emission Probability</a:t>
            </a:r>
            <a:r>
              <a:rPr lang="en-GB" sz="1400"/>
              <a:t>.</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Evaluation</a:t>
            </a:r>
            <a:endParaRPr/>
          </a:p>
        </p:txBody>
      </p:sp>
      <p:sp>
        <p:nvSpPr>
          <p:cNvPr id="162" name="Google Shape;162;p28"/>
          <p:cNvSpPr txBox="1"/>
          <p:nvPr>
            <p:ph idx="1" type="body"/>
          </p:nvPr>
        </p:nvSpPr>
        <p:spPr>
          <a:xfrm>
            <a:off x="311700" y="1171600"/>
            <a:ext cx="8520600" cy="37353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a:t>We have evaluated our model on:</a:t>
            </a:r>
            <a:endParaRPr/>
          </a:p>
          <a:p>
            <a:pPr indent="0" lvl="0" marL="0" rtl="0" algn="l">
              <a:spcBef>
                <a:spcPts val="1200"/>
              </a:spcBef>
              <a:spcAft>
                <a:spcPts val="0"/>
              </a:spcAft>
              <a:buNone/>
            </a:pPr>
            <a:r>
              <a:rPr lang="en-GB"/>
              <a:t>i) </a:t>
            </a:r>
            <a:r>
              <a:rPr b="1" lang="en-GB"/>
              <a:t>Indic Language Datasets</a:t>
            </a:r>
            <a:r>
              <a:rPr lang="en-GB"/>
              <a:t>: Hindi, Gujarati, Tamil, Telugu, Assamese</a:t>
            </a:r>
            <a:endParaRPr/>
          </a:p>
          <a:p>
            <a:pPr indent="0" lvl="0" marL="0" rtl="0" algn="l">
              <a:spcBef>
                <a:spcPts val="1200"/>
              </a:spcBef>
              <a:spcAft>
                <a:spcPts val="0"/>
              </a:spcAft>
              <a:buNone/>
            </a:pPr>
            <a:r>
              <a:rPr lang="en-GB"/>
              <a:t>ii) </a:t>
            </a:r>
            <a:r>
              <a:rPr b="1" lang="en-GB"/>
              <a:t>Cross Domain Datasets</a:t>
            </a:r>
            <a:r>
              <a:rPr lang="en-GB"/>
              <a:t>: AI, Literature, Science, Music, Political Corpus</a:t>
            </a:r>
            <a:endParaRPr/>
          </a:p>
          <a:p>
            <a:pPr indent="0" lvl="0" marL="0" rtl="0" algn="l">
              <a:spcBef>
                <a:spcPts val="1200"/>
              </a:spcBef>
              <a:spcAft>
                <a:spcPts val="0"/>
              </a:spcAft>
              <a:buNone/>
            </a:pPr>
            <a:r>
              <a:rPr lang="en-GB"/>
              <a:t>We evaluate the model's performance on its F1 Score.</a:t>
            </a:r>
            <a:endParaRPr/>
          </a:p>
          <a:p>
            <a:pPr indent="0" lvl="0" marL="0" rtl="0" algn="l">
              <a:spcBef>
                <a:spcPts val="1200"/>
              </a:spcBef>
              <a:spcAft>
                <a:spcPts val="0"/>
              </a:spcAft>
              <a:buNone/>
            </a:pPr>
            <a:r>
              <a:rPr b="1" lang="en-GB"/>
              <a:t>Why not accuracy?</a:t>
            </a:r>
            <a:endParaRPr b="1"/>
          </a:p>
          <a:p>
            <a:pPr indent="0" lvl="0" marL="0" rtl="0" algn="l">
              <a:spcBef>
                <a:spcPts val="1200"/>
              </a:spcBef>
              <a:spcAft>
                <a:spcPts val="0"/>
              </a:spcAft>
              <a:buNone/>
            </a:pPr>
            <a:r>
              <a:rPr lang="en-GB"/>
              <a:t>→ </a:t>
            </a:r>
            <a:r>
              <a:rPr b="1" lang="en-GB"/>
              <a:t>Imbalanced Classes</a:t>
            </a:r>
            <a:r>
              <a:rPr lang="en-GB"/>
              <a:t>: In NER tasks, entities of interest (e.g., person names, locations) are often a small proportion of the overall text. If </a:t>
            </a:r>
            <a:r>
              <a:rPr lang="en-GB" u="sng"/>
              <a:t>one class ("OTHER") significantly outweighs the others, a model that simply predicts the majority class for every instance could achieve a high accuracy</a:t>
            </a:r>
            <a:r>
              <a:rPr lang="en-GB"/>
              <a:t> but fail to identify the named entities, which is the primary goal of NER. </a:t>
            </a:r>
            <a:endParaRPr/>
          </a:p>
          <a:p>
            <a:pPr indent="0" lvl="0" marL="0" rtl="0" algn="l">
              <a:spcBef>
                <a:spcPts val="1200"/>
              </a:spcBef>
              <a:spcAft>
                <a:spcPts val="1200"/>
              </a:spcAft>
              <a:buNone/>
            </a:pPr>
            <a:r>
              <a:rPr lang="en-GB"/>
              <a:t>The F1-score is less affected by class imbalance and provides a more comprehensive evaluation.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on Indic Language Datasets.</a:t>
            </a:r>
            <a:endParaRPr/>
          </a:p>
        </p:txBody>
      </p:sp>
      <p:sp>
        <p:nvSpPr>
          <p:cNvPr id="168" name="Google Shape;168;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trained our HMM model on Gujarati train dataset and then evaluated its performance on Gujarati test dataset.</a:t>
            </a:r>
            <a:endParaRPr/>
          </a:p>
          <a:p>
            <a:pPr indent="0" lvl="0" marL="0" rtl="0" algn="l">
              <a:spcBef>
                <a:spcPts val="1200"/>
              </a:spcBef>
              <a:spcAft>
                <a:spcPts val="0"/>
              </a:spcAft>
              <a:buNone/>
            </a:pPr>
            <a:r>
              <a:rPr lang="en-GB"/>
              <a:t>The performance of the model: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9" name="Google Shape;169;p29"/>
          <p:cNvSpPr txBox="1"/>
          <p:nvPr/>
        </p:nvSpPr>
        <p:spPr>
          <a:xfrm>
            <a:off x="5886000" y="2593275"/>
            <a:ext cx="2946300" cy="22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Old Standard TT"/>
                <a:ea typeface="Old Standard TT"/>
                <a:cs typeface="Old Standard TT"/>
                <a:sym typeface="Old Standard TT"/>
              </a:rPr>
              <a:t>Note that the state 0 i.e. the "OTHER" state has been removed from the metrics computation.</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GB" sz="1800">
                <a:solidFill>
                  <a:schemeClr val="dk1"/>
                </a:solidFill>
                <a:latin typeface="Old Standard TT"/>
                <a:ea typeface="Old Standard TT"/>
                <a:cs typeface="Old Standard TT"/>
                <a:sym typeface="Old Standard TT"/>
              </a:rPr>
              <a:t>We obtain these metrics using the model utilizing method-2 described on Slide-15.</a:t>
            </a:r>
            <a:endParaRPr sz="1800">
              <a:solidFill>
                <a:schemeClr val="dk1"/>
              </a:solidFill>
              <a:latin typeface="Old Standard TT"/>
              <a:ea typeface="Old Standard TT"/>
              <a:cs typeface="Old Standard TT"/>
              <a:sym typeface="Old Standard TT"/>
            </a:endParaRPr>
          </a:p>
        </p:txBody>
      </p:sp>
      <p:pic>
        <p:nvPicPr>
          <p:cNvPr id="170" name="Google Shape;170;p29"/>
          <p:cNvPicPr preferRelativeResize="0"/>
          <p:nvPr/>
        </p:nvPicPr>
        <p:blipFill>
          <a:blip r:embed="rId3">
            <a:alphaModFix/>
          </a:blip>
          <a:stretch>
            <a:fillRect/>
          </a:stretch>
        </p:blipFill>
        <p:spPr>
          <a:xfrm>
            <a:off x="836850" y="2496725"/>
            <a:ext cx="4570529" cy="248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0"/>
          <p:cNvPicPr preferRelativeResize="0"/>
          <p:nvPr/>
        </p:nvPicPr>
        <p:blipFill>
          <a:blip r:embed="rId3">
            <a:alphaModFix/>
          </a:blip>
          <a:stretch>
            <a:fillRect/>
          </a:stretch>
        </p:blipFill>
        <p:spPr>
          <a:xfrm>
            <a:off x="5138250" y="250950"/>
            <a:ext cx="3966325" cy="3100074"/>
          </a:xfrm>
          <a:prstGeom prst="rect">
            <a:avLst/>
          </a:prstGeom>
          <a:noFill/>
          <a:ln>
            <a:noFill/>
          </a:ln>
        </p:spPr>
      </p:pic>
      <p:sp>
        <p:nvSpPr>
          <p:cNvPr id="176" name="Google Shape;176;p30"/>
          <p:cNvSpPr txBox="1"/>
          <p:nvPr/>
        </p:nvSpPr>
        <p:spPr>
          <a:xfrm>
            <a:off x="5138250" y="3452075"/>
            <a:ext cx="3813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latin typeface="Old Standard TT"/>
                <a:ea typeface="Old Standard TT"/>
                <a:cs typeface="Old Standard TT"/>
                <a:sym typeface="Old Standard TT"/>
              </a:rPr>
              <a:t>These two diagrams show the metrics comparison for different entity types (excluding "Others") and the Confusion Matrix.</a:t>
            </a:r>
            <a:endParaRPr sz="1800">
              <a:solidFill>
                <a:schemeClr val="dk1"/>
              </a:solidFill>
              <a:latin typeface="Old Standard TT"/>
              <a:ea typeface="Old Standard TT"/>
              <a:cs typeface="Old Standard TT"/>
              <a:sym typeface="Old Standard TT"/>
            </a:endParaRPr>
          </a:p>
        </p:txBody>
      </p:sp>
      <p:pic>
        <p:nvPicPr>
          <p:cNvPr id="177" name="Google Shape;177;p30"/>
          <p:cNvPicPr preferRelativeResize="0"/>
          <p:nvPr/>
        </p:nvPicPr>
        <p:blipFill>
          <a:blip r:embed="rId4">
            <a:alphaModFix/>
          </a:blip>
          <a:stretch>
            <a:fillRect/>
          </a:stretch>
        </p:blipFill>
        <p:spPr>
          <a:xfrm>
            <a:off x="53850" y="49500"/>
            <a:ext cx="5084399" cy="488294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Results on Multilingual dataset.</a:t>
            </a:r>
            <a:endParaRPr/>
          </a:p>
          <a:p>
            <a:pPr indent="0" lvl="0" marL="0" rtl="0" algn="l">
              <a:spcBef>
                <a:spcPts val="0"/>
              </a:spcBef>
              <a:spcAft>
                <a:spcPts val="0"/>
              </a:spcAft>
              <a:buNone/>
            </a:pPr>
            <a:r>
              <a:t/>
            </a:r>
            <a:endParaRPr/>
          </a:p>
        </p:txBody>
      </p:sp>
      <p:sp>
        <p:nvSpPr>
          <p:cNvPr id="183" name="Google Shape;183;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Next, we combined the training and testing datasets for all languages to create a combined training dataset and testing dataset and evaluated our model on this pair.</a:t>
            </a:r>
            <a:endParaRPr/>
          </a:p>
          <a:p>
            <a:pPr indent="0" lvl="0" marL="0" rtl="0" algn="l">
              <a:spcBef>
                <a:spcPts val="1200"/>
              </a:spcBef>
              <a:spcAft>
                <a:spcPts val="0"/>
              </a:spcAft>
              <a:buNone/>
            </a:pPr>
            <a:r>
              <a:rPr lang="en-GB"/>
              <a:t>The performance of the model:</a:t>
            </a:r>
            <a:endParaRPr/>
          </a:p>
          <a:p>
            <a:pPr indent="0" lvl="0" marL="0" rtl="0" algn="l">
              <a:spcBef>
                <a:spcPts val="1200"/>
              </a:spcBef>
              <a:spcAft>
                <a:spcPts val="1200"/>
              </a:spcAft>
              <a:buNone/>
            </a:pPr>
            <a:r>
              <a:t/>
            </a:r>
            <a:endParaRPr/>
          </a:p>
        </p:txBody>
      </p:sp>
      <p:pic>
        <p:nvPicPr>
          <p:cNvPr id="184" name="Google Shape;184;p31"/>
          <p:cNvPicPr preferRelativeResize="0"/>
          <p:nvPr/>
        </p:nvPicPr>
        <p:blipFill>
          <a:blip r:embed="rId3">
            <a:alphaModFix/>
          </a:blip>
          <a:stretch>
            <a:fillRect/>
          </a:stretch>
        </p:blipFill>
        <p:spPr>
          <a:xfrm>
            <a:off x="788300" y="2492925"/>
            <a:ext cx="4496725" cy="2355025"/>
          </a:xfrm>
          <a:prstGeom prst="rect">
            <a:avLst/>
          </a:prstGeom>
          <a:noFill/>
          <a:ln>
            <a:noFill/>
          </a:ln>
        </p:spPr>
      </p:pic>
      <p:sp>
        <p:nvSpPr>
          <p:cNvPr id="185" name="Google Shape;185;p31"/>
          <p:cNvSpPr txBox="1"/>
          <p:nvPr/>
        </p:nvSpPr>
        <p:spPr>
          <a:xfrm>
            <a:off x="5886000" y="2492925"/>
            <a:ext cx="2946300" cy="22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Old Standard TT"/>
                <a:ea typeface="Old Standard TT"/>
                <a:cs typeface="Old Standard TT"/>
                <a:sym typeface="Old Standard TT"/>
              </a:rPr>
              <a:t>Note that here too the state 0 i.e. the "OTHER" state has been removed from the metrics computation.</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GB" sz="1800">
                <a:solidFill>
                  <a:schemeClr val="dk1"/>
                </a:solidFill>
                <a:latin typeface="Old Standard TT"/>
                <a:ea typeface="Old Standard TT"/>
                <a:cs typeface="Old Standard TT"/>
                <a:sym typeface="Old Standard TT"/>
              </a:rPr>
              <a:t>We obtain these metrics using the model utilizing method-2 described on Slide-11.</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08725" y="3358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NER? 	</a:t>
            </a:r>
            <a:endParaRPr/>
          </a:p>
        </p:txBody>
      </p:sp>
      <p:sp>
        <p:nvSpPr>
          <p:cNvPr id="66" name="Google Shape;66;p14"/>
          <p:cNvSpPr txBox="1"/>
          <p:nvPr>
            <p:ph idx="1" type="body"/>
          </p:nvPr>
        </p:nvSpPr>
        <p:spPr>
          <a:xfrm>
            <a:off x="311700" y="1171600"/>
            <a:ext cx="8520600" cy="3804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NER is an Information Retrieval task which aims to classify named entities into a </a:t>
            </a:r>
            <a:r>
              <a:rPr lang="en-GB"/>
              <a:t>predetermined</a:t>
            </a:r>
            <a:r>
              <a:rPr lang="en-GB"/>
              <a:t> category of classes. The category can be generic like Organization, Person, Location, or a custom category depending on a specific use case.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    			      [“John”, “works”, “at”, “Apple”, “Inc”, “.”] (Sentence)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GB"/>
              <a:t>    	        [“B-PER”, “O”, “O”, “B-ORG”, “I-ORG”, “O”] (Named Entities)</a:t>
            </a:r>
            <a:endParaRPr/>
          </a:p>
          <a:p>
            <a:pPr indent="0" lvl="0" marL="0" rtl="0" algn="l">
              <a:spcBef>
                <a:spcPts val="1200"/>
              </a:spcBef>
              <a:spcAft>
                <a:spcPts val="1200"/>
              </a:spcAft>
              <a:buNone/>
            </a:pPr>
            <a:r>
              <a:t/>
            </a:r>
            <a:endParaRPr/>
          </a:p>
        </p:txBody>
      </p:sp>
      <p:sp>
        <p:nvSpPr>
          <p:cNvPr id="67" name="Google Shape;67;p14"/>
          <p:cNvSpPr/>
          <p:nvPr/>
        </p:nvSpPr>
        <p:spPr>
          <a:xfrm>
            <a:off x="3906625" y="2824713"/>
            <a:ext cx="185700" cy="294900"/>
          </a:xfrm>
          <a:prstGeom prst="down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68" name="Google Shape;68;p14"/>
          <p:cNvSpPr/>
          <p:nvPr/>
        </p:nvSpPr>
        <p:spPr>
          <a:xfrm>
            <a:off x="2880175" y="3167575"/>
            <a:ext cx="2238600" cy="546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lt1"/>
                </a:solidFill>
                <a:latin typeface="Old Standard TT"/>
                <a:ea typeface="Old Standard TT"/>
                <a:cs typeface="Old Standard TT"/>
                <a:sym typeface="Old Standard TT"/>
              </a:rPr>
              <a:t>NER</a:t>
            </a:r>
            <a:endParaRPr sz="2000">
              <a:solidFill>
                <a:schemeClr val="lt1"/>
              </a:solidFill>
              <a:latin typeface="Old Standard TT"/>
              <a:ea typeface="Old Standard TT"/>
              <a:cs typeface="Old Standard TT"/>
              <a:sym typeface="Old Standard TT"/>
            </a:endParaRPr>
          </a:p>
        </p:txBody>
      </p:sp>
      <p:sp>
        <p:nvSpPr>
          <p:cNvPr id="69" name="Google Shape;69;p14"/>
          <p:cNvSpPr/>
          <p:nvPr/>
        </p:nvSpPr>
        <p:spPr>
          <a:xfrm>
            <a:off x="3906625" y="3761525"/>
            <a:ext cx="185700" cy="294900"/>
          </a:xfrm>
          <a:prstGeom prst="down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cxnSp>
        <p:nvCxnSpPr>
          <p:cNvPr id="70" name="Google Shape;70;p14"/>
          <p:cNvCxnSpPr/>
          <p:nvPr/>
        </p:nvCxnSpPr>
        <p:spPr>
          <a:xfrm>
            <a:off x="9925" y="2172900"/>
            <a:ext cx="9118200" cy="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2"/>
          <p:cNvPicPr preferRelativeResize="0"/>
          <p:nvPr/>
        </p:nvPicPr>
        <p:blipFill>
          <a:blip r:embed="rId3">
            <a:alphaModFix/>
          </a:blip>
          <a:stretch>
            <a:fillRect/>
          </a:stretch>
        </p:blipFill>
        <p:spPr>
          <a:xfrm>
            <a:off x="5106650" y="152400"/>
            <a:ext cx="4037349" cy="3121195"/>
          </a:xfrm>
          <a:prstGeom prst="rect">
            <a:avLst/>
          </a:prstGeom>
          <a:noFill/>
          <a:ln>
            <a:noFill/>
          </a:ln>
        </p:spPr>
      </p:pic>
      <p:sp>
        <p:nvSpPr>
          <p:cNvPr id="191" name="Google Shape;191;p32"/>
          <p:cNvSpPr txBox="1"/>
          <p:nvPr/>
        </p:nvSpPr>
        <p:spPr>
          <a:xfrm>
            <a:off x="5138250" y="3452075"/>
            <a:ext cx="3813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latin typeface="Old Standard TT"/>
                <a:ea typeface="Old Standard TT"/>
                <a:cs typeface="Old Standard TT"/>
                <a:sym typeface="Old Standard TT"/>
              </a:rPr>
              <a:t>These two diagrams show the metrics comparison for different entity types (excluding "Others") and the Confusion Matrix.</a:t>
            </a:r>
            <a:endParaRPr sz="1800">
              <a:solidFill>
                <a:schemeClr val="dk1"/>
              </a:solidFill>
              <a:latin typeface="Old Standard TT"/>
              <a:ea typeface="Old Standard TT"/>
              <a:cs typeface="Old Standard TT"/>
              <a:sym typeface="Old Standard TT"/>
            </a:endParaRPr>
          </a:p>
        </p:txBody>
      </p:sp>
      <p:pic>
        <p:nvPicPr>
          <p:cNvPr id="192" name="Google Shape;192;p32"/>
          <p:cNvPicPr preferRelativeResize="0"/>
          <p:nvPr/>
        </p:nvPicPr>
        <p:blipFill>
          <a:blip r:embed="rId4">
            <a:alphaModFix/>
          </a:blip>
          <a:stretch>
            <a:fillRect/>
          </a:stretch>
        </p:blipFill>
        <p:spPr>
          <a:xfrm>
            <a:off x="152400" y="152400"/>
            <a:ext cx="4954249" cy="475793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on Cross-Domain Datasets</a:t>
            </a:r>
            <a:endParaRPr/>
          </a:p>
        </p:txBody>
      </p:sp>
      <p:sp>
        <p:nvSpPr>
          <p:cNvPr id="198" name="Google Shape;198;p33"/>
          <p:cNvSpPr txBox="1"/>
          <p:nvPr>
            <p:ph idx="1" type="body"/>
          </p:nvPr>
        </p:nvSpPr>
        <p:spPr>
          <a:xfrm>
            <a:off x="242725" y="105822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performance of the model on Cross Domain datasets: (data shown for only one Cross Domain corpus):</a:t>
            </a:r>
            <a:endParaRPr/>
          </a:p>
          <a:p>
            <a:pPr indent="0" lvl="0" marL="0" rtl="0" algn="l">
              <a:spcBef>
                <a:spcPts val="1200"/>
              </a:spcBef>
              <a:spcAft>
                <a:spcPts val="1200"/>
              </a:spcAft>
              <a:buNone/>
            </a:pPr>
            <a:r>
              <a:t/>
            </a:r>
            <a:endParaRPr/>
          </a:p>
        </p:txBody>
      </p:sp>
      <p:pic>
        <p:nvPicPr>
          <p:cNvPr id="199" name="Google Shape;199;p33"/>
          <p:cNvPicPr preferRelativeResize="0"/>
          <p:nvPr/>
        </p:nvPicPr>
        <p:blipFill>
          <a:blip r:embed="rId3">
            <a:alphaModFix/>
          </a:blip>
          <a:stretch>
            <a:fillRect/>
          </a:stretch>
        </p:blipFill>
        <p:spPr>
          <a:xfrm>
            <a:off x="2879075" y="1520625"/>
            <a:ext cx="4347150" cy="30253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4"/>
          <p:cNvPicPr preferRelativeResize="0"/>
          <p:nvPr/>
        </p:nvPicPr>
        <p:blipFill>
          <a:blip r:embed="rId3">
            <a:alphaModFix/>
          </a:blip>
          <a:stretch>
            <a:fillRect/>
          </a:stretch>
        </p:blipFill>
        <p:spPr>
          <a:xfrm>
            <a:off x="152400" y="152400"/>
            <a:ext cx="5038337" cy="4838698"/>
          </a:xfrm>
          <a:prstGeom prst="rect">
            <a:avLst/>
          </a:prstGeom>
          <a:noFill/>
          <a:ln>
            <a:noFill/>
          </a:ln>
        </p:spPr>
      </p:pic>
      <p:pic>
        <p:nvPicPr>
          <p:cNvPr id="205" name="Google Shape;205;p34"/>
          <p:cNvPicPr preferRelativeResize="0"/>
          <p:nvPr/>
        </p:nvPicPr>
        <p:blipFill>
          <a:blip r:embed="rId4">
            <a:alphaModFix/>
          </a:blip>
          <a:stretch>
            <a:fillRect/>
          </a:stretch>
        </p:blipFill>
        <p:spPr>
          <a:xfrm>
            <a:off x="5244600" y="152400"/>
            <a:ext cx="3899399" cy="2981000"/>
          </a:xfrm>
          <a:prstGeom prst="rect">
            <a:avLst/>
          </a:prstGeom>
          <a:noFill/>
          <a:ln>
            <a:noFill/>
          </a:ln>
        </p:spPr>
      </p:pic>
      <p:sp>
        <p:nvSpPr>
          <p:cNvPr id="206" name="Google Shape;206;p34"/>
          <p:cNvSpPr txBox="1"/>
          <p:nvPr/>
        </p:nvSpPr>
        <p:spPr>
          <a:xfrm>
            <a:off x="5287350" y="3421200"/>
            <a:ext cx="3813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latin typeface="Old Standard TT"/>
                <a:ea typeface="Old Standard TT"/>
                <a:cs typeface="Old Standard TT"/>
                <a:sym typeface="Old Standard TT"/>
              </a:rPr>
              <a:t>These two diagrams show the metrics comparison for different entity types (excluding "Others") and the Confusion Matrix for a spe</a:t>
            </a:r>
            <a:r>
              <a:rPr lang="en-GB" sz="1800">
                <a:solidFill>
                  <a:schemeClr val="dk1"/>
                </a:solidFill>
                <a:latin typeface="Old Standard TT"/>
                <a:ea typeface="Old Standard TT"/>
                <a:cs typeface="Old Standard TT"/>
                <a:sym typeface="Old Standard TT"/>
              </a:rPr>
              <a:t>cific</a:t>
            </a:r>
            <a:r>
              <a:rPr lang="en-GB" sz="1800">
                <a:solidFill>
                  <a:schemeClr val="dk1"/>
                </a:solidFill>
                <a:latin typeface="Old Standard TT"/>
                <a:ea typeface="Old Standard TT"/>
                <a:cs typeface="Old Standard TT"/>
                <a:sym typeface="Old Standard TT"/>
              </a:rPr>
              <a:t> domain dataset.</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2085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Inferences and Analysis:</a:t>
            </a:r>
            <a:endParaRPr/>
          </a:p>
        </p:txBody>
      </p:sp>
      <p:sp>
        <p:nvSpPr>
          <p:cNvPr id="212" name="Google Shape;212;p35"/>
          <p:cNvSpPr txBox="1"/>
          <p:nvPr/>
        </p:nvSpPr>
        <p:spPr>
          <a:xfrm>
            <a:off x="370900" y="3483675"/>
            <a:ext cx="8520600" cy="11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GB">
                <a:solidFill>
                  <a:schemeClr val="dk1"/>
                </a:solidFill>
                <a:latin typeface="Old Standard TT"/>
                <a:ea typeface="Old Standard TT"/>
                <a:cs typeface="Old Standard TT"/>
                <a:sym typeface="Old Standard TT"/>
              </a:rPr>
              <a:t>We observe a similar pattern of misclassification across both datasets because the ratio of support of any two entities is similar in both datasets.</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GB">
                <a:solidFill>
                  <a:schemeClr val="dk1"/>
                </a:solidFill>
                <a:latin typeface="Old Standard TT"/>
                <a:ea typeface="Old Standard TT"/>
                <a:cs typeface="Old Standard TT"/>
                <a:sym typeface="Old Standard TT"/>
              </a:rPr>
              <a:t>We can infer that state-3 i.e. (B-ORG) has highest Misclassification Rate. State-0 naturally has the lowest misclassification rate across all NER corpora because a majority of the samples belong to "Other" state.</a:t>
            </a:r>
            <a:endParaRPr>
              <a:solidFill>
                <a:schemeClr val="dk1"/>
              </a:solidFill>
              <a:latin typeface="Old Standard TT"/>
              <a:ea typeface="Old Standard TT"/>
              <a:cs typeface="Old Standard TT"/>
              <a:sym typeface="Old Standard TT"/>
            </a:endParaRPr>
          </a:p>
        </p:txBody>
      </p:sp>
      <p:pic>
        <p:nvPicPr>
          <p:cNvPr id="213" name="Google Shape;213;p35"/>
          <p:cNvPicPr preferRelativeResize="0"/>
          <p:nvPr/>
        </p:nvPicPr>
        <p:blipFill>
          <a:blip r:embed="rId3">
            <a:alphaModFix/>
          </a:blip>
          <a:stretch>
            <a:fillRect/>
          </a:stretch>
        </p:blipFill>
        <p:spPr>
          <a:xfrm>
            <a:off x="311700" y="821750"/>
            <a:ext cx="3645573" cy="2357126"/>
          </a:xfrm>
          <a:prstGeom prst="rect">
            <a:avLst/>
          </a:prstGeom>
          <a:noFill/>
          <a:ln>
            <a:noFill/>
          </a:ln>
        </p:spPr>
      </p:pic>
      <p:pic>
        <p:nvPicPr>
          <p:cNvPr id="214" name="Google Shape;214;p35"/>
          <p:cNvPicPr preferRelativeResize="0"/>
          <p:nvPr/>
        </p:nvPicPr>
        <p:blipFill>
          <a:blip r:embed="rId4">
            <a:alphaModFix/>
          </a:blip>
          <a:stretch>
            <a:fillRect/>
          </a:stretch>
        </p:blipFill>
        <p:spPr>
          <a:xfrm>
            <a:off x="4704448" y="821750"/>
            <a:ext cx="3645573" cy="2357126"/>
          </a:xfrm>
          <a:prstGeom prst="rect">
            <a:avLst/>
          </a:prstGeom>
          <a:noFill/>
          <a:ln>
            <a:noFill/>
          </a:ln>
        </p:spPr>
      </p:pic>
      <p:sp>
        <p:nvSpPr>
          <p:cNvPr id="215" name="Google Shape;215;p35"/>
          <p:cNvSpPr/>
          <p:nvPr/>
        </p:nvSpPr>
        <p:spPr>
          <a:xfrm>
            <a:off x="1428775" y="3331275"/>
            <a:ext cx="1746300" cy="396900"/>
          </a:xfrm>
          <a:prstGeom prst="rect">
            <a:avLst/>
          </a:prstGeom>
          <a:solidFill>
            <a:srgbClr val="9CDCF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Gujarati Dataset</a:t>
            </a:r>
            <a:endParaRPr>
              <a:latin typeface="Old Standard TT"/>
              <a:ea typeface="Old Standard TT"/>
              <a:cs typeface="Old Standard TT"/>
              <a:sym typeface="Old Standard TT"/>
            </a:endParaRPr>
          </a:p>
        </p:txBody>
      </p:sp>
      <p:sp>
        <p:nvSpPr>
          <p:cNvPr id="216" name="Google Shape;216;p35"/>
          <p:cNvSpPr/>
          <p:nvPr/>
        </p:nvSpPr>
        <p:spPr>
          <a:xfrm>
            <a:off x="5657627" y="3331275"/>
            <a:ext cx="2041800" cy="3969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Multilingual Dataset</a:t>
            </a:r>
            <a:endParaRPr>
              <a:latin typeface="Old Standard TT"/>
              <a:ea typeface="Old Standard TT"/>
              <a:cs typeface="Old Standard TT"/>
              <a:sym typeface="Old Standard T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6"/>
          <p:cNvPicPr preferRelativeResize="0"/>
          <p:nvPr/>
        </p:nvPicPr>
        <p:blipFill>
          <a:blip r:embed="rId3">
            <a:alphaModFix/>
          </a:blip>
          <a:stretch>
            <a:fillRect/>
          </a:stretch>
        </p:blipFill>
        <p:spPr>
          <a:xfrm>
            <a:off x="360975" y="117300"/>
            <a:ext cx="3612026" cy="2187857"/>
          </a:xfrm>
          <a:prstGeom prst="rect">
            <a:avLst/>
          </a:prstGeom>
          <a:noFill/>
          <a:ln>
            <a:noFill/>
          </a:ln>
        </p:spPr>
      </p:pic>
      <p:pic>
        <p:nvPicPr>
          <p:cNvPr id="222" name="Google Shape;222;p36"/>
          <p:cNvPicPr preferRelativeResize="0"/>
          <p:nvPr/>
        </p:nvPicPr>
        <p:blipFill>
          <a:blip r:embed="rId4">
            <a:alphaModFix/>
          </a:blip>
          <a:stretch>
            <a:fillRect/>
          </a:stretch>
        </p:blipFill>
        <p:spPr>
          <a:xfrm>
            <a:off x="360976" y="2854276"/>
            <a:ext cx="3612026" cy="2172750"/>
          </a:xfrm>
          <a:prstGeom prst="rect">
            <a:avLst/>
          </a:prstGeom>
          <a:noFill/>
          <a:ln>
            <a:noFill/>
          </a:ln>
        </p:spPr>
      </p:pic>
      <p:pic>
        <p:nvPicPr>
          <p:cNvPr id="223" name="Google Shape;223;p36"/>
          <p:cNvPicPr preferRelativeResize="0"/>
          <p:nvPr/>
        </p:nvPicPr>
        <p:blipFill>
          <a:blip r:embed="rId5">
            <a:alphaModFix/>
          </a:blip>
          <a:stretch>
            <a:fillRect/>
          </a:stretch>
        </p:blipFill>
        <p:spPr>
          <a:xfrm>
            <a:off x="4893400" y="117300"/>
            <a:ext cx="3612026" cy="2214267"/>
          </a:xfrm>
          <a:prstGeom prst="rect">
            <a:avLst/>
          </a:prstGeom>
          <a:noFill/>
          <a:ln>
            <a:noFill/>
          </a:ln>
        </p:spPr>
      </p:pic>
      <p:pic>
        <p:nvPicPr>
          <p:cNvPr id="224" name="Google Shape;224;p36"/>
          <p:cNvPicPr preferRelativeResize="0"/>
          <p:nvPr/>
        </p:nvPicPr>
        <p:blipFill>
          <a:blip r:embed="rId6">
            <a:alphaModFix/>
          </a:blip>
          <a:stretch>
            <a:fillRect/>
          </a:stretch>
        </p:blipFill>
        <p:spPr>
          <a:xfrm>
            <a:off x="4943025" y="2841787"/>
            <a:ext cx="3612025" cy="2197717"/>
          </a:xfrm>
          <a:prstGeom prst="rect">
            <a:avLst/>
          </a:prstGeom>
          <a:noFill/>
          <a:ln>
            <a:noFill/>
          </a:ln>
        </p:spPr>
      </p:pic>
      <p:cxnSp>
        <p:nvCxnSpPr>
          <p:cNvPr id="225" name="Google Shape;225;p36"/>
          <p:cNvCxnSpPr/>
          <p:nvPr/>
        </p:nvCxnSpPr>
        <p:spPr>
          <a:xfrm>
            <a:off x="4423300" y="36750"/>
            <a:ext cx="19800" cy="5070000"/>
          </a:xfrm>
          <a:prstGeom prst="straightConnector1">
            <a:avLst/>
          </a:prstGeom>
          <a:noFill/>
          <a:ln cap="flat" cmpd="sng" w="9525">
            <a:solidFill>
              <a:schemeClr val="dk2"/>
            </a:solidFill>
            <a:prstDash val="solid"/>
            <a:round/>
            <a:headEnd len="med" w="med" type="none"/>
            <a:tailEnd len="med" w="med" type="none"/>
          </a:ln>
        </p:spPr>
      </p:cxnSp>
      <p:sp>
        <p:nvSpPr>
          <p:cNvPr id="226" name="Google Shape;226;p36"/>
          <p:cNvSpPr/>
          <p:nvPr/>
        </p:nvSpPr>
        <p:spPr>
          <a:xfrm>
            <a:off x="1448600" y="2391175"/>
            <a:ext cx="1746300" cy="396900"/>
          </a:xfrm>
          <a:prstGeom prst="rect">
            <a:avLst/>
          </a:prstGeom>
          <a:solidFill>
            <a:srgbClr val="9CDCF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Gujarati Dataset</a:t>
            </a:r>
            <a:endParaRPr>
              <a:latin typeface="Old Standard TT"/>
              <a:ea typeface="Old Standard TT"/>
              <a:cs typeface="Old Standard TT"/>
              <a:sym typeface="Old Standard TT"/>
            </a:endParaRPr>
          </a:p>
        </p:txBody>
      </p:sp>
      <p:sp>
        <p:nvSpPr>
          <p:cNvPr id="227" name="Google Shape;227;p36"/>
          <p:cNvSpPr/>
          <p:nvPr/>
        </p:nvSpPr>
        <p:spPr>
          <a:xfrm>
            <a:off x="5875902" y="2388225"/>
            <a:ext cx="2041800" cy="3969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ld Standard TT"/>
                <a:ea typeface="Old Standard TT"/>
                <a:cs typeface="Old Standard TT"/>
                <a:sym typeface="Old Standard TT"/>
              </a:rPr>
              <a:t>Multilingual</a:t>
            </a:r>
            <a:r>
              <a:rPr lang="en-GB">
                <a:latin typeface="Old Standard TT"/>
                <a:ea typeface="Old Standard TT"/>
                <a:cs typeface="Old Standard TT"/>
                <a:sym typeface="Old Standard TT"/>
              </a:rPr>
              <a:t> Dataset</a:t>
            </a:r>
            <a:endParaRPr>
              <a:latin typeface="Old Standard TT"/>
              <a:ea typeface="Old Standard TT"/>
              <a:cs typeface="Old Standard TT"/>
              <a:sym typeface="Old Standard TT"/>
            </a:endParaRPr>
          </a:p>
        </p:txBody>
      </p:sp>
      <p:cxnSp>
        <p:nvCxnSpPr>
          <p:cNvPr id="228" name="Google Shape;228;p36"/>
          <p:cNvCxnSpPr/>
          <p:nvPr/>
        </p:nvCxnSpPr>
        <p:spPr>
          <a:xfrm flipH="1" rot="10800000">
            <a:off x="4375550" y="1208234"/>
            <a:ext cx="488100" cy="6000"/>
          </a:xfrm>
          <a:prstGeom prst="straightConnector1">
            <a:avLst/>
          </a:prstGeom>
          <a:noFill/>
          <a:ln cap="flat" cmpd="sng" w="9525">
            <a:solidFill>
              <a:schemeClr val="dk2"/>
            </a:solidFill>
            <a:prstDash val="solid"/>
            <a:round/>
            <a:headEnd len="med" w="med" type="none"/>
            <a:tailEnd len="med" w="med" type="triangle"/>
          </a:ln>
        </p:spPr>
      </p:cxnSp>
      <p:cxnSp>
        <p:nvCxnSpPr>
          <p:cNvPr id="229" name="Google Shape;229;p36"/>
          <p:cNvCxnSpPr/>
          <p:nvPr/>
        </p:nvCxnSpPr>
        <p:spPr>
          <a:xfrm rot="10800000">
            <a:off x="3934550" y="1206271"/>
            <a:ext cx="460800" cy="9900"/>
          </a:xfrm>
          <a:prstGeom prst="straightConnector1">
            <a:avLst/>
          </a:prstGeom>
          <a:noFill/>
          <a:ln cap="flat" cmpd="sng" w="9525">
            <a:solidFill>
              <a:schemeClr val="dk2"/>
            </a:solidFill>
            <a:prstDash val="solid"/>
            <a:round/>
            <a:headEnd len="med" w="med" type="none"/>
            <a:tailEnd len="med" w="med" type="triangle"/>
          </a:ln>
        </p:spPr>
      </p:cxnSp>
      <p:cxnSp>
        <p:nvCxnSpPr>
          <p:cNvPr id="230" name="Google Shape;230;p36"/>
          <p:cNvCxnSpPr/>
          <p:nvPr/>
        </p:nvCxnSpPr>
        <p:spPr>
          <a:xfrm rot="10800000">
            <a:off x="3934550" y="3858971"/>
            <a:ext cx="460800" cy="9900"/>
          </a:xfrm>
          <a:prstGeom prst="straightConnector1">
            <a:avLst/>
          </a:prstGeom>
          <a:noFill/>
          <a:ln cap="flat" cmpd="sng" w="9525">
            <a:solidFill>
              <a:schemeClr val="dk2"/>
            </a:solidFill>
            <a:prstDash val="solid"/>
            <a:round/>
            <a:headEnd len="med" w="med" type="none"/>
            <a:tailEnd len="med" w="med" type="triangle"/>
          </a:ln>
        </p:spPr>
      </p:cxnSp>
      <p:cxnSp>
        <p:nvCxnSpPr>
          <p:cNvPr id="231" name="Google Shape;231;p36"/>
          <p:cNvCxnSpPr/>
          <p:nvPr/>
        </p:nvCxnSpPr>
        <p:spPr>
          <a:xfrm flipH="1" rot="10800000">
            <a:off x="4375550" y="3860934"/>
            <a:ext cx="488100" cy="6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Inference and Analysis(Multilingual Dataset)</a:t>
            </a:r>
            <a:endParaRPr/>
          </a:p>
        </p:txBody>
      </p:sp>
      <p:sp>
        <p:nvSpPr>
          <p:cNvPr id="237" name="Google Shape;237;p37"/>
          <p:cNvSpPr txBox="1"/>
          <p:nvPr>
            <p:ph idx="1" type="body"/>
          </p:nvPr>
        </p:nvSpPr>
        <p:spPr>
          <a:xfrm>
            <a:off x="311700" y="1171600"/>
            <a:ext cx="4260300" cy="339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500"/>
              <a:t>When the model is run for combined Multi-lingual data, we observe results similar to what the model gives on every individual language corpora, this  indicates that the model is </a:t>
            </a:r>
            <a:r>
              <a:rPr b="1" lang="en-GB" sz="1500"/>
              <a:t>not being affected by the languages</a:t>
            </a:r>
            <a:r>
              <a:rPr lang="en-GB" sz="1500"/>
              <a:t> which are being fed to the model. We are </a:t>
            </a:r>
            <a:r>
              <a:rPr lang="en-GB" sz="1500"/>
              <a:t>achieving</a:t>
            </a:r>
            <a:r>
              <a:rPr lang="en-GB" sz="1500"/>
              <a:t> a </a:t>
            </a:r>
            <a:r>
              <a:rPr b="1" lang="en-GB" sz="1500"/>
              <a:t>weighted</a:t>
            </a:r>
            <a:r>
              <a:rPr lang="en-GB" sz="1500"/>
              <a:t> </a:t>
            </a:r>
            <a:r>
              <a:rPr b="1" lang="en-GB" sz="1500"/>
              <a:t>average F1 Score of</a:t>
            </a:r>
            <a:r>
              <a:rPr lang="en-GB" sz="1500"/>
              <a:t> </a:t>
            </a:r>
            <a:r>
              <a:rPr b="1" lang="en-GB" sz="1500"/>
              <a:t>66%</a:t>
            </a:r>
            <a:r>
              <a:rPr lang="en-GB" sz="1500"/>
              <a:t>. The </a:t>
            </a:r>
            <a:r>
              <a:rPr b="1" lang="en-GB" sz="1500"/>
              <a:t>SOTA using BiLSTM </a:t>
            </a:r>
            <a:r>
              <a:rPr lang="en-GB" sz="1500"/>
              <a:t>on the Language Corpora is </a:t>
            </a:r>
            <a:r>
              <a:rPr b="1" lang="en-GB" sz="1500"/>
              <a:t>above 80% </a:t>
            </a:r>
            <a:endParaRPr sz="1500"/>
          </a:p>
          <a:p>
            <a:pPr indent="0" lvl="0" marL="0" rtl="0" algn="l">
              <a:spcBef>
                <a:spcPts val="1200"/>
              </a:spcBef>
              <a:spcAft>
                <a:spcPts val="1200"/>
              </a:spcAft>
              <a:buNone/>
            </a:pPr>
            <a:r>
              <a:rPr lang="en-GB" sz="1500"/>
              <a:t>On observing the confusion matrices, the </a:t>
            </a:r>
            <a:r>
              <a:rPr lang="en-GB" sz="1500" u="sng"/>
              <a:t>major misclassification is happening between the I and B classes of the same entity</a:t>
            </a:r>
            <a:r>
              <a:rPr lang="en-GB" sz="1500"/>
              <a:t>. This is clearly indicative that the model is unable to judge between 2 subclasses of the same Named Entity as being Inside or </a:t>
            </a:r>
            <a:r>
              <a:rPr lang="en-GB" sz="1500"/>
              <a:t>Beginning of the Named Entity</a:t>
            </a:r>
            <a:r>
              <a:rPr lang="en-GB" sz="1500"/>
              <a:t>. </a:t>
            </a:r>
            <a:endParaRPr sz="1500"/>
          </a:p>
        </p:txBody>
      </p:sp>
      <p:pic>
        <p:nvPicPr>
          <p:cNvPr id="238" name="Google Shape;238;p37"/>
          <p:cNvPicPr preferRelativeResize="0"/>
          <p:nvPr/>
        </p:nvPicPr>
        <p:blipFill>
          <a:blip r:embed="rId3">
            <a:alphaModFix/>
          </a:blip>
          <a:stretch>
            <a:fillRect/>
          </a:stretch>
        </p:blipFill>
        <p:spPr>
          <a:xfrm>
            <a:off x="4724400" y="1058225"/>
            <a:ext cx="4267200" cy="34495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Inference and Analysis</a:t>
            </a:r>
            <a:r>
              <a:rPr lang="en-GB"/>
              <a:t>(Cross-Domain Dataset)	</a:t>
            </a:r>
            <a:endParaRPr/>
          </a:p>
        </p:txBody>
      </p:sp>
      <p:sp>
        <p:nvSpPr>
          <p:cNvPr id="244" name="Google Shape;244;p38"/>
          <p:cNvSpPr txBox="1"/>
          <p:nvPr>
            <p:ph idx="1" type="body"/>
          </p:nvPr>
        </p:nvSpPr>
        <p:spPr>
          <a:xfrm>
            <a:off x="311700" y="1171600"/>
            <a:ext cx="42603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600"/>
              <a:t>We are getting</a:t>
            </a:r>
            <a:r>
              <a:rPr lang="en-GB" sz="1600"/>
              <a:t> </a:t>
            </a:r>
            <a:r>
              <a:rPr b="1" lang="en-GB" sz="1600"/>
              <a:t>an approximate F1 Score of</a:t>
            </a:r>
            <a:r>
              <a:rPr lang="en-GB" sz="1600"/>
              <a:t> </a:t>
            </a:r>
            <a:r>
              <a:rPr b="1" lang="en-GB" sz="1600"/>
              <a:t>45%</a:t>
            </a:r>
            <a:r>
              <a:rPr lang="en-GB" sz="1600"/>
              <a:t> on all the Cross-Domain datasets we tested our model on. The results of the paper from which the dataset was taken has a </a:t>
            </a:r>
            <a:r>
              <a:rPr b="1" lang="en-GB" sz="1600" u="sng">
                <a:solidFill>
                  <a:schemeClr val="hlink"/>
                </a:solidFill>
                <a:hlinkClick r:id="rId3"/>
              </a:rPr>
              <a:t>SOTA</a:t>
            </a:r>
            <a:r>
              <a:rPr b="1" lang="en-GB" sz="1600"/>
              <a:t> of &gt;70% </a:t>
            </a:r>
            <a:r>
              <a:rPr lang="en-GB" sz="1600"/>
              <a:t>on each of the cross-domain datasets. </a:t>
            </a:r>
            <a:r>
              <a:rPr b="1" lang="en-GB" sz="1600"/>
              <a:t>The major reason for a lower F1 score is the large number of Named </a:t>
            </a:r>
            <a:r>
              <a:rPr b="1" lang="en-GB" sz="1600"/>
              <a:t>entities(every model has &gt; 20)</a:t>
            </a:r>
            <a:r>
              <a:rPr b="1" lang="en-GB" sz="1600"/>
              <a:t> that our model is trying to predict the correct outcome from.</a:t>
            </a:r>
            <a:r>
              <a:rPr lang="en-GB" sz="1600"/>
              <a:t> </a:t>
            </a:r>
            <a:endParaRPr sz="1600"/>
          </a:p>
        </p:txBody>
      </p:sp>
      <p:pic>
        <p:nvPicPr>
          <p:cNvPr id="245" name="Google Shape;245;p38"/>
          <p:cNvPicPr preferRelativeResize="0"/>
          <p:nvPr/>
        </p:nvPicPr>
        <p:blipFill>
          <a:blip r:embed="rId4">
            <a:alphaModFix/>
          </a:blip>
          <a:stretch>
            <a:fillRect/>
          </a:stretch>
        </p:blipFill>
        <p:spPr>
          <a:xfrm>
            <a:off x="4692275" y="1027425"/>
            <a:ext cx="4267200" cy="308864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11700" y="1888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Comparison with better models for NER Task</a:t>
            </a:r>
            <a:endParaRPr/>
          </a:p>
        </p:txBody>
      </p:sp>
      <p:sp>
        <p:nvSpPr>
          <p:cNvPr id="251" name="Google Shape;251;p39"/>
          <p:cNvSpPr txBox="1"/>
          <p:nvPr>
            <p:ph idx="1" type="body"/>
          </p:nvPr>
        </p:nvSpPr>
        <p:spPr>
          <a:xfrm>
            <a:off x="311700" y="75775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compare our model with better models utilizing Deep Learning Methods like </a:t>
            </a:r>
            <a:r>
              <a:rPr lang="en-GB" u="sng">
                <a:solidFill>
                  <a:schemeClr val="hlink"/>
                </a:solidFill>
                <a:hlinkClick r:id="rId3"/>
              </a:rPr>
              <a:t>Bidirectional-LSTM-CNNs (SOTA)</a:t>
            </a:r>
            <a:r>
              <a:rPr lang="en-GB"/>
              <a:t>, we evaluated our HMM Model on </a:t>
            </a:r>
            <a:r>
              <a:rPr lang="en-GB"/>
              <a:t>CoNLL</a:t>
            </a:r>
            <a:r>
              <a:rPr lang="en-GB"/>
              <a:t>-2003 dataset, the weighted average F1 score for the SOTA model is 90.9 % with ~70 epochs. We obtained a weighted average F1 score of 64%. Our model's performance:</a:t>
            </a:r>
            <a:endParaRPr/>
          </a:p>
          <a:p>
            <a:pPr indent="0" lvl="0" marL="0" rtl="0" algn="l">
              <a:spcBef>
                <a:spcPts val="1200"/>
              </a:spcBef>
              <a:spcAft>
                <a:spcPts val="1200"/>
              </a:spcAft>
              <a:buNone/>
            </a:pPr>
            <a:r>
              <a:t/>
            </a:r>
            <a:endParaRPr/>
          </a:p>
        </p:txBody>
      </p:sp>
      <p:pic>
        <p:nvPicPr>
          <p:cNvPr id="252" name="Google Shape;252;p39"/>
          <p:cNvPicPr preferRelativeResize="0"/>
          <p:nvPr/>
        </p:nvPicPr>
        <p:blipFill>
          <a:blip r:embed="rId4">
            <a:alphaModFix/>
          </a:blip>
          <a:stretch>
            <a:fillRect/>
          </a:stretch>
        </p:blipFill>
        <p:spPr>
          <a:xfrm>
            <a:off x="522250" y="2270000"/>
            <a:ext cx="4194225" cy="2697476"/>
          </a:xfrm>
          <a:prstGeom prst="rect">
            <a:avLst/>
          </a:prstGeom>
          <a:noFill/>
          <a:ln>
            <a:noFill/>
          </a:ln>
        </p:spPr>
      </p:pic>
      <p:pic>
        <p:nvPicPr>
          <p:cNvPr id="253" name="Google Shape;253;p39"/>
          <p:cNvPicPr preferRelativeResize="0"/>
          <p:nvPr/>
        </p:nvPicPr>
        <p:blipFill>
          <a:blip r:embed="rId5">
            <a:alphaModFix/>
          </a:blip>
          <a:stretch>
            <a:fillRect/>
          </a:stretch>
        </p:blipFill>
        <p:spPr>
          <a:xfrm>
            <a:off x="4955300" y="2210749"/>
            <a:ext cx="3952224" cy="2815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311700" y="1494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 of reasons behind the results:</a:t>
            </a:r>
            <a:endParaRPr/>
          </a:p>
        </p:txBody>
      </p:sp>
      <p:sp>
        <p:nvSpPr>
          <p:cNvPr id="259" name="Google Shape;259;p40"/>
          <p:cNvSpPr txBox="1"/>
          <p:nvPr>
            <p:ph idx="1" type="body"/>
          </p:nvPr>
        </p:nvSpPr>
        <p:spPr>
          <a:xfrm>
            <a:off x="311700" y="873150"/>
            <a:ext cx="8520600" cy="413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HMMs are inherently unidirectional, meaning they model sequences from left to right or right to left but not both simultaneously.</a:t>
            </a:r>
            <a:endParaRPr/>
          </a:p>
          <a:p>
            <a:pPr indent="0" lvl="0" marL="0" rtl="0" algn="l">
              <a:spcBef>
                <a:spcPts val="1200"/>
              </a:spcBef>
              <a:spcAft>
                <a:spcPts val="0"/>
              </a:spcAft>
              <a:buNone/>
            </a:pPr>
            <a:r>
              <a:rPr lang="en-GB"/>
              <a:t>Bidirectional LSTM-CNN models capture contextual information from both past and future words for each word in the sequence. Bidirectional models process the input sequence in both forward and backward directions, allowing them to capture dependencies from both sides.</a:t>
            </a:r>
            <a:endParaRPr/>
          </a:p>
          <a:p>
            <a:pPr indent="0" lvl="0" marL="0" rtl="0" algn="l">
              <a:spcBef>
                <a:spcPts val="1200"/>
              </a:spcBef>
              <a:spcAft>
                <a:spcPts val="0"/>
              </a:spcAft>
              <a:buNone/>
            </a:pPr>
            <a:r>
              <a:rPr lang="en-GB"/>
              <a:t>LSTMs, with their ability to capture long-range dependencies, can effectively model relationships between words that are farther apart in the sequence. </a:t>
            </a:r>
            <a:endParaRPr/>
          </a:p>
          <a:p>
            <a:pPr indent="0" lvl="0" marL="0" rtl="0" algn="l">
              <a:spcBef>
                <a:spcPts val="1200"/>
              </a:spcBef>
              <a:spcAft>
                <a:spcPts val="1200"/>
              </a:spcAft>
              <a:buNone/>
            </a:pPr>
            <a:r>
              <a:rPr lang="en-GB"/>
              <a:t>We take an example on the next slide to demonstrate this.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idx="1" type="body"/>
          </p:nvPr>
        </p:nvSpPr>
        <p:spPr>
          <a:xfrm>
            <a:off x="226650" y="425900"/>
            <a:ext cx="8551200" cy="408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b="1" i="1" lang="en-GB"/>
              <a:t>"Kabul is controlled by President Burhanuddin Rabbani’s government, which Taliban is fighting to overthrow."</a:t>
            </a:r>
            <a:endParaRPr b="1" i="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i="1" lang="en-GB"/>
              <a:t>"Kabul is controlled by President Burhanuddin Rabbani’s government, which Taliban is fighting to overthrow."</a:t>
            </a:r>
            <a:endParaRPr/>
          </a:p>
          <a:p>
            <a:pPr indent="0" lvl="0" marL="0" rtl="0" algn="l">
              <a:spcBef>
                <a:spcPts val="1200"/>
              </a:spcBef>
              <a:spcAft>
                <a:spcPts val="1200"/>
              </a:spcAft>
              <a:buClr>
                <a:schemeClr val="dk1"/>
              </a:buClr>
              <a:buSzPts val="1100"/>
              <a:buFont typeface="Arial"/>
              <a:buNone/>
            </a:pPr>
            <a:r>
              <a:t/>
            </a:r>
            <a:endParaRPr/>
          </a:p>
        </p:txBody>
      </p:sp>
      <p:sp>
        <p:nvSpPr>
          <p:cNvPr id="265" name="Google Shape;265;p41"/>
          <p:cNvSpPr/>
          <p:nvPr/>
        </p:nvSpPr>
        <p:spPr>
          <a:xfrm>
            <a:off x="3614650" y="862700"/>
            <a:ext cx="1408500" cy="513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266" name="Google Shape;266;p41"/>
          <p:cNvSpPr/>
          <p:nvPr/>
        </p:nvSpPr>
        <p:spPr>
          <a:xfrm>
            <a:off x="5023150" y="922850"/>
            <a:ext cx="1070400" cy="393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267" name="Google Shape;267;p41"/>
          <p:cNvSpPr/>
          <p:nvPr/>
        </p:nvSpPr>
        <p:spPr>
          <a:xfrm>
            <a:off x="257100" y="1258550"/>
            <a:ext cx="944100" cy="33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268" name="Google Shape;268;p41"/>
          <p:cNvSpPr/>
          <p:nvPr/>
        </p:nvSpPr>
        <p:spPr>
          <a:xfrm>
            <a:off x="314100" y="980150"/>
            <a:ext cx="830100" cy="278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269" name="Google Shape;269;p41"/>
          <p:cNvSpPr txBox="1"/>
          <p:nvPr/>
        </p:nvSpPr>
        <p:spPr>
          <a:xfrm>
            <a:off x="3800050" y="533125"/>
            <a:ext cx="10377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FF0000"/>
                </a:solidFill>
                <a:latin typeface="Old Standard TT"/>
                <a:ea typeface="Old Standard TT"/>
                <a:cs typeface="Old Standard TT"/>
                <a:sym typeface="Old Standard TT"/>
              </a:rPr>
              <a:t>OTHER</a:t>
            </a:r>
            <a:endParaRPr sz="1000">
              <a:solidFill>
                <a:srgbClr val="FF0000"/>
              </a:solidFill>
              <a:latin typeface="Old Standard TT"/>
              <a:ea typeface="Old Standard TT"/>
              <a:cs typeface="Old Standard TT"/>
              <a:sym typeface="Old Standard TT"/>
            </a:endParaRPr>
          </a:p>
        </p:txBody>
      </p:sp>
      <p:sp>
        <p:nvSpPr>
          <p:cNvPr id="270" name="Google Shape;270;p41"/>
          <p:cNvSpPr txBox="1"/>
          <p:nvPr/>
        </p:nvSpPr>
        <p:spPr>
          <a:xfrm>
            <a:off x="5094250" y="533125"/>
            <a:ext cx="10377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FF0000"/>
                </a:solidFill>
                <a:latin typeface="Old Standard TT"/>
                <a:ea typeface="Old Standard TT"/>
                <a:cs typeface="Old Standard TT"/>
                <a:sym typeface="Old Standard TT"/>
              </a:rPr>
              <a:t>OTHER</a:t>
            </a:r>
            <a:endParaRPr sz="1500">
              <a:solidFill>
                <a:srgbClr val="FF0000"/>
              </a:solidFill>
              <a:latin typeface="Old Standard TT"/>
              <a:ea typeface="Old Standard TT"/>
              <a:cs typeface="Old Standard TT"/>
              <a:sym typeface="Old Standard TT"/>
            </a:endParaRPr>
          </a:p>
        </p:txBody>
      </p:sp>
      <p:sp>
        <p:nvSpPr>
          <p:cNvPr id="271" name="Google Shape;271;p41"/>
          <p:cNvSpPr txBox="1"/>
          <p:nvPr/>
        </p:nvSpPr>
        <p:spPr>
          <a:xfrm>
            <a:off x="314100" y="636100"/>
            <a:ext cx="8955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latin typeface="Old Standard TT"/>
                <a:ea typeface="Old Standard TT"/>
                <a:cs typeface="Old Standard TT"/>
                <a:sym typeface="Old Standard TT"/>
              </a:rPr>
              <a:t>B-LOC</a:t>
            </a:r>
            <a:endParaRPr sz="1800">
              <a:solidFill>
                <a:schemeClr val="dk2"/>
              </a:solidFill>
              <a:latin typeface="Old Standard TT"/>
              <a:ea typeface="Old Standard TT"/>
              <a:cs typeface="Old Standard TT"/>
              <a:sym typeface="Old Standard TT"/>
            </a:endParaRPr>
          </a:p>
        </p:txBody>
      </p:sp>
      <p:sp>
        <p:nvSpPr>
          <p:cNvPr id="272" name="Google Shape;272;p41"/>
          <p:cNvSpPr txBox="1"/>
          <p:nvPr/>
        </p:nvSpPr>
        <p:spPr>
          <a:xfrm>
            <a:off x="226650" y="1519363"/>
            <a:ext cx="10704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latin typeface="Old Standard TT"/>
                <a:ea typeface="Old Standard TT"/>
                <a:cs typeface="Old Standard TT"/>
                <a:sym typeface="Old Standard TT"/>
              </a:rPr>
              <a:t>B-MISC</a:t>
            </a:r>
            <a:endParaRPr sz="1800">
              <a:solidFill>
                <a:schemeClr val="dk2"/>
              </a:solidFill>
              <a:latin typeface="Old Standard TT"/>
              <a:ea typeface="Old Standard TT"/>
              <a:cs typeface="Old Standard TT"/>
              <a:sym typeface="Old Standard TT"/>
            </a:endParaRPr>
          </a:p>
        </p:txBody>
      </p:sp>
      <p:sp>
        <p:nvSpPr>
          <p:cNvPr id="273" name="Google Shape;273;p41"/>
          <p:cNvSpPr/>
          <p:nvPr/>
        </p:nvSpPr>
        <p:spPr>
          <a:xfrm>
            <a:off x="392100" y="2648125"/>
            <a:ext cx="674100" cy="33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274" name="Google Shape;274;p41"/>
          <p:cNvSpPr/>
          <p:nvPr/>
        </p:nvSpPr>
        <p:spPr>
          <a:xfrm>
            <a:off x="3614650" y="2593675"/>
            <a:ext cx="1408500" cy="447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275" name="Google Shape;275;p41"/>
          <p:cNvSpPr/>
          <p:nvPr/>
        </p:nvSpPr>
        <p:spPr>
          <a:xfrm>
            <a:off x="5023150" y="2620975"/>
            <a:ext cx="1037700" cy="393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276" name="Google Shape;276;p41"/>
          <p:cNvSpPr/>
          <p:nvPr/>
        </p:nvSpPr>
        <p:spPr>
          <a:xfrm>
            <a:off x="314100" y="2986825"/>
            <a:ext cx="830100" cy="393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277" name="Google Shape;277;p41"/>
          <p:cNvSpPr txBox="1"/>
          <p:nvPr/>
        </p:nvSpPr>
        <p:spPr>
          <a:xfrm>
            <a:off x="289800" y="2282350"/>
            <a:ext cx="9441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latin typeface="Old Standard TT"/>
                <a:ea typeface="Old Standard TT"/>
                <a:cs typeface="Old Standard TT"/>
                <a:sym typeface="Old Standard TT"/>
              </a:rPr>
              <a:t>B-LOC</a:t>
            </a:r>
            <a:endParaRPr sz="1800">
              <a:solidFill>
                <a:schemeClr val="dk2"/>
              </a:solidFill>
              <a:latin typeface="Old Standard TT"/>
              <a:ea typeface="Old Standard TT"/>
              <a:cs typeface="Old Standard TT"/>
              <a:sym typeface="Old Standard TT"/>
            </a:endParaRPr>
          </a:p>
        </p:txBody>
      </p:sp>
      <p:sp>
        <p:nvSpPr>
          <p:cNvPr id="278" name="Google Shape;278;p41"/>
          <p:cNvSpPr txBox="1"/>
          <p:nvPr/>
        </p:nvSpPr>
        <p:spPr>
          <a:xfrm>
            <a:off x="226650" y="3227100"/>
            <a:ext cx="10704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latin typeface="Old Standard TT"/>
                <a:ea typeface="Old Standard TT"/>
                <a:cs typeface="Old Standard TT"/>
                <a:sym typeface="Old Standard TT"/>
              </a:rPr>
              <a:t>B-MISC</a:t>
            </a:r>
            <a:endParaRPr sz="1800">
              <a:solidFill>
                <a:schemeClr val="dk2"/>
              </a:solidFill>
              <a:latin typeface="Old Standard TT"/>
              <a:ea typeface="Old Standard TT"/>
              <a:cs typeface="Old Standard TT"/>
              <a:sym typeface="Old Standard TT"/>
            </a:endParaRPr>
          </a:p>
        </p:txBody>
      </p:sp>
      <p:sp>
        <p:nvSpPr>
          <p:cNvPr id="279" name="Google Shape;279;p41"/>
          <p:cNvSpPr txBox="1"/>
          <p:nvPr/>
        </p:nvSpPr>
        <p:spPr>
          <a:xfrm>
            <a:off x="3846850" y="2214125"/>
            <a:ext cx="9441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latin typeface="Old Standard TT"/>
                <a:ea typeface="Old Standard TT"/>
                <a:cs typeface="Old Standard TT"/>
                <a:sym typeface="Old Standard TT"/>
              </a:rPr>
              <a:t>B-PER</a:t>
            </a:r>
            <a:endParaRPr sz="1800">
              <a:solidFill>
                <a:schemeClr val="dk2"/>
              </a:solidFill>
              <a:latin typeface="Old Standard TT"/>
              <a:ea typeface="Old Standard TT"/>
              <a:cs typeface="Old Standard TT"/>
              <a:sym typeface="Old Standard TT"/>
            </a:endParaRPr>
          </a:p>
        </p:txBody>
      </p:sp>
      <p:sp>
        <p:nvSpPr>
          <p:cNvPr id="280" name="Google Shape;280;p41"/>
          <p:cNvSpPr txBox="1"/>
          <p:nvPr/>
        </p:nvSpPr>
        <p:spPr>
          <a:xfrm>
            <a:off x="5094250" y="2271400"/>
            <a:ext cx="8955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latin typeface="Old Standard TT"/>
                <a:ea typeface="Old Standard TT"/>
                <a:cs typeface="Old Standard TT"/>
                <a:sym typeface="Old Standard TT"/>
              </a:rPr>
              <a:t>I-PER</a:t>
            </a:r>
            <a:endParaRPr sz="1800">
              <a:solidFill>
                <a:schemeClr val="dk2"/>
              </a:solidFill>
              <a:latin typeface="Old Standard TT"/>
              <a:ea typeface="Old Standard TT"/>
              <a:cs typeface="Old Standard TT"/>
              <a:sym typeface="Old Standard TT"/>
            </a:endParaRPr>
          </a:p>
        </p:txBody>
      </p:sp>
      <p:sp>
        <p:nvSpPr>
          <p:cNvPr id="281" name="Google Shape;281;p41"/>
          <p:cNvSpPr txBox="1"/>
          <p:nvPr/>
        </p:nvSpPr>
        <p:spPr>
          <a:xfrm>
            <a:off x="3574875" y="3390950"/>
            <a:ext cx="3036000" cy="7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0000FF"/>
                </a:solidFill>
                <a:latin typeface="Old Standard TT"/>
                <a:ea typeface="Old Standard TT"/>
                <a:cs typeface="Old Standard TT"/>
                <a:sym typeface="Old Standard TT"/>
              </a:rPr>
              <a:t>BiLSTM</a:t>
            </a:r>
            <a:endParaRPr sz="2000">
              <a:solidFill>
                <a:srgbClr val="0000FF"/>
              </a:solidFill>
              <a:latin typeface="Old Standard TT"/>
              <a:ea typeface="Old Standard TT"/>
              <a:cs typeface="Old Standard TT"/>
              <a:sym typeface="Old Standard TT"/>
            </a:endParaRPr>
          </a:p>
        </p:txBody>
      </p:sp>
      <p:sp>
        <p:nvSpPr>
          <p:cNvPr id="282" name="Google Shape;282;p41"/>
          <p:cNvSpPr/>
          <p:nvPr/>
        </p:nvSpPr>
        <p:spPr>
          <a:xfrm>
            <a:off x="4029625" y="3128750"/>
            <a:ext cx="196500" cy="278400"/>
          </a:xfrm>
          <a:prstGeom prst="upArrow">
            <a:avLst>
              <a:gd fmla="val 50000" name="adj1"/>
              <a:gd fmla="val 5000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283" name="Google Shape;283;p41"/>
          <p:cNvSpPr txBox="1"/>
          <p:nvPr/>
        </p:nvSpPr>
        <p:spPr>
          <a:xfrm>
            <a:off x="3614650" y="1731000"/>
            <a:ext cx="15399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0000FF"/>
                </a:solidFill>
                <a:latin typeface="Old Standard TT"/>
                <a:ea typeface="Old Standard TT"/>
                <a:cs typeface="Old Standard TT"/>
                <a:sym typeface="Old Standard TT"/>
              </a:rPr>
              <a:t>HMM</a:t>
            </a:r>
            <a:endParaRPr sz="2000">
              <a:solidFill>
                <a:srgbClr val="0000FF"/>
              </a:solidFill>
              <a:latin typeface="Old Standard TT"/>
              <a:ea typeface="Old Standard TT"/>
              <a:cs typeface="Old Standard TT"/>
              <a:sym typeface="Old Standard TT"/>
            </a:endParaRPr>
          </a:p>
        </p:txBody>
      </p:sp>
      <p:sp>
        <p:nvSpPr>
          <p:cNvPr id="284" name="Google Shape;284;p41"/>
          <p:cNvSpPr/>
          <p:nvPr/>
        </p:nvSpPr>
        <p:spPr>
          <a:xfrm>
            <a:off x="3909625" y="1485138"/>
            <a:ext cx="196500" cy="262200"/>
          </a:xfrm>
          <a:prstGeom prst="upArrow">
            <a:avLst>
              <a:gd fmla="val 50000" name="adj1"/>
              <a:gd fmla="val 5000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cxnSp>
        <p:nvCxnSpPr>
          <p:cNvPr id="285" name="Google Shape;285;p41"/>
          <p:cNvCxnSpPr/>
          <p:nvPr/>
        </p:nvCxnSpPr>
        <p:spPr>
          <a:xfrm flipH="1" rot="10800000">
            <a:off x="0" y="2202675"/>
            <a:ext cx="9187800" cy="9900"/>
          </a:xfrm>
          <a:prstGeom prst="straightConnector1">
            <a:avLst/>
          </a:prstGeom>
          <a:noFill/>
          <a:ln cap="flat" cmpd="sng" w="9525">
            <a:solidFill>
              <a:schemeClr val="dk2"/>
            </a:solidFill>
            <a:prstDash val="solid"/>
            <a:round/>
            <a:headEnd len="med" w="med" type="none"/>
            <a:tailEnd len="med" w="med" type="none"/>
          </a:ln>
        </p:spPr>
      </p:cxnSp>
      <p:sp>
        <p:nvSpPr>
          <p:cNvPr id="286" name="Google Shape;286;p41"/>
          <p:cNvSpPr txBox="1"/>
          <p:nvPr/>
        </p:nvSpPr>
        <p:spPr>
          <a:xfrm>
            <a:off x="749850" y="3862900"/>
            <a:ext cx="8028000" cy="11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Old Standard TT"/>
                <a:ea typeface="Old Standard TT"/>
                <a:cs typeface="Old Standard TT"/>
                <a:sym typeface="Old Standard TT"/>
              </a:rPr>
              <a:t>This sentence has been extracted from the CoNLL-2003 Dataset manually</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GB" sz="1800">
                <a:solidFill>
                  <a:schemeClr val="dk1"/>
                </a:solidFill>
                <a:latin typeface="Old Standard TT"/>
                <a:ea typeface="Old Standard TT"/>
                <a:cs typeface="Old Standard TT"/>
                <a:sym typeface="Old Standard TT"/>
              </a:rPr>
              <a:t>and both models have been evaluated on this sentence. 2/4 entities are predicted correctly by our HMM model and 4/4 entities are predicted correctly by the BiLSTM Model.</a:t>
            </a:r>
            <a:endParaRPr sz="1800">
              <a:solidFill>
                <a:schemeClr val="dk1"/>
              </a:solidFill>
              <a:latin typeface="Old Standard TT"/>
              <a:ea typeface="Old Standard TT"/>
              <a:cs typeface="Old Standard TT"/>
              <a:sym typeface="Old Standard TT"/>
            </a:endParaRPr>
          </a:p>
        </p:txBody>
      </p:sp>
      <p:sp>
        <p:nvSpPr>
          <p:cNvPr id="287" name="Google Shape;287;p41"/>
          <p:cNvSpPr txBox="1"/>
          <p:nvPr>
            <p:ph type="title"/>
          </p:nvPr>
        </p:nvSpPr>
        <p:spPr>
          <a:xfrm>
            <a:off x="311700" y="256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 of reasons behind the results:</a:t>
            </a:r>
            <a:endParaRPr/>
          </a:p>
        </p:txBody>
      </p:sp>
      <p:cxnSp>
        <p:nvCxnSpPr>
          <p:cNvPr id="288" name="Google Shape;288;p41"/>
          <p:cNvCxnSpPr/>
          <p:nvPr/>
        </p:nvCxnSpPr>
        <p:spPr>
          <a:xfrm flipH="1" rot="10800000">
            <a:off x="0" y="3862900"/>
            <a:ext cx="9187800" cy="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Methods for Performing NER</a:t>
            </a:r>
            <a:endParaRPr/>
          </a:p>
        </p:txBody>
      </p:sp>
      <p:sp>
        <p:nvSpPr>
          <p:cNvPr id="76" name="Google Shape;76;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Clr>
                <a:schemeClr val="dk1"/>
              </a:buClr>
              <a:buSzPct val="61111"/>
              <a:buFont typeface="Arial"/>
              <a:buNone/>
            </a:pPr>
            <a:r>
              <a:rPr lang="en-GB"/>
              <a:t>There are broadly three methods to perform NER on a dataset: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GB"/>
              <a:t>1. </a:t>
            </a:r>
            <a:r>
              <a:rPr b="1" lang="en-GB"/>
              <a:t>Rule Based Methods</a:t>
            </a:r>
            <a:r>
              <a:rPr lang="en-GB"/>
              <a:t> (classify on basis of manually crafted rules)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GB"/>
              <a:t>2. </a:t>
            </a:r>
            <a:r>
              <a:rPr b="1" lang="en-GB"/>
              <a:t>Statistical Methods</a:t>
            </a:r>
            <a:r>
              <a:rPr lang="en-GB"/>
              <a:t> (classify on basis of likelihoods derived from training data eg: HMMs)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GB"/>
              <a:t>3. </a:t>
            </a:r>
            <a:r>
              <a:rPr b="1" lang="en-GB"/>
              <a:t>Deep Learning Methods</a:t>
            </a:r>
            <a:r>
              <a:rPr lang="en-GB"/>
              <a:t> (harness the power of neural networks eg: LSTMs)</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Concluding Remarks</a:t>
            </a:r>
            <a:endParaRPr/>
          </a:p>
          <a:p>
            <a:pPr indent="0" lvl="0" marL="0" rtl="0" algn="l">
              <a:spcBef>
                <a:spcPts val="0"/>
              </a:spcBef>
              <a:spcAft>
                <a:spcPts val="0"/>
              </a:spcAft>
              <a:buNone/>
            </a:pPr>
            <a:r>
              <a:t/>
            </a:r>
            <a:endParaRPr/>
          </a:p>
        </p:txBody>
      </p:sp>
      <p:sp>
        <p:nvSpPr>
          <p:cNvPr id="294" name="Google Shape;294;p4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t>The paper suggests that on a rich corpora, their performance reaches till about 90%. However, after testing on multiple corpora we were not able to verify such kind of performance. The paper does not provide any proofs for it’s result. We however have verified that HMM as a model is generalizing very nicely across Cross Domain and Multilingual datasets. Our results thus lead us to conclude that HMM for NER is indeed Language independent and invariant to Cross Domain or for that matter any corpus which is fed to it. However, we cannot ignore the training data dependence in order for HMMs to work well for any corpora. Thus, we need to maintain caution while evaluating our HMM Model and drawing inferences from it. For a rich corpora, the model does tend to perform well and generalize better.</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311700" y="1198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 and Citations</a:t>
            </a:r>
            <a:endParaRPr/>
          </a:p>
        </p:txBody>
      </p:sp>
      <p:sp>
        <p:nvSpPr>
          <p:cNvPr id="300" name="Google Shape;300;p43"/>
          <p:cNvSpPr txBox="1"/>
          <p:nvPr>
            <p:ph idx="1" type="body"/>
          </p:nvPr>
        </p:nvSpPr>
        <p:spPr>
          <a:xfrm>
            <a:off x="311700" y="73307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@misc{author = {Mhaske, Arnav and Kedia, Harshit and Doddapaneni, Sumanth and Khapra, Mitesh M. and Kumar, Pratyush and Murthy, Rudra and Kunchukuttan, Anoop}, title = {Naamapadam: A Large-Scale Named Entity Annotated Data for Indic Languages}}</a:t>
            </a:r>
            <a:endParaRPr/>
          </a:p>
          <a:p>
            <a:pPr indent="0" lvl="0" marL="0" rtl="0" algn="l">
              <a:spcBef>
                <a:spcPts val="1200"/>
              </a:spcBef>
              <a:spcAft>
                <a:spcPts val="0"/>
              </a:spcAft>
              <a:buNone/>
            </a:pPr>
            <a:r>
              <a:rPr lang="en-GB" u="sng">
                <a:solidFill>
                  <a:schemeClr val="hlink"/>
                </a:solidFill>
                <a:hlinkClick r:id="rId3"/>
              </a:rPr>
              <a:t>https://github.com/kamalkraj/Named-Entity-Recognition-with-Bidirectional-LSTM-CNNs/tree/master</a:t>
            </a:r>
            <a:r>
              <a:rPr lang="en-GB"/>
              <a:t> : SOTA model used for comparison with our HMM Model.</a:t>
            </a:r>
            <a:endParaRPr/>
          </a:p>
          <a:p>
            <a:pPr indent="0" lvl="0" marL="0" rtl="0" algn="l">
              <a:spcBef>
                <a:spcPts val="1200"/>
              </a:spcBef>
              <a:spcAft>
                <a:spcPts val="0"/>
              </a:spcAft>
              <a:buNone/>
            </a:pPr>
            <a:r>
              <a:rPr lang="en-GB" u="sng">
                <a:solidFill>
                  <a:schemeClr val="hlink"/>
                </a:solidFill>
                <a:hlinkClick r:id="rId4"/>
              </a:rPr>
              <a:t>https://arxiv.org/pdf/2012.04373.pdf</a:t>
            </a:r>
            <a:r>
              <a:rPr lang="en-GB"/>
              <a:t> : SOTA model for Cross Domain NER.</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nvSpPr>
        <p:spPr>
          <a:xfrm>
            <a:off x="3135325" y="1914925"/>
            <a:ext cx="3194700" cy="8832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4000">
                <a:solidFill>
                  <a:schemeClr val="dk1"/>
                </a:solidFill>
                <a:latin typeface="Old Standard TT"/>
                <a:ea typeface="Old Standard TT"/>
                <a:cs typeface="Old Standard TT"/>
                <a:sym typeface="Old Standard TT"/>
              </a:rPr>
              <a:t>Thank You :)</a:t>
            </a:r>
            <a:endParaRPr sz="4000">
              <a:solidFill>
                <a:schemeClr val="dk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NER?	</a:t>
            </a:r>
            <a:endParaRPr/>
          </a:p>
        </p:txBody>
      </p:sp>
      <p:sp>
        <p:nvSpPr>
          <p:cNvPr id="82" name="Google Shape;82;p16"/>
          <p:cNvSpPr txBox="1"/>
          <p:nvPr>
            <p:ph idx="1" type="body"/>
          </p:nvPr>
        </p:nvSpPr>
        <p:spPr>
          <a:xfrm>
            <a:off x="311700" y="1171600"/>
            <a:ext cx="8520600" cy="3705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GB"/>
              <a:t>The</a:t>
            </a:r>
            <a:r>
              <a:rPr lang="en-GB"/>
              <a:t> primary objective is to comb through unstructured text and identify specific chunks as named entities, subsequently classifying them into predefined categories.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rPr lang="en-GB"/>
              <a:t>NER is highly useful when we want a </a:t>
            </a:r>
            <a:r>
              <a:rPr lang="en-GB" u="sng"/>
              <a:t>high-level overview of a very big text dataset</a:t>
            </a:r>
            <a:r>
              <a:rPr lang="en-GB"/>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This conversion of raw text into structured information </a:t>
            </a:r>
            <a:r>
              <a:rPr lang="en-GB" u="sng"/>
              <a:t>makes data more actionable, facilitating tasks like data analysis and information retrieval</a:t>
            </a:r>
            <a:r>
              <a:rPr lang="en-GB"/>
              <a:t>.</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n-GB"/>
              <a:t>In language datasets, NER can help to study text of languages which have very less annotated corpora available for it.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88" name="Google Shape;88;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project highlights the need for NER in Indian Languages. </a:t>
            </a:r>
            <a:endParaRPr/>
          </a:p>
          <a:p>
            <a:pPr indent="0" lvl="0" marL="0" rtl="0" algn="l">
              <a:spcBef>
                <a:spcPts val="1200"/>
              </a:spcBef>
              <a:spcAft>
                <a:spcPts val="0"/>
              </a:spcAft>
              <a:buNone/>
            </a:pPr>
            <a:r>
              <a:rPr lang="en-GB"/>
              <a:t>We propose a HMM based NER Model which would generalize well with Indic Data i.e. the idea is to develop a model which is not specific to a particular language or a domain. </a:t>
            </a:r>
            <a:endParaRPr/>
          </a:p>
          <a:p>
            <a:pPr indent="0" lvl="0" marL="0" rtl="0" algn="l">
              <a:spcBef>
                <a:spcPts val="1200"/>
              </a:spcBef>
              <a:spcAft>
                <a:spcPts val="0"/>
              </a:spcAft>
              <a:buNone/>
            </a:pPr>
            <a:r>
              <a:rPr lang="en-GB"/>
              <a:t>The model should be able to generalize on various different corporas and provide good results on corporas involving Cross Domain Variability as well. </a:t>
            </a:r>
            <a:endParaRPr/>
          </a:p>
          <a:p>
            <a:pPr indent="0" lvl="0" marL="0" rtl="0" algn="l">
              <a:spcBef>
                <a:spcPts val="1200"/>
              </a:spcBef>
              <a:spcAft>
                <a:spcPts val="1200"/>
              </a:spcAft>
              <a:buNone/>
            </a:pPr>
            <a:r>
              <a:rPr lang="en-GB"/>
              <a:t>The HMM implementation takes a Statistical approach for solving the NER Problem.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 with NER Models for Indic Languages</a:t>
            </a:r>
            <a:endParaRPr/>
          </a:p>
        </p:txBody>
      </p:sp>
      <p:sp>
        <p:nvSpPr>
          <p:cNvPr id="94" name="Google Shape;94;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1) Every Indian language is unique in it’s own way and thus </a:t>
            </a:r>
            <a:r>
              <a:rPr lang="en-GB" sz="1600" u="sng"/>
              <a:t>requires domain experts to construct rule based models for every language.</a:t>
            </a:r>
            <a:endParaRPr sz="1600" u="sng"/>
          </a:p>
          <a:p>
            <a:pPr indent="0" lvl="0" marL="0" rtl="0" algn="l">
              <a:spcBef>
                <a:spcPts val="1200"/>
              </a:spcBef>
              <a:spcAft>
                <a:spcPts val="0"/>
              </a:spcAft>
              <a:buNone/>
            </a:pPr>
            <a:r>
              <a:rPr lang="en-GB" sz="1600"/>
              <a:t>2) </a:t>
            </a:r>
            <a:r>
              <a:rPr lang="en-GB" sz="1600" u="sng"/>
              <a:t>Indian languages do not have the notion of capitalization</a:t>
            </a:r>
            <a:r>
              <a:rPr lang="en-GB" sz="1600"/>
              <a:t> which is present in the English languages and helps NER models to generalize better as named entities(usually nouns) start with a Capital letter.</a:t>
            </a:r>
            <a:endParaRPr sz="1600"/>
          </a:p>
          <a:p>
            <a:pPr indent="0" lvl="0" marL="0" rtl="0" algn="l">
              <a:spcBef>
                <a:spcPts val="1200"/>
              </a:spcBef>
              <a:spcAft>
                <a:spcPts val="0"/>
              </a:spcAft>
              <a:buNone/>
            </a:pPr>
            <a:r>
              <a:rPr lang="en-GB" sz="1600"/>
              <a:t>3) Indian languages are </a:t>
            </a:r>
            <a:r>
              <a:rPr lang="en-GB" sz="1600" u="sng"/>
              <a:t>relatively free-order languages</a:t>
            </a:r>
            <a:r>
              <a:rPr lang="en-GB" sz="1600"/>
              <a:t>.</a:t>
            </a:r>
            <a:endParaRPr sz="1600"/>
          </a:p>
          <a:p>
            <a:pPr indent="0" lvl="0" marL="0" rtl="0" algn="l">
              <a:spcBef>
                <a:spcPts val="1200"/>
              </a:spcBef>
              <a:spcAft>
                <a:spcPts val="0"/>
              </a:spcAft>
              <a:buNone/>
            </a:pPr>
            <a:r>
              <a:rPr lang="en-GB" sz="1600"/>
              <a:t>These are just a few of the problems with pre-existing models for Indic NER. </a:t>
            </a:r>
            <a:endParaRPr sz="1600"/>
          </a:p>
          <a:p>
            <a:pPr indent="0" lvl="0" marL="0" rtl="0" algn="l">
              <a:spcBef>
                <a:spcPts val="1200"/>
              </a:spcBef>
              <a:spcAft>
                <a:spcPts val="1200"/>
              </a:spcAft>
              <a:buNone/>
            </a:pPr>
            <a:r>
              <a:rPr lang="en-GB" sz="1600"/>
              <a:t>The </a:t>
            </a:r>
            <a:r>
              <a:rPr lang="en-GB" sz="1600" u="sng"/>
              <a:t>lack of annotated corpora and biases due to label imbalances</a:t>
            </a:r>
            <a:r>
              <a:rPr lang="en-GB" sz="1600"/>
              <a:t> in data further highlight why it is tough to generalize NER for Indic languages.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Role of HMMs in NER</a:t>
            </a:r>
            <a:endParaRPr/>
          </a:p>
        </p:txBody>
      </p:sp>
      <p:sp>
        <p:nvSpPr>
          <p:cNvPr id="100" name="Google Shape;100;p19"/>
          <p:cNvSpPr txBox="1"/>
          <p:nvPr>
            <p:ph idx="1" type="body"/>
          </p:nvPr>
        </p:nvSpPr>
        <p:spPr>
          <a:xfrm>
            <a:off x="311700" y="1171600"/>
            <a:ext cx="8733900" cy="382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HMMs model the data as a sequence. </a:t>
            </a:r>
            <a:endParaRPr/>
          </a:p>
          <a:p>
            <a:pPr indent="0" lvl="0" marL="0" rtl="0" algn="l">
              <a:spcBef>
                <a:spcPts val="1200"/>
              </a:spcBef>
              <a:spcAft>
                <a:spcPts val="0"/>
              </a:spcAft>
              <a:buNone/>
            </a:pPr>
            <a:r>
              <a:rPr lang="en-GB"/>
              <a:t>Let us take an example to see why modeling as a sequence makes sense:</a:t>
            </a:r>
            <a:endParaRPr/>
          </a:p>
          <a:p>
            <a:pPr indent="0" lvl="0" marL="0" rtl="0" algn="l">
              <a:spcBef>
                <a:spcPts val="1200"/>
              </a:spcBef>
              <a:spcAft>
                <a:spcPts val="0"/>
              </a:spcAft>
              <a:buNone/>
            </a:pPr>
            <a:r>
              <a:rPr lang="en-GB"/>
              <a:t>Given a phrase "I like playing …",  it is highly likely to be followed with "guitar," "football," etc. </a:t>
            </a:r>
            <a:endParaRPr/>
          </a:p>
          <a:p>
            <a:pPr indent="0" lvl="0" marL="0" rtl="0" algn="l">
              <a:spcBef>
                <a:spcPts val="1200"/>
              </a:spcBef>
              <a:spcAft>
                <a:spcPts val="0"/>
              </a:spcAft>
              <a:buNone/>
            </a:pPr>
            <a:r>
              <a:rPr lang="en-GB"/>
              <a:t>In such examples, the previous word helps us better guess the state of next word/words. This is an example of language modeling. </a:t>
            </a:r>
            <a:endParaRPr/>
          </a:p>
          <a:p>
            <a:pPr indent="0" lvl="0" marL="0" rtl="0" algn="l">
              <a:spcBef>
                <a:spcPts val="1200"/>
              </a:spcBef>
              <a:spcAft>
                <a:spcPts val="1200"/>
              </a:spcAft>
              <a:buNone/>
            </a:pPr>
            <a:r>
              <a:rPr lang="en-GB"/>
              <a:t>Markov Chains mathematically describes a sequence of possible events. The probability of each event depends on past events.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HMM Assumptions</a:t>
            </a:r>
            <a:endParaRPr/>
          </a:p>
        </p:txBody>
      </p:sp>
      <p:sp>
        <p:nvSpPr>
          <p:cNvPr id="106" name="Google Shape;106;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There are 2 key assumptions that HMMs make:</a:t>
            </a:r>
            <a:endParaRPr sz="1600"/>
          </a:p>
          <a:p>
            <a:pPr indent="0" lvl="0" marL="0" rtl="0" algn="l">
              <a:spcBef>
                <a:spcPts val="1200"/>
              </a:spcBef>
              <a:spcAft>
                <a:spcPts val="0"/>
              </a:spcAft>
              <a:buNone/>
            </a:pPr>
            <a:r>
              <a:rPr lang="en-GB" sz="1600"/>
              <a:t>1) </a:t>
            </a:r>
            <a:r>
              <a:rPr b="1" lang="en-GB" sz="1600"/>
              <a:t>Markov Assumption: </a:t>
            </a:r>
            <a:r>
              <a:rPr lang="en-GB" sz="1600"/>
              <a:t>A key assumption with HMMs is that to </a:t>
            </a:r>
            <a:r>
              <a:rPr lang="en-GB" sz="1600" u="sng"/>
              <a:t>predict anything in the future, the only thing which matters is the current state</a:t>
            </a:r>
            <a:r>
              <a:rPr lang="en-GB" sz="1600"/>
              <a:t>. The states before the current state have no impact on the future except via the current state.</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GB" sz="1600"/>
              <a:t>2) I</a:t>
            </a:r>
            <a:r>
              <a:rPr b="1" lang="en-GB" sz="1600"/>
              <a:t>ndependence Assumption: </a:t>
            </a:r>
            <a:r>
              <a:rPr lang="en-GB" sz="1600"/>
              <a:t>The </a:t>
            </a:r>
            <a:r>
              <a:rPr lang="en-GB" sz="1600" u="sng"/>
              <a:t>output observation depends only on the state which produces the observation</a:t>
            </a:r>
            <a:r>
              <a:rPr lang="en-GB" sz="1600"/>
              <a:t> and not on any other state or any other observation.</a:t>
            </a:r>
            <a:endParaRPr sz="1600"/>
          </a:p>
        </p:txBody>
      </p:sp>
      <p:pic>
        <p:nvPicPr>
          <p:cNvPr id="107" name="Google Shape;107;p20"/>
          <p:cNvPicPr preferRelativeResize="0"/>
          <p:nvPr/>
        </p:nvPicPr>
        <p:blipFill>
          <a:blip r:embed="rId3">
            <a:alphaModFix/>
          </a:blip>
          <a:stretch>
            <a:fillRect/>
          </a:stretch>
        </p:blipFill>
        <p:spPr>
          <a:xfrm>
            <a:off x="1943100" y="2541575"/>
            <a:ext cx="5257800" cy="613200"/>
          </a:xfrm>
          <a:prstGeom prst="rect">
            <a:avLst/>
          </a:prstGeom>
          <a:noFill/>
          <a:ln>
            <a:noFill/>
          </a:ln>
        </p:spPr>
      </p:pic>
      <p:pic>
        <p:nvPicPr>
          <p:cNvPr id="108" name="Google Shape;108;p20"/>
          <p:cNvPicPr preferRelativeResize="0"/>
          <p:nvPr/>
        </p:nvPicPr>
        <p:blipFill>
          <a:blip r:embed="rId4">
            <a:alphaModFix/>
          </a:blip>
          <a:stretch>
            <a:fillRect/>
          </a:stretch>
        </p:blipFill>
        <p:spPr>
          <a:xfrm>
            <a:off x="871525" y="3808100"/>
            <a:ext cx="7400925" cy="628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1275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Preprocessing</a:t>
            </a:r>
            <a:endParaRPr/>
          </a:p>
        </p:txBody>
      </p:sp>
      <p:sp>
        <p:nvSpPr>
          <p:cNvPr id="114" name="Google Shape;114;p21"/>
          <p:cNvSpPr txBox="1"/>
          <p:nvPr>
            <p:ph idx="1" type="body"/>
          </p:nvPr>
        </p:nvSpPr>
        <p:spPr>
          <a:xfrm>
            <a:off x="311700" y="740725"/>
            <a:ext cx="8704200" cy="37848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None/>
            </a:pPr>
            <a:r>
              <a:rPr lang="en-GB" sz="1500"/>
              <a:t>The first task is to perform preprocessing on the corpus. so as to make it suitable to be used in the HMM framework for all the languages.</a:t>
            </a:r>
            <a:endParaRPr sz="1500"/>
          </a:p>
          <a:p>
            <a:pPr indent="0" lvl="0" marL="0" rtl="0" algn="l">
              <a:lnSpc>
                <a:spcPct val="95000"/>
              </a:lnSpc>
              <a:spcBef>
                <a:spcPts val="1200"/>
              </a:spcBef>
              <a:spcAft>
                <a:spcPts val="0"/>
              </a:spcAft>
              <a:buNone/>
            </a:pPr>
            <a:r>
              <a:rPr lang="en-GB" sz="1500"/>
              <a:t>Our preprocessing steps include:</a:t>
            </a:r>
            <a:endParaRPr sz="1500"/>
          </a:p>
          <a:p>
            <a:pPr indent="0" lvl="0" marL="0" rtl="0" algn="l">
              <a:lnSpc>
                <a:spcPct val="95000"/>
              </a:lnSpc>
              <a:spcBef>
                <a:spcPts val="1200"/>
              </a:spcBef>
              <a:spcAft>
                <a:spcPts val="0"/>
              </a:spcAft>
              <a:buNone/>
            </a:pPr>
            <a:r>
              <a:rPr lang="en-GB" sz="1500"/>
              <a:t>i) </a:t>
            </a:r>
            <a:r>
              <a:rPr b="1" lang="en-GB" sz="1700" u="sng"/>
              <a:t>Tokenization</a:t>
            </a:r>
            <a:r>
              <a:rPr lang="en-GB" sz="1500"/>
              <a:t>: Breaking down large blocks of text such as paragraphs and sentences into smaller, more manageable units.</a:t>
            </a:r>
            <a:endParaRPr sz="1500"/>
          </a:p>
          <a:p>
            <a:pPr indent="0" lvl="0" marL="0" rtl="0" algn="l">
              <a:lnSpc>
                <a:spcPct val="95000"/>
              </a:lnSpc>
              <a:spcBef>
                <a:spcPts val="1200"/>
              </a:spcBef>
              <a:spcAft>
                <a:spcPts val="0"/>
              </a:spcAft>
              <a:buNone/>
            </a:pPr>
            <a:r>
              <a:t/>
            </a:r>
            <a:endParaRPr sz="1500"/>
          </a:p>
          <a:p>
            <a:pPr indent="0" lvl="0" marL="0" rtl="0" algn="l">
              <a:lnSpc>
                <a:spcPct val="95000"/>
              </a:lnSpc>
              <a:spcBef>
                <a:spcPts val="1200"/>
              </a:spcBef>
              <a:spcAft>
                <a:spcPts val="0"/>
              </a:spcAft>
              <a:buNone/>
            </a:pPr>
            <a:r>
              <a:t/>
            </a:r>
            <a:endParaRPr sz="1500"/>
          </a:p>
          <a:p>
            <a:pPr indent="0" lvl="0" marL="0" rtl="0" algn="l">
              <a:lnSpc>
                <a:spcPct val="95000"/>
              </a:lnSpc>
              <a:spcBef>
                <a:spcPts val="1200"/>
              </a:spcBef>
              <a:spcAft>
                <a:spcPts val="0"/>
              </a:spcAft>
              <a:buNone/>
            </a:pPr>
            <a:r>
              <a:t/>
            </a:r>
            <a:endParaRPr sz="1500"/>
          </a:p>
          <a:p>
            <a:pPr indent="0" lvl="0" marL="0" rtl="0" algn="l">
              <a:lnSpc>
                <a:spcPct val="95000"/>
              </a:lnSpc>
              <a:spcBef>
                <a:spcPts val="1200"/>
              </a:spcBef>
              <a:spcAft>
                <a:spcPts val="0"/>
              </a:spcAft>
              <a:buNone/>
            </a:pPr>
            <a:r>
              <a:t/>
            </a:r>
            <a:endParaRPr sz="1500"/>
          </a:p>
          <a:p>
            <a:pPr indent="0" lvl="0" marL="0" rtl="0" algn="l">
              <a:lnSpc>
                <a:spcPct val="95000"/>
              </a:lnSpc>
              <a:spcBef>
                <a:spcPts val="1200"/>
              </a:spcBef>
              <a:spcAft>
                <a:spcPts val="0"/>
              </a:spcAft>
              <a:buNone/>
            </a:pPr>
            <a:r>
              <a:rPr lang="en-GB" sz="1500"/>
              <a:t>ii) </a:t>
            </a:r>
            <a:r>
              <a:rPr b="1" lang="en-GB" sz="1700" u="sng"/>
              <a:t>Punctuation</a:t>
            </a:r>
            <a:r>
              <a:rPr b="1" lang="en-GB" sz="1700" u="sng"/>
              <a:t> remova</a:t>
            </a:r>
            <a:r>
              <a:rPr b="1" lang="en-GB" sz="1500"/>
              <a:t>l:</a:t>
            </a:r>
            <a:r>
              <a:rPr lang="en-GB" sz="1500"/>
              <a:t> </a:t>
            </a:r>
            <a:r>
              <a:rPr lang="en-GB" sz="1500"/>
              <a:t>They do not add much value to the dataset, hence we remove them.</a:t>
            </a:r>
            <a:endParaRPr sz="1500"/>
          </a:p>
          <a:p>
            <a:pPr indent="0" lvl="0" marL="0" rtl="0" algn="l">
              <a:lnSpc>
                <a:spcPct val="95000"/>
              </a:lnSpc>
              <a:spcBef>
                <a:spcPts val="1200"/>
              </a:spcBef>
              <a:spcAft>
                <a:spcPts val="1200"/>
              </a:spcAft>
              <a:buNone/>
            </a:pPr>
            <a:r>
              <a:t/>
            </a:r>
            <a:endParaRPr sz="1500"/>
          </a:p>
        </p:txBody>
      </p:sp>
      <p:pic>
        <p:nvPicPr>
          <p:cNvPr id="115" name="Google Shape;115;p21"/>
          <p:cNvPicPr preferRelativeResize="0"/>
          <p:nvPr/>
        </p:nvPicPr>
        <p:blipFill>
          <a:blip r:embed="rId3">
            <a:alphaModFix/>
          </a:blip>
          <a:stretch>
            <a:fillRect/>
          </a:stretch>
        </p:blipFill>
        <p:spPr>
          <a:xfrm>
            <a:off x="361950" y="2356900"/>
            <a:ext cx="8420100" cy="405950"/>
          </a:xfrm>
          <a:prstGeom prst="rect">
            <a:avLst/>
          </a:prstGeom>
          <a:noFill/>
          <a:ln>
            <a:noFill/>
          </a:ln>
        </p:spPr>
      </p:pic>
      <p:pic>
        <p:nvPicPr>
          <p:cNvPr id="116" name="Google Shape;116;p21"/>
          <p:cNvPicPr preferRelativeResize="0"/>
          <p:nvPr/>
        </p:nvPicPr>
        <p:blipFill>
          <a:blip r:embed="rId4">
            <a:alphaModFix/>
          </a:blip>
          <a:stretch>
            <a:fillRect/>
          </a:stretch>
        </p:blipFill>
        <p:spPr>
          <a:xfrm>
            <a:off x="361950" y="3125400"/>
            <a:ext cx="8420101" cy="362075"/>
          </a:xfrm>
          <a:prstGeom prst="rect">
            <a:avLst/>
          </a:prstGeom>
          <a:noFill/>
          <a:ln>
            <a:noFill/>
          </a:ln>
        </p:spPr>
      </p:pic>
      <p:pic>
        <p:nvPicPr>
          <p:cNvPr id="117" name="Google Shape;117;p21"/>
          <p:cNvPicPr preferRelativeResize="0"/>
          <p:nvPr/>
        </p:nvPicPr>
        <p:blipFill>
          <a:blip r:embed="rId5">
            <a:alphaModFix/>
          </a:blip>
          <a:stretch>
            <a:fillRect/>
          </a:stretch>
        </p:blipFill>
        <p:spPr>
          <a:xfrm>
            <a:off x="311700" y="4110925"/>
            <a:ext cx="8520602" cy="754000"/>
          </a:xfrm>
          <a:prstGeom prst="rect">
            <a:avLst/>
          </a:prstGeom>
          <a:noFill/>
          <a:ln>
            <a:noFill/>
          </a:ln>
        </p:spPr>
      </p:pic>
      <p:sp>
        <p:nvSpPr>
          <p:cNvPr id="118" name="Google Shape;118;p21"/>
          <p:cNvSpPr/>
          <p:nvPr/>
        </p:nvSpPr>
        <p:spPr>
          <a:xfrm>
            <a:off x="4479150" y="2796663"/>
            <a:ext cx="185700" cy="294900"/>
          </a:xfrm>
          <a:prstGeom prst="down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