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C89AF-1084-3047-87A1-CDAAA911BDEE}" type="datetimeFigureOut">
              <a:rPr lang="en-US" smtClean="0"/>
              <a:t>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C997C-F452-AB4A-871A-CF27C85F8E10}" type="slidenum">
              <a:rPr lang="en-US" smtClean="0"/>
              <a:t>‹#›</a:t>
            </a:fld>
            <a:endParaRPr lang="en-US"/>
          </a:p>
        </p:txBody>
      </p:sp>
    </p:spTree>
    <p:extLst>
      <p:ext uri="{BB962C8B-B14F-4D97-AF65-F5344CB8AC3E}">
        <p14:creationId xmlns:p14="http://schemas.microsoft.com/office/powerpoint/2010/main" val="370382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0C997C-F452-AB4A-871A-CF27C85F8E10}" type="slidenum">
              <a:rPr lang="en-US" smtClean="0"/>
              <a:t>2</a:t>
            </a:fld>
            <a:endParaRPr lang="en-US"/>
          </a:p>
        </p:txBody>
      </p:sp>
    </p:spTree>
    <p:extLst>
      <p:ext uri="{BB962C8B-B14F-4D97-AF65-F5344CB8AC3E}">
        <p14:creationId xmlns:p14="http://schemas.microsoft.com/office/powerpoint/2010/main" val="42405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0C997C-F452-AB4A-871A-CF27C85F8E10}" type="slidenum">
              <a:rPr lang="en-US" smtClean="0"/>
              <a:t>3</a:t>
            </a:fld>
            <a:endParaRPr lang="en-US"/>
          </a:p>
        </p:txBody>
      </p:sp>
    </p:spTree>
    <p:extLst>
      <p:ext uri="{BB962C8B-B14F-4D97-AF65-F5344CB8AC3E}">
        <p14:creationId xmlns:p14="http://schemas.microsoft.com/office/powerpoint/2010/main" val="333235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0C997C-F452-AB4A-871A-CF27C85F8E10}" type="slidenum">
              <a:rPr lang="en-US" smtClean="0"/>
              <a:t>4</a:t>
            </a:fld>
            <a:endParaRPr lang="en-US"/>
          </a:p>
        </p:txBody>
      </p:sp>
    </p:spTree>
    <p:extLst>
      <p:ext uri="{BB962C8B-B14F-4D97-AF65-F5344CB8AC3E}">
        <p14:creationId xmlns:p14="http://schemas.microsoft.com/office/powerpoint/2010/main" val="372919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0C997C-F452-AB4A-871A-CF27C85F8E10}" type="slidenum">
              <a:rPr lang="en-US" smtClean="0"/>
              <a:t>5</a:t>
            </a:fld>
            <a:endParaRPr lang="en-US"/>
          </a:p>
        </p:txBody>
      </p:sp>
    </p:spTree>
    <p:extLst>
      <p:ext uri="{BB962C8B-B14F-4D97-AF65-F5344CB8AC3E}">
        <p14:creationId xmlns:p14="http://schemas.microsoft.com/office/powerpoint/2010/main" val="332887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0C997C-F452-AB4A-871A-CF27C85F8E10}" type="slidenum">
              <a:rPr lang="en-US" smtClean="0"/>
              <a:t>6</a:t>
            </a:fld>
            <a:endParaRPr lang="en-US"/>
          </a:p>
        </p:txBody>
      </p:sp>
    </p:spTree>
    <p:extLst>
      <p:ext uri="{BB962C8B-B14F-4D97-AF65-F5344CB8AC3E}">
        <p14:creationId xmlns:p14="http://schemas.microsoft.com/office/powerpoint/2010/main" val="272413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B3125BF-BC95-2E45-A96D-99A8CE621ABA}" type="datetimeFigureOut">
              <a:rPr lang="en-US" smtClean="0"/>
              <a:t>1/1/24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1241680-CEC2-AF43-B92D-81E44838106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562279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B3125BF-BC95-2E45-A96D-99A8CE621ABA}"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94520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B3125BF-BC95-2E45-A96D-99A8CE621ABA}"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21650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B3125BF-BC95-2E45-A96D-99A8CE621ABA}"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21792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B3125BF-BC95-2E45-A96D-99A8CE621ABA}" type="datetimeFigureOut">
              <a:rPr lang="en-US" smtClean="0"/>
              <a:t>1/1/24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1241680-CEC2-AF43-B92D-81E44838106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5516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B3125BF-BC95-2E45-A96D-99A8CE621ABA}" type="datetimeFigureOut">
              <a:rPr lang="en-US" smtClean="0"/>
              <a:t>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406170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B3125BF-BC95-2E45-A96D-99A8CE621ABA}" type="datetimeFigureOut">
              <a:rPr lang="en-US" smtClean="0"/>
              <a:t>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255090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B3125BF-BC95-2E45-A96D-99A8CE621ABA}" type="datetimeFigureOut">
              <a:rPr lang="en-US" smtClean="0"/>
              <a:t>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362991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125BF-BC95-2E45-A96D-99A8CE621ABA}" type="datetimeFigureOut">
              <a:rPr lang="en-US" smtClean="0"/>
              <a:t>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41680-CEC2-AF43-B92D-81E44838106B}" type="slidenum">
              <a:rPr lang="en-US" smtClean="0"/>
              <a:t>‹#›</a:t>
            </a:fld>
            <a:endParaRPr lang="en-US"/>
          </a:p>
        </p:txBody>
      </p:sp>
    </p:spTree>
    <p:extLst>
      <p:ext uri="{BB962C8B-B14F-4D97-AF65-F5344CB8AC3E}">
        <p14:creationId xmlns:p14="http://schemas.microsoft.com/office/powerpoint/2010/main" val="7928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3125BF-BC95-2E45-A96D-99A8CE621ABA}" type="datetimeFigureOut">
              <a:rPr lang="en-US" smtClean="0"/>
              <a:t>1/1/24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241680-CEC2-AF43-B92D-81E44838106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111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B3125BF-BC95-2E45-A96D-99A8CE621ABA}" type="datetimeFigureOut">
              <a:rPr lang="en-US" smtClean="0"/>
              <a:t>1/1/24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241680-CEC2-AF43-B92D-81E44838106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556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B3125BF-BC95-2E45-A96D-99A8CE621ABA}" type="datetimeFigureOut">
              <a:rPr lang="en-US" smtClean="0"/>
              <a:t>1/1/24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1241680-CEC2-AF43-B92D-81E44838106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115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80D6-2C7F-D48C-29B4-82469D5EF56E}"/>
              </a:ext>
            </a:extLst>
          </p:cNvPr>
          <p:cNvSpPr>
            <a:spLocks noGrp="1"/>
          </p:cNvSpPr>
          <p:nvPr>
            <p:ph type="ctrTitle"/>
          </p:nvPr>
        </p:nvSpPr>
        <p:spPr>
          <a:xfrm>
            <a:off x="1575338" y="1764704"/>
            <a:ext cx="9041323" cy="2098226"/>
          </a:xfrm>
        </p:spPr>
        <p:txBody>
          <a:bodyPr/>
          <a:lstStyle/>
          <a:p>
            <a:r>
              <a:rPr lang="en-US" dirty="0"/>
              <a:t>Paper Reading Task</a:t>
            </a:r>
            <a:br>
              <a:rPr lang="en-US" dirty="0"/>
            </a:br>
            <a:r>
              <a:rPr lang="en-US" sz="4000" dirty="0"/>
              <a:t>Computer Vision</a:t>
            </a:r>
          </a:p>
        </p:txBody>
      </p:sp>
      <p:sp>
        <p:nvSpPr>
          <p:cNvPr id="3" name="Subtitle 2">
            <a:extLst>
              <a:ext uri="{FF2B5EF4-FFF2-40B4-BE49-F238E27FC236}">
                <a16:creationId xmlns:a16="http://schemas.microsoft.com/office/drawing/2014/main" id="{0CE73B04-EF42-2BDC-1D69-22ED26FF04B4}"/>
              </a:ext>
            </a:extLst>
          </p:cNvPr>
          <p:cNvSpPr>
            <a:spLocks noGrp="1"/>
          </p:cNvSpPr>
          <p:nvPr>
            <p:ph type="subTitle" idx="1"/>
          </p:nvPr>
        </p:nvSpPr>
        <p:spPr>
          <a:xfrm>
            <a:off x="1524000" y="4907756"/>
            <a:ext cx="9144000" cy="1655762"/>
          </a:xfrm>
        </p:spPr>
        <p:txBody>
          <a:bodyPr/>
          <a:lstStyle/>
          <a:p>
            <a:r>
              <a:rPr lang="en-US" dirty="0"/>
              <a:t>Name: Swayam Agrawal</a:t>
            </a:r>
          </a:p>
          <a:p>
            <a:r>
              <a:rPr lang="en-US" dirty="0"/>
              <a:t>Roll: 2021101068</a:t>
            </a:r>
          </a:p>
          <a:p>
            <a:endParaRPr lang="en-US" dirty="0"/>
          </a:p>
        </p:txBody>
      </p:sp>
    </p:spTree>
    <p:extLst>
      <p:ext uri="{BB962C8B-B14F-4D97-AF65-F5344CB8AC3E}">
        <p14:creationId xmlns:p14="http://schemas.microsoft.com/office/powerpoint/2010/main" val="118459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642-5AC8-BD94-8656-617F11BB07C5}"/>
              </a:ext>
            </a:extLst>
          </p:cNvPr>
          <p:cNvSpPr>
            <a:spLocks noGrp="1"/>
          </p:cNvSpPr>
          <p:nvPr>
            <p:ph type="title"/>
          </p:nvPr>
        </p:nvSpPr>
        <p:spPr>
          <a:xfrm>
            <a:off x="1295400" y="103910"/>
            <a:ext cx="9641774" cy="857992"/>
          </a:xfrm>
        </p:spPr>
        <p:txBody>
          <a:bodyPr>
            <a:normAutofit/>
          </a:bodyPr>
          <a:lstStyle/>
          <a:p>
            <a:pPr algn="ctr"/>
            <a:r>
              <a:rPr lang="en-US" sz="2500" b="1" noProof="1"/>
              <a:t>MemeX</a:t>
            </a:r>
            <a:r>
              <a:rPr lang="en-US" sz="2500" b="1" dirty="0"/>
              <a:t>: </a:t>
            </a:r>
            <a:r>
              <a:rPr lang="en-IN" sz="2500" b="1" dirty="0">
                <a:effectLst/>
              </a:rPr>
              <a:t>Detecting Explanatory Evidence for Memes via Knowledge-Enriched Contextualization </a:t>
            </a:r>
            <a:endParaRPr lang="en-US" sz="2500" b="1" dirty="0"/>
          </a:p>
        </p:txBody>
      </p:sp>
      <p:sp>
        <p:nvSpPr>
          <p:cNvPr id="3" name="Content Placeholder 2">
            <a:extLst>
              <a:ext uri="{FF2B5EF4-FFF2-40B4-BE49-F238E27FC236}">
                <a16:creationId xmlns:a16="http://schemas.microsoft.com/office/drawing/2014/main" id="{B47E8EB2-1487-6D18-4A06-61314C6F6A6A}"/>
              </a:ext>
            </a:extLst>
          </p:cNvPr>
          <p:cNvSpPr>
            <a:spLocks noGrp="1"/>
          </p:cNvSpPr>
          <p:nvPr>
            <p:ph idx="1"/>
          </p:nvPr>
        </p:nvSpPr>
        <p:spPr>
          <a:xfrm>
            <a:off x="855023" y="837210"/>
            <a:ext cx="11091553" cy="6020790"/>
          </a:xfrm>
        </p:spPr>
        <p:txBody>
          <a:bodyPr>
            <a:noAutofit/>
          </a:bodyPr>
          <a:lstStyle/>
          <a:p>
            <a:pPr marL="0" indent="0">
              <a:buNone/>
            </a:pPr>
            <a:r>
              <a:rPr lang="en-US" sz="1500" u="sng" dirty="0"/>
              <a:t>Problem Statement:</a:t>
            </a:r>
            <a:r>
              <a:rPr lang="en-US" sz="1500" dirty="0"/>
              <a:t> </a:t>
            </a:r>
            <a:r>
              <a:rPr lang="en-IN" sz="1500" dirty="0"/>
              <a:t>G</a:t>
            </a:r>
            <a:r>
              <a:rPr lang="en-IN" sz="1500" dirty="0">
                <a:effectLst/>
              </a:rPr>
              <a:t>iven a meme and a related document, the aim is to mine the context that explains the background of the meme succinctly.</a:t>
            </a:r>
          </a:p>
          <a:p>
            <a:pPr marL="0" indent="0">
              <a:buNone/>
            </a:pPr>
            <a:r>
              <a:rPr lang="en-US" sz="1500" u="sng" dirty="0"/>
              <a:t>Formulate</a:t>
            </a:r>
            <a:r>
              <a:rPr lang="en-US" sz="1500" dirty="0"/>
              <a:t> </a:t>
            </a:r>
            <a:r>
              <a:rPr lang="en-US" sz="1500" noProof="1"/>
              <a:t>MemeX</a:t>
            </a:r>
            <a:r>
              <a:rPr lang="en-US" sz="1500" dirty="0"/>
              <a:t> as an </a:t>
            </a:r>
            <a:r>
              <a:rPr lang="en-US" sz="1500" i="1" dirty="0">
                <a:highlight>
                  <a:srgbClr val="FFFF00"/>
                </a:highlight>
              </a:rPr>
              <a:t>“evidence detection”</a:t>
            </a:r>
            <a:r>
              <a:rPr lang="en-US" sz="1500" dirty="0"/>
              <a:t> task </a:t>
            </a:r>
            <a:r>
              <a:rPr lang="en-IN" sz="1500" dirty="0">
                <a:effectLst/>
              </a:rPr>
              <a:t>which can help deduce pieces of contextual evidence that help bridge the information abstraction gap in the meme.</a:t>
            </a:r>
          </a:p>
          <a:p>
            <a:pPr marL="0" indent="0">
              <a:buNone/>
            </a:pPr>
            <a:r>
              <a:rPr lang="en-US" sz="1500" u="sng" dirty="0"/>
              <a:t>Main contributions </a:t>
            </a:r>
            <a:r>
              <a:rPr lang="en-US" sz="1500" dirty="0"/>
              <a:t>of the paper: </a:t>
            </a:r>
          </a:p>
          <a:p>
            <a:pPr lvl="1"/>
            <a:r>
              <a:rPr lang="en-IN" sz="1500" dirty="0" err="1">
                <a:latin typeface="NimbusRomNo9L"/>
              </a:rPr>
              <a:t>i</a:t>
            </a:r>
            <a:r>
              <a:rPr lang="en-IN" sz="1500" dirty="0">
                <a:latin typeface="NimbusRomNo9L"/>
              </a:rPr>
              <a:t>) </a:t>
            </a:r>
            <a:r>
              <a:rPr lang="en-IN" sz="1500" b="1" dirty="0">
                <a:effectLst/>
                <a:latin typeface="NimbusRomNo9L"/>
              </a:rPr>
              <a:t>A novel task, MEME</a:t>
            </a:r>
            <a:r>
              <a:rPr lang="en-IN" sz="1500" b="1" i="1" dirty="0">
                <a:effectLst/>
                <a:latin typeface="NimbusRomNo9L"/>
              </a:rPr>
              <a:t>X</a:t>
            </a:r>
            <a:r>
              <a:rPr lang="en-IN" sz="1500" dirty="0">
                <a:effectLst/>
                <a:latin typeface="NimbusRomNo9L"/>
              </a:rPr>
              <a:t>, aimed to identify explanatory evidence for memes from their related contexts.</a:t>
            </a:r>
          </a:p>
          <a:p>
            <a:pPr lvl="1"/>
            <a:r>
              <a:rPr lang="en-IN" sz="1500" dirty="0">
                <a:latin typeface="NimbusRomNo9L"/>
              </a:rPr>
              <a:t>ii) </a:t>
            </a:r>
            <a:r>
              <a:rPr lang="en-IN" sz="1500" b="1" dirty="0">
                <a:effectLst/>
                <a:latin typeface="NimbusRomNo9L"/>
              </a:rPr>
              <a:t>A novel dataset, </a:t>
            </a:r>
            <a:r>
              <a:rPr lang="en-IN" sz="1500" b="1" dirty="0">
                <a:effectLst/>
                <a:latin typeface="Inconsolatazi4"/>
              </a:rPr>
              <a:t>MCC</a:t>
            </a:r>
            <a:r>
              <a:rPr lang="en-IN" sz="1500" dirty="0">
                <a:effectLst/>
                <a:latin typeface="NimbusRomNo9L"/>
              </a:rPr>
              <a:t>, containing </a:t>
            </a:r>
            <a:r>
              <a:rPr lang="en-IN" sz="1500" dirty="0">
                <a:effectLst/>
                <a:latin typeface="CMR10"/>
              </a:rPr>
              <a:t>3400 </a:t>
            </a:r>
            <a:r>
              <a:rPr lang="en-IN" sz="1500" dirty="0">
                <a:effectLst/>
                <a:latin typeface="NimbusRomNo9L"/>
              </a:rPr>
              <a:t>memes and related context, along with gold-standard human annotated evidence sentence-subset.</a:t>
            </a:r>
          </a:p>
          <a:p>
            <a:pPr lvl="1"/>
            <a:r>
              <a:rPr lang="en-IN" sz="1500" b="0" dirty="0">
                <a:effectLst/>
                <a:latin typeface="NimbusRomNo9L"/>
              </a:rPr>
              <a:t>iii) </a:t>
            </a:r>
            <a:r>
              <a:rPr lang="en-IN" sz="1500" b="1" dirty="0">
                <a:effectLst/>
                <a:latin typeface="NimbusRomNo9L"/>
              </a:rPr>
              <a:t>A novel method, </a:t>
            </a:r>
            <a:r>
              <a:rPr lang="en-IN" sz="1500" b="1" dirty="0">
                <a:effectLst/>
                <a:latin typeface="Inconsolatazi4"/>
              </a:rPr>
              <a:t>MIME </a:t>
            </a:r>
            <a:r>
              <a:rPr lang="en-IN" sz="1500" dirty="0">
                <a:effectLst/>
                <a:latin typeface="NimbusRomNo9L"/>
              </a:rPr>
              <a:t>that uses common sense- enriched meme representation to identify evidence from the given context.</a:t>
            </a:r>
          </a:p>
          <a:p>
            <a:pPr lvl="1"/>
            <a:r>
              <a:rPr lang="en-IN" sz="1500" dirty="0">
                <a:latin typeface="NimbusRomNo9L"/>
              </a:rPr>
              <a:t>iv) </a:t>
            </a:r>
            <a:r>
              <a:rPr lang="en-IN" sz="1500" b="1" dirty="0">
                <a:effectLst/>
                <a:latin typeface="NimbusRomNo9L"/>
              </a:rPr>
              <a:t>Empirical analysis</a:t>
            </a:r>
            <a:r>
              <a:rPr lang="en-IN" sz="1500" b="0" dirty="0">
                <a:effectLst/>
                <a:latin typeface="NimbusRomNo9L"/>
              </a:rPr>
              <a:t> </a:t>
            </a:r>
            <a:r>
              <a:rPr lang="en-IN" sz="1500" dirty="0">
                <a:effectLst/>
                <a:latin typeface="NimbusRomNo9L"/>
              </a:rPr>
              <a:t>establishing </a:t>
            </a:r>
            <a:r>
              <a:rPr lang="en-IN" sz="1500" dirty="0">
                <a:effectLst/>
                <a:latin typeface="Inconsolatazi4"/>
              </a:rPr>
              <a:t>MIME</a:t>
            </a:r>
            <a:r>
              <a:rPr lang="en-IN" sz="1500" dirty="0">
                <a:effectLst/>
                <a:latin typeface="NimbusRomNo9L"/>
              </a:rPr>
              <a:t>’s superiority over various unimodal and multimodal base- lines, adapted for the MEME</a:t>
            </a:r>
            <a:r>
              <a:rPr lang="en-IN" sz="1500" i="1" dirty="0">
                <a:effectLst/>
                <a:latin typeface="NimbusRomNo9L"/>
              </a:rPr>
              <a:t>X </a:t>
            </a:r>
            <a:r>
              <a:rPr lang="en-IN" sz="1500" dirty="0">
                <a:effectLst/>
                <a:latin typeface="NimbusRomNo9L"/>
              </a:rPr>
              <a:t>task.</a:t>
            </a:r>
            <a:r>
              <a:rPr lang="en-IN" sz="1500" dirty="0">
                <a:latin typeface="NimbusRomNo9L"/>
              </a:rPr>
              <a:t> </a:t>
            </a:r>
            <a:endParaRPr lang="en-IN" sz="1500" dirty="0"/>
          </a:p>
          <a:p>
            <a:pPr marL="0" indent="0">
              <a:buNone/>
            </a:pPr>
            <a:r>
              <a:rPr lang="en-US" sz="1500" dirty="0"/>
              <a:t>The paper then describes the above contributions one by one explaining the pipeline of their implemented methods, their choices while building it and the rationale behind it.</a:t>
            </a:r>
          </a:p>
          <a:p>
            <a:pPr marL="0" indent="0">
              <a:buNone/>
            </a:pPr>
            <a:r>
              <a:rPr lang="en-US" sz="1800" b="1" dirty="0"/>
              <a:t>1) </a:t>
            </a:r>
            <a:r>
              <a:rPr lang="en-US" sz="1800" b="1" u="sng" dirty="0"/>
              <a:t>MCC (Meme Context Corpus) </a:t>
            </a:r>
            <a:r>
              <a:rPr lang="en-US" sz="1800" b="1" dirty="0"/>
              <a:t>: </a:t>
            </a:r>
          </a:p>
          <a:p>
            <a:r>
              <a:rPr lang="en-US" sz="1500" dirty="0"/>
              <a:t>Developed in </a:t>
            </a:r>
            <a:r>
              <a:rPr lang="en-IN" sz="1500" b="0" i="0" dirty="0">
                <a:solidFill>
                  <a:schemeClr val="tx1"/>
                </a:solidFill>
                <a:effectLst/>
              </a:rPr>
              <a:t>three stages: Meme Collection, Content </a:t>
            </a:r>
            <a:r>
              <a:rPr lang="en-IN" sz="1500" dirty="0">
                <a:solidFill>
                  <a:schemeClr val="tx1"/>
                </a:solidFill>
              </a:rPr>
              <a:t>D</a:t>
            </a:r>
            <a:r>
              <a:rPr lang="en-IN" sz="1500" b="0" i="0" dirty="0">
                <a:solidFill>
                  <a:schemeClr val="tx1"/>
                </a:solidFill>
                <a:effectLst/>
              </a:rPr>
              <a:t>ocument </a:t>
            </a:r>
            <a:r>
              <a:rPr lang="en-IN" sz="1500" dirty="0">
                <a:solidFill>
                  <a:schemeClr val="tx1"/>
                </a:solidFill>
              </a:rPr>
              <a:t>C</a:t>
            </a:r>
            <a:r>
              <a:rPr lang="en-IN" sz="1500" b="0" i="0" dirty="0">
                <a:solidFill>
                  <a:schemeClr val="tx1"/>
                </a:solidFill>
                <a:effectLst/>
              </a:rPr>
              <a:t>uration, and Dataset Annotation. </a:t>
            </a:r>
          </a:p>
          <a:p>
            <a:r>
              <a:rPr lang="en-IN" sz="1500" b="0" i="0" dirty="0">
                <a:solidFill>
                  <a:schemeClr val="tx1"/>
                </a:solidFill>
                <a:effectLst/>
              </a:rPr>
              <a:t>The focus is on political and historical English-language memes. </a:t>
            </a:r>
            <a:r>
              <a:rPr lang="en-IN" sz="1500" dirty="0">
                <a:solidFill>
                  <a:schemeClr val="tx1"/>
                </a:solidFill>
                <a:effectLst/>
              </a:rPr>
              <a:t>The reason is the higher presence of online memes based on these topics</a:t>
            </a:r>
            <a:r>
              <a:rPr lang="en-IN" sz="1500" b="0" i="0" dirty="0">
                <a:solidFill>
                  <a:schemeClr val="tx1"/>
                </a:solidFill>
                <a:effectLst/>
              </a:rPr>
              <a:t>. Contextual information is curated from Wikipedia and other sources to provide background for the memes. The annotation process involves two professional annotators identifying "evidence sentences" in the context document.</a:t>
            </a:r>
          </a:p>
          <a:p>
            <a:r>
              <a:rPr lang="en-IN" sz="1500" b="0" i="0" dirty="0">
                <a:solidFill>
                  <a:schemeClr val="tx1"/>
                </a:solidFill>
                <a:effectLst/>
              </a:rPr>
              <a:t> The dataset is distributed across various topics, with a significant portion dedicated to history. The dataset is split into train, validation, and test sets, each containing meme images, context documents, OCR-extracted meme text, and ground truth evidence sentences. The annotation quality is assessed using Cohen's Kappa, with substantial agreement.</a:t>
            </a:r>
            <a:endParaRPr lang="en-US" sz="1500" dirty="0">
              <a:solidFill>
                <a:schemeClr val="tx1"/>
              </a:solidFill>
            </a:endParaRPr>
          </a:p>
        </p:txBody>
      </p:sp>
    </p:spTree>
    <p:extLst>
      <p:ext uri="{BB962C8B-B14F-4D97-AF65-F5344CB8AC3E}">
        <p14:creationId xmlns:p14="http://schemas.microsoft.com/office/powerpoint/2010/main" val="317970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642-5AC8-BD94-8656-617F11BB07C5}"/>
              </a:ext>
            </a:extLst>
          </p:cNvPr>
          <p:cNvSpPr>
            <a:spLocks noGrp="1"/>
          </p:cNvSpPr>
          <p:nvPr>
            <p:ph type="title"/>
          </p:nvPr>
        </p:nvSpPr>
        <p:spPr>
          <a:xfrm>
            <a:off x="1295400" y="103910"/>
            <a:ext cx="9641774" cy="857992"/>
          </a:xfrm>
        </p:spPr>
        <p:txBody>
          <a:bodyPr>
            <a:normAutofit/>
          </a:bodyPr>
          <a:lstStyle/>
          <a:p>
            <a:pPr algn="ctr"/>
            <a:r>
              <a:rPr lang="en-US" sz="2500" b="1" noProof="1"/>
              <a:t>MemeX</a:t>
            </a:r>
            <a:r>
              <a:rPr lang="en-US" sz="2500" b="1" dirty="0"/>
              <a:t>: </a:t>
            </a:r>
            <a:r>
              <a:rPr lang="en-IN" sz="2500" b="1" dirty="0">
                <a:effectLst/>
              </a:rPr>
              <a:t>Detecting Explanatory Evidence for Memes via Knowledge-Enriched Contextualization </a:t>
            </a:r>
            <a:endParaRPr lang="en-US" sz="2500" b="1" dirty="0"/>
          </a:p>
        </p:txBody>
      </p:sp>
      <p:sp>
        <p:nvSpPr>
          <p:cNvPr id="3" name="Content Placeholder 2">
            <a:extLst>
              <a:ext uri="{FF2B5EF4-FFF2-40B4-BE49-F238E27FC236}">
                <a16:creationId xmlns:a16="http://schemas.microsoft.com/office/drawing/2014/main" id="{B47E8EB2-1487-6D18-4A06-61314C6F6A6A}"/>
              </a:ext>
            </a:extLst>
          </p:cNvPr>
          <p:cNvSpPr>
            <a:spLocks noGrp="1"/>
          </p:cNvSpPr>
          <p:nvPr>
            <p:ph idx="1"/>
          </p:nvPr>
        </p:nvSpPr>
        <p:spPr>
          <a:xfrm>
            <a:off x="855023" y="837210"/>
            <a:ext cx="11091553" cy="6020790"/>
          </a:xfrm>
        </p:spPr>
        <p:txBody>
          <a:bodyPr>
            <a:noAutofit/>
          </a:bodyPr>
          <a:lstStyle/>
          <a:p>
            <a:pPr marL="0" indent="0">
              <a:buNone/>
            </a:pPr>
            <a:r>
              <a:rPr lang="en-US" sz="1800" b="1" dirty="0"/>
              <a:t>2) </a:t>
            </a:r>
            <a:r>
              <a:rPr lang="en-US" sz="1800" b="1" u="sng" dirty="0"/>
              <a:t>MIME (</a:t>
            </a:r>
            <a:r>
              <a:rPr lang="en-IN" sz="1800" b="1" u="sng" noProof="1">
                <a:effectLst/>
              </a:rPr>
              <a:t>MultImodal</a:t>
            </a:r>
            <a:r>
              <a:rPr lang="en-IN" sz="1800" b="1" u="sng" dirty="0">
                <a:effectLst/>
              </a:rPr>
              <a:t> Meme Explainer</a:t>
            </a:r>
            <a:r>
              <a:rPr lang="en-US" sz="1800" b="1" u="sng" dirty="0"/>
              <a:t>) </a:t>
            </a:r>
            <a:r>
              <a:rPr lang="en-US" sz="1800" b="1" dirty="0"/>
              <a:t>: </a:t>
            </a:r>
          </a:p>
          <a:p>
            <a:r>
              <a:rPr lang="en-IN" sz="1400" dirty="0">
                <a:effectLst/>
              </a:rPr>
              <a:t>It takes a meme (an image with overlaid text) and a related context as inputs and outputs a sequence of labels indicating whether the context’s constituting </a:t>
            </a:r>
            <a:r>
              <a:rPr lang="en-IN" sz="1400" i="1" dirty="0">
                <a:effectLst/>
              </a:rPr>
              <a:t>evidence sentences</a:t>
            </a:r>
            <a:r>
              <a:rPr lang="en-IN" sz="1400" dirty="0">
                <a:effectLst/>
              </a:rPr>
              <a:t>, either in part or collectively, explain the given meme or not. </a:t>
            </a:r>
            <a:r>
              <a:rPr lang="en-IN" sz="1400" u="sng" dirty="0">
                <a:effectLst/>
              </a:rPr>
              <a:t>The model comprises of:</a:t>
            </a:r>
            <a:endParaRPr lang="en-IN" sz="1400" b="0" i="0" u="sng" dirty="0">
              <a:solidFill>
                <a:schemeClr val="tx1"/>
              </a:solidFill>
              <a:effectLst/>
            </a:endParaRPr>
          </a:p>
          <a:p>
            <a:r>
              <a:rPr lang="en-IN" sz="1400" b="0" i="0" dirty="0">
                <a:solidFill>
                  <a:schemeClr val="tx1"/>
                </a:solidFill>
                <a:effectLst/>
              </a:rPr>
              <a:t>MIME first uses two encoders (</a:t>
            </a:r>
            <a:r>
              <a:rPr lang="en-IN" sz="1400" b="1" i="0" dirty="0">
                <a:solidFill>
                  <a:schemeClr val="tx1"/>
                </a:solidFill>
                <a:effectLst/>
                <a:highlight>
                  <a:srgbClr val="FFFF00"/>
                </a:highlight>
              </a:rPr>
              <a:t>text + multimodal encoder</a:t>
            </a:r>
            <a:r>
              <a:rPr lang="en-IN" sz="1400" b="0" i="0" dirty="0">
                <a:solidFill>
                  <a:schemeClr val="tx1"/>
                </a:solidFill>
                <a:effectLst/>
              </a:rPr>
              <a:t>) to encode contextual info and the meme (image + text). </a:t>
            </a:r>
          </a:p>
          <a:p>
            <a:r>
              <a:rPr lang="en-IN" sz="1400" dirty="0">
                <a:solidFill>
                  <a:schemeClr val="tx1"/>
                </a:solidFill>
              </a:rPr>
              <a:t>It then </a:t>
            </a:r>
            <a:r>
              <a:rPr lang="en-IN" sz="1400" b="0" i="0" dirty="0">
                <a:solidFill>
                  <a:schemeClr val="tx1"/>
                </a:solidFill>
                <a:effectLst/>
              </a:rPr>
              <a:t>employs a </a:t>
            </a:r>
            <a:r>
              <a:rPr lang="en-IN" sz="1400" b="1" i="0" dirty="0">
                <a:solidFill>
                  <a:schemeClr val="tx1"/>
                </a:solidFill>
                <a:effectLst/>
                <a:highlight>
                  <a:srgbClr val="FFFF00"/>
                </a:highlight>
              </a:rPr>
              <a:t>Knowledge-enriched Meme Encoder (KME)</a:t>
            </a:r>
            <a:r>
              <a:rPr lang="en-IN" sz="1400" dirty="0">
                <a:solidFill>
                  <a:schemeClr val="tx1"/>
                </a:solidFill>
                <a:highlight>
                  <a:srgbClr val="FFFF00"/>
                </a:highlight>
              </a:rPr>
              <a:t>:</a:t>
            </a:r>
            <a:r>
              <a:rPr lang="en-IN" sz="1400" b="0" i="0" dirty="0">
                <a:solidFill>
                  <a:schemeClr val="tx1"/>
                </a:solidFill>
                <a:effectLst/>
                <a:highlight>
                  <a:srgbClr val="FFFF00"/>
                </a:highlight>
              </a:rPr>
              <a:t> </a:t>
            </a:r>
            <a:r>
              <a:rPr lang="en-IN" sz="1400" b="0" i="0" dirty="0">
                <a:solidFill>
                  <a:schemeClr val="tx1"/>
                </a:solidFill>
                <a:effectLst/>
              </a:rPr>
              <a:t>Enhance the understanding of memes by incorporating external common-sense knowledge.  This is done using </a:t>
            </a:r>
            <a:r>
              <a:rPr lang="en-IN" sz="1400" b="0" i="0" noProof="1">
                <a:solidFill>
                  <a:schemeClr val="tx1"/>
                </a:solidFill>
                <a:effectLst/>
              </a:rPr>
              <a:t>ConceptNet</a:t>
            </a:r>
            <a:r>
              <a:rPr lang="en-IN" sz="1400" b="0" i="0" dirty="0">
                <a:solidFill>
                  <a:schemeClr val="tx1"/>
                </a:solidFill>
                <a:effectLst/>
              </a:rPr>
              <a:t>: </a:t>
            </a:r>
            <a:r>
              <a:rPr lang="en-IN" sz="1400" dirty="0">
                <a:effectLst/>
              </a:rPr>
              <a:t>a semantic network which is designed to help machines comprehend the meanings and semantic relations of the words and specific facts people use. </a:t>
            </a:r>
            <a:r>
              <a:rPr lang="en-IN" sz="1400" u="sng" dirty="0"/>
              <a:t>Encoding done via a pre-trained MMBT mode</a:t>
            </a:r>
            <a:r>
              <a:rPr lang="en-IN" sz="1400" dirty="0"/>
              <a:t>l.</a:t>
            </a:r>
          </a:p>
          <a:p>
            <a:r>
              <a:rPr lang="en-IN" sz="1400" b="1" i="0" dirty="0">
                <a:solidFill>
                  <a:schemeClr val="tx1"/>
                </a:solidFill>
                <a:effectLst/>
                <a:highlight>
                  <a:srgbClr val="FFFF00"/>
                </a:highlight>
              </a:rPr>
              <a:t>Meme-Aware Transformer (MAT):</a:t>
            </a:r>
            <a:r>
              <a:rPr lang="en-IN" sz="1400" b="1" i="0" dirty="0">
                <a:solidFill>
                  <a:schemeClr val="tx1"/>
                </a:solidFill>
                <a:effectLst/>
              </a:rPr>
              <a:t> </a:t>
            </a:r>
            <a:r>
              <a:rPr lang="en-IN" sz="1400" dirty="0">
                <a:solidFill>
                  <a:schemeClr val="tx1"/>
                </a:solidFill>
              </a:rPr>
              <a:t>Serves as </a:t>
            </a:r>
            <a:r>
              <a:rPr lang="en-IN" sz="1400" b="0" i="0" dirty="0">
                <a:solidFill>
                  <a:schemeClr val="tx1"/>
                </a:solidFill>
                <a:effectLst/>
              </a:rPr>
              <a:t>multi-layered contextual-enrichment pipeline - </a:t>
            </a:r>
            <a:r>
              <a:rPr lang="en-IN" sz="1400" dirty="0">
                <a:solidFill>
                  <a:schemeClr val="tx1"/>
                </a:solidFill>
              </a:rPr>
              <a:t>E</a:t>
            </a:r>
            <a:r>
              <a:rPr lang="en-IN" sz="1400" b="0" i="0" dirty="0">
                <a:solidFill>
                  <a:schemeClr val="tx1"/>
                </a:solidFill>
                <a:effectLst/>
              </a:rPr>
              <a:t>nables the joint consideration of both the meme and context in the overall process</a:t>
            </a:r>
            <a:r>
              <a:rPr lang="en-IN" sz="1400" dirty="0">
                <a:solidFill>
                  <a:schemeClr val="tx1"/>
                </a:solidFill>
              </a:rPr>
              <a:t> of understanding the meme.</a:t>
            </a:r>
            <a:endParaRPr lang="en-IN" sz="1400" b="0" i="0" dirty="0">
              <a:solidFill>
                <a:schemeClr val="tx1"/>
              </a:solidFill>
              <a:effectLst/>
            </a:endParaRPr>
          </a:p>
          <a:p>
            <a:r>
              <a:rPr lang="en-IN" sz="1400" b="1" i="0" dirty="0">
                <a:solidFill>
                  <a:schemeClr val="tx1"/>
                </a:solidFill>
                <a:effectLst/>
                <a:highlight>
                  <a:srgbClr val="FFFF00"/>
                </a:highlight>
              </a:rPr>
              <a:t>Meme-Aware LSTM (MA-LSTM) </a:t>
            </a:r>
            <a:r>
              <a:rPr lang="en-IN" sz="1400" dirty="0">
                <a:solidFill>
                  <a:schemeClr val="tx1"/>
                </a:solidFill>
                <a:highlight>
                  <a:srgbClr val="FFFF00"/>
                </a:highlight>
              </a:rPr>
              <a:t>:</a:t>
            </a:r>
            <a:r>
              <a:rPr lang="en-IN" sz="1400" dirty="0">
                <a:solidFill>
                  <a:schemeClr val="tx1"/>
                </a:solidFill>
              </a:rPr>
              <a:t> S</a:t>
            </a:r>
            <a:r>
              <a:rPr lang="en-IN" sz="1400" b="0" i="0" dirty="0">
                <a:solidFill>
                  <a:schemeClr val="tx1"/>
                </a:solidFill>
                <a:effectLst/>
              </a:rPr>
              <a:t>equential context processing and evidence detection. Cross entrop</a:t>
            </a:r>
            <a:r>
              <a:rPr lang="en-IN" sz="1400" dirty="0">
                <a:solidFill>
                  <a:schemeClr val="tx1"/>
                </a:solidFill>
              </a:rPr>
              <a:t>y loss to optimize the model.</a:t>
            </a:r>
          </a:p>
          <a:p>
            <a:pPr marL="0" indent="0">
              <a:buNone/>
            </a:pPr>
            <a:r>
              <a:rPr lang="en-IN" sz="1800" b="1" u="sng" dirty="0">
                <a:solidFill>
                  <a:schemeClr val="tx1"/>
                </a:solidFill>
              </a:rPr>
              <a:t>3) Experimentation and Performance Analysis: </a:t>
            </a:r>
          </a:p>
          <a:p>
            <a:r>
              <a:rPr lang="en-IN" sz="1300" dirty="0">
                <a:solidFill>
                  <a:schemeClr val="tx1"/>
                </a:solidFill>
              </a:rPr>
              <a:t>The paper experiments with various unimodal and multimodal encoders for systematically encoding memes and context representations to establish comparative baselines. Unimodal baselines include BERT and </a:t>
            </a:r>
            <a:r>
              <a:rPr lang="en-IN" sz="1300" noProof="1">
                <a:solidFill>
                  <a:schemeClr val="tx1"/>
                </a:solidFill>
              </a:rPr>
              <a:t>ViT</a:t>
            </a:r>
            <a:r>
              <a:rPr lang="en-IN" sz="1300" dirty="0">
                <a:solidFill>
                  <a:schemeClr val="tx1"/>
                </a:solidFill>
              </a:rPr>
              <a:t> while Multimodal baselines include Early fusion, MMBT, CLIP, BAN, </a:t>
            </a:r>
            <a:r>
              <a:rPr lang="en-US" sz="1300" noProof="1">
                <a:solidFill>
                  <a:schemeClr val="tx1"/>
                </a:solidFill>
              </a:rPr>
              <a:t>VisualBERT</a:t>
            </a:r>
            <a:r>
              <a:rPr lang="en-IN" sz="1300" dirty="0">
                <a:solidFill>
                  <a:schemeClr val="tx1"/>
                </a:solidFill>
              </a:rPr>
              <a:t>.</a:t>
            </a:r>
          </a:p>
          <a:p>
            <a:r>
              <a:rPr lang="en-IN" sz="1300" dirty="0">
                <a:solidFill>
                  <a:schemeClr val="tx1"/>
                </a:solidFill>
              </a:rPr>
              <a:t>The metrics used for results and comparison are accuracy, F1 score (macro), precision, recall and exact-match (E-M) score. The paper observes that unimodal systems perform with mediocrity and that multimodal models either strongly compete or outperform unimodal ones (CLIP being an exception). This is for establishing baselines (MMBT performs the best with E-M score of 0.505). </a:t>
            </a:r>
          </a:p>
          <a:p>
            <a:r>
              <a:rPr lang="en-IN" sz="1300" dirty="0">
                <a:solidFill>
                  <a:schemeClr val="tx1"/>
                </a:solidFill>
                <a:highlight>
                  <a:srgbClr val="FFFF00"/>
                </a:highlight>
              </a:rPr>
              <a:t>The MIME model which is developed is noted to perform better over the best baseline established with improvements of more than 2% in each metric</a:t>
            </a:r>
            <a:r>
              <a:rPr lang="en-IN" sz="1300" dirty="0">
                <a:solidFill>
                  <a:schemeClr val="tx1"/>
                </a:solidFill>
              </a:rPr>
              <a:t>. E-M score improvement is 8% : MIME E-M score is 0.585. The paper then also </a:t>
            </a:r>
            <a:r>
              <a:rPr lang="en-IN" sz="1300" noProof="1">
                <a:solidFill>
                  <a:schemeClr val="tx1"/>
                </a:solidFill>
              </a:rPr>
              <a:t>analyzes</a:t>
            </a:r>
            <a:r>
              <a:rPr lang="en-IN" sz="1300" dirty="0">
                <a:solidFill>
                  <a:schemeClr val="tx1"/>
                </a:solidFill>
              </a:rPr>
              <a:t> the detected evidences to compare the quality of detection. It is observed that the evidence predicted by MMBT does not fully explain the meme whereas those predicted by MIME are often more fitting. </a:t>
            </a:r>
          </a:p>
          <a:p>
            <a:r>
              <a:rPr lang="en-IN" sz="1300" dirty="0">
                <a:solidFill>
                  <a:schemeClr val="tx1"/>
                </a:solidFill>
              </a:rPr>
              <a:t>Next, the paper describes the ablation study to compare the importance of each component within the MIME model by noting the performance after removing the component from the model and replacing it by a standard transformer based component.</a:t>
            </a:r>
          </a:p>
          <a:p>
            <a:endParaRPr lang="en-IN" sz="1500" noProof="1">
              <a:solidFill>
                <a:schemeClr val="tx1"/>
              </a:solidFill>
            </a:endParaRPr>
          </a:p>
        </p:txBody>
      </p:sp>
    </p:spTree>
    <p:extLst>
      <p:ext uri="{BB962C8B-B14F-4D97-AF65-F5344CB8AC3E}">
        <p14:creationId xmlns:p14="http://schemas.microsoft.com/office/powerpoint/2010/main" val="343538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642-5AC8-BD94-8656-617F11BB07C5}"/>
              </a:ext>
            </a:extLst>
          </p:cNvPr>
          <p:cNvSpPr>
            <a:spLocks noGrp="1"/>
          </p:cNvSpPr>
          <p:nvPr>
            <p:ph type="title"/>
          </p:nvPr>
        </p:nvSpPr>
        <p:spPr>
          <a:xfrm>
            <a:off x="1295400" y="103910"/>
            <a:ext cx="9641774" cy="857992"/>
          </a:xfrm>
        </p:spPr>
        <p:txBody>
          <a:bodyPr>
            <a:normAutofit/>
          </a:bodyPr>
          <a:lstStyle/>
          <a:p>
            <a:pPr algn="ctr"/>
            <a:r>
              <a:rPr lang="en-US" sz="2500" b="1" noProof="1"/>
              <a:t>MemeX</a:t>
            </a:r>
            <a:r>
              <a:rPr lang="en-US" sz="2500" b="1" dirty="0"/>
              <a:t>: </a:t>
            </a:r>
            <a:r>
              <a:rPr lang="en-IN" sz="2500" b="1" dirty="0">
                <a:effectLst/>
              </a:rPr>
              <a:t>Detecting Explanatory Evidence for Memes via Knowledge-Enriched Contextualization </a:t>
            </a:r>
            <a:endParaRPr lang="en-US" sz="2500" b="1" dirty="0"/>
          </a:p>
        </p:txBody>
      </p:sp>
      <p:sp>
        <p:nvSpPr>
          <p:cNvPr id="3" name="Content Placeholder 2">
            <a:extLst>
              <a:ext uri="{FF2B5EF4-FFF2-40B4-BE49-F238E27FC236}">
                <a16:creationId xmlns:a16="http://schemas.microsoft.com/office/drawing/2014/main" id="{B47E8EB2-1487-6D18-4A06-61314C6F6A6A}"/>
              </a:ext>
            </a:extLst>
          </p:cNvPr>
          <p:cNvSpPr>
            <a:spLocks noGrp="1"/>
          </p:cNvSpPr>
          <p:nvPr>
            <p:ph idx="1"/>
          </p:nvPr>
        </p:nvSpPr>
        <p:spPr>
          <a:xfrm>
            <a:off x="748145" y="781355"/>
            <a:ext cx="11091553" cy="6076645"/>
          </a:xfrm>
        </p:spPr>
        <p:txBody>
          <a:bodyPr>
            <a:noAutofit/>
          </a:bodyPr>
          <a:lstStyle/>
          <a:p>
            <a:pPr marL="0" indent="0">
              <a:buNone/>
            </a:pPr>
            <a:r>
              <a:rPr lang="en-US" sz="1800" b="1" dirty="0"/>
              <a:t>4) </a:t>
            </a:r>
            <a:r>
              <a:rPr lang="en-US" sz="1800" b="1" u="sng" dirty="0"/>
              <a:t>Limitations:</a:t>
            </a:r>
            <a:endParaRPr lang="en-US" sz="1800" b="1" dirty="0"/>
          </a:p>
          <a:p>
            <a:r>
              <a:rPr lang="en-IN" sz="1400" noProof="1">
                <a:solidFill>
                  <a:schemeClr val="tx1"/>
                </a:solidFill>
              </a:rPr>
              <a:t>The image besides describes </a:t>
            </a:r>
            <a:r>
              <a:rPr lang="en-IN" sz="1400" noProof="1">
                <a:solidFill>
                  <a:schemeClr val="tx1"/>
                </a:solidFill>
                <a:highlight>
                  <a:srgbClr val="FFFF00"/>
                </a:highlight>
              </a:rPr>
              <a:t>three scenarios of</a:t>
            </a:r>
          </a:p>
          <a:p>
            <a:pPr marL="0" indent="0">
              <a:buNone/>
            </a:pPr>
            <a:r>
              <a:rPr lang="en-IN" sz="1400" noProof="1">
                <a:solidFill>
                  <a:schemeClr val="tx1"/>
                </a:solidFill>
                <a:highlight>
                  <a:srgbClr val="FFFF00"/>
                </a:highlight>
              </a:rPr>
              <a:t>ineffective detection: a) no predictions b) partial match and</a:t>
            </a:r>
          </a:p>
          <a:p>
            <a:pPr marL="0" indent="0">
              <a:buNone/>
            </a:pPr>
            <a:r>
              <a:rPr lang="en-IN" sz="1400" noProof="1">
                <a:solidFill>
                  <a:schemeClr val="tx1"/>
                </a:solidFill>
                <a:highlight>
                  <a:srgbClr val="FFFF00"/>
                </a:highlight>
              </a:rPr>
              <a:t>c) incorrect predictions.</a:t>
            </a:r>
          </a:p>
          <a:p>
            <a:r>
              <a:rPr lang="en-IN" sz="1400" noProof="1">
                <a:solidFill>
                  <a:schemeClr val="tx1"/>
                </a:solidFill>
              </a:rPr>
              <a:t>The paper next discusses the limitations in their approach</a:t>
            </a:r>
          </a:p>
          <a:p>
            <a:pPr marL="0" indent="0">
              <a:buNone/>
            </a:pPr>
            <a:r>
              <a:rPr lang="en-IN" sz="1400" noProof="1">
                <a:solidFill>
                  <a:schemeClr val="tx1"/>
                </a:solidFill>
              </a:rPr>
              <a:t>- MIME. </a:t>
            </a:r>
            <a:r>
              <a:rPr lang="en-IN" sz="1400" dirty="0">
                <a:solidFill>
                  <a:schemeClr val="tx1"/>
                </a:solidFill>
                <a:effectLst/>
              </a:rPr>
              <a:t>The key challenges stem from the limitations in</a:t>
            </a:r>
          </a:p>
          <a:p>
            <a:pPr marL="0" indent="0">
              <a:buNone/>
            </a:pPr>
            <a:r>
              <a:rPr lang="en-IN" sz="1400" dirty="0">
                <a:solidFill>
                  <a:schemeClr val="tx1"/>
                </a:solidFill>
                <a:effectLst/>
              </a:rPr>
              <a:t>modelling the complex level of abstractions that a meme </a:t>
            </a:r>
          </a:p>
          <a:p>
            <a:pPr marL="0" indent="0">
              <a:buNone/>
            </a:pPr>
            <a:r>
              <a:rPr lang="en-IN" sz="1400" dirty="0">
                <a:solidFill>
                  <a:schemeClr val="tx1"/>
                </a:solidFill>
                <a:effectLst/>
              </a:rPr>
              <a:t>exhibits. </a:t>
            </a:r>
          </a:p>
          <a:p>
            <a:pPr marL="0" indent="0">
              <a:buNone/>
            </a:pPr>
            <a:r>
              <a:rPr lang="en-IN" sz="1400" dirty="0">
                <a:solidFill>
                  <a:schemeClr val="tx1"/>
                </a:solidFill>
              </a:rPr>
              <a:t>Some of the cases which the paper describes are:</a:t>
            </a:r>
          </a:p>
          <a:p>
            <a:pPr marL="342900" indent="-342900">
              <a:buAutoNum type="arabicPeriod"/>
            </a:pPr>
            <a:r>
              <a:rPr lang="en-IN" sz="1400" dirty="0">
                <a:solidFill>
                  <a:schemeClr val="tx1"/>
                </a:solidFill>
              </a:rPr>
              <a:t>A critical, yet a </a:t>
            </a:r>
            <a:r>
              <a:rPr lang="en-IN" sz="1400" u="sng" dirty="0">
                <a:solidFill>
                  <a:schemeClr val="tx1"/>
                </a:solidFill>
              </a:rPr>
              <a:t>cryptic piece of information within memes</a:t>
            </a:r>
            <a:r>
              <a:rPr lang="en-IN" sz="1400" dirty="0">
                <a:solidFill>
                  <a:schemeClr val="tx1"/>
                </a:solidFill>
              </a:rPr>
              <a:t>, comes </a:t>
            </a:r>
          </a:p>
          <a:p>
            <a:pPr marL="0" indent="0">
              <a:buNone/>
            </a:pPr>
            <a:r>
              <a:rPr lang="en-IN" sz="1400" dirty="0">
                <a:solidFill>
                  <a:schemeClr val="tx1"/>
                </a:solidFill>
              </a:rPr>
              <a:t>from t</a:t>
            </a:r>
            <a:r>
              <a:rPr lang="en-IN" sz="1400" dirty="0">
                <a:solidFill>
                  <a:schemeClr val="tx1"/>
                </a:solidFill>
                <a:effectLst/>
              </a:rPr>
              <a:t>he visuals, which typically requires some systematic integration</a:t>
            </a:r>
          </a:p>
          <a:p>
            <a:pPr marL="0" indent="0">
              <a:buNone/>
            </a:pPr>
            <a:r>
              <a:rPr lang="en-IN" sz="1400" dirty="0">
                <a:solidFill>
                  <a:schemeClr val="tx1"/>
                </a:solidFill>
                <a:effectLst/>
              </a:rPr>
              <a:t>of</a:t>
            </a:r>
            <a:r>
              <a:rPr lang="en-IN" sz="1400" dirty="0">
                <a:solidFill>
                  <a:schemeClr val="tx1"/>
                </a:solidFill>
              </a:rPr>
              <a:t> </a:t>
            </a:r>
            <a:r>
              <a:rPr lang="en-IN" sz="1400" dirty="0">
                <a:solidFill>
                  <a:schemeClr val="tx1"/>
                </a:solidFill>
                <a:effectLst/>
              </a:rPr>
              <a:t>factual</a:t>
            </a:r>
            <a:r>
              <a:rPr lang="en-IN" sz="1400" dirty="0">
                <a:solidFill>
                  <a:schemeClr val="tx1"/>
                </a:solidFill>
              </a:rPr>
              <a:t> </a:t>
            </a:r>
            <a:r>
              <a:rPr lang="en-IN" sz="1400" dirty="0">
                <a:solidFill>
                  <a:schemeClr val="tx1"/>
                </a:solidFill>
                <a:effectLst/>
              </a:rPr>
              <a:t>knowledge, that currently lacks in MIME.</a:t>
            </a:r>
          </a:p>
          <a:p>
            <a:pPr marL="0" indent="0">
              <a:buNone/>
            </a:pPr>
            <a:r>
              <a:rPr lang="en-IN" sz="1400" dirty="0">
                <a:solidFill>
                  <a:schemeClr val="tx1"/>
                </a:solidFill>
              </a:rPr>
              <a:t>2. </a:t>
            </a:r>
            <a:r>
              <a:rPr lang="en-IN" sz="1400" u="sng" dirty="0">
                <a:solidFill>
                  <a:schemeClr val="tx1"/>
                </a:solidFill>
              </a:rPr>
              <a:t>Insufficient textual dat</a:t>
            </a:r>
            <a:r>
              <a:rPr lang="en-IN" sz="1400" dirty="0">
                <a:solidFill>
                  <a:schemeClr val="tx1"/>
                </a:solidFill>
              </a:rPr>
              <a:t>a in the meme poses challenge for the MIME </a:t>
            </a:r>
          </a:p>
          <a:p>
            <a:pPr marL="0" indent="0">
              <a:buNone/>
            </a:pPr>
            <a:r>
              <a:rPr lang="en-IN" sz="1400" dirty="0">
                <a:solidFill>
                  <a:schemeClr val="tx1"/>
                </a:solidFill>
              </a:rPr>
              <a:t>model as it will not be able to learn the required contextual </a:t>
            </a:r>
          </a:p>
          <a:p>
            <a:pPr marL="0" indent="0">
              <a:buNone/>
            </a:pPr>
            <a:r>
              <a:rPr lang="en-IN" sz="1400" dirty="0">
                <a:solidFill>
                  <a:schemeClr val="tx1"/>
                </a:solidFill>
              </a:rPr>
              <a:t>associativity of the image.</a:t>
            </a:r>
          </a:p>
          <a:p>
            <a:pPr marL="0" indent="0">
              <a:buNone/>
            </a:pPr>
            <a:r>
              <a:rPr lang="en-IN" sz="1400" dirty="0">
                <a:solidFill>
                  <a:schemeClr val="tx1"/>
                </a:solidFill>
              </a:rPr>
              <a:t>3. R</a:t>
            </a:r>
            <a:r>
              <a:rPr lang="en-IN" sz="1400" b="0" i="0" dirty="0">
                <a:solidFill>
                  <a:schemeClr val="tx1"/>
                </a:solidFill>
                <a:effectLst/>
              </a:rPr>
              <a:t>isk of the model </a:t>
            </a:r>
            <a:r>
              <a:rPr lang="en-IN" sz="1400" b="0" i="0" u="sng" dirty="0">
                <a:solidFill>
                  <a:schemeClr val="tx1"/>
                </a:solidFill>
                <a:effectLst/>
              </a:rPr>
              <a:t>identifying incorrect or misleading evidence</a:t>
            </a:r>
            <a:r>
              <a:rPr lang="en-IN" sz="1400" b="0" i="0" dirty="0">
                <a:solidFill>
                  <a:schemeClr val="tx1"/>
                </a:solidFill>
                <a:effectLst/>
              </a:rPr>
              <a:t> due</a:t>
            </a:r>
          </a:p>
          <a:p>
            <a:pPr marL="0" indent="0">
              <a:buNone/>
            </a:pPr>
            <a:r>
              <a:rPr lang="en-IN" sz="1400" b="0" i="0" dirty="0">
                <a:solidFill>
                  <a:schemeClr val="tx1"/>
                </a:solidFill>
                <a:effectLst/>
              </a:rPr>
              <a:t>to</a:t>
            </a:r>
            <a:r>
              <a:rPr lang="en-IN" sz="1400" dirty="0">
                <a:solidFill>
                  <a:schemeClr val="tx1"/>
                </a:solidFill>
              </a:rPr>
              <a:t> lexical bias in language used within the related context.</a:t>
            </a:r>
          </a:p>
          <a:p>
            <a:pPr marL="0" indent="0">
              <a:buNone/>
            </a:pPr>
            <a:endParaRPr lang="en-IN" sz="1500" noProof="1">
              <a:solidFill>
                <a:schemeClr val="tx1"/>
              </a:solidFill>
            </a:endParaRPr>
          </a:p>
        </p:txBody>
      </p:sp>
      <p:pic>
        <p:nvPicPr>
          <p:cNvPr id="4" name="Picture 3">
            <a:extLst>
              <a:ext uri="{FF2B5EF4-FFF2-40B4-BE49-F238E27FC236}">
                <a16:creationId xmlns:a16="http://schemas.microsoft.com/office/drawing/2014/main" id="{88722666-691D-3FDE-E974-A13B6751A653}"/>
              </a:ext>
            </a:extLst>
          </p:cNvPr>
          <p:cNvPicPr>
            <a:picLocks noChangeAspect="1"/>
          </p:cNvPicPr>
          <p:nvPr/>
        </p:nvPicPr>
        <p:blipFill>
          <a:blip r:embed="rId3"/>
          <a:stretch>
            <a:fillRect/>
          </a:stretch>
        </p:blipFill>
        <p:spPr>
          <a:xfrm>
            <a:off x="6408722" y="860960"/>
            <a:ext cx="5462634" cy="5566693"/>
          </a:xfrm>
          <a:prstGeom prst="rect">
            <a:avLst/>
          </a:prstGeom>
        </p:spPr>
      </p:pic>
      <p:sp>
        <p:nvSpPr>
          <p:cNvPr id="5" name="TextBox 4">
            <a:extLst>
              <a:ext uri="{FF2B5EF4-FFF2-40B4-BE49-F238E27FC236}">
                <a16:creationId xmlns:a16="http://schemas.microsoft.com/office/drawing/2014/main" id="{B7F00B7C-ED5C-ECB1-A214-19ADD18347E2}"/>
              </a:ext>
            </a:extLst>
          </p:cNvPr>
          <p:cNvSpPr txBox="1"/>
          <p:nvPr/>
        </p:nvSpPr>
        <p:spPr>
          <a:xfrm>
            <a:off x="5945577" y="6441140"/>
            <a:ext cx="6388924" cy="461665"/>
          </a:xfrm>
          <a:prstGeom prst="rect">
            <a:avLst/>
          </a:prstGeom>
          <a:noFill/>
        </p:spPr>
        <p:txBody>
          <a:bodyPr wrap="square" rtlCol="0">
            <a:spAutoFit/>
          </a:bodyPr>
          <a:lstStyle/>
          <a:p>
            <a:pPr algn="ctr"/>
            <a:r>
              <a:rPr lang="en-IN" sz="1200" dirty="0">
                <a:effectLst/>
                <a:latin typeface="NimbusRomNo9L"/>
              </a:rPr>
              <a:t>Prediction errors from </a:t>
            </a:r>
            <a:r>
              <a:rPr lang="en-IN" sz="1200" dirty="0">
                <a:effectLst/>
                <a:latin typeface="Inconsolatazi4"/>
              </a:rPr>
              <a:t>MIME </a:t>
            </a:r>
            <a:r>
              <a:rPr lang="en-IN" sz="1200" dirty="0">
                <a:effectLst/>
                <a:latin typeface="NimbusRomNo9L"/>
              </a:rPr>
              <a:t>on three </a:t>
            </a:r>
            <a:r>
              <a:rPr lang="en-IN" sz="1200" i="1" dirty="0">
                <a:effectLst/>
                <a:latin typeface="NimbusRomNo9L"/>
              </a:rPr>
              <a:t>test-set </a:t>
            </a:r>
            <a:r>
              <a:rPr lang="en-IN" sz="1200" dirty="0">
                <a:effectLst/>
                <a:latin typeface="NimbusRomNo9L"/>
              </a:rPr>
              <a:t>samples. The emboldened sentences in blue indicate </a:t>
            </a:r>
            <a:r>
              <a:rPr lang="en-IN" sz="1200" b="0" dirty="0">
                <a:solidFill>
                  <a:srgbClr val="0000FF"/>
                </a:solidFill>
                <a:effectLst/>
                <a:latin typeface="NimbusRomNo9L"/>
              </a:rPr>
              <a:t>ground-truth evidences </a:t>
            </a:r>
            <a:r>
              <a:rPr lang="en-IN" sz="1200" dirty="0">
                <a:effectLst/>
                <a:latin typeface="NimbusRomNo9L"/>
              </a:rPr>
              <a:t>and the highlighted sentences indicate model prediction </a:t>
            </a:r>
            <a:endParaRPr lang="en-IN" sz="1200" dirty="0"/>
          </a:p>
        </p:txBody>
      </p:sp>
      <p:cxnSp>
        <p:nvCxnSpPr>
          <p:cNvPr id="7" name="Straight Connector 6">
            <a:extLst>
              <a:ext uri="{FF2B5EF4-FFF2-40B4-BE49-F238E27FC236}">
                <a16:creationId xmlns:a16="http://schemas.microsoft.com/office/drawing/2014/main" id="{8E44CD78-3257-520B-1ADD-2BA5E6EE3D7F}"/>
              </a:ext>
            </a:extLst>
          </p:cNvPr>
          <p:cNvCxnSpPr>
            <a:cxnSpLocks/>
          </p:cNvCxnSpPr>
          <p:nvPr/>
        </p:nvCxnSpPr>
        <p:spPr>
          <a:xfrm flipV="1">
            <a:off x="6064332" y="852860"/>
            <a:ext cx="0" cy="603940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B6D9123-ED47-00DB-35D1-775617F1AEE7}"/>
              </a:ext>
            </a:extLst>
          </p:cNvPr>
          <p:cNvCxnSpPr>
            <a:cxnSpLocks/>
          </p:cNvCxnSpPr>
          <p:nvPr/>
        </p:nvCxnSpPr>
        <p:spPr>
          <a:xfrm>
            <a:off x="676894" y="831272"/>
            <a:ext cx="1151510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137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642-5AC8-BD94-8656-617F11BB07C5}"/>
              </a:ext>
            </a:extLst>
          </p:cNvPr>
          <p:cNvSpPr>
            <a:spLocks noGrp="1"/>
          </p:cNvSpPr>
          <p:nvPr>
            <p:ph type="title"/>
          </p:nvPr>
        </p:nvSpPr>
        <p:spPr>
          <a:xfrm>
            <a:off x="1275113" y="0"/>
            <a:ext cx="9641774" cy="656111"/>
          </a:xfrm>
        </p:spPr>
        <p:txBody>
          <a:bodyPr>
            <a:normAutofit fontScale="90000"/>
          </a:bodyPr>
          <a:lstStyle/>
          <a:p>
            <a:pPr algn="ctr"/>
            <a:r>
              <a:rPr lang="en-US" sz="2500" b="1" noProof="1"/>
              <a:t>MemeX</a:t>
            </a:r>
            <a:r>
              <a:rPr lang="en-US" sz="2500" b="1" dirty="0"/>
              <a:t>: </a:t>
            </a:r>
            <a:r>
              <a:rPr lang="en-IN" sz="2500" b="1" dirty="0">
                <a:effectLst/>
              </a:rPr>
              <a:t>Detecting Explanatory Evidence for Memes via Knowledge-Enriched Contextualization </a:t>
            </a:r>
            <a:endParaRPr lang="en-US" sz="2500" b="1" dirty="0"/>
          </a:p>
        </p:txBody>
      </p:sp>
      <p:sp>
        <p:nvSpPr>
          <p:cNvPr id="3" name="Content Placeholder 2">
            <a:extLst>
              <a:ext uri="{FF2B5EF4-FFF2-40B4-BE49-F238E27FC236}">
                <a16:creationId xmlns:a16="http://schemas.microsoft.com/office/drawing/2014/main" id="{B47E8EB2-1487-6D18-4A06-61314C6F6A6A}"/>
              </a:ext>
            </a:extLst>
          </p:cNvPr>
          <p:cNvSpPr>
            <a:spLocks noGrp="1"/>
          </p:cNvSpPr>
          <p:nvPr>
            <p:ph idx="1"/>
          </p:nvPr>
        </p:nvSpPr>
        <p:spPr>
          <a:xfrm>
            <a:off x="819397" y="567045"/>
            <a:ext cx="11103429" cy="6020790"/>
          </a:xfrm>
        </p:spPr>
        <p:txBody>
          <a:bodyPr>
            <a:noAutofit/>
          </a:bodyPr>
          <a:lstStyle/>
          <a:p>
            <a:pPr marL="0" indent="0">
              <a:buNone/>
            </a:pPr>
            <a:r>
              <a:rPr lang="en-US" sz="1800" b="1" u="sng" dirty="0"/>
              <a:t>Critical Analysis of the paper</a:t>
            </a:r>
          </a:p>
          <a:p>
            <a:pPr marL="342900" indent="-342900">
              <a:buAutoNum type="arabicPeriod"/>
            </a:pPr>
            <a:r>
              <a:rPr lang="en-US" sz="1600" b="1" dirty="0"/>
              <a:t>Strengths:</a:t>
            </a:r>
          </a:p>
          <a:p>
            <a:r>
              <a:rPr lang="en-IN" sz="1300" b="0" i="0" dirty="0">
                <a:solidFill>
                  <a:schemeClr val="tx1"/>
                </a:solidFill>
                <a:effectLst/>
              </a:rPr>
              <a:t>The paper </a:t>
            </a:r>
            <a:r>
              <a:rPr lang="en-IN" sz="1300" b="0" i="0" dirty="0">
                <a:solidFill>
                  <a:schemeClr val="tx1"/>
                </a:solidFill>
                <a:effectLst/>
                <a:highlight>
                  <a:srgbClr val="FFFF00"/>
                </a:highlight>
              </a:rPr>
              <a:t>addresses a relevant and interesting problem in the field of meme understanding</a:t>
            </a:r>
            <a:r>
              <a:rPr lang="en-IN" sz="1300" b="0" i="0" dirty="0">
                <a:solidFill>
                  <a:schemeClr val="tx1"/>
                </a:solidFill>
                <a:effectLst/>
              </a:rPr>
              <a:t>, focusing on detecting explanatory evidence for memes. This aligns with the growing importance of </a:t>
            </a:r>
            <a:r>
              <a:rPr lang="en-IN" sz="1300" b="0" i="0" noProof="1">
                <a:solidFill>
                  <a:schemeClr val="tx1"/>
                </a:solidFill>
                <a:effectLst/>
              </a:rPr>
              <a:t>analyzing</a:t>
            </a:r>
            <a:r>
              <a:rPr lang="en-IN" sz="1300" b="0" i="0" dirty="0">
                <a:solidFill>
                  <a:schemeClr val="tx1"/>
                </a:solidFill>
                <a:effectLst/>
              </a:rPr>
              <a:t> and interpreting visual content in online communication.</a:t>
            </a:r>
          </a:p>
          <a:p>
            <a:r>
              <a:rPr lang="en-IN" sz="1300" b="0" i="0" dirty="0">
                <a:solidFill>
                  <a:schemeClr val="tx1"/>
                </a:solidFill>
                <a:effectLst/>
              </a:rPr>
              <a:t>The development of the </a:t>
            </a:r>
            <a:r>
              <a:rPr lang="en-IN" sz="1300" b="0" i="0" noProof="1">
                <a:solidFill>
                  <a:schemeClr val="tx1"/>
                </a:solidFill>
                <a:effectLst/>
              </a:rPr>
              <a:t>MemeX</a:t>
            </a:r>
            <a:r>
              <a:rPr lang="en-IN" sz="1300" b="0" i="0" dirty="0">
                <a:solidFill>
                  <a:schemeClr val="tx1"/>
                </a:solidFill>
                <a:effectLst/>
              </a:rPr>
              <a:t> model is logically presented, </a:t>
            </a:r>
            <a:r>
              <a:rPr lang="en-IN" sz="1300" b="0" i="0" dirty="0">
                <a:solidFill>
                  <a:schemeClr val="tx1"/>
                </a:solidFill>
                <a:effectLst/>
                <a:highlight>
                  <a:srgbClr val="FFFF00"/>
                </a:highlight>
              </a:rPr>
              <a:t>outlining a clear methodology</a:t>
            </a:r>
            <a:r>
              <a:rPr lang="en-IN" sz="1300" b="0" i="0" dirty="0">
                <a:solidFill>
                  <a:schemeClr val="tx1"/>
                </a:solidFill>
                <a:effectLst/>
              </a:rPr>
              <a:t> for meme understanding. The </a:t>
            </a:r>
            <a:r>
              <a:rPr lang="en-IN" sz="1300" b="0" i="0" dirty="0">
                <a:solidFill>
                  <a:schemeClr val="tx1"/>
                </a:solidFill>
                <a:effectLst/>
                <a:highlight>
                  <a:srgbClr val="FFFF00"/>
                </a:highlight>
              </a:rPr>
              <a:t>paper provides a structured and systematic approach to solving the problem</a:t>
            </a:r>
            <a:r>
              <a:rPr lang="en-IN" sz="1300" b="0" i="0" dirty="0">
                <a:solidFill>
                  <a:schemeClr val="tx1"/>
                </a:solidFill>
                <a:effectLst/>
              </a:rPr>
              <a:t>, enhancing the model's interpretability. </a:t>
            </a:r>
            <a:r>
              <a:rPr lang="en-IN" sz="1300" dirty="0">
                <a:solidFill>
                  <a:schemeClr val="tx1"/>
                </a:solidFill>
              </a:rPr>
              <a:t>All components of the MIME model: Multimodal encoder, KME, MAT, MA-LSTM are explained clearly individually with a well defined architecture.</a:t>
            </a:r>
          </a:p>
          <a:p>
            <a:r>
              <a:rPr lang="en-IN" sz="1300" dirty="0">
                <a:solidFill>
                  <a:schemeClr val="tx1"/>
                </a:solidFill>
              </a:rPr>
              <a:t>The paper also </a:t>
            </a:r>
            <a:r>
              <a:rPr lang="en-IN" sz="1300" dirty="0">
                <a:solidFill>
                  <a:schemeClr val="tx1"/>
                </a:solidFill>
                <a:highlight>
                  <a:srgbClr val="FFFF00"/>
                </a:highlight>
              </a:rPr>
              <a:t>documents the experimentations done clearly</a:t>
            </a:r>
            <a:r>
              <a:rPr lang="en-IN" sz="1300" dirty="0">
                <a:solidFill>
                  <a:schemeClr val="tx1"/>
                </a:solidFill>
              </a:rPr>
              <a:t> by describing the establishment of comparative baselines (unimodal + multimodal) and also excels </a:t>
            </a:r>
            <a:r>
              <a:rPr lang="en-IN" sz="1300" b="0" i="0" dirty="0">
                <a:solidFill>
                  <a:schemeClr val="tx1"/>
                </a:solidFill>
                <a:effectLst/>
              </a:rPr>
              <a:t>in comparing its proposed model with existing baselines, allowing readers to </a:t>
            </a:r>
            <a:r>
              <a:rPr lang="en-IN" sz="1300" dirty="0">
                <a:solidFill>
                  <a:schemeClr val="tx1"/>
                </a:solidFill>
              </a:rPr>
              <a:t>realize </a:t>
            </a:r>
            <a:r>
              <a:rPr lang="en-IN" sz="1300" b="0" i="0" dirty="0">
                <a:solidFill>
                  <a:schemeClr val="tx1"/>
                </a:solidFill>
                <a:effectLst/>
              </a:rPr>
              <a:t>the effectiveness of MIME against established approaches. This </a:t>
            </a:r>
            <a:r>
              <a:rPr lang="en-IN" sz="1300" b="0" i="0" dirty="0">
                <a:solidFill>
                  <a:schemeClr val="tx1"/>
                </a:solidFill>
                <a:effectLst/>
                <a:highlight>
                  <a:srgbClr val="FFFF00"/>
                </a:highlight>
              </a:rPr>
              <a:t>benchmarking provides context and demonstrates the advancements achieved by the proposed solution</a:t>
            </a:r>
            <a:r>
              <a:rPr lang="en-IN" sz="1300" b="0" i="0" dirty="0">
                <a:solidFill>
                  <a:schemeClr val="tx1"/>
                </a:solidFill>
                <a:effectLst/>
              </a:rPr>
              <a:t>.</a:t>
            </a:r>
          </a:p>
          <a:p>
            <a:r>
              <a:rPr lang="en-IN" sz="1300" i="0" dirty="0">
                <a:solidFill>
                  <a:schemeClr val="tx1"/>
                </a:solidFill>
                <a:effectLst/>
              </a:rPr>
              <a:t>The </a:t>
            </a:r>
            <a:r>
              <a:rPr lang="en-IN" sz="1300" i="0" dirty="0">
                <a:solidFill>
                  <a:schemeClr val="tx1"/>
                </a:solidFill>
                <a:effectLst/>
                <a:highlight>
                  <a:srgbClr val="FFFF00"/>
                </a:highlight>
              </a:rPr>
              <a:t>inclusion of an ablation study </a:t>
            </a:r>
            <a:r>
              <a:rPr lang="en-IN" sz="1300" i="0" dirty="0">
                <a:solidFill>
                  <a:schemeClr val="tx1"/>
                </a:solidFill>
                <a:effectLst/>
              </a:rPr>
              <a:t>strengthens the paper by conducting a detailed analysis of the individual components of the proposed model, MIME. This showcases the significance of each component within the MIME model and its effectiveness in improving the overall model performance. </a:t>
            </a:r>
            <a:r>
              <a:rPr lang="en-IN" sz="1300" b="0" i="0" dirty="0">
                <a:solidFill>
                  <a:schemeClr val="tx1"/>
                </a:solidFill>
                <a:effectLst/>
              </a:rPr>
              <a:t>The authors also </a:t>
            </a:r>
            <a:r>
              <a:rPr lang="en-IN" sz="1300" b="0" i="0" dirty="0">
                <a:solidFill>
                  <a:schemeClr val="tx1"/>
                </a:solidFill>
                <a:effectLst/>
                <a:highlight>
                  <a:srgbClr val="FFFF00"/>
                </a:highlight>
              </a:rPr>
              <a:t>provide the limitations </a:t>
            </a:r>
            <a:r>
              <a:rPr lang="en-IN" sz="1300" b="0" i="0" dirty="0">
                <a:solidFill>
                  <a:schemeClr val="tx1"/>
                </a:solidFill>
                <a:effectLst/>
              </a:rPr>
              <a:t>currently present in their approach by acknowledging the challenges in modelling the complex abstractions present in memes. This also lays the ground fo</a:t>
            </a:r>
            <a:r>
              <a:rPr lang="en-IN" sz="1300" dirty="0">
                <a:solidFill>
                  <a:schemeClr val="tx1"/>
                </a:solidFill>
              </a:rPr>
              <a:t>r future work in the study of this field.</a:t>
            </a:r>
          </a:p>
          <a:p>
            <a:pPr marL="342900" indent="-342900">
              <a:buAutoNum type="arabicPeriod" startAt="2"/>
            </a:pPr>
            <a:r>
              <a:rPr lang="en-US" sz="1600" b="1" dirty="0">
                <a:solidFill>
                  <a:schemeClr val="tx1"/>
                </a:solidFill>
              </a:rPr>
              <a:t>Weaknesses:</a:t>
            </a:r>
          </a:p>
          <a:p>
            <a:r>
              <a:rPr lang="en-US" sz="1320" dirty="0">
                <a:solidFill>
                  <a:schemeClr val="tx1"/>
                </a:solidFill>
                <a:highlight>
                  <a:srgbClr val="FFFF00"/>
                </a:highlight>
              </a:rPr>
              <a:t>The author does not cover the performance of the model over memes from other domains or languages</a:t>
            </a:r>
            <a:r>
              <a:rPr lang="en-US" sz="1320" dirty="0">
                <a:solidFill>
                  <a:schemeClr val="tx1"/>
                </a:solidFill>
              </a:rPr>
              <a:t>. The dataset used focusses on political and historical English language memes. The author provides a vague statement on the same in the paper: </a:t>
            </a:r>
            <a:r>
              <a:rPr lang="en-US" sz="1320" b="1" i="1" dirty="0">
                <a:solidFill>
                  <a:schemeClr val="tx1"/>
                </a:solidFill>
              </a:rPr>
              <a:t>“</a:t>
            </a:r>
            <a:r>
              <a:rPr lang="en-IN" sz="1320" b="1" i="1" dirty="0">
                <a:effectLst/>
              </a:rPr>
              <a:t>The fact that such a pipeline is not constrained by a particular topic, domain, and information source makes it reasonably scalable.“ </a:t>
            </a:r>
            <a:r>
              <a:rPr lang="en-IN" sz="1320" dirty="0">
                <a:effectLst/>
              </a:rPr>
              <a:t>There is </a:t>
            </a:r>
            <a:r>
              <a:rPr lang="en-IN" sz="1320" dirty="0">
                <a:effectLst/>
                <a:highlight>
                  <a:srgbClr val="FFFF00"/>
                </a:highlight>
              </a:rPr>
              <a:t>no statistically backed data to support this claim</a:t>
            </a:r>
            <a:r>
              <a:rPr lang="en-IN" sz="1320" dirty="0">
                <a:effectLst/>
              </a:rPr>
              <a:t> either in the paper or in the repository associated with the paper.</a:t>
            </a:r>
          </a:p>
          <a:p>
            <a:r>
              <a:rPr lang="en-IN" sz="1320" dirty="0">
                <a:solidFill>
                  <a:schemeClr val="tx1"/>
                </a:solidFill>
              </a:rPr>
              <a:t>One of the other fundamental flaws lie in the fact that the paper use Wikipedia as a primary source for context document curation. </a:t>
            </a:r>
            <a:r>
              <a:rPr lang="en-IN" sz="1320" b="0" i="0" dirty="0">
                <a:solidFill>
                  <a:schemeClr val="tx1"/>
                </a:solidFill>
                <a:effectLst/>
              </a:rPr>
              <a:t>The model </a:t>
            </a:r>
            <a:r>
              <a:rPr lang="en-IN" sz="1320" b="0" i="0" dirty="0">
                <a:solidFill>
                  <a:schemeClr val="tx1"/>
                </a:solidFill>
                <a:effectLst/>
                <a:highlight>
                  <a:srgbClr val="FFFF00"/>
                </a:highlight>
              </a:rPr>
              <a:t>assumes the availability of complete and accurate context from sources like Wikipedia</a:t>
            </a:r>
            <a:r>
              <a:rPr lang="en-IN" sz="1320" b="0" i="0" dirty="0">
                <a:solidFill>
                  <a:schemeClr val="tx1"/>
                </a:solidFill>
                <a:effectLst/>
              </a:rPr>
              <a:t>. In real-world scenarios, this assumption may not hold, and incomplete or inaccurate context would heavily affect the model's ability to understand and interpret memes correctly.</a:t>
            </a:r>
          </a:p>
          <a:p>
            <a:r>
              <a:rPr lang="en-US" sz="1320" dirty="0">
                <a:solidFill>
                  <a:schemeClr val="tx1"/>
                </a:solidFill>
              </a:rPr>
              <a:t>The paper provides </a:t>
            </a:r>
            <a:r>
              <a:rPr lang="en-US" sz="1320" dirty="0">
                <a:solidFill>
                  <a:schemeClr val="tx1"/>
                </a:solidFill>
                <a:highlight>
                  <a:srgbClr val="FFFF00"/>
                </a:highlight>
              </a:rPr>
              <a:t>no idea of the specifics of </a:t>
            </a:r>
            <a:r>
              <a:rPr lang="en-US" sz="1320" noProof="1">
                <a:solidFill>
                  <a:schemeClr val="tx1"/>
                </a:solidFill>
                <a:highlight>
                  <a:srgbClr val="FFFF00"/>
                </a:highlight>
              </a:rPr>
              <a:t>ConceptNet</a:t>
            </a:r>
            <a:r>
              <a:rPr lang="en-US" sz="1320" dirty="0">
                <a:solidFill>
                  <a:schemeClr val="tx1"/>
                </a:solidFill>
                <a:highlight>
                  <a:srgbClr val="FFFF00"/>
                </a:highlight>
              </a:rPr>
              <a:t> integration</a:t>
            </a:r>
            <a:r>
              <a:rPr lang="en-US" sz="1320" dirty="0">
                <a:solidFill>
                  <a:schemeClr val="tx1"/>
                </a:solidFill>
              </a:rPr>
              <a:t> with their model: MIME, leaving room for ambiguity regarding the influence of external knowledge on the model’s predictions. </a:t>
            </a:r>
            <a:r>
              <a:rPr lang="en-US" sz="1320" dirty="0">
                <a:solidFill>
                  <a:schemeClr val="tx1"/>
                </a:solidFill>
                <a:highlight>
                  <a:srgbClr val="FFFF00"/>
                </a:highlight>
              </a:rPr>
              <a:t>The repository for the code is not at documented with no details regarding the sub components of the model. </a:t>
            </a:r>
          </a:p>
        </p:txBody>
      </p:sp>
    </p:spTree>
    <p:extLst>
      <p:ext uri="{BB962C8B-B14F-4D97-AF65-F5344CB8AC3E}">
        <p14:creationId xmlns:p14="http://schemas.microsoft.com/office/powerpoint/2010/main" val="407045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C642-5AC8-BD94-8656-617F11BB07C5}"/>
              </a:ext>
            </a:extLst>
          </p:cNvPr>
          <p:cNvSpPr>
            <a:spLocks noGrp="1"/>
          </p:cNvSpPr>
          <p:nvPr>
            <p:ph type="title"/>
          </p:nvPr>
        </p:nvSpPr>
        <p:spPr>
          <a:xfrm>
            <a:off x="1275113" y="0"/>
            <a:ext cx="9641774" cy="656111"/>
          </a:xfrm>
        </p:spPr>
        <p:txBody>
          <a:bodyPr>
            <a:normAutofit fontScale="90000"/>
          </a:bodyPr>
          <a:lstStyle/>
          <a:p>
            <a:pPr algn="ctr"/>
            <a:r>
              <a:rPr lang="en-US" sz="2500" b="1" noProof="1"/>
              <a:t>MemeX</a:t>
            </a:r>
            <a:r>
              <a:rPr lang="en-US" sz="2500" b="1" dirty="0"/>
              <a:t>: </a:t>
            </a:r>
            <a:r>
              <a:rPr lang="en-IN" sz="2500" b="1" dirty="0">
                <a:effectLst/>
              </a:rPr>
              <a:t>Detecting Explanatory Evidence for Memes via Knowledge-Enriched Contextualization </a:t>
            </a:r>
            <a:endParaRPr lang="en-US" sz="2500" b="1" dirty="0"/>
          </a:p>
        </p:txBody>
      </p:sp>
      <p:sp>
        <p:nvSpPr>
          <p:cNvPr id="3" name="Content Placeholder 2">
            <a:extLst>
              <a:ext uri="{FF2B5EF4-FFF2-40B4-BE49-F238E27FC236}">
                <a16:creationId xmlns:a16="http://schemas.microsoft.com/office/drawing/2014/main" id="{B47E8EB2-1487-6D18-4A06-61314C6F6A6A}"/>
              </a:ext>
            </a:extLst>
          </p:cNvPr>
          <p:cNvSpPr>
            <a:spLocks noGrp="1"/>
          </p:cNvSpPr>
          <p:nvPr>
            <p:ph idx="1"/>
          </p:nvPr>
        </p:nvSpPr>
        <p:spPr>
          <a:xfrm>
            <a:off x="819397" y="837210"/>
            <a:ext cx="11103429" cy="6020790"/>
          </a:xfrm>
        </p:spPr>
        <p:txBody>
          <a:bodyPr>
            <a:noAutofit/>
          </a:bodyPr>
          <a:lstStyle/>
          <a:p>
            <a:pPr marL="0" indent="0">
              <a:buNone/>
            </a:pPr>
            <a:r>
              <a:rPr lang="en-US" b="1" u="sng" dirty="0"/>
              <a:t>Critical Analysis of the paper</a:t>
            </a:r>
          </a:p>
          <a:p>
            <a:pPr marL="0" indent="0">
              <a:buNone/>
            </a:pPr>
            <a:r>
              <a:rPr lang="en-US" sz="1600" b="1" dirty="0"/>
              <a:t>3. </a:t>
            </a:r>
            <a:r>
              <a:rPr lang="en-US" sz="1800" b="1" dirty="0"/>
              <a:t>Suggested Improvements:</a:t>
            </a:r>
          </a:p>
          <a:p>
            <a:r>
              <a:rPr lang="en-US" sz="1600" dirty="0">
                <a:solidFill>
                  <a:schemeClr val="tx1"/>
                </a:solidFill>
                <a:highlight>
                  <a:srgbClr val="FFFF00"/>
                </a:highlight>
              </a:rPr>
              <a:t>Diversified dataset</a:t>
            </a:r>
            <a:r>
              <a:rPr lang="en-US" sz="1600" dirty="0">
                <a:solidFill>
                  <a:schemeClr val="tx1"/>
                </a:solidFill>
              </a:rPr>
              <a:t>: </a:t>
            </a:r>
            <a:r>
              <a:rPr lang="en-IN" sz="1600" i="0" dirty="0">
                <a:solidFill>
                  <a:schemeClr val="tx1"/>
                </a:solidFill>
                <a:effectLst/>
              </a:rPr>
              <a:t>Expanding the dataset by </a:t>
            </a:r>
            <a:r>
              <a:rPr lang="en-IN" sz="1600" i="0" dirty="0">
                <a:solidFill>
                  <a:schemeClr val="tx1"/>
                </a:solidFill>
                <a:effectLst/>
                <a:highlight>
                  <a:srgbClr val="FFFF00"/>
                </a:highlight>
              </a:rPr>
              <a:t>incorporating memes from diverse sources beyond Google Images and Reddit</a:t>
            </a:r>
            <a:r>
              <a:rPr lang="en-IN" sz="1600" i="0" dirty="0">
                <a:solidFill>
                  <a:schemeClr val="tx1"/>
                </a:solidFill>
                <a:effectLst/>
              </a:rPr>
              <a:t>. This would enhance the model's robustness and ensure a more comprehensive representation of various meme genres and cultural contexts.</a:t>
            </a:r>
          </a:p>
          <a:p>
            <a:r>
              <a:rPr lang="en-IN" sz="1600" i="0" dirty="0">
                <a:solidFill>
                  <a:schemeClr val="tx1"/>
                </a:solidFill>
                <a:effectLst/>
              </a:rPr>
              <a:t>Extending the study to include memes in multiple languages to assess the model's generalizability across different linguistic contexts and subsequently an </a:t>
            </a:r>
            <a:r>
              <a:rPr lang="en-IN" sz="1600" i="0" dirty="0">
                <a:solidFill>
                  <a:schemeClr val="tx1"/>
                </a:solidFill>
                <a:effectLst/>
                <a:highlight>
                  <a:srgbClr val="FFFF00"/>
                </a:highlight>
              </a:rPr>
              <a:t>analysis of the model performance over multiple languages</a:t>
            </a:r>
            <a:r>
              <a:rPr lang="en-IN" sz="1600" i="0" dirty="0">
                <a:solidFill>
                  <a:schemeClr val="tx1"/>
                </a:solidFill>
                <a:effectLst/>
              </a:rPr>
              <a:t>.</a:t>
            </a:r>
          </a:p>
          <a:p>
            <a:r>
              <a:rPr lang="en-IN" sz="1600" dirty="0">
                <a:solidFill>
                  <a:schemeClr val="tx1"/>
                </a:solidFill>
              </a:rPr>
              <a:t>The paper does not provide full clarity over how exactly are the standard metrics appropriate for evaluating the performance of the model, that can be provided. Another addition which can be done is to </a:t>
            </a:r>
            <a:r>
              <a:rPr lang="en-IN" sz="1600" noProof="1">
                <a:solidFill>
                  <a:schemeClr val="tx1"/>
                </a:solidFill>
                <a:highlight>
                  <a:srgbClr val="FFFF00"/>
                </a:highlight>
              </a:rPr>
              <a:t>analyze</a:t>
            </a:r>
            <a:r>
              <a:rPr lang="en-IN" sz="1600" dirty="0">
                <a:solidFill>
                  <a:schemeClr val="tx1"/>
                </a:solidFill>
                <a:highlight>
                  <a:srgbClr val="FFFF00"/>
                </a:highlight>
              </a:rPr>
              <a:t> and explore other metrics specifically tailored to meme understanding</a:t>
            </a:r>
            <a:r>
              <a:rPr lang="en-IN" sz="1600" dirty="0">
                <a:solidFill>
                  <a:schemeClr val="tx1"/>
                </a:solidFill>
              </a:rPr>
              <a:t>. Metrics that capture humour, context-awareness or semantic relevance can provide a better idea of the developed model and also provide a better analysis of the improvements in the model over baselines.</a:t>
            </a:r>
          </a:p>
          <a:p>
            <a:r>
              <a:rPr lang="en-IN" sz="1600" b="0" i="0" dirty="0">
                <a:solidFill>
                  <a:schemeClr val="tx1"/>
                </a:solidFill>
                <a:effectLst/>
              </a:rPr>
              <a:t>The paper can provide a more </a:t>
            </a:r>
            <a:r>
              <a:rPr lang="en-IN" sz="1600" b="0" i="0" dirty="0">
                <a:solidFill>
                  <a:schemeClr val="tx1"/>
                </a:solidFill>
                <a:effectLst/>
                <a:highlight>
                  <a:srgbClr val="FFFF00"/>
                </a:highlight>
              </a:rPr>
              <a:t>detailed explanation of how </a:t>
            </a:r>
            <a:r>
              <a:rPr lang="en-IN" sz="1600" b="0" i="0" noProof="1">
                <a:solidFill>
                  <a:schemeClr val="tx1"/>
                </a:solidFill>
                <a:effectLst/>
                <a:highlight>
                  <a:srgbClr val="FFFF00"/>
                </a:highlight>
              </a:rPr>
              <a:t>ConceptNet</a:t>
            </a:r>
            <a:r>
              <a:rPr lang="en-IN" sz="1600" b="0" i="0" dirty="0">
                <a:solidFill>
                  <a:schemeClr val="tx1"/>
                </a:solidFill>
                <a:effectLst/>
                <a:highlight>
                  <a:srgbClr val="FFFF00"/>
                </a:highlight>
              </a:rPr>
              <a:t> is integrated into the model</a:t>
            </a:r>
            <a:r>
              <a:rPr lang="en-IN" sz="1600" b="0" i="0" dirty="0">
                <a:solidFill>
                  <a:schemeClr val="tx1"/>
                </a:solidFill>
                <a:effectLst/>
              </a:rPr>
              <a:t>. This would enhance transparency and clarity regarding the influence of external common-sense knowledge on the model's decision-making process. The repository should be documented properly with proper comments in the code to indicate clearly the presenc</a:t>
            </a:r>
            <a:r>
              <a:rPr lang="en-IN" sz="1600" dirty="0">
                <a:solidFill>
                  <a:schemeClr val="tx1"/>
                </a:solidFill>
              </a:rPr>
              <a:t>e of each sub-component in the model architecture in code for ensuring no ambiguities.</a:t>
            </a:r>
          </a:p>
          <a:p>
            <a:r>
              <a:rPr lang="en-US" sz="1600" dirty="0">
                <a:solidFill>
                  <a:schemeClr val="tx1"/>
                </a:solidFill>
              </a:rPr>
              <a:t>The paper should acknowledge the fact that </a:t>
            </a:r>
            <a:r>
              <a:rPr lang="en-US" sz="1600" dirty="0">
                <a:solidFill>
                  <a:schemeClr val="tx1"/>
                </a:solidFill>
                <a:highlight>
                  <a:srgbClr val="FFFF00"/>
                </a:highlight>
              </a:rPr>
              <a:t>contextual information captured from Wikipedia might not always be accurate</a:t>
            </a:r>
            <a:r>
              <a:rPr lang="en-US" sz="1600" dirty="0">
                <a:solidFill>
                  <a:schemeClr val="tx1"/>
                </a:solidFill>
              </a:rPr>
              <a:t> since it is one of the fundamental assumptions in their </a:t>
            </a:r>
            <a:r>
              <a:rPr lang="en-US" sz="1600" noProof="1">
                <a:solidFill>
                  <a:schemeClr val="tx1"/>
                </a:solidFill>
              </a:rPr>
              <a:t>MemeX</a:t>
            </a:r>
            <a:r>
              <a:rPr lang="en-US" sz="1600" dirty="0">
                <a:solidFill>
                  <a:schemeClr val="tx1"/>
                </a:solidFill>
              </a:rPr>
              <a:t> approach and thus also should subsequently describe about the model performance and evaluation in cases when the assumption does not hold true.</a:t>
            </a:r>
          </a:p>
          <a:p>
            <a:pPr marL="0" indent="0">
              <a:buNone/>
            </a:pPr>
            <a:endParaRPr lang="en-US" sz="1600" b="1" dirty="0"/>
          </a:p>
        </p:txBody>
      </p:sp>
    </p:spTree>
    <p:extLst>
      <p:ext uri="{BB962C8B-B14F-4D97-AF65-F5344CB8AC3E}">
        <p14:creationId xmlns:p14="http://schemas.microsoft.com/office/powerpoint/2010/main" val="7188154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{57E2502A-2527-2C4B-AE86-9DCA40ED1E08}tf10001072</Template>
  <TotalTime>816</TotalTime>
  <Words>1731</Words>
  <Application>Microsoft Macintosh PowerPoint</Application>
  <PresentationFormat>Widescreen</PresentationFormat>
  <Paragraphs>71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CMR10</vt:lpstr>
      <vt:lpstr>Franklin Gothic Book</vt:lpstr>
      <vt:lpstr>Inconsolatazi4</vt:lpstr>
      <vt:lpstr>NimbusRomNo9L</vt:lpstr>
      <vt:lpstr>Crop</vt:lpstr>
      <vt:lpstr>Paper Reading Task Computer Vision</vt:lpstr>
      <vt:lpstr>MemeX: Detecting Explanatory Evidence for Memes via Knowledge-Enriched Contextualization </vt:lpstr>
      <vt:lpstr>MemeX: Detecting Explanatory Evidence for Memes via Knowledge-Enriched Contextualization </vt:lpstr>
      <vt:lpstr>MemeX: Detecting Explanatory Evidence for Memes via Knowledge-Enriched Contextualization </vt:lpstr>
      <vt:lpstr>MemeX: Detecting Explanatory Evidence for Memes via Knowledge-Enriched Contextualization </vt:lpstr>
      <vt:lpstr>MemeX: Detecting Explanatory Evidence for Memes via Knowledge-Enriched Contextualization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Reading Task Computer Vision</dc:title>
  <dc:creator>Swayam Manoj Agrawal</dc:creator>
  <cp:lastModifiedBy>Swayam Manoj Agrawal</cp:lastModifiedBy>
  <cp:revision>3</cp:revision>
  <dcterms:created xsi:type="dcterms:W3CDTF">2023-12-31T16:26:37Z</dcterms:created>
  <dcterms:modified xsi:type="dcterms:W3CDTF">2024-01-01T19:42:12Z</dcterms:modified>
</cp:coreProperties>
</file>