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7"/>
  </p:notesMasterIdLst>
  <p:sldIdLst>
    <p:sldId id="256" r:id="rId2"/>
    <p:sldId id="277" r:id="rId3"/>
    <p:sldId id="259" r:id="rId4"/>
    <p:sldId id="278" r:id="rId5"/>
    <p:sldId id="279" r:id="rId6"/>
    <p:sldId id="280" r:id="rId7"/>
    <p:sldId id="257" r:id="rId8"/>
    <p:sldId id="258" r:id="rId9"/>
    <p:sldId id="262" r:id="rId10"/>
    <p:sldId id="261" r:id="rId11"/>
    <p:sldId id="263" r:id="rId12"/>
    <p:sldId id="264" r:id="rId13"/>
    <p:sldId id="265" r:id="rId14"/>
    <p:sldId id="267" r:id="rId15"/>
    <p:sldId id="270" r:id="rId16"/>
    <p:sldId id="269" r:id="rId17"/>
    <p:sldId id="273" r:id="rId18"/>
    <p:sldId id="274" r:id="rId19"/>
    <p:sldId id="275" r:id="rId20"/>
    <p:sldId id="271" r:id="rId21"/>
    <p:sldId id="281" r:id="rId22"/>
    <p:sldId id="282" r:id="rId23"/>
    <p:sldId id="283" r:id="rId24"/>
    <p:sldId id="28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2190D-D86B-41F0-8C3D-8F7D0CFC7AD7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4482-5DC0-4B65-AFFC-C86FB41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Organic</a:t>
            </a:r>
            <a:r>
              <a:rPr lang="en-US" baseline="0" dirty="0" smtClean="0"/>
              <a:t> systems- plant and herbivore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9D49-E45E-3444-A246-541485334A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Really</a:t>
            </a:r>
            <a:r>
              <a:rPr lang="en-US" baseline="0" dirty="0" smtClean="0"/>
              <a:t> best for biomass…. Or zombies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9D49-E45E-3444-A246-541485334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C10C-E79B-433E-8FDC-1625A84C503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C74A-155B-4A24-9943-9B259718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media.liveauctiongroup.net/i/5736/8632891_1.jpg?v=8CE70FDFAF1B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2" y="0"/>
            <a:ext cx="10678303" cy="731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158620"/>
            <a:ext cx="11849877" cy="3135194"/>
          </a:xfrm>
          <a:solidFill>
            <a:schemeClr val="bg1">
              <a:alpha val="49000"/>
            </a:schemeClr>
          </a:solidFill>
        </p:spPr>
        <p:txBody>
          <a:bodyPr/>
          <a:lstStyle/>
          <a:p>
            <a:r>
              <a:rPr lang="en-US" dirty="0" smtClean="0"/>
              <a:t>Project 8: </a:t>
            </a:r>
            <a:r>
              <a:rPr lang="en-US" dirty="0" err="1" smtClean="0"/>
              <a:t>Lotka-Volterra</a:t>
            </a:r>
            <a:r>
              <a:rPr lang="en-US" dirty="0" smtClean="0"/>
              <a:t> predator-prey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482" y="3293814"/>
            <a:ext cx="11430000" cy="3564186"/>
          </a:xfrm>
          <a:solidFill>
            <a:schemeClr val="bg1">
              <a:alpha val="49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/>
              <a:t>Tyler </a:t>
            </a:r>
            <a:r>
              <a:rPr lang="en-US" sz="2000" dirty="0" err="1" smtClean="0"/>
              <a:t>Schlichenmeyer</a:t>
            </a:r>
            <a:endParaRPr lang="en-US" sz="2000" dirty="0" smtClean="0"/>
          </a:p>
          <a:p>
            <a:r>
              <a:rPr lang="en-US" sz="2000" dirty="0" smtClean="0"/>
              <a:t>Dylan Sylvester</a:t>
            </a:r>
          </a:p>
          <a:p>
            <a:r>
              <a:rPr lang="en-US" sz="2000" dirty="0" smtClean="0"/>
              <a:t>George </a:t>
            </a:r>
            <a:r>
              <a:rPr lang="en-US" sz="2000" dirty="0" err="1" smtClean="0"/>
              <a:t>Torsilieri</a:t>
            </a:r>
            <a:endParaRPr lang="en-US" sz="2000" dirty="0" smtClean="0"/>
          </a:p>
          <a:p>
            <a:r>
              <a:rPr lang="en-US" sz="2000" dirty="0" smtClean="0"/>
              <a:t>J.D. Smith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22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869" y="1850442"/>
                <a:ext cx="398093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869" y="1850442"/>
                <a:ext cx="3980935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18655" y="1825625"/>
                <a:ext cx="3509085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55" y="1825625"/>
                <a:ext cx="3509085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home.apu.edu/~jsimons/Bio101/coyo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35" y="4733880"/>
            <a:ext cx="3410465" cy="212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81535" y="4487659"/>
            <a:ext cx="54770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http://home.apu.edu/~jsimons/Bio101/coyote.jpg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03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  <a:blipFill rotWithShape="0"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7465" y="2072760"/>
                <a:ext cx="3509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65" y="2072760"/>
                <a:ext cx="350908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home.apu.edu/~jsimons/Bio101/coyo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35" y="4733880"/>
            <a:ext cx="3410465" cy="212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0=0−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  <a:blipFill rotWithShape="0"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7465" y="2072760"/>
                <a:ext cx="3509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65" y="2072760"/>
                <a:ext cx="350908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12324" y="3863546"/>
            <a:ext cx="4439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(steady state 0,0 is trivial)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home.apu.edu/~jsimons/Bio101/coyo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35" y="4733880"/>
            <a:ext cx="3410465" cy="212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  <a:blipFill rotWithShape="0"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7465" y="2072760"/>
                <a:ext cx="3509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65" y="2072760"/>
                <a:ext cx="350908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01016" y="2973859"/>
                <a:ext cx="1784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16" y="2973859"/>
                <a:ext cx="178484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4135395" y="2537254"/>
            <a:ext cx="2520778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1083" y="2823059"/>
                <a:ext cx="42843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0=(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3" y="2823059"/>
                <a:ext cx="428437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656173" y="2957019"/>
            <a:ext cx="3212524" cy="637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4995" y="3627780"/>
                <a:ext cx="15903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95" y="3627780"/>
                <a:ext cx="159037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38200" y="3497079"/>
            <a:ext cx="1888524" cy="603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5247503"/>
            <a:ext cx="57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Nontrivial steady state= (k+1,k+1)</a:t>
            </a:r>
            <a:endParaRPr lang="en-US" sz="3200" dirty="0"/>
          </a:p>
        </p:txBody>
      </p:sp>
      <p:pic>
        <p:nvPicPr>
          <p:cNvPr id="13" name="Picture 2" descr="http://home.apu.edu/~jsimons/Bio101/coyot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35" y="4733880"/>
            <a:ext cx="3410465" cy="212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98093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980935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18655" y="1825625"/>
                <a:ext cx="3509085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55" y="1825625"/>
                <a:ext cx="3509085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://www.dogs-wallpapers.com/user-content/uploads/wall/o/48/labrador_retriever_puppy_hunting_train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5720"/>
            <a:ext cx="3016373" cy="22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3980935" cy="4351338"/>
              </a:xfrm>
              <a:blipFill rotWithShape="0">
                <a:blip r:embed="rId2"/>
                <a:stretch>
                  <a:fillRect l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7465" y="2072760"/>
                <a:ext cx="58486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65" y="2072760"/>
                <a:ext cx="584863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www.dogs-wallpapers.com/user-content/uploads/wall/o/48/labrador_retriever_puppy_hunting_train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5720"/>
            <a:ext cx="3016373" cy="22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→   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39346" y="3975701"/>
                <a:ext cx="10414454" cy="220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→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b="0" dirty="0" smtClean="0"/>
              </a:p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46" y="3975701"/>
                <a:ext cx="10414454" cy="22032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www.dogs-wallpapers.com/user-content/uploads/wall/o/48/labrador_retriever_puppy_hunting_train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19134"/>
            <a:ext cx="2718486" cy="20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03357" cy="1325563"/>
          </a:xfrm>
        </p:spPr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37170" y="4364275"/>
                <a:ext cx="1041445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b="0" dirty="0" smtClean="0"/>
              </a:p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70" y="4364275"/>
                <a:ext cx="10414454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52031" y="745588"/>
            <a:ext cx="393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Jacobian</a:t>
            </a:r>
            <a:r>
              <a:rPr lang="en-US" sz="3200" dirty="0" smtClean="0">
                <a:solidFill>
                  <a:srgbClr val="FF0000"/>
                </a:solidFill>
              </a:rPr>
              <a:t> matrix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71070" y="1795849"/>
            <a:ext cx="5873579" cy="3501081"/>
            <a:chOff x="5371070" y="1795849"/>
            <a:chExt cx="5873579" cy="3501081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371071" y="1795849"/>
              <a:ext cx="444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79308" y="1795849"/>
              <a:ext cx="16476" cy="3476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71070" y="5296930"/>
              <a:ext cx="4448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783330" y="1795849"/>
              <a:ext cx="461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44649" y="1795849"/>
              <a:ext cx="0" cy="3476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783330" y="5272216"/>
              <a:ext cx="461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http://www.dogs-wallpapers.com/user-content/uploads/wall/o/48/labrador_retriever_puppy_hunting_train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5720"/>
            <a:ext cx="3016373" cy="22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03357" cy="1325563"/>
          </a:xfrm>
        </p:spPr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2031" y="745588"/>
            <a:ext cx="393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Trivial stability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97645"/>
            <a:ext cx="34372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Trace=1-ak-a</a:t>
            </a:r>
          </a:p>
          <a:p>
            <a:endParaRPr lang="en-US" sz="3200" dirty="0" smtClean="0"/>
          </a:p>
          <a:p>
            <a:r>
              <a:rPr lang="en-US" sz="3200" dirty="0" smtClean="0"/>
              <a:t>Determinant= -ak-1 </a:t>
            </a:r>
          </a:p>
          <a:p>
            <a:endParaRPr lang="en-US" sz="3200" dirty="0"/>
          </a:p>
          <a:p>
            <a:r>
              <a:rPr lang="en-US" sz="3200" dirty="0" smtClean="0"/>
              <a:t>Stability cannot be fully determined from this analysis, but trivial anyways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22357" y="2083921"/>
            <a:ext cx="897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1384" y="2999598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-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37170" y="4364275"/>
                <a:ext cx="1041445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b="0" dirty="0" smtClean="0"/>
              </a:p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 smtClean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70" y="4364275"/>
                <a:ext cx="10414454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5371070" y="1795849"/>
            <a:ext cx="5873579" cy="3501081"/>
            <a:chOff x="5371070" y="1795849"/>
            <a:chExt cx="5873579" cy="3501081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5371071" y="1795849"/>
              <a:ext cx="444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79308" y="1795849"/>
              <a:ext cx="16476" cy="3476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71070" y="5296930"/>
              <a:ext cx="4448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783330" y="1795849"/>
              <a:ext cx="461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244649" y="1795849"/>
              <a:ext cx="0" cy="3476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783330" y="5272216"/>
              <a:ext cx="461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8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03357" cy="1325563"/>
          </a:xfrm>
        </p:spPr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146" y="2072760"/>
                <a:ext cx="10200503" cy="175783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39346" y="3975701"/>
                <a:ext cx="1041445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chemeClr val="tx1"/>
                    </a:solidFill>
                  </a:rPr>
                  <a:t>               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b="0" dirty="0" smtClean="0"/>
              </a:p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46" y="3975701"/>
                <a:ext cx="10414454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52031" y="745588"/>
            <a:ext cx="393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Nontrivial stability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371071" y="1795849"/>
            <a:ext cx="44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1070" y="1814513"/>
            <a:ext cx="16476" cy="3476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1070" y="5296930"/>
            <a:ext cx="444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83330" y="1795849"/>
            <a:ext cx="461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44649" y="1795849"/>
            <a:ext cx="0" cy="3476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783330" y="5272216"/>
            <a:ext cx="461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07170"/>
            <a:ext cx="38635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Trace= -k    </a:t>
            </a:r>
            <a:r>
              <a:rPr lang="en-US" sz="3200" dirty="0" smtClean="0">
                <a:solidFill>
                  <a:srgbClr val="FF0000"/>
                </a:solidFill>
              </a:rPr>
              <a:t>-</a:t>
            </a:r>
          </a:p>
          <a:p>
            <a:endParaRPr lang="en-US" sz="3200" dirty="0" smtClean="0"/>
          </a:p>
          <a:p>
            <a:r>
              <a:rPr lang="en-US" sz="3200" dirty="0" smtClean="0"/>
              <a:t>Determinant= a(k+1)</a:t>
            </a:r>
          </a:p>
          <a:p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+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-</a:t>
            </a:r>
            <a:r>
              <a:rPr lang="en-US" sz="3200" b="1" dirty="0" smtClean="0"/>
              <a:t>Stable</a:t>
            </a:r>
            <a:r>
              <a:rPr lang="en-US" sz="3200" dirty="0" smtClean="0"/>
              <a:t> node/spiral node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4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197" y="474634"/>
            <a:ext cx="3874548" cy="1143000"/>
          </a:xfrm>
        </p:spPr>
        <p:txBody>
          <a:bodyPr/>
          <a:lstStyle/>
          <a:p>
            <a:r>
              <a:rPr lang="en-US" dirty="0" err="1" smtClean="0"/>
              <a:t>Lotka-Volterra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077" y="2117246"/>
            <a:ext cx="5662788" cy="4525963"/>
          </a:xfrm>
        </p:spPr>
        <p:txBody>
          <a:bodyPr/>
          <a:lstStyle/>
          <a:p>
            <a:r>
              <a:rPr lang="en-US" dirty="0" smtClean="0"/>
              <a:t>Developed in 1910</a:t>
            </a:r>
          </a:p>
          <a:p>
            <a:pPr lvl="1"/>
            <a:r>
              <a:rPr lang="en-US" dirty="0" smtClean="0"/>
              <a:t>Used in autocatalytic chemical reactions</a:t>
            </a:r>
          </a:p>
          <a:p>
            <a:r>
              <a:rPr lang="en-US" dirty="0" smtClean="0"/>
              <a:t>1920: used to model “organic systems”</a:t>
            </a:r>
          </a:p>
          <a:p>
            <a:r>
              <a:rPr lang="en-US" dirty="0" smtClean="0"/>
              <a:t>1925: Predator-Prey model</a:t>
            </a:r>
            <a:endParaRPr lang="en-US" dirty="0"/>
          </a:p>
        </p:txBody>
      </p:sp>
      <p:pic>
        <p:nvPicPr>
          <p:cNvPr id="4" name="Picture 3" descr="203_lotka_volter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338" y="181333"/>
            <a:ext cx="2416195" cy="634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030" y="6572842"/>
            <a:ext cx="3890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www.bioquest.org/esteem/esteem_details.php?product_id</a:t>
            </a:r>
            <a:r>
              <a:rPr lang="en-US" sz="1000" dirty="0"/>
              <a:t>=203</a:t>
            </a:r>
          </a:p>
        </p:txBody>
      </p:sp>
    </p:spTree>
    <p:extLst>
      <p:ext uri="{BB962C8B-B14F-4D97-AF65-F5344CB8AC3E}">
        <p14:creationId xmlns:p14="http://schemas.microsoft.com/office/powerpoint/2010/main" val="16633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4894" y="2973290"/>
            <a:ext cx="10118124" cy="4351338"/>
          </a:xfrm>
        </p:spPr>
        <p:txBody>
          <a:bodyPr/>
          <a:lstStyle/>
          <a:p>
            <a:r>
              <a:rPr lang="en-US" dirty="0" smtClean="0"/>
              <a:t>Because the nontrivial steady state is stable, populations will tend to gravitate towards the steady state</a:t>
            </a:r>
          </a:p>
          <a:p>
            <a:endParaRPr lang="en-US" dirty="0"/>
          </a:p>
          <a:p>
            <a:r>
              <a:rPr lang="en-US" dirty="0" smtClean="0"/>
              <a:t>Because the trivial steady state can be considered unstable, the populations will not be driven to extinction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91001"/>
            <a:ext cx="3048000" cy="205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1690688"/>
            <a:ext cx="44862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/>
              <a:t>analysis (a=1, k=10)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7" y="1555128"/>
            <a:ext cx="6433299" cy="482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88141" y="2459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U(0</a:t>
            </a:r>
            <a:r>
              <a:rPr lang="en-US" dirty="0" smtClean="0"/>
              <a:t>)=10</a:t>
            </a:r>
            <a:endParaRPr lang="en-US" dirty="0"/>
          </a:p>
          <a:p>
            <a:r>
              <a:rPr lang="en-US" dirty="0"/>
              <a:t>V(0)=30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analysis </a:t>
            </a:r>
            <a:r>
              <a:rPr lang="en-US" dirty="0"/>
              <a:t>(a=1, k=10)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34" y="1825625"/>
            <a:ext cx="5808132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529" y="2465294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U(0)=20</a:t>
            </a:r>
          </a:p>
          <a:p>
            <a:r>
              <a:rPr lang="en-US" dirty="0" smtClean="0"/>
              <a:t>V(0)=30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9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analysis (a=1, k=10)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529" y="2465294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U(0)=5</a:t>
            </a:r>
          </a:p>
          <a:p>
            <a:r>
              <a:rPr lang="en-US" dirty="0" smtClean="0"/>
              <a:t>V(0)=9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95766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79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1026" name="Picture 2" descr=" photo capybara_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0775" y="1825625"/>
            <a:ext cx="40104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original </a:t>
            </a:r>
            <a:r>
              <a:rPr lang="en-US" dirty="0" err="1" smtClean="0"/>
              <a:t>Lotka-Volterra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be simplified to following equations when we define new variables u=x/x* and v=y/y*, and we define new t as (</a:t>
                </a:r>
                <a:r>
                  <a:rPr lang="el-GR" dirty="0" smtClean="0"/>
                  <a:t>α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) (introducing environmental influences such as fishing in the fish model).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W</a:t>
            </a:r>
            <a:r>
              <a:rPr lang="en-US" dirty="0" smtClean="0"/>
              <a:t>ith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1392"/>
            <a:ext cx="10081896" cy="4085968"/>
          </a:xfrm>
        </p:spPr>
        <p:txBody>
          <a:bodyPr>
            <a:normAutofit/>
          </a:bodyPr>
          <a:lstStyle/>
          <a:p>
            <a:r>
              <a:rPr lang="en-US" dirty="0" smtClean="0"/>
              <a:t>The prey is only limited by the predator</a:t>
            </a:r>
          </a:p>
          <a:p>
            <a:r>
              <a:rPr lang="en-US" dirty="0" smtClean="0"/>
              <a:t>Predation is linearly proportional to the amount of prey</a:t>
            </a:r>
          </a:p>
          <a:p>
            <a:r>
              <a:rPr lang="en-US" dirty="0" smtClean="0"/>
              <a:t>Predators do not have to find prey</a:t>
            </a:r>
          </a:p>
          <a:p>
            <a:r>
              <a:rPr lang="en-US" dirty="0" smtClean="0"/>
              <a:t>Predator dies exponentially in absence of prey</a:t>
            </a:r>
          </a:p>
          <a:p>
            <a:r>
              <a:rPr lang="en-US" dirty="0" smtClean="0"/>
              <a:t>For every prey death a predator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Cottony Cushion Scale </a:t>
            </a:r>
            <a:r>
              <a:rPr lang="en-US" dirty="0"/>
              <a:t>I</a:t>
            </a:r>
            <a:r>
              <a:rPr lang="en-US" dirty="0" smtClean="0"/>
              <a:t>nsect vs. Lady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59" y="2176944"/>
            <a:ext cx="4033296" cy="4525963"/>
          </a:xfrm>
        </p:spPr>
        <p:txBody>
          <a:bodyPr/>
          <a:lstStyle/>
          <a:p>
            <a:r>
              <a:rPr lang="en-US" sz="2400" dirty="0"/>
              <a:t>Australia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>
                <a:sym typeface="Wingdings"/>
              </a:rPr>
              <a:t> Florida </a:t>
            </a:r>
            <a:endParaRPr lang="en-US" sz="2400" dirty="0"/>
          </a:p>
          <a:p>
            <a:r>
              <a:rPr lang="en-US" sz="2400" dirty="0"/>
              <a:t>Controlled with lady bugs</a:t>
            </a:r>
          </a:p>
          <a:p>
            <a:r>
              <a:rPr lang="en-US" sz="2400" dirty="0"/>
              <a:t>Population increased with use of DDT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91" y="1894651"/>
            <a:ext cx="3538219" cy="2130277"/>
          </a:xfrm>
          <a:prstGeom prst="rect">
            <a:avLst/>
          </a:prstGeom>
        </p:spPr>
      </p:pic>
      <p:pic>
        <p:nvPicPr>
          <p:cNvPr id="5" name="Picture 4" descr="dd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601" y="1894650"/>
            <a:ext cx="2347434" cy="393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1078" y="6038363"/>
            <a:ext cx="397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http://jiminmontana.wordpress.com/2012/01/15/environmentalism-the-green-religion-of-dehumanization/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1366" y="4024929"/>
            <a:ext cx="2957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http://entnemdept.ufl.edu/creatures/fruit/cottony_cushion02.jpg</a:t>
            </a:r>
          </a:p>
        </p:txBody>
      </p:sp>
      <p:pic>
        <p:nvPicPr>
          <p:cNvPr id="14338" name="Picture 2" descr="http://upload.wikimedia.org/wikipedia/commons/f/f9/Orange_and_cross_sec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45" b="96082" l="2614" r="95966">
                        <a14:foregroundMark x1="50795" y1="47022" x2="50795" y2="47022"/>
                        <a14:foregroundMark x1="50795" y1="47022" x2="50795" y2="47022"/>
                        <a14:foregroundMark x1="76080" y1="45611" x2="76080" y2="45611"/>
                        <a14:foregroundMark x1="47159" y1="52038" x2="47159" y2="52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8" y="4164013"/>
            <a:ext cx="7314707" cy="26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 Shoe Hare vs. Lynx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255" y="1992814"/>
            <a:ext cx="3931240" cy="4525963"/>
          </a:xfrm>
        </p:spPr>
        <p:txBody>
          <a:bodyPr/>
          <a:lstStyle/>
          <a:p>
            <a:r>
              <a:rPr lang="en-US" dirty="0" smtClean="0"/>
              <a:t>Pelts sold to Hudson Bay Company of Canada 1840-1907</a:t>
            </a:r>
            <a:endParaRPr lang="en-US" dirty="0"/>
          </a:p>
        </p:txBody>
      </p:sp>
      <p:pic>
        <p:nvPicPr>
          <p:cNvPr id="4" name="Picture 3" descr="Canada-lynx-with-snowshoe-hare-prey.jpg"/>
          <p:cNvPicPr>
            <a:picLocks noChangeAspect="1"/>
          </p:cNvPicPr>
          <p:nvPr/>
        </p:nvPicPr>
        <p:blipFill rotWithShape="1">
          <a:blip r:embed="rId2"/>
          <a:srcRect l="15162" t="18419" r="6351" b="16227"/>
          <a:stretch/>
        </p:blipFill>
        <p:spPr>
          <a:xfrm>
            <a:off x="438539" y="3662065"/>
            <a:ext cx="5271796" cy="2856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9519" y="3821128"/>
            <a:ext cx="21098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http://www.atomosyd.net/spip.php?article39</a:t>
            </a:r>
          </a:p>
        </p:txBody>
      </p:sp>
      <p:pic>
        <p:nvPicPr>
          <p:cNvPr id="8" name="Picture 7" descr="sp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34" y="1001563"/>
            <a:ext cx="2988648" cy="2660502"/>
          </a:xfrm>
          <a:prstGeom prst="rect">
            <a:avLst/>
          </a:prstGeom>
        </p:spPr>
      </p:pic>
      <p:pic>
        <p:nvPicPr>
          <p:cNvPr id="9" name="Picture 8" descr="lynxhar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285" y="4316410"/>
            <a:ext cx="4704283" cy="19830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7451141" y="6387773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math.duke.edu</a:t>
            </a:r>
            <a:r>
              <a:rPr lang="en-US" sz="800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593" y="6603217"/>
            <a:ext cx="3441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http://www.arkive.org/snowshoe-hare/lepus-americanus/image-G61724.html</a:t>
            </a:r>
          </a:p>
        </p:txBody>
      </p:sp>
    </p:spTree>
    <p:extLst>
      <p:ext uri="{BB962C8B-B14F-4D97-AF65-F5344CB8AC3E}">
        <p14:creationId xmlns:p14="http://schemas.microsoft.com/office/powerpoint/2010/main" val="22504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Lotka-Volterra</a:t>
            </a:r>
            <a:endParaRPr lang="en-US" dirty="0"/>
          </a:p>
        </p:txBody>
      </p:sp>
      <p:pic>
        <p:nvPicPr>
          <p:cNvPr id="9218" name="Picture 2" descr="http://www.sci-fi-o-rama.com/wp-content/uploads/2008/12/lynx_and_h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05" y="664806"/>
            <a:ext cx="5419123" cy="38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27815" y="4566851"/>
            <a:ext cx="4064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http://www.sci-fi-o-rama.com/wp-content/uploads/2008/12/lynx_and_hare.png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14375" y="2651942"/>
                <a:ext cx="10081896" cy="4085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𝑎𝑥𝑦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 prey growth rate : Malthus law</a:t>
                </a:r>
              </a:p>
              <a:p>
                <a:r>
                  <a:rPr lang="en-US" dirty="0" smtClean="0"/>
                  <a:t>M predator mortality rate : natural mortality</a:t>
                </a:r>
              </a:p>
              <a:p>
                <a:r>
                  <a:rPr lang="en-US" dirty="0" smtClean="0"/>
                  <a:t>Mass action law</a:t>
                </a:r>
              </a:p>
              <a:p>
                <a:r>
                  <a:rPr lang="en-US" dirty="0" smtClean="0"/>
                  <a:t>A and b predation coefficients : b=</a:t>
                </a:r>
                <a:r>
                  <a:rPr lang="en-US" dirty="0" err="1" smtClean="0"/>
                  <a:t>ea</a:t>
                </a:r>
                <a:endParaRPr lang="en-US" dirty="0" smtClean="0"/>
              </a:p>
              <a:p>
                <a:r>
                  <a:rPr lang="en-US" dirty="0" err="1" smtClean="0"/>
                  <a:t>Eprey</a:t>
                </a:r>
                <a:r>
                  <a:rPr lang="en-US" dirty="0" smtClean="0"/>
                  <a:t> into predator biomass conversion </a:t>
                </a:r>
                <a:r>
                  <a:rPr lang="en-US" dirty="0" err="1" smtClean="0"/>
                  <a:t>coefficent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2651942"/>
                <a:ext cx="10081896" cy="4085968"/>
              </a:xfrm>
              <a:prstGeom prst="rect">
                <a:avLst/>
              </a:prstGeom>
              <a:blipFill rotWithShape="0">
                <a:blip r:embed="rId3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 smtClean="0"/>
              <a:t>Lotka-Volterra</a:t>
            </a:r>
            <a:r>
              <a:rPr lang="en-US" dirty="0" smtClean="0"/>
              <a:t> (with refuge)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u=prey in system</a:t>
                </a:r>
              </a:p>
              <a:p>
                <a:r>
                  <a:rPr lang="en-US" dirty="0" smtClean="0"/>
                  <a:t>v=predators in system</a:t>
                </a:r>
              </a:p>
              <a:p>
                <a:r>
                  <a:rPr lang="en-US" dirty="0" smtClean="0"/>
                  <a:t>k=defined by refuge efficacy</a:t>
                </a:r>
              </a:p>
              <a:p>
                <a:r>
                  <a:rPr lang="en-US" dirty="0" smtClean="0"/>
                  <a:t>a=special parameter defined as (</a:t>
                </a:r>
                <a:r>
                  <a:rPr lang="en-US" dirty="0" err="1" smtClean="0"/>
                  <a:t>qE</a:t>
                </a:r>
                <a:r>
                  <a:rPr lang="en-US" dirty="0" smtClean="0"/>
                  <a:t>+</a:t>
                </a:r>
                <a:r>
                  <a:rPr lang="el-GR" dirty="0" smtClean="0"/>
                  <a:t>β</a:t>
                </a:r>
                <a:r>
                  <a:rPr lang="en-US" dirty="0" smtClean="0"/>
                  <a:t>)/(</a:t>
                </a:r>
                <a:r>
                  <a:rPr lang="el-GR" dirty="0" smtClean="0"/>
                  <a:t>α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6083643" y="5156886"/>
            <a:ext cx="74140" cy="14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7783" y="5156886"/>
            <a:ext cx="749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23902" y="5156886"/>
            <a:ext cx="65903" cy="14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12010" y="4842588"/>
            <a:ext cx="569925" cy="31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4299805"/>
            <a:ext cx="24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Rate of increase of prey in absence of predators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72897" y="4761470"/>
            <a:ext cx="234779" cy="47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649" y="4299805"/>
            <a:ext cx="178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 introduces outside influences (fishing) </a:t>
            </a:r>
            <a:endParaRPr lang="en-US" sz="1200" dirty="0"/>
          </a:p>
        </p:txBody>
      </p:sp>
      <p:pic>
        <p:nvPicPr>
          <p:cNvPr id="2050" name="Picture 2" descr="http://staff.slcschools.org/rdahl/data/_uploaded/8th/Predator%20Prey%20Lab/predato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1" y="1588270"/>
            <a:ext cx="3088159" cy="231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081935" y="3904389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http://staff.slcschools.org/rdahl/data/_uploaded/8th/Predator%20Prey%20Lab/predator1.jpg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132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 smtClean="0"/>
              <a:t>Lotka-Volterra</a:t>
            </a:r>
            <a:r>
              <a:rPr lang="en-US" dirty="0" smtClean="0"/>
              <a:t> (with refuge)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u=prey in system</a:t>
                </a:r>
              </a:p>
              <a:p>
                <a:r>
                  <a:rPr lang="en-US" dirty="0" smtClean="0"/>
                  <a:t>v=predators in system</a:t>
                </a:r>
              </a:p>
              <a:p>
                <a:r>
                  <a:rPr lang="en-US" dirty="0" smtClean="0"/>
                  <a:t>k=defined by refuge efficacy</a:t>
                </a:r>
              </a:p>
              <a:p>
                <a:r>
                  <a:rPr lang="en-US" dirty="0" smtClean="0"/>
                  <a:t>a=special parameter defined as (</a:t>
                </a:r>
                <a:r>
                  <a:rPr lang="en-US" dirty="0" err="1" smtClean="0"/>
                  <a:t>qE</a:t>
                </a:r>
                <a:r>
                  <a:rPr lang="en-US" dirty="0" smtClean="0"/>
                  <a:t>+</a:t>
                </a:r>
                <a:r>
                  <a:rPr lang="el-GR" dirty="0" smtClean="0"/>
                  <a:t>β</a:t>
                </a:r>
                <a:r>
                  <a:rPr lang="en-US" dirty="0" smtClean="0"/>
                  <a:t>)/(</a:t>
                </a:r>
                <a:r>
                  <a:rPr lang="el-GR" dirty="0" smtClean="0"/>
                  <a:t>α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6030097" y="5156886"/>
            <a:ext cx="74140" cy="14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04237" y="5156886"/>
            <a:ext cx="749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0356" y="5156886"/>
            <a:ext cx="65903" cy="14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458464" y="4842588"/>
            <a:ext cx="589005" cy="31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4288158"/>
            <a:ext cx="24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Rate of increase of prey in absence of predators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73012" y="4761470"/>
            <a:ext cx="134664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649" y="4299805"/>
            <a:ext cx="178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 introduces outside influences (fishing) </a:t>
            </a:r>
            <a:endParaRPr lang="en-US" sz="1200" dirty="0"/>
          </a:p>
        </p:txBody>
      </p:sp>
      <p:pic>
        <p:nvPicPr>
          <p:cNvPr id="13" name="Picture 2" descr="http://staff.slcschools.org/rdahl/data/_uploaded/8th/Predator%20Prey%20Lab/predato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1" y="1588270"/>
            <a:ext cx="3088159" cy="231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779</Words>
  <Application>Microsoft Office PowerPoint</Application>
  <PresentationFormat>Custom</PresentationFormat>
  <Paragraphs>155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Project 8: Lotka-Volterra predator-prey equations</vt:lpstr>
      <vt:lpstr>Lotka-Volterra</vt:lpstr>
      <vt:lpstr>Explanation of original Lotka-Volterra model</vt:lpstr>
      <vt:lpstr>Problems With the Model</vt:lpstr>
      <vt:lpstr>Cottony Cushion Scale Insect vs. Lady Bug</vt:lpstr>
      <vt:lpstr>Snow Shoe Hare vs. Lynx</vt:lpstr>
      <vt:lpstr>Original Lotka-Volterra</vt:lpstr>
      <vt:lpstr>Modified Lotka-Volterra (with refuge)</vt:lpstr>
      <vt:lpstr>Modified Lotka-Volterra (with refuge)</vt:lpstr>
      <vt:lpstr>Steady state analysis</vt:lpstr>
      <vt:lpstr>Steady state analysis</vt:lpstr>
      <vt:lpstr>Steady state analysis</vt:lpstr>
      <vt:lpstr>Steady state analysis</vt:lpstr>
      <vt:lpstr>Stability analysis</vt:lpstr>
      <vt:lpstr>Stability analysis</vt:lpstr>
      <vt:lpstr>Stability analysis</vt:lpstr>
      <vt:lpstr>Stability analysis</vt:lpstr>
      <vt:lpstr>Stability analysis</vt:lpstr>
      <vt:lpstr>Stability analysis</vt:lpstr>
      <vt:lpstr>Stability analysis</vt:lpstr>
      <vt:lpstr>Matlab analysis</vt:lpstr>
      <vt:lpstr>Matlab analysis (a=1, k=10)</vt:lpstr>
      <vt:lpstr>Matlab analysis (a=1, k=10)</vt:lpstr>
      <vt:lpstr>Matlab analysis (a=1, k=10)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8: Lotka-Volterra predator-prey equations</dc:title>
  <dc:creator>Tyler</dc:creator>
  <cp:lastModifiedBy>Administrator</cp:lastModifiedBy>
  <cp:revision>25</cp:revision>
  <dcterms:created xsi:type="dcterms:W3CDTF">2013-04-29T16:10:23Z</dcterms:created>
  <dcterms:modified xsi:type="dcterms:W3CDTF">2013-04-30T16:18:01Z</dcterms:modified>
</cp:coreProperties>
</file>