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351" r:id="rId3"/>
    <p:sldId id="333" r:id="rId4"/>
    <p:sldId id="352" r:id="rId5"/>
    <p:sldId id="355" r:id="rId6"/>
    <p:sldId id="354" r:id="rId7"/>
    <p:sldId id="353" r:id="rId8"/>
    <p:sldId id="356" r:id="rId9"/>
    <p:sldId id="357" r:id="rId10"/>
    <p:sldId id="358" r:id="rId11"/>
    <p:sldId id="359" r:id="rId12"/>
    <p:sldId id="360" r:id="rId13"/>
    <p:sldId id="362" r:id="rId14"/>
    <p:sldId id="364" r:id="rId15"/>
    <p:sldId id="363" r:id="rId16"/>
    <p:sldId id="365" r:id="rId17"/>
    <p:sldId id="366" r:id="rId18"/>
    <p:sldId id="367" r:id="rId19"/>
    <p:sldId id="368" r:id="rId20"/>
    <p:sldId id="3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8" d="100"/>
          <a:sy n="78" d="100"/>
        </p:scale>
        <p:origin x="6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2BC0-3302-466E-9BE7-A91FC99FC2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BFC0D6-B1D0-4C2B-B68F-2F172F55B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CAF61E-4AC9-4E8F-80D5-57D915AF8A75}"/>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5" name="Footer Placeholder 4">
            <a:extLst>
              <a:ext uri="{FF2B5EF4-FFF2-40B4-BE49-F238E27FC236}">
                <a16:creationId xmlns:a16="http://schemas.microsoft.com/office/drawing/2014/main" id="{9C233995-DB24-46A5-9F2F-1CB513B4E0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4C59F5-0D67-449C-983B-CB727875B9A7}"/>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80035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68A6-4AE3-4804-A9C2-7D9E5453F0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322054-BD05-479B-A436-6DBD31680E5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A414C9-D5BC-4947-9F84-54B0E64BABD5}"/>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5" name="Footer Placeholder 4">
            <a:extLst>
              <a:ext uri="{FF2B5EF4-FFF2-40B4-BE49-F238E27FC236}">
                <a16:creationId xmlns:a16="http://schemas.microsoft.com/office/drawing/2014/main" id="{2EB1F768-EC05-4F6E-962B-FDA3B707B6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F6E39B-AA2E-4A15-ABDC-78B1BE9547E2}"/>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76744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7A5147-2D57-43A3-BBC1-64CF4DF47C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8D45BE-B06F-43CC-AA16-25A3200D25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AC9B91-1EA3-488A-8C72-CC537406AA36}"/>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5" name="Footer Placeholder 4">
            <a:extLst>
              <a:ext uri="{FF2B5EF4-FFF2-40B4-BE49-F238E27FC236}">
                <a16:creationId xmlns:a16="http://schemas.microsoft.com/office/drawing/2014/main" id="{83277ACB-6ECF-418A-96E3-AF17A566F7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D51325-95B2-47E5-9185-1176FAE997A4}"/>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62854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AA1D-5498-4CB2-881F-F04AA8345F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07805C-AFA5-47B9-AC4E-71E1CBB178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E16241-7892-4048-9BE6-57DABEB3D190}"/>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5" name="Footer Placeholder 4">
            <a:extLst>
              <a:ext uri="{FF2B5EF4-FFF2-40B4-BE49-F238E27FC236}">
                <a16:creationId xmlns:a16="http://schemas.microsoft.com/office/drawing/2014/main" id="{299E795F-372D-4A54-B3C7-B148495EFD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CBB9A8-8856-40BF-AD16-4A7157BD8576}"/>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218945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7E01-0719-47D3-A634-3C89CBB1FF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3F4F13B-307F-40DA-802A-BEADBB05D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C25B15-7344-4F70-8466-644A08F56A97}"/>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5" name="Footer Placeholder 4">
            <a:extLst>
              <a:ext uri="{FF2B5EF4-FFF2-40B4-BE49-F238E27FC236}">
                <a16:creationId xmlns:a16="http://schemas.microsoft.com/office/drawing/2014/main" id="{4BE1AB39-1E4F-451C-81B9-7F25770ABB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62BCD-EC38-4D24-BCC5-9D7D1BB9219F}"/>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39181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439B-8558-4CE2-A15C-23712DE76E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33038D-325F-41DA-BFD6-F9CB4AD660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613A88B-59D7-4CA4-BE1F-176154BF3C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9BD03D-4EFD-48E9-9DA9-7EFB50BA61D1}"/>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6" name="Footer Placeholder 5">
            <a:extLst>
              <a:ext uri="{FF2B5EF4-FFF2-40B4-BE49-F238E27FC236}">
                <a16:creationId xmlns:a16="http://schemas.microsoft.com/office/drawing/2014/main" id="{9313DFC2-074E-47D6-AA37-132B9AC790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F78609-A0D8-4B35-B052-8589AC990FD4}"/>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61179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945F-1522-4AF6-B8D8-C210DE8923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81AD58-BF1D-43A6-85C7-6A2426650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339FF2-1997-4B4A-874B-C501700455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0913FE-426F-411C-AA53-AEB7410E3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CB2DB4-0DD1-4D76-AD79-F5FCE1151C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0C3C2C5-B0F6-4649-88AA-B9CB74DF87D1}"/>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8" name="Footer Placeholder 7">
            <a:extLst>
              <a:ext uri="{FF2B5EF4-FFF2-40B4-BE49-F238E27FC236}">
                <a16:creationId xmlns:a16="http://schemas.microsoft.com/office/drawing/2014/main" id="{3C506E0B-AE4D-45ED-B67A-E49138377F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C1D6E39-3490-4894-8BA8-36FA3143588B}"/>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5250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47F2-CF93-4227-9D8F-8D1A31DB71B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5A049AE-5735-46DB-86CD-729F8FCCBC64}"/>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4" name="Footer Placeholder 3">
            <a:extLst>
              <a:ext uri="{FF2B5EF4-FFF2-40B4-BE49-F238E27FC236}">
                <a16:creationId xmlns:a16="http://schemas.microsoft.com/office/drawing/2014/main" id="{50875E2A-998E-4C54-BBE6-8136BAD811A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E122FB-8AE0-4558-BAC5-62659AB03D16}"/>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15310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129F09-9C84-4225-B601-1BE468C804AD}"/>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3" name="Footer Placeholder 2">
            <a:extLst>
              <a:ext uri="{FF2B5EF4-FFF2-40B4-BE49-F238E27FC236}">
                <a16:creationId xmlns:a16="http://schemas.microsoft.com/office/drawing/2014/main" id="{020F82B2-DC92-4D91-8ED9-F8077679DD8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575F58A-01BC-40C4-9C6E-D12F5175EE33}"/>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228180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0564-5065-48F6-989D-E54E9B415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E36DC53-421F-4266-A464-E5A9855D1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F2D6F1D-2463-4A37-94E1-2413FC8BD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74D516-E8A9-43A2-AF6E-510B1AD9B265}"/>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6" name="Footer Placeholder 5">
            <a:extLst>
              <a:ext uri="{FF2B5EF4-FFF2-40B4-BE49-F238E27FC236}">
                <a16:creationId xmlns:a16="http://schemas.microsoft.com/office/drawing/2014/main" id="{3C6C7768-39AA-4190-97F6-297E07D4A3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73D954-D28E-4A84-A0C2-651F1670EFAB}"/>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12691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553A-C053-487F-A42F-20D228E51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7EB5155-CC7D-4B49-AC9D-5956D5B84D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F52B924-1066-4720-A751-F79489F3C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0535B5-84D4-4700-BC8F-F55A178182CB}"/>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6" name="Footer Placeholder 5">
            <a:extLst>
              <a:ext uri="{FF2B5EF4-FFF2-40B4-BE49-F238E27FC236}">
                <a16:creationId xmlns:a16="http://schemas.microsoft.com/office/drawing/2014/main" id="{6D1B24CF-437C-4FAC-A549-530584D0F6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B0C26E-F8BD-40EF-9A16-D9731F953555}"/>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420639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4FD14B-8F1F-45DB-BCC8-34EB37811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ADB8F21-901E-41E2-B9DD-1C2DF23F2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3674D1-4153-4847-A12E-EC13CE78F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3EF36-47C2-4AA3-A387-F39AC0889363}" type="datetimeFigureOut">
              <a:rPr lang="en-GB" smtClean="0"/>
              <a:t>14/10/2020</a:t>
            </a:fld>
            <a:endParaRPr lang="en-GB"/>
          </a:p>
        </p:txBody>
      </p:sp>
      <p:sp>
        <p:nvSpPr>
          <p:cNvPr id="5" name="Footer Placeholder 4">
            <a:extLst>
              <a:ext uri="{FF2B5EF4-FFF2-40B4-BE49-F238E27FC236}">
                <a16:creationId xmlns:a16="http://schemas.microsoft.com/office/drawing/2014/main" id="{81B7EDE2-F0D8-45F0-837E-FA58400EBD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B936DD5-C5F6-4FD2-8299-7F0D0D859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5BE0D-D7F0-47F9-A9D2-959ADD966A66}" type="slidenum">
              <a:rPr lang="en-GB" smtClean="0"/>
              <a:t>‹#›</a:t>
            </a:fld>
            <a:endParaRPr lang="en-GB"/>
          </a:p>
        </p:txBody>
      </p:sp>
    </p:spTree>
    <p:extLst>
      <p:ext uri="{BB962C8B-B14F-4D97-AF65-F5344CB8AC3E}">
        <p14:creationId xmlns:p14="http://schemas.microsoft.com/office/powerpoint/2010/main" val="25978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ioconductor.org/packages/release/bioc/vignettes/DEXSeq/inst/doc/DEXSeq.html" TargetMode="External"/><Relationship Id="rId2" Type="http://schemas.openxmlformats.org/officeDocument/2006/relationships/hyperlink" Target="https://github.com/peterthorpe5/RNAseq_worksho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peterthorpe5/RNAseq_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peterthorpe5/genome_assembly_workshop/blob/master/powerpoint/6_assembly.ppt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tseq.readthedocs.io/en/release_0.11.1/count.html" TargetMode="External"/><Relationship Id="rId2" Type="http://schemas.openxmlformats.org/officeDocument/2006/relationships/hyperlink" Target="https://github.com/alexdobin/STAR/blob/master/doc/STARmanual.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1643394"/>
            <a:ext cx="10515600" cy="1325563"/>
          </a:xfrm>
        </p:spPr>
        <p:txBody>
          <a:bodyPr>
            <a:normAutofit/>
          </a:bodyPr>
          <a:lstStyle/>
          <a:p>
            <a:pPr algn="ctr"/>
            <a:r>
              <a:rPr lang="en-GB" sz="5400" dirty="0">
                <a:solidFill>
                  <a:srgbClr val="7030A0"/>
                </a:solidFill>
              </a:rPr>
              <a:t>6) RNAseq analysis</a:t>
            </a:r>
          </a:p>
        </p:txBody>
      </p:sp>
    </p:spTree>
    <p:extLst>
      <p:ext uri="{BB962C8B-B14F-4D97-AF65-F5344CB8AC3E}">
        <p14:creationId xmlns:p14="http://schemas.microsoft.com/office/powerpoint/2010/main" val="2025898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b="1" dirty="0"/>
              <a:t>Why is this cool? </a:t>
            </a:r>
            <a:r>
              <a:rPr lang="en-GB" sz="2400" dirty="0"/>
              <a:t>– well in a DE </a:t>
            </a:r>
            <a:r>
              <a:rPr lang="en-GB" sz="2400" u="sng" dirty="0"/>
              <a:t>gene</a:t>
            </a:r>
            <a:r>
              <a:rPr lang="en-GB" sz="2400" dirty="0"/>
              <a:t> analysis, the counts (number of reads mapping to) across the whole gene is taken as a single value. E.g. gene1 has 200 reads mapping to it. </a:t>
            </a:r>
          </a:p>
          <a:p>
            <a:r>
              <a:rPr lang="en-GB" sz="2400" dirty="0"/>
              <a:t>Therefore, any exons spiced out/ in or transcript, or isoform changes, are missed These may not alter the “value” assigned to the gene (gene1 could still be 200) – and therefore this gene will be ignored (not significantly changed) in any DE </a:t>
            </a:r>
            <a:r>
              <a:rPr lang="en-GB" sz="2400" u="sng" dirty="0"/>
              <a:t>gene</a:t>
            </a:r>
            <a:r>
              <a:rPr lang="en-GB" sz="2400" dirty="0"/>
              <a:t> analysis. </a:t>
            </a:r>
          </a:p>
          <a:p>
            <a:r>
              <a:rPr lang="en-GB" sz="2400" dirty="0"/>
              <a:t>Consider the following:</a:t>
            </a:r>
          </a:p>
          <a:p>
            <a:pPr marL="0" indent="0">
              <a:buNone/>
            </a:pPr>
            <a:endParaRPr lang="en-GB" dirty="0"/>
          </a:p>
          <a:p>
            <a:pPr marL="0" indent="0">
              <a:buNone/>
            </a:pPr>
            <a:endParaRPr lang="en-GB" dirty="0"/>
          </a:p>
        </p:txBody>
      </p:sp>
      <p:pic>
        <p:nvPicPr>
          <p:cNvPr id="36" name="Picture 35">
            <a:extLst>
              <a:ext uri="{FF2B5EF4-FFF2-40B4-BE49-F238E27FC236}">
                <a16:creationId xmlns:a16="http://schemas.microsoft.com/office/drawing/2014/main" id="{D962C17B-EDB1-482D-9A68-E866F10E38E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978133" y="4127500"/>
            <a:ext cx="4306446" cy="317500"/>
          </a:xfrm>
          <a:prstGeom prst="rect">
            <a:avLst/>
          </a:prstGeom>
        </p:spPr>
      </p:pic>
      <p:sp>
        <p:nvSpPr>
          <p:cNvPr id="4" name="TextBox 3">
            <a:extLst>
              <a:ext uri="{FF2B5EF4-FFF2-40B4-BE49-F238E27FC236}">
                <a16:creationId xmlns:a16="http://schemas.microsoft.com/office/drawing/2014/main" id="{FE3A26A7-CB7A-44E7-BD24-E4979F7298D3}"/>
              </a:ext>
            </a:extLst>
          </p:cNvPr>
          <p:cNvSpPr txBox="1"/>
          <p:nvPr/>
        </p:nvSpPr>
        <p:spPr>
          <a:xfrm>
            <a:off x="1476374" y="4445000"/>
            <a:ext cx="8086726" cy="646331"/>
          </a:xfrm>
          <a:prstGeom prst="rect">
            <a:avLst/>
          </a:prstGeom>
          <a:noFill/>
        </p:spPr>
        <p:txBody>
          <a:bodyPr wrap="square" rtlCol="0">
            <a:spAutoFit/>
          </a:bodyPr>
          <a:lstStyle/>
          <a:p>
            <a:r>
              <a:rPr lang="en-GB" dirty="0"/>
              <a:t>Condition A       0    100   100 		  0                           0        TOTAL = 200</a:t>
            </a:r>
          </a:p>
          <a:p>
            <a:r>
              <a:rPr lang="en-GB" dirty="0"/>
              <a:t>Condition B       40	40     40		  40	             40       TOTAL = 200</a:t>
            </a:r>
          </a:p>
        </p:txBody>
      </p:sp>
    </p:spTree>
    <p:extLst>
      <p:ext uri="{BB962C8B-B14F-4D97-AF65-F5344CB8AC3E}">
        <p14:creationId xmlns:p14="http://schemas.microsoft.com/office/powerpoint/2010/main" val="366981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This example clearly show some exons which are condition specific. (In fact in this example exon 2 has an alternative start codon, thus the genes do not always have to start at exon 1)</a:t>
            </a:r>
          </a:p>
          <a:p>
            <a:r>
              <a:rPr lang="en-GB" sz="2400" dirty="0"/>
              <a:t>Lets look at some real data -  this is cool. There are going to be loads of graphical output to look at</a:t>
            </a:r>
            <a:endParaRPr lang="en-GB" dirty="0"/>
          </a:p>
          <a:p>
            <a:pPr marL="0" indent="0">
              <a:buNone/>
            </a:pPr>
            <a:endParaRPr lang="en-GB" dirty="0"/>
          </a:p>
        </p:txBody>
      </p:sp>
      <p:pic>
        <p:nvPicPr>
          <p:cNvPr id="36" name="Picture 35">
            <a:extLst>
              <a:ext uri="{FF2B5EF4-FFF2-40B4-BE49-F238E27FC236}">
                <a16:creationId xmlns:a16="http://schemas.microsoft.com/office/drawing/2014/main" id="{D962C17B-EDB1-482D-9A68-E866F10E38E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978133" y="4127500"/>
            <a:ext cx="4306446" cy="317500"/>
          </a:xfrm>
          <a:prstGeom prst="rect">
            <a:avLst/>
          </a:prstGeom>
        </p:spPr>
      </p:pic>
      <p:sp>
        <p:nvSpPr>
          <p:cNvPr id="4" name="TextBox 3">
            <a:extLst>
              <a:ext uri="{FF2B5EF4-FFF2-40B4-BE49-F238E27FC236}">
                <a16:creationId xmlns:a16="http://schemas.microsoft.com/office/drawing/2014/main" id="{FE3A26A7-CB7A-44E7-BD24-E4979F7298D3}"/>
              </a:ext>
            </a:extLst>
          </p:cNvPr>
          <p:cNvSpPr txBox="1"/>
          <p:nvPr/>
        </p:nvSpPr>
        <p:spPr>
          <a:xfrm>
            <a:off x="1476374" y="4445000"/>
            <a:ext cx="8086726" cy="646331"/>
          </a:xfrm>
          <a:prstGeom prst="rect">
            <a:avLst/>
          </a:prstGeom>
          <a:noFill/>
        </p:spPr>
        <p:txBody>
          <a:bodyPr wrap="square" rtlCol="0">
            <a:spAutoFit/>
          </a:bodyPr>
          <a:lstStyle/>
          <a:p>
            <a:r>
              <a:rPr lang="en-GB" dirty="0"/>
              <a:t>Condition A       0    100   100 		  0                           0        TOTAL = 200</a:t>
            </a:r>
          </a:p>
          <a:p>
            <a:r>
              <a:rPr lang="en-GB" dirty="0"/>
              <a:t>Condition B       40	40     40		  40	             40       TOTAL = 200</a:t>
            </a:r>
          </a:p>
        </p:txBody>
      </p:sp>
    </p:spTree>
    <p:extLst>
      <p:ext uri="{BB962C8B-B14F-4D97-AF65-F5344CB8AC3E}">
        <p14:creationId xmlns:p14="http://schemas.microsoft.com/office/powerpoint/2010/main" val="325464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From the downloaded data from </a:t>
            </a:r>
            <a:r>
              <a:rPr lang="en-GB" sz="2400" dirty="0">
                <a:hlinkClick r:id="rId2"/>
              </a:rPr>
              <a:t>https://github.com/peterthorpe5/RNAseq_workshop</a:t>
            </a:r>
            <a:endParaRPr lang="en-GB" sz="2400" dirty="0"/>
          </a:p>
          <a:p>
            <a:r>
              <a:rPr lang="en-GB" sz="2400" dirty="0"/>
              <a:t>Go into the “</a:t>
            </a:r>
            <a:r>
              <a:rPr lang="en-GB" sz="2400" dirty="0" err="1"/>
              <a:t>DE_exon</a:t>
            </a:r>
            <a:r>
              <a:rPr lang="en-GB" sz="2400" dirty="0"/>
              <a:t>” folder</a:t>
            </a:r>
          </a:p>
          <a:p>
            <a:r>
              <a:rPr lang="en-GB" sz="2400" dirty="0"/>
              <a:t>Decompress all the files: Linux terminal:    </a:t>
            </a:r>
            <a:r>
              <a:rPr lang="en-GB" sz="2400" dirty="0" err="1">
                <a:solidFill>
                  <a:srgbClr val="0070C0"/>
                </a:solidFill>
              </a:rPr>
              <a:t>gunzip</a:t>
            </a:r>
            <a:r>
              <a:rPr lang="en-GB" sz="2400" dirty="0">
                <a:solidFill>
                  <a:srgbClr val="0070C0"/>
                </a:solidFill>
              </a:rPr>
              <a:t> *.</a:t>
            </a:r>
            <a:r>
              <a:rPr lang="en-GB" sz="2400" dirty="0" err="1">
                <a:solidFill>
                  <a:srgbClr val="0070C0"/>
                </a:solidFill>
              </a:rPr>
              <a:t>gz</a:t>
            </a:r>
            <a:r>
              <a:rPr lang="en-GB" sz="2400" dirty="0">
                <a:solidFill>
                  <a:srgbClr val="0070C0"/>
                </a:solidFill>
              </a:rPr>
              <a:t> </a:t>
            </a:r>
          </a:p>
          <a:p>
            <a:r>
              <a:rPr lang="en-GB" sz="2400" dirty="0"/>
              <a:t># further reading: </a:t>
            </a:r>
            <a:r>
              <a:rPr lang="en-GB" sz="2000" dirty="0">
                <a:hlinkClick r:id="rId3"/>
              </a:rPr>
              <a:t>https://bioconductor.org/packages/release/bioc/vignettes/DEXSeq/inst/doc/DEXSeq.html</a:t>
            </a:r>
            <a:endParaRPr lang="en-GB" sz="2000" dirty="0"/>
          </a:p>
          <a:p>
            <a:r>
              <a:rPr lang="en-GB" sz="2000" dirty="0"/>
              <a:t>Open R studio</a:t>
            </a:r>
          </a:p>
          <a:p>
            <a:r>
              <a:rPr lang="en-GB" sz="2400" dirty="0"/>
              <a:t>#to install the DEXSEQ package:</a:t>
            </a:r>
          </a:p>
          <a:p>
            <a:r>
              <a:rPr lang="en-GB" sz="2400" dirty="0"/>
              <a:t>if (!</a:t>
            </a:r>
            <a:r>
              <a:rPr lang="en-GB" sz="2400" dirty="0" err="1"/>
              <a:t>requireNamespace</a:t>
            </a:r>
            <a:r>
              <a:rPr lang="en-GB" sz="2400" dirty="0"/>
              <a:t>("</a:t>
            </a:r>
            <a:r>
              <a:rPr lang="en-GB" sz="2400" dirty="0" err="1"/>
              <a:t>BiocManager</a:t>
            </a:r>
            <a:r>
              <a:rPr lang="en-GB" sz="2400" dirty="0"/>
              <a:t>", quietly = TRUE))   </a:t>
            </a:r>
          </a:p>
          <a:p>
            <a:r>
              <a:rPr lang="en-GB" sz="2400" dirty="0"/>
              <a:t> </a:t>
            </a:r>
            <a:r>
              <a:rPr lang="en-GB" sz="2400" dirty="0" err="1"/>
              <a:t>install.packages</a:t>
            </a:r>
            <a:r>
              <a:rPr lang="en-GB" sz="2400" dirty="0"/>
              <a:t>("</a:t>
            </a:r>
            <a:r>
              <a:rPr lang="en-GB" sz="2400" dirty="0" err="1"/>
              <a:t>BiocManager</a:t>
            </a:r>
            <a:r>
              <a:rPr lang="en-GB" sz="2400" dirty="0"/>
              <a:t>")</a:t>
            </a:r>
          </a:p>
          <a:p>
            <a:r>
              <a:rPr lang="en-GB" sz="2400" dirty="0" err="1"/>
              <a:t>BiocManager</a:t>
            </a:r>
            <a:r>
              <a:rPr lang="en-GB" sz="2400" dirty="0"/>
              <a:t>::install("</a:t>
            </a:r>
            <a:r>
              <a:rPr lang="en-GB" sz="2400" dirty="0" err="1"/>
              <a:t>DEXSeq</a:t>
            </a:r>
            <a:r>
              <a:rPr lang="en-GB" sz="2400" dirty="0"/>
              <a:t>")</a:t>
            </a:r>
          </a:p>
          <a:p>
            <a:pPr marL="0" indent="0">
              <a:buNone/>
            </a:pPr>
            <a:endParaRPr lang="en-GB" dirty="0"/>
          </a:p>
        </p:txBody>
      </p:sp>
    </p:spTree>
    <p:extLst>
      <p:ext uri="{BB962C8B-B14F-4D97-AF65-F5344CB8AC3E}">
        <p14:creationId xmlns:p14="http://schemas.microsoft.com/office/powerpoint/2010/main" val="85962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dirty="0"/>
              <a:t>Open the DE_exon_R_commands.sh  script. Note, this is not a shell script, but for me Notepad++ colours the text in a way that agrees with me, so </a:t>
            </a:r>
            <a:r>
              <a:rPr lang="en-GB" dirty="0" err="1"/>
              <a:t>i</a:t>
            </a:r>
            <a:r>
              <a:rPr lang="en-GB" dirty="0"/>
              <a:t> call it a .</a:t>
            </a:r>
            <a:r>
              <a:rPr lang="en-GB" dirty="0" err="1"/>
              <a:t>sh</a:t>
            </a:r>
            <a:r>
              <a:rPr lang="en-GB" dirty="0"/>
              <a:t> for my own sanity. </a:t>
            </a:r>
          </a:p>
          <a:p>
            <a:r>
              <a:rPr lang="en-GB" dirty="0"/>
              <a:t>You will have to change the paths in this script to work for you. </a:t>
            </a:r>
          </a:p>
          <a:p>
            <a:r>
              <a:rPr lang="en-GB" dirty="0"/>
              <a:t>STEPS:</a:t>
            </a:r>
          </a:p>
          <a:p>
            <a:r>
              <a:rPr lang="en-GB" dirty="0"/>
              <a:t>Make sure the package is installed, install it …</a:t>
            </a:r>
          </a:p>
          <a:p>
            <a:r>
              <a:rPr lang="en-GB" dirty="0"/>
              <a:t>Set the working directory</a:t>
            </a:r>
          </a:p>
          <a:p>
            <a:r>
              <a:rPr lang="en-GB" dirty="0"/>
              <a:t>Load DEXSEQ</a:t>
            </a:r>
          </a:p>
          <a:p>
            <a:r>
              <a:rPr lang="en-GB" dirty="0"/>
              <a:t>State the “</a:t>
            </a:r>
            <a:r>
              <a:rPr lang="en-GB" dirty="0" err="1"/>
              <a:t>in_directory</a:t>
            </a:r>
            <a:r>
              <a:rPr lang="en-GB" dirty="0"/>
              <a:t>”</a:t>
            </a:r>
          </a:p>
        </p:txBody>
      </p:sp>
    </p:spTree>
    <p:extLst>
      <p:ext uri="{BB962C8B-B14F-4D97-AF65-F5344CB8AC3E}">
        <p14:creationId xmlns:p14="http://schemas.microsoft.com/office/powerpoint/2010/main" val="255338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1947069"/>
          </a:xfrm>
        </p:spPr>
        <p:txBody>
          <a:bodyPr>
            <a:normAutofit/>
          </a:bodyPr>
          <a:lstStyle/>
          <a:p>
            <a:r>
              <a:rPr lang="en-GB" dirty="0"/>
              <a:t>Load the counts files: 1 files pre sample, per rep as so:</a:t>
            </a:r>
          </a:p>
          <a:p>
            <a:pPr marL="0" indent="0">
              <a:buNone/>
            </a:pPr>
            <a:r>
              <a:rPr lang="en-GB" dirty="0" err="1"/>
              <a:t>Gene:exon_number</a:t>
            </a:r>
            <a:r>
              <a:rPr lang="en-GB" dirty="0"/>
              <a:t>	counts</a:t>
            </a:r>
          </a:p>
        </p:txBody>
      </p:sp>
      <p:pic>
        <p:nvPicPr>
          <p:cNvPr id="4" name="Picture 3">
            <a:extLst>
              <a:ext uri="{FF2B5EF4-FFF2-40B4-BE49-F238E27FC236}">
                <a16:creationId xmlns:a16="http://schemas.microsoft.com/office/drawing/2014/main" id="{D0FB83F7-3EEE-4AB8-8C64-DC92A5FD197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654300" y="2948782"/>
            <a:ext cx="1790700" cy="4171516"/>
          </a:xfrm>
          <a:prstGeom prst="rect">
            <a:avLst/>
          </a:prstGeom>
        </p:spPr>
      </p:pic>
    </p:spTree>
    <p:extLst>
      <p:ext uri="{BB962C8B-B14F-4D97-AF65-F5344CB8AC3E}">
        <p14:creationId xmlns:p14="http://schemas.microsoft.com/office/powerpoint/2010/main" val="264133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2366169"/>
          </a:xfrm>
        </p:spPr>
        <p:txBody>
          <a:bodyPr>
            <a:normAutofit/>
          </a:bodyPr>
          <a:lstStyle/>
          <a:p>
            <a:r>
              <a:rPr lang="en-GB" dirty="0"/>
              <a:t>Load the </a:t>
            </a:r>
            <a:r>
              <a:rPr lang="en-GB" dirty="0" err="1"/>
              <a:t>gff</a:t>
            </a:r>
            <a:r>
              <a:rPr lang="en-GB" dirty="0"/>
              <a:t>: </a:t>
            </a:r>
            <a:r>
              <a:rPr lang="en-GB" dirty="0" err="1"/>
              <a:t>flattenedFile</a:t>
            </a:r>
            <a:r>
              <a:rPr lang="en-GB" dirty="0"/>
              <a:t> = </a:t>
            </a:r>
            <a:r>
              <a:rPr lang="en-GB" dirty="0" err="1"/>
              <a:t>list.files</a:t>
            </a:r>
            <a:r>
              <a:rPr lang="en-GB" dirty="0"/>
              <a:t>(</a:t>
            </a:r>
            <a:r>
              <a:rPr lang="en-GB" dirty="0" err="1"/>
              <a:t>inDir</a:t>
            </a:r>
            <a:r>
              <a:rPr lang="en-GB" dirty="0"/>
              <a:t>, pattern="</a:t>
            </a:r>
            <a:r>
              <a:rPr lang="en-GB" dirty="0" err="1"/>
              <a:t>gff</a:t>
            </a:r>
            <a:r>
              <a:rPr lang="en-GB" dirty="0"/>
              <a:t>$", </a:t>
            </a:r>
            <a:r>
              <a:rPr lang="en-GB" dirty="0" err="1"/>
              <a:t>full.names</a:t>
            </a:r>
            <a:r>
              <a:rPr lang="en-GB" dirty="0"/>
              <a:t>=TRUE)</a:t>
            </a:r>
          </a:p>
          <a:p>
            <a:r>
              <a:rPr lang="en-GB" dirty="0"/>
              <a:t>The original gene names are lost, which is very irritating. But that is Bioinformatics for you!! -  this was pre-prepared for you using their scripts. </a:t>
            </a:r>
          </a:p>
        </p:txBody>
      </p:sp>
      <p:pic>
        <p:nvPicPr>
          <p:cNvPr id="4" name="Picture 3">
            <a:extLst>
              <a:ext uri="{FF2B5EF4-FFF2-40B4-BE49-F238E27FC236}">
                <a16:creationId xmlns:a16="http://schemas.microsoft.com/office/drawing/2014/main" id="{391EFBD3-47CE-4176-BF27-E37DCFD88FF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96900" y="3429000"/>
            <a:ext cx="10414000" cy="3939393"/>
          </a:xfrm>
          <a:prstGeom prst="rect">
            <a:avLst/>
          </a:prstGeom>
        </p:spPr>
      </p:pic>
    </p:spTree>
    <p:extLst>
      <p:ext uri="{BB962C8B-B14F-4D97-AF65-F5344CB8AC3E}">
        <p14:creationId xmlns:p14="http://schemas.microsoft.com/office/powerpoint/2010/main" val="370716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2366169"/>
          </a:xfrm>
        </p:spPr>
        <p:txBody>
          <a:bodyPr>
            <a:normAutofit/>
          </a:bodyPr>
          <a:lstStyle/>
          <a:p>
            <a:r>
              <a:rPr lang="en-GB" dirty="0"/>
              <a:t>At the end of the copy and paste session. </a:t>
            </a:r>
          </a:p>
          <a:p>
            <a:r>
              <a:rPr lang="en-GB" dirty="0"/>
              <a:t>go into the "</a:t>
            </a:r>
            <a:r>
              <a:rPr lang="en-GB" dirty="0" err="1"/>
              <a:t>DEXSeqReport</a:t>
            </a:r>
            <a:r>
              <a:rPr lang="en-GB" dirty="0"/>
              <a:t>" folder. Open the html with </a:t>
            </a:r>
            <a:r>
              <a:rPr lang="en-GB" dirty="0" err="1"/>
              <a:t>firefox</a:t>
            </a:r>
            <a:r>
              <a:rPr lang="en-GB" dirty="0"/>
              <a:t> - GO WILD!</a:t>
            </a:r>
          </a:p>
        </p:txBody>
      </p:sp>
      <p:pic>
        <p:nvPicPr>
          <p:cNvPr id="8" name="Picture 7">
            <a:extLst>
              <a:ext uri="{FF2B5EF4-FFF2-40B4-BE49-F238E27FC236}">
                <a16:creationId xmlns:a16="http://schemas.microsoft.com/office/drawing/2014/main" id="{D91237DF-BB58-486D-9775-D6062355FA9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857500" y="2436415"/>
            <a:ext cx="8298422" cy="4202270"/>
          </a:xfrm>
          <a:prstGeom prst="rect">
            <a:avLst/>
          </a:prstGeom>
        </p:spPr>
      </p:pic>
      <p:sp>
        <p:nvSpPr>
          <p:cNvPr id="9" name="TextBox 8">
            <a:extLst>
              <a:ext uri="{FF2B5EF4-FFF2-40B4-BE49-F238E27FC236}">
                <a16:creationId xmlns:a16="http://schemas.microsoft.com/office/drawing/2014/main" id="{8C9A9173-7768-46BC-9943-C570F9598B54}"/>
              </a:ext>
            </a:extLst>
          </p:cNvPr>
          <p:cNvSpPr txBox="1"/>
          <p:nvPr/>
        </p:nvSpPr>
        <p:spPr>
          <a:xfrm>
            <a:off x="8801100" y="3111500"/>
            <a:ext cx="1930400" cy="646331"/>
          </a:xfrm>
          <a:prstGeom prst="rect">
            <a:avLst/>
          </a:prstGeom>
          <a:noFill/>
        </p:spPr>
        <p:txBody>
          <a:bodyPr wrap="square" rtlCol="0">
            <a:spAutoFit/>
          </a:bodyPr>
          <a:lstStyle/>
          <a:p>
            <a:r>
              <a:rPr lang="en-GB" dirty="0"/>
              <a:t>Number of exons changed</a:t>
            </a:r>
          </a:p>
        </p:txBody>
      </p:sp>
      <p:cxnSp>
        <p:nvCxnSpPr>
          <p:cNvPr id="11" name="Straight Arrow Connector 10">
            <a:extLst>
              <a:ext uri="{FF2B5EF4-FFF2-40B4-BE49-F238E27FC236}">
                <a16:creationId xmlns:a16="http://schemas.microsoft.com/office/drawing/2014/main" id="{0B108738-70ED-4724-94ED-73FD9ACA1FAB}"/>
              </a:ext>
            </a:extLst>
          </p:cNvPr>
          <p:cNvCxnSpPr/>
          <p:nvPr/>
        </p:nvCxnSpPr>
        <p:spPr>
          <a:xfrm>
            <a:off x="9423400" y="3757613"/>
            <a:ext cx="1460500" cy="1563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68E5776-F919-48DB-8A2A-72EB6331DEE9}"/>
              </a:ext>
            </a:extLst>
          </p:cNvPr>
          <p:cNvSpPr txBox="1"/>
          <p:nvPr/>
        </p:nvSpPr>
        <p:spPr>
          <a:xfrm>
            <a:off x="646585" y="4969665"/>
            <a:ext cx="1752600" cy="1200329"/>
          </a:xfrm>
          <a:prstGeom prst="rect">
            <a:avLst/>
          </a:prstGeom>
          <a:noFill/>
        </p:spPr>
        <p:txBody>
          <a:bodyPr wrap="square" rtlCol="0">
            <a:spAutoFit/>
          </a:bodyPr>
          <a:lstStyle/>
          <a:p>
            <a:r>
              <a:rPr lang="en-GB" dirty="0"/>
              <a:t>Click on one of these that has many exons changed</a:t>
            </a:r>
          </a:p>
        </p:txBody>
      </p:sp>
      <p:cxnSp>
        <p:nvCxnSpPr>
          <p:cNvPr id="14" name="Straight Arrow Connector 13">
            <a:extLst>
              <a:ext uri="{FF2B5EF4-FFF2-40B4-BE49-F238E27FC236}">
                <a16:creationId xmlns:a16="http://schemas.microsoft.com/office/drawing/2014/main" id="{1C211D83-3EE0-4A96-A7C6-FB7A9F275F6F}"/>
              </a:ext>
            </a:extLst>
          </p:cNvPr>
          <p:cNvCxnSpPr/>
          <p:nvPr/>
        </p:nvCxnSpPr>
        <p:spPr>
          <a:xfrm>
            <a:off x="1940871" y="5778500"/>
            <a:ext cx="916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Left Brace 14">
            <a:extLst>
              <a:ext uri="{FF2B5EF4-FFF2-40B4-BE49-F238E27FC236}">
                <a16:creationId xmlns:a16="http://schemas.microsoft.com/office/drawing/2014/main" id="{29B51D59-ED09-4DEA-82E7-F057E2FAFC87}"/>
              </a:ext>
            </a:extLst>
          </p:cNvPr>
          <p:cNvSpPr/>
          <p:nvPr/>
        </p:nvSpPr>
        <p:spPr>
          <a:xfrm>
            <a:off x="2324100" y="3111500"/>
            <a:ext cx="292100" cy="1200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EAB139BB-3539-467B-A052-6451E158D544}"/>
              </a:ext>
            </a:extLst>
          </p:cNvPr>
          <p:cNvSpPr txBox="1"/>
          <p:nvPr/>
        </p:nvSpPr>
        <p:spPr>
          <a:xfrm>
            <a:off x="1276350" y="3226892"/>
            <a:ext cx="1079500" cy="923330"/>
          </a:xfrm>
          <a:prstGeom prst="rect">
            <a:avLst/>
          </a:prstGeom>
          <a:noFill/>
        </p:spPr>
        <p:txBody>
          <a:bodyPr wrap="square" rtlCol="0">
            <a:spAutoFit/>
          </a:bodyPr>
          <a:lstStyle/>
          <a:p>
            <a:r>
              <a:rPr lang="en-GB" dirty="0"/>
              <a:t>Colours per host plant</a:t>
            </a:r>
          </a:p>
        </p:txBody>
      </p:sp>
    </p:spTree>
    <p:extLst>
      <p:ext uri="{BB962C8B-B14F-4D97-AF65-F5344CB8AC3E}">
        <p14:creationId xmlns:p14="http://schemas.microsoft.com/office/powerpoint/2010/main" val="3495581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2311400" y="-161927"/>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5" y="1253331"/>
            <a:ext cx="6384926" cy="2366169"/>
          </a:xfrm>
        </p:spPr>
        <p:txBody>
          <a:bodyPr>
            <a:normAutofit lnSpcReduction="10000"/>
          </a:bodyPr>
          <a:lstStyle/>
          <a:p>
            <a:r>
              <a:rPr lang="en-GB" dirty="0"/>
              <a:t>Exons changed in pink. </a:t>
            </a:r>
          </a:p>
          <a:p>
            <a:r>
              <a:rPr lang="en-GB" dirty="0"/>
              <a:t>Exons 1 and 6 hardly used (splicing!). Alternative start?</a:t>
            </a:r>
          </a:p>
          <a:p>
            <a:endParaRPr lang="en-GB" dirty="0"/>
          </a:p>
          <a:p>
            <a:r>
              <a:rPr lang="en-GB" dirty="0"/>
              <a:t>Isoform switch</a:t>
            </a:r>
          </a:p>
        </p:txBody>
      </p:sp>
      <p:pic>
        <p:nvPicPr>
          <p:cNvPr id="5" name="Picture 4">
            <a:extLst>
              <a:ext uri="{FF2B5EF4-FFF2-40B4-BE49-F238E27FC236}">
                <a16:creationId xmlns:a16="http://schemas.microsoft.com/office/drawing/2014/main" id="{51E2A058-32C0-4605-A2E8-8754D82CD91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927421" y="58737"/>
            <a:ext cx="5171601" cy="3148804"/>
          </a:xfrm>
          <a:prstGeom prst="rect">
            <a:avLst/>
          </a:prstGeom>
        </p:spPr>
      </p:pic>
      <p:pic>
        <p:nvPicPr>
          <p:cNvPr id="6" name="Picture 5">
            <a:extLst>
              <a:ext uri="{FF2B5EF4-FFF2-40B4-BE49-F238E27FC236}">
                <a16:creationId xmlns:a16="http://schemas.microsoft.com/office/drawing/2014/main" id="{C39FD8BD-8C85-4D32-AC91-35FFC3F2357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69900" y="3456553"/>
            <a:ext cx="5626100" cy="3338258"/>
          </a:xfrm>
          <a:prstGeom prst="rect">
            <a:avLst/>
          </a:prstGeom>
        </p:spPr>
      </p:pic>
      <p:pic>
        <p:nvPicPr>
          <p:cNvPr id="7" name="Picture 6">
            <a:extLst>
              <a:ext uri="{FF2B5EF4-FFF2-40B4-BE49-F238E27FC236}">
                <a16:creationId xmlns:a16="http://schemas.microsoft.com/office/drawing/2014/main" id="{FCA68552-E64D-4A85-BBE5-F69A6040AFC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927421" y="3393365"/>
            <a:ext cx="5171601" cy="3464635"/>
          </a:xfrm>
          <a:prstGeom prst="rect">
            <a:avLst/>
          </a:prstGeom>
        </p:spPr>
      </p:pic>
      <p:cxnSp>
        <p:nvCxnSpPr>
          <p:cNvPr id="10" name="Straight Arrow Connector 9">
            <a:extLst>
              <a:ext uri="{FF2B5EF4-FFF2-40B4-BE49-F238E27FC236}">
                <a16:creationId xmlns:a16="http://schemas.microsoft.com/office/drawing/2014/main" id="{65DBBE77-9E2F-4E51-8674-A64F8DBE39D1}"/>
              </a:ext>
            </a:extLst>
          </p:cNvPr>
          <p:cNvCxnSpPr/>
          <p:nvPr/>
        </p:nvCxnSpPr>
        <p:spPr>
          <a:xfrm>
            <a:off x="4762500" y="2247900"/>
            <a:ext cx="1968500" cy="142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B0BD15F-EBCC-49EF-B79D-2DE39C91B20E}"/>
              </a:ext>
            </a:extLst>
          </p:cNvPr>
          <p:cNvCxnSpPr/>
          <p:nvPr/>
        </p:nvCxnSpPr>
        <p:spPr>
          <a:xfrm>
            <a:off x="4368800" y="1471213"/>
            <a:ext cx="23177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A6CF0A9-2086-4D3B-B162-EB4FE633ECCE}"/>
              </a:ext>
            </a:extLst>
          </p:cNvPr>
          <p:cNvCxnSpPr/>
          <p:nvPr/>
        </p:nvCxnSpPr>
        <p:spPr>
          <a:xfrm flipH="1">
            <a:off x="2857500" y="2962275"/>
            <a:ext cx="88900" cy="1304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217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400E71-A794-4229-AA9B-1C5F02FBCF8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23900" y="535096"/>
            <a:ext cx="8051800" cy="4930744"/>
          </a:xfrm>
          <a:prstGeom prst="rect">
            <a:avLst/>
          </a:prstGeom>
        </p:spPr>
      </p:pic>
      <p:sp>
        <p:nvSpPr>
          <p:cNvPr id="5" name="TextBox 4">
            <a:extLst>
              <a:ext uri="{FF2B5EF4-FFF2-40B4-BE49-F238E27FC236}">
                <a16:creationId xmlns:a16="http://schemas.microsoft.com/office/drawing/2014/main" id="{4A2301E3-608F-451D-B0EB-7275BE7F6132}"/>
              </a:ext>
            </a:extLst>
          </p:cNvPr>
          <p:cNvSpPr txBox="1"/>
          <p:nvPr/>
        </p:nvSpPr>
        <p:spPr>
          <a:xfrm>
            <a:off x="8890000" y="1905000"/>
            <a:ext cx="2806700" cy="461665"/>
          </a:xfrm>
          <a:prstGeom prst="rect">
            <a:avLst/>
          </a:prstGeom>
          <a:noFill/>
        </p:spPr>
        <p:txBody>
          <a:bodyPr wrap="square" rtlCol="0">
            <a:spAutoFit/>
          </a:bodyPr>
          <a:lstStyle/>
          <a:p>
            <a:r>
              <a:rPr lang="en-GB" sz="2400" dirty="0">
                <a:highlight>
                  <a:srgbClr val="FFFF00"/>
                </a:highlight>
              </a:rPr>
              <a:t>How </a:t>
            </a:r>
            <a:r>
              <a:rPr lang="en-GB" sz="2400" b="1" u="sng" dirty="0">
                <a:highlight>
                  <a:srgbClr val="FFFF00"/>
                </a:highlight>
              </a:rPr>
              <a:t>cool</a:t>
            </a:r>
            <a:r>
              <a:rPr lang="en-GB" sz="2400" dirty="0">
                <a:highlight>
                  <a:srgbClr val="FFFF00"/>
                </a:highlight>
              </a:rPr>
              <a:t> is that!!! </a:t>
            </a:r>
            <a:r>
              <a:rPr lang="en-GB" sz="2400" dirty="0">
                <a:highlight>
                  <a:srgbClr val="FFFF00"/>
                </a:highlight>
                <a:sym typeface="Wingdings" panose="05000000000000000000" pitchFamily="2" charset="2"/>
              </a:rPr>
              <a:t></a:t>
            </a:r>
            <a:endParaRPr lang="en-GB" sz="2400" dirty="0">
              <a:highlight>
                <a:srgbClr val="FFFF00"/>
              </a:highlight>
            </a:endParaRPr>
          </a:p>
        </p:txBody>
      </p:sp>
      <p:sp>
        <p:nvSpPr>
          <p:cNvPr id="6" name="TextBox 5">
            <a:extLst>
              <a:ext uri="{FF2B5EF4-FFF2-40B4-BE49-F238E27FC236}">
                <a16:creationId xmlns:a16="http://schemas.microsoft.com/office/drawing/2014/main" id="{12B21366-44AC-4894-A3F1-AE268C2B269B}"/>
              </a:ext>
            </a:extLst>
          </p:cNvPr>
          <p:cNvSpPr txBox="1"/>
          <p:nvPr/>
        </p:nvSpPr>
        <p:spPr>
          <a:xfrm>
            <a:off x="2413000" y="5953572"/>
            <a:ext cx="6134100" cy="461665"/>
          </a:xfrm>
          <a:prstGeom prst="rect">
            <a:avLst/>
          </a:prstGeom>
          <a:noFill/>
        </p:spPr>
        <p:txBody>
          <a:bodyPr wrap="square" rtlCol="0">
            <a:spAutoFit/>
          </a:bodyPr>
          <a:lstStyle/>
          <a:p>
            <a:r>
              <a:rPr lang="en-GB" sz="2400" dirty="0"/>
              <a:t>THIS IS THE END OF DE EXON SECTION</a:t>
            </a:r>
          </a:p>
        </p:txBody>
      </p:sp>
    </p:spTree>
    <p:extLst>
      <p:ext uri="{BB962C8B-B14F-4D97-AF65-F5344CB8AC3E}">
        <p14:creationId xmlns:p14="http://schemas.microsoft.com/office/powerpoint/2010/main" val="101080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gene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We will now do </a:t>
            </a:r>
            <a:r>
              <a:rPr lang="en-GB" sz="2400" b="1" dirty="0"/>
              <a:t>differential gene expression</a:t>
            </a:r>
            <a:r>
              <a:rPr lang="en-GB" sz="2400" dirty="0"/>
              <a:t>. Try to identify genes that are DE between the conditions.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highlight>
                  <a:srgbClr val="FFFF00"/>
                </a:highlight>
              </a:rPr>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33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D78F-EB18-4D9F-8F21-7D3FFEDBB021}"/>
              </a:ext>
            </a:extLst>
          </p:cNvPr>
          <p:cNvSpPr>
            <a:spLocks noGrp="1"/>
          </p:cNvSpPr>
          <p:nvPr>
            <p:ph type="title"/>
          </p:nvPr>
        </p:nvSpPr>
        <p:spPr>
          <a:xfrm>
            <a:off x="64169" y="-142875"/>
            <a:ext cx="11927962" cy="1325563"/>
          </a:xfrm>
        </p:spPr>
        <p:txBody>
          <a:bodyPr/>
          <a:lstStyle/>
          <a:p>
            <a:pPr algn="ctr"/>
            <a:r>
              <a:rPr lang="en-GB" dirty="0">
                <a:solidFill>
                  <a:srgbClr val="7030A0"/>
                </a:solidFill>
              </a:rPr>
              <a:t>Get some long jobs running</a:t>
            </a:r>
            <a:endParaRPr lang="en-US" dirty="0">
              <a:solidFill>
                <a:srgbClr val="7030A0"/>
              </a:solidFill>
            </a:endParaRPr>
          </a:p>
        </p:txBody>
      </p:sp>
      <p:sp>
        <p:nvSpPr>
          <p:cNvPr id="3" name="Content Placeholder 2">
            <a:extLst>
              <a:ext uri="{FF2B5EF4-FFF2-40B4-BE49-F238E27FC236}">
                <a16:creationId xmlns:a16="http://schemas.microsoft.com/office/drawing/2014/main" id="{99AF5DBF-728C-4AEC-90F9-7A829A4BFA9F}"/>
              </a:ext>
            </a:extLst>
          </p:cNvPr>
          <p:cNvSpPr>
            <a:spLocks noGrp="1"/>
          </p:cNvSpPr>
          <p:nvPr>
            <p:ph idx="1"/>
          </p:nvPr>
        </p:nvSpPr>
        <p:spPr>
          <a:xfrm>
            <a:off x="401052" y="1253331"/>
            <a:ext cx="11404868" cy="4351338"/>
          </a:xfrm>
        </p:spPr>
        <p:txBody>
          <a:bodyPr>
            <a:normAutofit/>
          </a:bodyPr>
          <a:lstStyle/>
          <a:p>
            <a:r>
              <a:rPr lang="en-GB" dirty="0"/>
              <a:t>Paste the following into the terminal to copy all the data to your home directory.</a:t>
            </a:r>
          </a:p>
          <a:p>
            <a:pPr marL="0" indent="0">
              <a:buNone/>
            </a:pPr>
            <a:r>
              <a:rPr lang="en-GB" dirty="0">
                <a:solidFill>
                  <a:srgbClr val="FF0000"/>
                </a:solidFill>
              </a:rPr>
              <a:t>#cp -</a:t>
            </a:r>
            <a:r>
              <a:rPr lang="en-GB" dirty="0" err="1">
                <a:solidFill>
                  <a:srgbClr val="FF0000"/>
                </a:solidFill>
              </a:rPr>
              <a:t>rv</a:t>
            </a:r>
            <a:r>
              <a:rPr lang="en-GB" dirty="0">
                <a:solidFill>
                  <a:srgbClr val="FF0000"/>
                </a:solidFill>
              </a:rPr>
              <a:t> /shelf/</a:t>
            </a:r>
            <a:r>
              <a:rPr lang="en-GB" dirty="0" err="1">
                <a:solidFill>
                  <a:srgbClr val="FF0000"/>
                </a:solidFill>
              </a:rPr>
              <a:t>Computational_Genomics</a:t>
            </a:r>
            <a:r>
              <a:rPr lang="en-GB" dirty="0">
                <a:solidFill>
                  <a:srgbClr val="FF0000"/>
                </a:solidFill>
              </a:rPr>
              <a:t>/</a:t>
            </a:r>
            <a:r>
              <a:rPr lang="en-GB" dirty="0" err="1">
                <a:solidFill>
                  <a:srgbClr val="FF0000"/>
                </a:solidFill>
              </a:rPr>
              <a:t>genome_assembly_workshop</a:t>
            </a:r>
            <a:r>
              <a:rPr lang="en-GB" dirty="0">
                <a:solidFill>
                  <a:srgbClr val="FF0000"/>
                </a:solidFill>
              </a:rPr>
              <a:t>/ ~/</a:t>
            </a:r>
          </a:p>
          <a:p>
            <a:endParaRPr lang="en-GB" dirty="0">
              <a:solidFill>
                <a:srgbClr val="FF0000"/>
              </a:solidFill>
            </a:endParaRPr>
          </a:p>
          <a:p>
            <a:r>
              <a:rPr lang="en-GB" dirty="0"/>
              <a:t>Make sure you have the software ready to use (note dot space):</a:t>
            </a:r>
          </a:p>
          <a:p>
            <a:pPr marL="0" indent="0">
              <a:buNone/>
            </a:pPr>
            <a:r>
              <a:rPr lang="fr-FR" dirty="0">
                <a:solidFill>
                  <a:srgbClr val="FF0000"/>
                </a:solidFill>
              </a:rPr>
              <a:t>. /shelf/apps/pjt6/conda/etc/profile.d/conda.sh</a:t>
            </a:r>
            <a:endParaRPr lang="en-US" dirty="0">
              <a:solidFill>
                <a:srgbClr val="FF0000"/>
              </a:solidFill>
            </a:endParaRPr>
          </a:p>
          <a:p>
            <a:r>
              <a:rPr lang="en-GB" dirty="0">
                <a:solidFill>
                  <a:srgbClr val="FF0000"/>
                </a:solidFill>
              </a:rPr>
              <a:t>cd </a:t>
            </a:r>
            <a:r>
              <a:rPr lang="en-GB" dirty="0"/>
              <a:t>into the </a:t>
            </a:r>
            <a:r>
              <a:rPr lang="en-GB" dirty="0" err="1">
                <a:solidFill>
                  <a:srgbClr val="FF0000"/>
                </a:solidFill>
              </a:rPr>
              <a:t>shell_scripts</a:t>
            </a:r>
            <a:r>
              <a:rPr lang="en-GB" dirty="0">
                <a:solidFill>
                  <a:srgbClr val="FF0000"/>
                </a:solidFill>
              </a:rPr>
              <a:t> </a:t>
            </a:r>
            <a:r>
              <a:rPr lang="en-GB" dirty="0"/>
              <a:t>folder  (</a:t>
            </a:r>
            <a:r>
              <a:rPr lang="en-GB" u="sng" dirty="0"/>
              <a:t>tab auto complete!!)</a:t>
            </a:r>
          </a:p>
          <a:p>
            <a:endParaRPr lang="en-GB" u="sng" dirty="0"/>
          </a:p>
        </p:txBody>
      </p:sp>
    </p:spTree>
    <p:extLst>
      <p:ext uri="{BB962C8B-B14F-4D97-AF65-F5344CB8AC3E}">
        <p14:creationId xmlns:p14="http://schemas.microsoft.com/office/powerpoint/2010/main" val="17897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gene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From the downloaded data from </a:t>
            </a:r>
            <a:r>
              <a:rPr lang="en-GB" sz="2400" dirty="0">
                <a:hlinkClick r:id="rId2"/>
              </a:rPr>
              <a:t>https://github.com/peterthorpe5/RNAseq_workshop</a:t>
            </a:r>
            <a:endParaRPr lang="en-GB" sz="2400" dirty="0"/>
          </a:p>
          <a:p>
            <a:r>
              <a:rPr lang="en-GB" sz="2400" dirty="0"/>
              <a:t>Go into the “</a:t>
            </a:r>
            <a:r>
              <a:rPr lang="en-GB" sz="2400" dirty="0" err="1">
                <a:solidFill>
                  <a:srgbClr val="FF0000"/>
                </a:solidFill>
              </a:rPr>
              <a:t>DE_gene</a:t>
            </a:r>
            <a:r>
              <a:rPr lang="en-GB" sz="2400" dirty="0"/>
              <a:t>” folder, then go into “</a:t>
            </a:r>
            <a:r>
              <a:rPr lang="en-GB" sz="2400" dirty="0" err="1">
                <a:solidFill>
                  <a:srgbClr val="FF0000"/>
                </a:solidFill>
              </a:rPr>
              <a:t>simple_example</a:t>
            </a:r>
            <a:r>
              <a:rPr lang="en-GB" sz="2400" dirty="0"/>
              <a:t>” folder</a:t>
            </a:r>
          </a:p>
          <a:p>
            <a:r>
              <a:rPr lang="en-GB" sz="2400" dirty="0"/>
              <a:t>Open the file </a:t>
            </a:r>
            <a:r>
              <a:rPr lang="en-GB" sz="2400" dirty="0">
                <a:solidFill>
                  <a:srgbClr val="FF0000"/>
                </a:solidFill>
              </a:rPr>
              <a:t>DE_gene_R_commands.sh   </a:t>
            </a:r>
            <a:r>
              <a:rPr lang="en-GB" sz="2400" dirty="0"/>
              <a:t>- again this is not a shell script. I just like </a:t>
            </a:r>
            <a:r>
              <a:rPr lang="en-GB" sz="2400"/>
              <a:t>the colours</a:t>
            </a:r>
            <a:endParaRPr lang="en-GB" sz="2400" dirty="0"/>
          </a:p>
          <a:p>
            <a:pPr marL="0" indent="0">
              <a:buNone/>
            </a:pPr>
            <a:endParaRPr lang="en-GB" dirty="0"/>
          </a:p>
        </p:txBody>
      </p:sp>
    </p:spTree>
    <p:extLst>
      <p:ext uri="{BB962C8B-B14F-4D97-AF65-F5344CB8AC3E}">
        <p14:creationId xmlns:p14="http://schemas.microsoft.com/office/powerpoint/2010/main" val="51918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RNAseq and differential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b="1" dirty="0"/>
              <a:t>RNAseq</a:t>
            </a:r>
            <a:r>
              <a:rPr lang="en-GB" sz="2400" dirty="0"/>
              <a:t>:  is used to measure the “expression” of genes (or exons).</a:t>
            </a:r>
          </a:p>
          <a:p>
            <a:r>
              <a:rPr lang="en-GB" sz="2400" dirty="0"/>
              <a:t>If you plan you experiment, you can compare conditions A versus B (or way more complex if you wish), and obtain and list of candidate genes which may be causative of the observed phenotype. </a:t>
            </a:r>
          </a:p>
          <a:p>
            <a:r>
              <a:rPr lang="en-GB" sz="2400" b="1" dirty="0"/>
              <a:t>To use a obvious example: </a:t>
            </a:r>
            <a:r>
              <a:rPr lang="en-GB" sz="2400" dirty="0"/>
              <a:t>If eyes were dissected out of human heads, sequenced and compared to the sequencing output of the liver. You would expect to find eye specific gene expression in one sample and liver specific expression in the other. </a:t>
            </a:r>
          </a:p>
          <a:p>
            <a:pPr marL="0" indent="0">
              <a:buNone/>
            </a:pPr>
            <a:endParaRPr lang="en-GB" dirty="0"/>
          </a:p>
          <a:p>
            <a:pPr marL="0" indent="0">
              <a:buNone/>
            </a:pPr>
            <a:endParaRPr lang="en-GB" dirty="0"/>
          </a:p>
        </p:txBody>
      </p:sp>
      <p:pic>
        <p:nvPicPr>
          <p:cNvPr id="2050" name="Picture 2" descr="Free eyes SVG cut file - FREE design downloads for your cutting projects!">
            <a:extLst>
              <a:ext uri="{FF2B5EF4-FFF2-40B4-BE49-F238E27FC236}">
                <a16:creationId xmlns:a16="http://schemas.microsoft.com/office/drawing/2014/main" id="{C6F3AC82-71B4-4793-BE58-323FF496B0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38200" y="4705350"/>
            <a:ext cx="4489092" cy="15151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ree Clipart: Liver | maritacovarrubias">
            <a:extLst>
              <a:ext uri="{FF2B5EF4-FFF2-40B4-BE49-F238E27FC236}">
                <a16:creationId xmlns:a16="http://schemas.microsoft.com/office/drawing/2014/main" id="{E4A1933F-B3B6-40D7-85A1-E4AD90321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763" y="4159875"/>
            <a:ext cx="2964686" cy="21568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0AC168-DB90-4888-8890-79F71C0D7386}"/>
              </a:ext>
            </a:extLst>
          </p:cNvPr>
          <p:cNvSpPr txBox="1"/>
          <p:nvPr/>
        </p:nvSpPr>
        <p:spPr>
          <a:xfrm>
            <a:off x="5434885" y="5009882"/>
            <a:ext cx="1429825" cy="769441"/>
          </a:xfrm>
          <a:prstGeom prst="rect">
            <a:avLst/>
          </a:prstGeom>
          <a:noFill/>
        </p:spPr>
        <p:txBody>
          <a:bodyPr wrap="square" rtlCol="0">
            <a:spAutoFit/>
          </a:bodyPr>
          <a:lstStyle/>
          <a:p>
            <a:r>
              <a:rPr lang="en-GB" sz="4400" dirty="0"/>
              <a:t>vs</a:t>
            </a:r>
          </a:p>
        </p:txBody>
      </p:sp>
    </p:spTree>
    <p:extLst>
      <p:ext uri="{BB962C8B-B14F-4D97-AF65-F5344CB8AC3E}">
        <p14:creationId xmlns:p14="http://schemas.microsoft.com/office/powerpoint/2010/main" val="337024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RNAseq and differential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We have aphid samples (</a:t>
            </a:r>
            <a:r>
              <a:rPr lang="en-GB" sz="2400" i="1" dirty="0" err="1"/>
              <a:t>Myzus</a:t>
            </a:r>
            <a:r>
              <a:rPr lang="en-GB" sz="2400" i="1" dirty="0"/>
              <a:t> cerasi</a:t>
            </a:r>
            <a:r>
              <a:rPr lang="en-GB" sz="2400" dirty="0"/>
              <a:t>) reared of different plant hosts. (plant pathogens/ pests use secreted proteins, termed effectors to manipulate their host to result in a compatible interaction). </a:t>
            </a:r>
          </a:p>
          <a:p>
            <a:r>
              <a:rPr lang="en-GB" sz="2400" b="1" dirty="0"/>
              <a:t>The null hypothesis is there is no difference between the samples</a:t>
            </a:r>
            <a:r>
              <a:rPr lang="en-GB" sz="2400" dirty="0"/>
              <a:t>. However, we would not have sequenced this is we believed that </a:t>
            </a:r>
            <a:r>
              <a:rPr lang="en-GB" sz="2400" dirty="0">
                <a:sym typeface="Wingdings" panose="05000000000000000000" pitchFamily="2" charset="2"/>
              </a:rPr>
              <a:t> </a:t>
            </a:r>
          </a:p>
          <a:p>
            <a:r>
              <a:rPr lang="en-GB" sz="2400" dirty="0">
                <a:sym typeface="Wingdings" panose="05000000000000000000" pitchFamily="2" charset="2"/>
              </a:rPr>
              <a:t>Lets investigate – does the aphid uses different genes or exons on the different hosts????</a:t>
            </a:r>
            <a:endParaRPr lang="en-GB" sz="2400" dirty="0"/>
          </a:p>
          <a:p>
            <a:pPr marL="0" indent="0">
              <a:buNone/>
            </a:pPr>
            <a:endParaRPr lang="en-GB" dirty="0"/>
          </a:p>
          <a:p>
            <a:pPr marL="0" indent="0">
              <a:buNone/>
            </a:pPr>
            <a:endParaRPr lang="en-GB" dirty="0"/>
          </a:p>
        </p:txBody>
      </p:sp>
      <p:pic>
        <p:nvPicPr>
          <p:cNvPr id="1026" name="Picture 2" descr="image">
            <a:extLst>
              <a:ext uri="{FF2B5EF4-FFF2-40B4-BE49-F238E27FC236}">
                <a16:creationId xmlns:a16="http://schemas.microsoft.com/office/drawing/2014/main" id="{D9E0506A-89B7-4E44-B40B-CC137C46F0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AB11AC-D33E-4ECE-A498-821BC17A3D4B}"/>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568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F28B6DA9-303A-4F45-B425-33FF5A52C784}"/>
              </a:ext>
            </a:extLst>
          </p:cNvPr>
          <p:cNvSpPr/>
          <p:nvPr/>
        </p:nvSpPr>
        <p:spPr>
          <a:xfrm>
            <a:off x="0" y="2891481"/>
            <a:ext cx="11956459" cy="3277495"/>
          </a:xfrm>
          <a:prstGeom prst="rect">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56431620-A6C1-4CBF-92B7-E3A06020D11D}"/>
              </a:ext>
            </a:extLst>
          </p:cNvPr>
          <p:cNvSpPr>
            <a:spLocks noGrp="1"/>
          </p:cNvSpPr>
          <p:nvPr>
            <p:ph type="title"/>
          </p:nvPr>
        </p:nvSpPr>
        <p:spPr>
          <a:xfrm>
            <a:off x="530138" y="32010"/>
            <a:ext cx="11131724" cy="1325563"/>
          </a:xfrm>
        </p:spPr>
        <p:txBody>
          <a:bodyPr/>
          <a:lstStyle/>
          <a:p>
            <a:r>
              <a:rPr lang="en-GB" dirty="0"/>
              <a:t>RNAseq simplified work flow: Blue = workshop</a:t>
            </a:r>
          </a:p>
        </p:txBody>
      </p:sp>
      <p:sp>
        <p:nvSpPr>
          <p:cNvPr id="4" name="Rectangle 3">
            <a:extLst>
              <a:ext uri="{FF2B5EF4-FFF2-40B4-BE49-F238E27FC236}">
                <a16:creationId xmlns:a16="http://schemas.microsoft.com/office/drawing/2014/main" id="{847E2274-B992-459A-BE49-28049FD5D1F3}"/>
              </a:ext>
            </a:extLst>
          </p:cNvPr>
          <p:cNvSpPr/>
          <p:nvPr/>
        </p:nvSpPr>
        <p:spPr>
          <a:xfrm>
            <a:off x="235535" y="317266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Arrow Connector 4">
            <a:extLst>
              <a:ext uri="{FF2B5EF4-FFF2-40B4-BE49-F238E27FC236}">
                <a16:creationId xmlns:a16="http://schemas.microsoft.com/office/drawing/2014/main" id="{AB6D5B12-38C1-49EC-8C2B-895D0D81C096}"/>
              </a:ext>
            </a:extLst>
          </p:cNvPr>
          <p:cNvCxnSpPr>
            <a:stCxn id="4" idx="3"/>
          </p:cNvCxnSpPr>
          <p:nvPr/>
        </p:nvCxnSpPr>
        <p:spPr>
          <a:xfrm flipV="1">
            <a:off x="1224580" y="3471240"/>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E23F1D4-E83A-40F6-8490-D0026D6CCB92}"/>
              </a:ext>
            </a:extLst>
          </p:cNvPr>
          <p:cNvSpPr txBox="1"/>
          <p:nvPr/>
        </p:nvSpPr>
        <p:spPr>
          <a:xfrm>
            <a:off x="254197" y="3184145"/>
            <a:ext cx="925284" cy="646331"/>
          </a:xfrm>
          <a:prstGeom prst="rect">
            <a:avLst/>
          </a:prstGeom>
          <a:noFill/>
        </p:spPr>
        <p:txBody>
          <a:bodyPr wrap="square" rtlCol="0">
            <a:spAutoFit/>
          </a:bodyPr>
          <a:lstStyle/>
          <a:p>
            <a:r>
              <a:rPr lang="en-GB" dirty="0"/>
              <a:t>Quality control</a:t>
            </a:r>
          </a:p>
        </p:txBody>
      </p:sp>
      <p:sp>
        <p:nvSpPr>
          <p:cNvPr id="7" name="Rectangle 6">
            <a:extLst>
              <a:ext uri="{FF2B5EF4-FFF2-40B4-BE49-F238E27FC236}">
                <a16:creationId xmlns:a16="http://schemas.microsoft.com/office/drawing/2014/main" id="{67B7C864-9BBE-4920-A6BC-A162565E4130}"/>
              </a:ext>
            </a:extLst>
          </p:cNvPr>
          <p:cNvSpPr/>
          <p:nvPr/>
        </p:nvSpPr>
        <p:spPr>
          <a:xfrm>
            <a:off x="1936818" y="3157106"/>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Arrow Connector 7">
            <a:extLst>
              <a:ext uri="{FF2B5EF4-FFF2-40B4-BE49-F238E27FC236}">
                <a16:creationId xmlns:a16="http://schemas.microsoft.com/office/drawing/2014/main" id="{F56D309F-9071-4FFA-A12A-20BDD0B6DB17}"/>
              </a:ext>
            </a:extLst>
          </p:cNvPr>
          <p:cNvCxnSpPr>
            <a:stCxn id="7" idx="3"/>
          </p:cNvCxnSpPr>
          <p:nvPr/>
        </p:nvCxnSpPr>
        <p:spPr>
          <a:xfrm flipV="1">
            <a:off x="2925863" y="3455686"/>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5CD90D-A761-40B4-8A34-C0A5F1466B05}"/>
              </a:ext>
            </a:extLst>
          </p:cNvPr>
          <p:cNvSpPr txBox="1"/>
          <p:nvPr/>
        </p:nvSpPr>
        <p:spPr>
          <a:xfrm>
            <a:off x="1955480" y="3168591"/>
            <a:ext cx="925284" cy="646331"/>
          </a:xfrm>
          <a:prstGeom prst="rect">
            <a:avLst/>
          </a:prstGeom>
          <a:noFill/>
        </p:spPr>
        <p:txBody>
          <a:bodyPr wrap="square" rtlCol="0">
            <a:spAutoFit/>
          </a:bodyPr>
          <a:lstStyle/>
          <a:p>
            <a:r>
              <a:rPr lang="en-GB" dirty="0"/>
              <a:t>Quality trim</a:t>
            </a:r>
          </a:p>
        </p:txBody>
      </p:sp>
      <p:sp>
        <p:nvSpPr>
          <p:cNvPr id="10" name="Rectangle 9">
            <a:extLst>
              <a:ext uri="{FF2B5EF4-FFF2-40B4-BE49-F238E27FC236}">
                <a16:creationId xmlns:a16="http://schemas.microsoft.com/office/drawing/2014/main" id="{BC733BA1-9523-4C1B-A061-FD67160ED2E1}"/>
              </a:ext>
            </a:extLst>
          </p:cNvPr>
          <p:cNvSpPr/>
          <p:nvPr/>
        </p:nvSpPr>
        <p:spPr>
          <a:xfrm>
            <a:off x="3681641" y="3147774"/>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Arrow Connector 10">
            <a:extLst>
              <a:ext uri="{FF2B5EF4-FFF2-40B4-BE49-F238E27FC236}">
                <a16:creationId xmlns:a16="http://schemas.microsoft.com/office/drawing/2014/main" id="{585BDF19-E621-4546-8AA0-62887430E476}"/>
              </a:ext>
            </a:extLst>
          </p:cNvPr>
          <p:cNvCxnSpPr>
            <a:cxnSpLocks/>
            <a:stCxn id="10" idx="3"/>
          </p:cNvCxnSpPr>
          <p:nvPr/>
        </p:nvCxnSpPr>
        <p:spPr>
          <a:xfrm flipV="1">
            <a:off x="4670686" y="3446354"/>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BBC69B1-580E-4931-A39E-90AA38552CB8}"/>
              </a:ext>
            </a:extLst>
          </p:cNvPr>
          <p:cNvSpPr txBox="1"/>
          <p:nvPr/>
        </p:nvSpPr>
        <p:spPr>
          <a:xfrm>
            <a:off x="3700303" y="3159259"/>
            <a:ext cx="925284" cy="646331"/>
          </a:xfrm>
          <a:prstGeom prst="rect">
            <a:avLst/>
          </a:prstGeom>
          <a:noFill/>
        </p:spPr>
        <p:txBody>
          <a:bodyPr wrap="square" rtlCol="0">
            <a:spAutoFit/>
          </a:bodyPr>
          <a:lstStyle/>
          <a:p>
            <a:r>
              <a:rPr lang="en-GB" dirty="0"/>
              <a:t>Quality control</a:t>
            </a:r>
          </a:p>
        </p:txBody>
      </p:sp>
      <p:sp>
        <p:nvSpPr>
          <p:cNvPr id="16" name="Rectangle 15">
            <a:extLst>
              <a:ext uri="{FF2B5EF4-FFF2-40B4-BE49-F238E27FC236}">
                <a16:creationId xmlns:a16="http://schemas.microsoft.com/office/drawing/2014/main" id="{8335A015-85B0-4593-B9F0-3FD67779EAFE}"/>
              </a:ext>
            </a:extLst>
          </p:cNvPr>
          <p:cNvSpPr/>
          <p:nvPr/>
        </p:nvSpPr>
        <p:spPr>
          <a:xfrm>
            <a:off x="5559240" y="3109301"/>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B43F59E4-BD5E-439B-BF06-EDF8C5DDCBA8}"/>
              </a:ext>
            </a:extLst>
          </p:cNvPr>
          <p:cNvSpPr txBox="1"/>
          <p:nvPr/>
        </p:nvSpPr>
        <p:spPr>
          <a:xfrm>
            <a:off x="5628875" y="3111602"/>
            <a:ext cx="998909" cy="646331"/>
          </a:xfrm>
          <a:prstGeom prst="rect">
            <a:avLst/>
          </a:prstGeom>
          <a:noFill/>
        </p:spPr>
        <p:txBody>
          <a:bodyPr wrap="square" rtlCol="0">
            <a:spAutoFit/>
          </a:bodyPr>
          <a:lstStyle/>
          <a:p>
            <a:r>
              <a:rPr lang="en-GB" dirty="0"/>
              <a:t>Map to genome</a:t>
            </a:r>
          </a:p>
        </p:txBody>
      </p:sp>
      <p:sp>
        <p:nvSpPr>
          <p:cNvPr id="19" name="Rectangle 18">
            <a:extLst>
              <a:ext uri="{FF2B5EF4-FFF2-40B4-BE49-F238E27FC236}">
                <a16:creationId xmlns:a16="http://schemas.microsoft.com/office/drawing/2014/main" id="{4FC5F311-202B-4856-BE9F-866EBA98CAE7}"/>
              </a:ext>
            </a:extLst>
          </p:cNvPr>
          <p:cNvSpPr/>
          <p:nvPr/>
        </p:nvSpPr>
        <p:spPr>
          <a:xfrm>
            <a:off x="9365133" y="306746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CA6853D0-581B-4CA4-8D2E-CD51C901BC52}"/>
              </a:ext>
            </a:extLst>
          </p:cNvPr>
          <p:cNvSpPr/>
          <p:nvPr/>
        </p:nvSpPr>
        <p:spPr>
          <a:xfrm>
            <a:off x="3644321" y="1307294"/>
            <a:ext cx="1146886" cy="1325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F6A9ACFA-4AEA-408D-AAF6-7EF34F8D70C2}"/>
              </a:ext>
            </a:extLst>
          </p:cNvPr>
          <p:cNvSpPr txBox="1"/>
          <p:nvPr/>
        </p:nvSpPr>
        <p:spPr>
          <a:xfrm>
            <a:off x="3690972" y="1452862"/>
            <a:ext cx="1244780" cy="1200329"/>
          </a:xfrm>
          <a:prstGeom prst="rect">
            <a:avLst/>
          </a:prstGeom>
          <a:noFill/>
        </p:spPr>
        <p:txBody>
          <a:bodyPr wrap="square" rtlCol="0">
            <a:spAutoFit/>
          </a:bodyPr>
          <a:lstStyle/>
          <a:p>
            <a:r>
              <a:rPr lang="en-GB" dirty="0"/>
              <a:t>Alignment free quantification</a:t>
            </a:r>
          </a:p>
        </p:txBody>
      </p:sp>
      <p:cxnSp>
        <p:nvCxnSpPr>
          <p:cNvPr id="36" name="Straight Arrow Connector 35">
            <a:extLst>
              <a:ext uri="{FF2B5EF4-FFF2-40B4-BE49-F238E27FC236}">
                <a16:creationId xmlns:a16="http://schemas.microsoft.com/office/drawing/2014/main" id="{A675AE39-8173-4202-9FAF-E76A4089232C}"/>
              </a:ext>
            </a:extLst>
          </p:cNvPr>
          <p:cNvCxnSpPr>
            <a:stCxn id="12" idx="0"/>
          </p:cNvCxnSpPr>
          <p:nvPr/>
        </p:nvCxnSpPr>
        <p:spPr>
          <a:xfrm flipH="1" flipV="1">
            <a:off x="4162944" y="2653191"/>
            <a:ext cx="1" cy="50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A44D62C-20A9-40D5-8039-CA6A21060704}"/>
              </a:ext>
            </a:extLst>
          </p:cNvPr>
          <p:cNvSpPr/>
          <p:nvPr/>
        </p:nvSpPr>
        <p:spPr>
          <a:xfrm>
            <a:off x="5683838" y="1628942"/>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AFEB8D2-E22B-437C-811B-E0BA6B3195BC}"/>
              </a:ext>
            </a:extLst>
          </p:cNvPr>
          <p:cNvSpPr txBox="1"/>
          <p:nvPr/>
        </p:nvSpPr>
        <p:spPr>
          <a:xfrm>
            <a:off x="5702500" y="1640427"/>
            <a:ext cx="925284" cy="646331"/>
          </a:xfrm>
          <a:prstGeom prst="rect">
            <a:avLst/>
          </a:prstGeom>
          <a:noFill/>
        </p:spPr>
        <p:txBody>
          <a:bodyPr wrap="square" rtlCol="0">
            <a:spAutoFit/>
          </a:bodyPr>
          <a:lstStyle/>
          <a:p>
            <a:r>
              <a:rPr lang="en-GB" dirty="0"/>
              <a:t>Get the counts</a:t>
            </a:r>
          </a:p>
        </p:txBody>
      </p:sp>
      <p:sp>
        <p:nvSpPr>
          <p:cNvPr id="39" name="Rectangle 38">
            <a:extLst>
              <a:ext uri="{FF2B5EF4-FFF2-40B4-BE49-F238E27FC236}">
                <a16:creationId xmlns:a16="http://schemas.microsoft.com/office/drawing/2014/main" id="{2A2C42B2-E59A-4A2A-A58E-8E42CDC47BF4}"/>
              </a:ext>
            </a:extLst>
          </p:cNvPr>
          <p:cNvSpPr/>
          <p:nvPr/>
        </p:nvSpPr>
        <p:spPr>
          <a:xfrm>
            <a:off x="7150972" y="318658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TextBox 39">
            <a:extLst>
              <a:ext uri="{FF2B5EF4-FFF2-40B4-BE49-F238E27FC236}">
                <a16:creationId xmlns:a16="http://schemas.microsoft.com/office/drawing/2014/main" id="{87107D51-79A6-46A5-9E1C-798028DA9816}"/>
              </a:ext>
            </a:extLst>
          </p:cNvPr>
          <p:cNvSpPr txBox="1"/>
          <p:nvPr/>
        </p:nvSpPr>
        <p:spPr>
          <a:xfrm>
            <a:off x="7169634" y="3198070"/>
            <a:ext cx="925284" cy="646331"/>
          </a:xfrm>
          <a:prstGeom prst="rect">
            <a:avLst/>
          </a:prstGeom>
          <a:noFill/>
        </p:spPr>
        <p:txBody>
          <a:bodyPr wrap="square" rtlCol="0">
            <a:spAutoFit/>
          </a:bodyPr>
          <a:lstStyle/>
          <a:p>
            <a:r>
              <a:rPr lang="en-GB" dirty="0"/>
              <a:t>Get the counts</a:t>
            </a:r>
          </a:p>
        </p:txBody>
      </p:sp>
      <p:cxnSp>
        <p:nvCxnSpPr>
          <p:cNvPr id="42" name="Straight Arrow Connector 41">
            <a:extLst>
              <a:ext uri="{FF2B5EF4-FFF2-40B4-BE49-F238E27FC236}">
                <a16:creationId xmlns:a16="http://schemas.microsoft.com/office/drawing/2014/main" id="{F567DFEB-4833-45B0-BE8D-7B4E29E48511}"/>
              </a:ext>
            </a:extLst>
          </p:cNvPr>
          <p:cNvCxnSpPr/>
          <p:nvPr/>
        </p:nvCxnSpPr>
        <p:spPr>
          <a:xfrm>
            <a:off x="4840782" y="1814303"/>
            <a:ext cx="717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CAFE9AB-0D05-4FAE-BF8F-2B04BCE32201}"/>
              </a:ext>
            </a:extLst>
          </p:cNvPr>
          <p:cNvCxnSpPr>
            <a:stCxn id="18" idx="3"/>
          </p:cNvCxnSpPr>
          <p:nvPr/>
        </p:nvCxnSpPr>
        <p:spPr>
          <a:xfrm flipV="1">
            <a:off x="6627784" y="3429000"/>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57FA2C9-8B55-4574-A1B5-EDE30C859F15}"/>
              </a:ext>
            </a:extLst>
          </p:cNvPr>
          <p:cNvSpPr txBox="1"/>
          <p:nvPr/>
        </p:nvSpPr>
        <p:spPr>
          <a:xfrm>
            <a:off x="9444641" y="3256835"/>
            <a:ext cx="1360669" cy="923330"/>
          </a:xfrm>
          <a:prstGeom prst="rect">
            <a:avLst/>
          </a:prstGeom>
          <a:noFill/>
        </p:spPr>
        <p:txBody>
          <a:bodyPr wrap="square" rtlCol="0">
            <a:spAutoFit/>
          </a:bodyPr>
          <a:lstStyle/>
          <a:p>
            <a:r>
              <a:rPr lang="en-GB" dirty="0"/>
              <a:t>Differential gene expression</a:t>
            </a:r>
          </a:p>
        </p:txBody>
      </p:sp>
      <p:sp>
        <p:nvSpPr>
          <p:cNvPr id="46" name="Rectangle 45">
            <a:extLst>
              <a:ext uri="{FF2B5EF4-FFF2-40B4-BE49-F238E27FC236}">
                <a16:creationId xmlns:a16="http://schemas.microsoft.com/office/drawing/2014/main" id="{E409935A-33F9-4583-ACAF-991EDCCC54C0}"/>
              </a:ext>
            </a:extLst>
          </p:cNvPr>
          <p:cNvSpPr/>
          <p:nvPr/>
        </p:nvSpPr>
        <p:spPr>
          <a:xfrm>
            <a:off x="9365133" y="1113763"/>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TextBox 46">
            <a:extLst>
              <a:ext uri="{FF2B5EF4-FFF2-40B4-BE49-F238E27FC236}">
                <a16:creationId xmlns:a16="http://schemas.microsoft.com/office/drawing/2014/main" id="{76F56B1D-E1CD-45C8-9250-F7B98898A7A1}"/>
              </a:ext>
            </a:extLst>
          </p:cNvPr>
          <p:cNvSpPr txBox="1"/>
          <p:nvPr/>
        </p:nvSpPr>
        <p:spPr>
          <a:xfrm>
            <a:off x="9365136" y="1200153"/>
            <a:ext cx="1360669" cy="923330"/>
          </a:xfrm>
          <a:prstGeom prst="rect">
            <a:avLst/>
          </a:prstGeom>
          <a:noFill/>
        </p:spPr>
        <p:txBody>
          <a:bodyPr wrap="square" rtlCol="0">
            <a:spAutoFit/>
          </a:bodyPr>
          <a:lstStyle/>
          <a:p>
            <a:r>
              <a:rPr lang="en-GB" dirty="0"/>
              <a:t>Differential gene expression</a:t>
            </a:r>
          </a:p>
        </p:txBody>
      </p:sp>
      <p:sp>
        <p:nvSpPr>
          <p:cNvPr id="48" name="Rectangle 47">
            <a:extLst>
              <a:ext uri="{FF2B5EF4-FFF2-40B4-BE49-F238E27FC236}">
                <a16:creationId xmlns:a16="http://schemas.microsoft.com/office/drawing/2014/main" id="{730702D2-78A0-45BB-90A1-03E9645B1764}"/>
              </a:ext>
            </a:extLst>
          </p:cNvPr>
          <p:cNvSpPr/>
          <p:nvPr/>
        </p:nvSpPr>
        <p:spPr>
          <a:xfrm>
            <a:off x="9365133" y="4650176"/>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TextBox 48">
            <a:extLst>
              <a:ext uri="{FF2B5EF4-FFF2-40B4-BE49-F238E27FC236}">
                <a16:creationId xmlns:a16="http://schemas.microsoft.com/office/drawing/2014/main" id="{32927904-5E27-4B80-98CD-194BAC8E0778}"/>
              </a:ext>
            </a:extLst>
          </p:cNvPr>
          <p:cNvSpPr txBox="1"/>
          <p:nvPr/>
        </p:nvSpPr>
        <p:spPr>
          <a:xfrm>
            <a:off x="9365136" y="4736566"/>
            <a:ext cx="1360669" cy="923330"/>
          </a:xfrm>
          <a:prstGeom prst="rect">
            <a:avLst/>
          </a:prstGeom>
          <a:noFill/>
        </p:spPr>
        <p:txBody>
          <a:bodyPr wrap="square" rtlCol="0">
            <a:spAutoFit/>
          </a:bodyPr>
          <a:lstStyle/>
          <a:p>
            <a:r>
              <a:rPr lang="en-GB" dirty="0"/>
              <a:t>Differential exon expression</a:t>
            </a:r>
          </a:p>
        </p:txBody>
      </p:sp>
      <p:cxnSp>
        <p:nvCxnSpPr>
          <p:cNvPr id="51" name="Straight Arrow Connector 50">
            <a:extLst>
              <a:ext uri="{FF2B5EF4-FFF2-40B4-BE49-F238E27FC236}">
                <a16:creationId xmlns:a16="http://schemas.microsoft.com/office/drawing/2014/main" id="{6F367B33-7562-44E5-98A0-67F245116CFD}"/>
              </a:ext>
            </a:extLst>
          </p:cNvPr>
          <p:cNvCxnSpPr/>
          <p:nvPr/>
        </p:nvCxnSpPr>
        <p:spPr>
          <a:xfrm>
            <a:off x="8254314" y="3429000"/>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E262884-F725-44CB-BA9D-BA8A01898DCE}"/>
              </a:ext>
            </a:extLst>
          </p:cNvPr>
          <p:cNvCxnSpPr/>
          <p:nvPr/>
        </p:nvCxnSpPr>
        <p:spPr>
          <a:xfrm>
            <a:off x="8140017" y="3982659"/>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002471E-23A7-4A18-8778-2096253986DB}"/>
              </a:ext>
            </a:extLst>
          </p:cNvPr>
          <p:cNvCxnSpPr/>
          <p:nvPr/>
        </p:nvCxnSpPr>
        <p:spPr>
          <a:xfrm>
            <a:off x="6787166" y="1814303"/>
            <a:ext cx="2279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27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F28B6DA9-303A-4F45-B425-33FF5A52C784}"/>
              </a:ext>
            </a:extLst>
          </p:cNvPr>
          <p:cNvSpPr/>
          <p:nvPr/>
        </p:nvSpPr>
        <p:spPr>
          <a:xfrm>
            <a:off x="0" y="2891481"/>
            <a:ext cx="11956459" cy="3277495"/>
          </a:xfrm>
          <a:prstGeom prst="rect">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56431620-A6C1-4CBF-92B7-E3A06020D11D}"/>
              </a:ext>
            </a:extLst>
          </p:cNvPr>
          <p:cNvSpPr>
            <a:spLocks noGrp="1"/>
          </p:cNvSpPr>
          <p:nvPr>
            <p:ph type="title"/>
          </p:nvPr>
        </p:nvSpPr>
        <p:spPr>
          <a:xfrm>
            <a:off x="530138" y="32010"/>
            <a:ext cx="11131724" cy="1325563"/>
          </a:xfrm>
        </p:spPr>
        <p:txBody>
          <a:bodyPr/>
          <a:lstStyle/>
          <a:p>
            <a:r>
              <a:rPr lang="en-GB" dirty="0"/>
              <a:t>RNAseq simplified work flow: top = coursework</a:t>
            </a:r>
          </a:p>
        </p:txBody>
      </p:sp>
      <p:sp>
        <p:nvSpPr>
          <p:cNvPr id="4" name="Rectangle 3">
            <a:extLst>
              <a:ext uri="{FF2B5EF4-FFF2-40B4-BE49-F238E27FC236}">
                <a16:creationId xmlns:a16="http://schemas.microsoft.com/office/drawing/2014/main" id="{847E2274-B992-459A-BE49-28049FD5D1F3}"/>
              </a:ext>
            </a:extLst>
          </p:cNvPr>
          <p:cNvSpPr/>
          <p:nvPr/>
        </p:nvSpPr>
        <p:spPr>
          <a:xfrm>
            <a:off x="235535" y="317266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Arrow Connector 4">
            <a:extLst>
              <a:ext uri="{FF2B5EF4-FFF2-40B4-BE49-F238E27FC236}">
                <a16:creationId xmlns:a16="http://schemas.microsoft.com/office/drawing/2014/main" id="{AB6D5B12-38C1-49EC-8C2B-895D0D81C096}"/>
              </a:ext>
            </a:extLst>
          </p:cNvPr>
          <p:cNvCxnSpPr>
            <a:stCxn id="4" idx="3"/>
          </p:cNvCxnSpPr>
          <p:nvPr/>
        </p:nvCxnSpPr>
        <p:spPr>
          <a:xfrm flipV="1">
            <a:off x="1224580" y="3471240"/>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E23F1D4-E83A-40F6-8490-D0026D6CCB92}"/>
              </a:ext>
            </a:extLst>
          </p:cNvPr>
          <p:cNvSpPr txBox="1"/>
          <p:nvPr/>
        </p:nvSpPr>
        <p:spPr>
          <a:xfrm>
            <a:off x="254197" y="3184145"/>
            <a:ext cx="925284" cy="646331"/>
          </a:xfrm>
          <a:prstGeom prst="rect">
            <a:avLst/>
          </a:prstGeom>
          <a:noFill/>
        </p:spPr>
        <p:txBody>
          <a:bodyPr wrap="square" rtlCol="0">
            <a:spAutoFit/>
          </a:bodyPr>
          <a:lstStyle/>
          <a:p>
            <a:r>
              <a:rPr lang="en-GB" dirty="0"/>
              <a:t>Quality control</a:t>
            </a:r>
          </a:p>
        </p:txBody>
      </p:sp>
      <p:sp>
        <p:nvSpPr>
          <p:cNvPr id="7" name="Rectangle 6">
            <a:extLst>
              <a:ext uri="{FF2B5EF4-FFF2-40B4-BE49-F238E27FC236}">
                <a16:creationId xmlns:a16="http://schemas.microsoft.com/office/drawing/2014/main" id="{67B7C864-9BBE-4920-A6BC-A162565E4130}"/>
              </a:ext>
            </a:extLst>
          </p:cNvPr>
          <p:cNvSpPr/>
          <p:nvPr/>
        </p:nvSpPr>
        <p:spPr>
          <a:xfrm>
            <a:off x="1936818" y="3157106"/>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Arrow Connector 7">
            <a:extLst>
              <a:ext uri="{FF2B5EF4-FFF2-40B4-BE49-F238E27FC236}">
                <a16:creationId xmlns:a16="http://schemas.microsoft.com/office/drawing/2014/main" id="{F56D309F-9071-4FFA-A12A-20BDD0B6DB17}"/>
              </a:ext>
            </a:extLst>
          </p:cNvPr>
          <p:cNvCxnSpPr>
            <a:stCxn id="7" idx="3"/>
          </p:cNvCxnSpPr>
          <p:nvPr/>
        </p:nvCxnSpPr>
        <p:spPr>
          <a:xfrm flipV="1">
            <a:off x="2925863" y="3455686"/>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5CD90D-A761-40B4-8A34-C0A5F1466B05}"/>
              </a:ext>
            </a:extLst>
          </p:cNvPr>
          <p:cNvSpPr txBox="1"/>
          <p:nvPr/>
        </p:nvSpPr>
        <p:spPr>
          <a:xfrm>
            <a:off x="1955480" y="3168591"/>
            <a:ext cx="925284" cy="646331"/>
          </a:xfrm>
          <a:prstGeom prst="rect">
            <a:avLst/>
          </a:prstGeom>
          <a:noFill/>
        </p:spPr>
        <p:txBody>
          <a:bodyPr wrap="square" rtlCol="0">
            <a:spAutoFit/>
          </a:bodyPr>
          <a:lstStyle/>
          <a:p>
            <a:r>
              <a:rPr lang="en-GB" dirty="0"/>
              <a:t>Quality trim</a:t>
            </a:r>
          </a:p>
        </p:txBody>
      </p:sp>
      <p:sp>
        <p:nvSpPr>
          <p:cNvPr id="10" name="Rectangle 9">
            <a:extLst>
              <a:ext uri="{FF2B5EF4-FFF2-40B4-BE49-F238E27FC236}">
                <a16:creationId xmlns:a16="http://schemas.microsoft.com/office/drawing/2014/main" id="{BC733BA1-9523-4C1B-A061-FD67160ED2E1}"/>
              </a:ext>
            </a:extLst>
          </p:cNvPr>
          <p:cNvSpPr/>
          <p:nvPr/>
        </p:nvSpPr>
        <p:spPr>
          <a:xfrm>
            <a:off x="3681641" y="3147774"/>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Arrow Connector 10">
            <a:extLst>
              <a:ext uri="{FF2B5EF4-FFF2-40B4-BE49-F238E27FC236}">
                <a16:creationId xmlns:a16="http://schemas.microsoft.com/office/drawing/2014/main" id="{585BDF19-E621-4546-8AA0-62887430E476}"/>
              </a:ext>
            </a:extLst>
          </p:cNvPr>
          <p:cNvCxnSpPr>
            <a:cxnSpLocks/>
            <a:stCxn id="10" idx="3"/>
          </p:cNvCxnSpPr>
          <p:nvPr/>
        </p:nvCxnSpPr>
        <p:spPr>
          <a:xfrm flipV="1">
            <a:off x="4670686" y="3446354"/>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BBC69B1-580E-4931-A39E-90AA38552CB8}"/>
              </a:ext>
            </a:extLst>
          </p:cNvPr>
          <p:cNvSpPr txBox="1"/>
          <p:nvPr/>
        </p:nvSpPr>
        <p:spPr>
          <a:xfrm>
            <a:off x="3700303" y="3159259"/>
            <a:ext cx="925284" cy="646331"/>
          </a:xfrm>
          <a:prstGeom prst="rect">
            <a:avLst/>
          </a:prstGeom>
          <a:noFill/>
        </p:spPr>
        <p:txBody>
          <a:bodyPr wrap="square" rtlCol="0">
            <a:spAutoFit/>
          </a:bodyPr>
          <a:lstStyle/>
          <a:p>
            <a:r>
              <a:rPr lang="en-GB" dirty="0"/>
              <a:t>Quality control</a:t>
            </a:r>
          </a:p>
        </p:txBody>
      </p:sp>
      <p:sp>
        <p:nvSpPr>
          <p:cNvPr id="16" name="Rectangle 15">
            <a:extLst>
              <a:ext uri="{FF2B5EF4-FFF2-40B4-BE49-F238E27FC236}">
                <a16:creationId xmlns:a16="http://schemas.microsoft.com/office/drawing/2014/main" id="{8335A015-85B0-4593-B9F0-3FD67779EAFE}"/>
              </a:ext>
            </a:extLst>
          </p:cNvPr>
          <p:cNvSpPr/>
          <p:nvPr/>
        </p:nvSpPr>
        <p:spPr>
          <a:xfrm>
            <a:off x="5559240" y="3109301"/>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B43F59E4-BD5E-439B-BF06-EDF8C5DDCBA8}"/>
              </a:ext>
            </a:extLst>
          </p:cNvPr>
          <p:cNvSpPr txBox="1"/>
          <p:nvPr/>
        </p:nvSpPr>
        <p:spPr>
          <a:xfrm>
            <a:off x="5628875" y="3111602"/>
            <a:ext cx="998909" cy="646331"/>
          </a:xfrm>
          <a:prstGeom prst="rect">
            <a:avLst/>
          </a:prstGeom>
          <a:noFill/>
        </p:spPr>
        <p:txBody>
          <a:bodyPr wrap="square" rtlCol="0">
            <a:spAutoFit/>
          </a:bodyPr>
          <a:lstStyle/>
          <a:p>
            <a:r>
              <a:rPr lang="en-GB" dirty="0"/>
              <a:t>Map to genome</a:t>
            </a:r>
          </a:p>
        </p:txBody>
      </p:sp>
      <p:sp>
        <p:nvSpPr>
          <p:cNvPr id="19" name="Rectangle 18">
            <a:extLst>
              <a:ext uri="{FF2B5EF4-FFF2-40B4-BE49-F238E27FC236}">
                <a16:creationId xmlns:a16="http://schemas.microsoft.com/office/drawing/2014/main" id="{4FC5F311-202B-4856-BE9F-866EBA98CAE7}"/>
              </a:ext>
            </a:extLst>
          </p:cNvPr>
          <p:cNvSpPr/>
          <p:nvPr/>
        </p:nvSpPr>
        <p:spPr>
          <a:xfrm>
            <a:off x="9365133" y="306746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CA6853D0-581B-4CA4-8D2E-CD51C901BC52}"/>
              </a:ext>
            </a:extLst>
          </p:cNvPr>
          <p:cNvSpPr/>
          <p:nvPr/>
        </p:nvSpPr>
        <p:spPr>
          <a:xfrm>
            <a:off x="3644321" y="1307294"/>
            <a:ext cx="1146886" cy="1325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F6A9ACFA-4AEA-408D-AAF6-7EF34F8D70C2}"/>
              </a:ext>
            </a:extLst>
          </p:cNvPr>
          <p:cNvSpPr txBox="1"/>
          <p:nvPr/>
        </p:nvSpPr>
        <p:spPr>
          <a:xfrm>
            <a:off x="3690972" y="1452862"/>
            <a:ext cx="1244780" cy="1200329"/>
          </a:xfrm>
          <a:prstGeom prst="rect">
            <a:avLst/>
          </a:prstGeom>
          <a:noFill/>
        </p:spPr>
        <p:txBody>
          <a:bodyPr wrap="square" rtlCol="0">
            <a:spAutoFit/>
          </a:bodyPr>
          <a:lstStyle/>
          <a:p>
            <a:r>
              <a:rPr lang="en-GB" dirty="0"/>
              <a:t>Alignment free quantification</a:t>
            </a:r>
          </a:p>
        </p:txBody>
      </p:sp>
      <p:cxnSp>
        <p:nvCxnSpPr>
          <p:cNvPr id="36" name="Straight Arrow Connector 35">
            <a:extLst>
              <a:ext uri="{FF2B5EF4-FFF2-40B4-BE49-F238E27FC236}">
                <a16:creationId xmlns:a16="http://schemas.microsoft.com/office/drawing/2014/main" id="{A675AE39-8173-4202-9FAF-E76A4089232C}"/>
              </a:ext>
            </a:extLst>
          </p:cNvPr>
          <p:cNvCxnSpPr>
            <a:stCxn id="12" idx="0"/>
          </p:cNvCxnSpPr>
          <p:nvPr/>
        </p:nvCxnSpPr>
        <p:spPr>
          <a:xfrm flipH="1" flipV="1">
            <a:off x="4162944" y="2653191"/>
            <a:ext cx="1" cy="50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A44D62C-20A9-40D5-8039-CA6A21060704}"/>
              </a:ext>
            </a:extLst>
          </p:cNvPr>
          <p:cNvSpPr/>
          <p:nvPr/>
        </p:nvSpPr>
        <p:spPr>
          <a:xfrm>
            <a:off x="5683838" y="1628942"/>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AFEB8D2-E22B-437C-811B-E0BA6B3195BC}"/>
              </a:ext>
            </a:extLst>
          </p:cNvPr>
          <p:cNvSpPr txBox="1"/>
          <p:nvPr/>
        </p:nvSpPr>
        <p:spPr>
          <a:xfrm>
            <a:off x="5702500" y="1640427"/>
            <a:ext cx="925284" cy="646331"/>
          </a:xfrm>
          <a:prstGeom prst="rect">
            <a:avLst/>
          </a:prstGeom>
          <a:noFill/>
        </p:spPr>
        <p:txBody>
          <a:bodyPr wrap="square" rtlCol="0">
            <a:spAutoFit/>
          </a:bodyPr>
          <a:lstStyle/>
          <a:p>
            <a:r>
              <a:rPr lang="en-GB" dirty="0"/>
              <a:t>Get the counts</a:t>
            </a:r>
          </a:p>
        </p:txBody>
      </p:sp>
      <p:sp>
        <p:nvSpPr>
          <p:cNvPr id="39" name="Rectangle 38">
            <a:extLst>
              <a:ext uri="{FF2B5EF4-FFF2-40B4-BE49-F238E27FC236}">
                <a16:creationId xmlns:a16="http://schemas.microsoft.com/office/drawing/2014/main" id="{2A2C42B2-E59A-4A2A-A58E-8E42CDC47BF4}"/>
              </a:ext>
            </a:extLst>
          </p:cNvPr>
          <p:cNvSpPr/>
          <p:nvPr/>
        </p:nvSpPr>
        <p:spPr>
          <a:xfrm>
            <a:off x="7150972" y="318658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TextBox 39">
            <a:extLst>
              <a:ext uri="{FF2B5EF4-FFF2-40B4-BE49-F238E27FC236}">
                <a16:creationId xmlns:a16="http://schemas.microsoft.com/office/drawing/2014/main" id="{87107D51-79A6-46A5-9E1C-798028DA9816}"/>
              </a:ext>
            </a:extLst>
          </p:cNvPr>
          <p:cNvSpPr txBox="1"/>
          <p:nvPr/>
        </p:nvSpPr>
        <p:spPr>
          <a:xfrm>
            <a:off x="7169634" y="3198070"/>
            <a:ext cx="925284" cy="646331"/>
          </a:xfrm>
          <a:prstGeom prst="rect">
            <a:avLst/>
          </a:prstGeom>
          <a:noFill/>
        </p:spPr>
        <p:txBody>
          <a:bodyPr wrap="square" rtlCol="0">
            <a:spAutoFit/>
          </a:bodyPr>
          <a:lstStyle/>
          <a:p>
            <a:r>
              <a:rPr lang="en-GB" dirty="0"/>
              <a:t>Get the counts</a:t>
            </a:r>
          </a:p>
        </p:txBody>
      </p:sp>
      <p:cxnSp>
        <p:nvCxnSpPr>
          <p:cNvPr id="42" name="Straight Arrow Connector 41">
            <a:extLst>
              <a:ext uri="{FF2B5EF4-FFF2-40B4-BE49-F238E27FC236}">
                <a16:creationId xmlns:a16="http://schemas.microsoft.com/office/drawing/2014/main" id="{F567DFEB-4833-45B0-BE8D-7B4E29E48511}"/>
              </a:ext>
            </a:extLst>
          </p:cNvPr>
          <p:cNvCxnSpPr/>
          <p:nvPr/>
        </p:nvCxnSpPr>
        <p:spPr>
          <a:xfrm>
            <a:off x="4840782" y="1814303"/>
            <a:ext cx="717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CAFE9AB-0D05-4FAE-BF8F-2B04BCE32201}"/>
              </a:ext>
            </a:extLst>
          </p:cNvPr>
          <p:cNvCxnSpPr>
            <a:stCxn id="18" idx="3"/>
          </p:cNvCxnSpPr>
          <p:nvPr/>
        </p:nvCxnSpPr>
        <p:spPr>
          <a:xfrm flipV="1">
            <a:off x="6627784" y="3429000"/>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57FA2C9-8B55-4574-A1B5-EDE30C859F15}"/>
              </a:ext>
            </a:extLst>
          </p:cNvPr>
          <p:cNvSpPr txBox="1"/>
          <p:nvPr/>
        </p:nvSpPr>
        <p:spPr>
          <a:xfrm>
            <a:off x="9444641" y="3256835"/>
            <a:ext cx="1360669" cy="923330"/>
          </a:xfrm>
          <a:prstGeom prst="rect">
            <a:avLst/>
          </a:prstGeom>
          <a:noFill/>
        </p:spPr>
        <p:txBody>
          <a:bodyPr wrap="square" rtlCol="0">
            <a:spAutoFit/>
          </a:bodyPr>
          <a:lstStyle/>
          <a:p>
            <a:r>
              <a:rPr lang="en-GB" dirty="0"/>
              <a:t>Differential gene expression</a:t>
            </a:r>
          </a:p>
        </p:txBody>
      </p:sp>
      <p:sp>
        <p:nvSpPr>
          <p:cNvPr id="46" name="Rectangle 45">
            <a:extLst>
              <a:ext uri="{FF2B5EF4-FFF2-40B4-BE49-F238E27FC236}">
                <a16:creationId xmlns:a16="http://schemas.microsoft.com/office/drawing/2014/main" id="{E409935A-33F9-4583-ACAF-991EDCCC54C0}"/>
              </a:ext>
            </a:extLst>
          </p:cNvPr>
          <p:cNvSpPr/>
          <p:nvPr/>
        </p:nvSpPr>
        <p:spPr>
          <a:xfrm>
            <a:off x="9365133" y="1113763"/>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TextBox 46">
            <a:extLst>
              <a:ext uri="{FF2B5EF4-FFF2-40B4-BE49-F238E27FC236}">
                <a16:creationId xmlns:a16="http://schemas.microsoft.com/office/drawing/2014/main" id="{76F56B1D-E1CD-45C8-9250-F7B98898A7A1}"/>
              </a:ext>
            </a:extLst>
          </p:cNvPr>
          <p:cNvSpPr txBox="1"/>
          <p:nvPr/>
        </p:nvSpPr>
        <p:spPr>
          <a:xfrm>
            <a:off x="9365136" y="1200153"/>
            <a:ext cx="1360669" cy="923330"/>
          </a:xfrm>
          <a:prstGeom prst="rect">
            <a:avLst/>
          </a:prstGeom>
          <a:noFill/>
        </p:spPr>
        <p:txBody>
          <a:bodyPr wrap="square" rtlCol="0">
            <a:spAutoFit/>
          </a:bodyPr>
          <a:lstStyle/>
          <a:p>
            <a:r>
              <a:rPr lang="en-GB" dirty="0"/>
              <a:t>Differential gene expression</a:t>
            </a:r>
          </a:p>
        </p:txBody>
      </p:sp>
      <p:sp>
        <p:nvSpPr>
          <p:cNvPr id="48" name="Rectangle 47">
            <a:extLst>
              <a:ext uri="{FF2B5EF4-FFF2-40B4-BE49-F238E27FC236}">
                <a16:creationId xmlns:a16="http://schemas.microsoft.com/office/drawing/2014/main" id="{730702D2-78A0-45BB-90A1-03E9645B1764}"/>
              </a:ext>
            </a:extLst>
          </p:cNvPr>
          <p:cNvSpPr/>
          <p:nvPr/>
        </p:nvSpPr>
        <p:spPr>
          <a:xfrm>
            <a:off x="9365133" y="4650176"/>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TextBox 48">
            <a:extLst>
              <a:ext uri="{FF2B5EF4-FFF2-40B4-BE49-F238E27FC236}">
                <a16:creationId xmlns:a16="http://schemas.microsoft.com/office/drawing/2014/main" id="{32927904-5E27-4B80-98CD-194BAC8E0778}"/>
              </a:ext>
            </a:extLst>
          </p:cNvPr>
          <p:cNvSpPr txBox="1"/>
          <p:nvPr/>
        </p:nvSpPr>
        <p:spPr>
          <a:xfrm>
            <a:off x="9365136" y="4736566"/>
            <a:ext cx="1360669" cy="923330"/>
          </a:xfrm>
          <a:prstGeom prst="rect">
            <a:avLst/>
          </a:prstGeom>
          <a:noFill/>
        </p:spPr>
        <p:txBody>
          <a:bodyPr wrap="square" rtlCol="0">
            <a:spAutoFit/>
          </a:bodyPr>
          <a:lstStyle/>
          <a:p>
            <a:r>
              <a:rPr lang="en-GB" dirty="0"/>
              <a:t>Differential exon expression</a:t>
            </a:r>
          </a:p>
        </p:txBody>
      </p:sp>
      <p:cxnSp>
        <p:nvCxnSpPr>
          <p:cNvPr id="51" name="Straight Arrow Connector 50">
            <a:extLst>
              <a:ext uri="{FF2B5EF4-FFF2-40B4-BE49-F238E27FC236}">
                <a16:creationId xmlns:a16="http://schemas.microsoft.com/office/drawing/2014/main" id="{6F367B33-7562-44E5-98A0-67F245116CFD}"/>
              </a:ext>
            </a:extLst>
          </p:cNvPr>
          <p:cNvCxnSpPr/>
          <p:nvPr/>
        </p:nvCxnSpPr>
        <p:spPr>
          <a:xfrm>
            <a:off x="8254314" y="3429000"/>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E262884-F725-44CB-BA9D-BA8A01898DCE}"/>
              </a:ext>
            </a:extLst>
          </p:cNvPr>
          <p:cNvCxnSpPr/>
          <p:nvPr/>
        </p:nvCxnSpPr>
        <p:spPr>
          <a:xfrm>
            <a:off x="8140017" y="3982659"/>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002471E-23A7-4A18-8778-2096253986DB}"/>
              </a:ext>
            </a:extLst>
          </p:cNvPr>
          <p:cNvCxnSpPr/>
          <p:nvPr/>
        </p:nvCxnSpPr>
        <p:spPr>
          <a:xfrm>
            <a:off x="6787166" y="1814303"/>
            <a:ext cx="2279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57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Prepare data (already done)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Quality control and read trimming has been already performed (to save time!). Please see this if you would like a reminder: </a:t>
            </a:r>
            <a:r>
              <a:rPr lang="en-GB" sz="2400" dirty="0">
                <a:hlinkClick r:id="rId2"/>
              </a:rPr>
              <a:t>https://github.com/peterthorpe5/genome_assembly_workshop/blob/master/powerpoint/6_assembly.pptx</a:t>
            </a:r>
            <a:endParaRPr lang="en-GB" sz="2400" dirty="0"/>
          </a:p>
          <a:p>
            <a:r>
              <a:rPr lang="en-GB" sz="2400" dirty="0"/>
              <a:t> plus for me, trimming reads and QC is now like watching paint dry!</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highlight>
                  <a:srgbClr val="FFFF00"/>
                </a:highlight>
              </a:rPr>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highlight>
                  <a:srgbClr val="FFFF00"/>
                </a:highlight>
              </a:rPr>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highlight>
                  <a:srgbClr val="FFFF00"/>
                </a:highlight>
              </a:rPr>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417504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6" name="Straight Arrow Connector 35">
            <a:extLst>
              <a:ext uri="{FF2B5EF4-FFF2-40B4-BE49-F238E27FC236}">
                <a16:creationId xmlns:a16="http://schemas.microsoft.com/office/drawing/2014/main" id="{6B3556CE-A315-434D-A7D0-E598C3C8B12A}"/>
              </a:ext>
            </a:extLst>
          </p:cNvPr>
          <p:cNvCxnSpPr>
            <a:stCxn id="32" idx="0"/>
          </p:cNvCxnSpPr>
          <p:nvPr/>
        </p:nvCxnSpPr>
        <p:spPr>
          <a:xfrm flipH="1" flipV="1">
            <a:off x="4472039" y="3760776"/>
            <a:ext cx="1" cy="50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436442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757761"/>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84415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23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Map to the genome(already done)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Mapping to the genome would take over an hour and to “get the counts” also take ~ 2 hours …. So I have done this. How?</a:t>
            </a:r>
          </a:p>
          <a:p>
            <a:r>
              <a:rPr lang="en-GB" sz="2400" b="1" dirty="0"/>
              <a:t>Mapping</a:t>
            </a:r>
            <a:r>
              <a:rPr lang="en-GB" sz="2400" dirty="0"/>
              <a:t>:  spice aware aligner called STAR was used. (see shell scripts folder) </a:t>
            </a:r>
            <a:r>
              <a:rPr lang="en-GB" sz="2400" dirty="0">
                <a:hlinkClick r:id="rId2"/>
              </a:rPr>
              <a:t>https://github.com/alexdobin/STAR/blob/master/doc/STARmanual.pdf</a:t>
            </a:r>
            <a:r>
              <a:rPr lang="en-GB" sz="2400" dirty="0"/>
              <a:t> </a:t>
            </a:r>
          </a:p>
          <a:p>
            <a:r>
              <a:rPr lang="en-GB" sz="2400" b="1" dirty="0"/>
              <a:t>Counts</a:t>
            </a:r>
            <a:r>
              <a:rPr lang="en-GB" sz="2400" dirty="0"/>
              <a:t>: </a:t>
            </a:r>
            <a:r>
              <a:rPr lang="en-GB" sz="2400" dirty="0" err="1"/>
              <a:t>HTseq</a:t>
            </a:r>
            <a:r>
              <a:rPr lang="en-GB" sz="2400" dirty="0"/>
              <a:t> counts (</a:t>
            </a:r>
            <a:r>
              <a:rPr lang="en-GB" sz="2400" dirty="0">
                <a:hlinkClick r:id="rId3"/>
              </a:rPr>
              <a:t>https://htseq.readthedocs.io/en/release_0.11.1/count.html</a:t>
            </a:r>
            <a:r>
              <a:rPr lang="en-GB" sz="2400" dirty="0"/>
              <a:t>)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highlight>
                  <a:srgbClr val="FFFF00"/>
                </a:highlight>
              </a:rPr>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highlight>
                  <a:srgbClr val="FFFF00"/>
                </a:highlight>
              </a:rPr>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20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Your work starts from here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We will start with </a:t>
            </a:r>
            <a:r>
              <a:rPr lang="en-GB" sz="2400" b="1" dirty="0"/>
              <a:t>differential exon expression</a:t>
            </a:r>
            <a:r>
              <a:rPr lang="en-GB" sz="2400" dirty="0"/>
              <a:t>. Try to identify exons that are DE between the conditions. </a:t>
            </a:r>
          </a:p>
          <a:p>
            <a:r>
              <a:rPr lang="en-GB" sz="2400" dirty="0"/>
              <a:t>This will yield a lovely click and browse output! Which is quite intuitive. </a:t>
            </a:r>
          </a:p>
          <a:p>
            <a:r>
              <a:rPr lang="en-GB" sz="2400" dirty="0"/>
              <a:t>I know from the feedback, some did not like to be over reliant on copy and paste. But you cannot be expected to be able to do this … sorry, copy and paste is going to happen.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highlight>
                  <a:srgbClr val="FFFF00"/>
                </a:highlight>
              </a:rPr>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788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TotalTime>
  <Words>1362</Words>
  <Application>Microsoft Office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6) RNAseq analysis</vt:lpstr>
      <vt:lpstr>Get some long jobs running</vt:lpstr>
      <vt:lpstr>6) RNAseq and differential expression</vt:lpstr>
      <vt:lpstr>6) RNAseq and differential expression</vt:lpstr>
      <vt:lpstr>RNAseq simplified work flow: Blue = workshop</vt:lpstr>
      <vt:lpstr>RNAseq simplified work flow: top = coursework</vt:lpstr>
      <vt:lpstr>6) Prepare data (already done)</vt:lpstr>
      <vt:lpstr>6) Map to the genome(already done)</vt:lpstr>
      <vt:lpstr>6) Your work starts from here</vt:lpstr>
      <vt:lpstr>6) DE exon expression</vt:lpstr>
      <vt:lpstr>6) DE exon expression</vt:lpstr>
      <vt:lpstr>6) DE exon expression</vt:lpstr>
      <vt:lpstr>6) DE exon expression</vt:lpstr>
      <vt:lpstr>6) DE exon expression</vt:lpstr>
      <vt:lpstr>6) DE exon expression</vt:lpstr>
      <vt:lpstr>6) DE exon expression</vt:lpstr>
      <vt:lpstr>6) DE exon expression</vt:lpstr>
      <vt:lpstr>PowerPoint Presentation</vt:lpstr>
      <vt:lpstr>6) DE gene</vt:lpstr>
      <vt:lpstr>6) DE gene expression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assembly: Trim reads for quality</dc:title>
  <dc:creator>Peter Thorpe</dc:creator>
  <cp:lastModifiedBy>Peter Thorpe</cp:lastModifiedBy>
  <cp:revision>193</cp:revision>
  <dcterms:created xsi:type="dcterms:W3CDTF">2018-11-12T12:06:12Z</dcterms:created>
  <dcterms:modified xsi:type="dcterms:W3CDTF">2020-10-14T14:04:28Z</dcterms:modified>
</cp:coreProperties>
</file>