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7" r:id="rId5"/>
  </p:sldMasterIdLst>
  <p:notesMasterIdLst>
    <p:notesMasterId r:id="rId9"/>
  </p:notesMasterIdLst>
  <p:sldIdLst>
    <p:sldId id="256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BB Light" pitchFamily="2" charset="0"/>
      <p:regular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117">
          <p15:clr>
            <a:srgbClr val="A4A3A4"/>
          </p15:clr>
        </p15:guide>
        <p15:guide id="6" orient="horz" pos="630">
          <p15:clr>
            <a:srgbClr val="A4A3A4"/>
          </p15:clr>
        </p15:guide>
        <p15:guide id="7" pos="340">
          <p15:clr>
            <a:srgbClr val="A4A3A4"/>
          </p15:clr>
        </p15:guide>
        <p15:guide id="8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000"/>
    <a:srgbClr val="E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>
        <p:scale>
          <a:sx n="125" d="100"/>
          <a:sy n="125" d="100"/>
        </p:scale>
        <p:origin x="1176" y="558"/>
      </p:cViewPr>
      <p:guideLst>
        <p:guide orient="horz" pos="2160"/>
        <p:guide pos="2880"/>
        <p:guide orient="horz" pos="716"/>
        <p:guide orient="horz" pos="395"/>
        <p:guide orient="horz" pos="3117"/>
        <p:guide orient="horz" pos="630"/>
        <p:guide pos="34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3726-DB4E-4E3B-B301-08615F64B677}" type="datetimeFigureOut">
              <a:rPr lang="de-CH" smtClean="0"/>
              <a:t>15.06.2020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80A5-F847-49D3-81EF-336668894A9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38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80A5-F847-49D3-81EF-336668894A9D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86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3579862"/>
            <a:ext cx="8274540" cy="460800"/>
          </a:xfrm>
        </p:spPr>
        <p:txBody>
          <a:bodyPr wrap="square"/>
          <a:lstStyle>
            <a:lvl1pPr>
              <a:defRPr sz="3000"/>
            </a:lvl1pPr>
          </a:lstStyle>
          <a:p>
            <a:r>
              <a:rPr lang="de-DE" dirty="0"/>
              <a:t>Dies ist der Titel der Präsentation.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3599" y="4141462"/>
            <a:ext cx="8275053" cy="244800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/>
              <a:t>Name Vortragender, Ort, Datum</a:t>
            </a:r>
          </a:p>
        </p:txBody>
      </p:sp>
      <p:pic>
        <p:nvPicPr>
          <p:cNvPr id="4" name="Logo_SBB_Cargo_D" hidden="1">
            <a:extLst>
              <a:ext uri="{FF2B5EF4-FFF2-40B4-BE49-F238E27FC236}">
                <a16:creationId xmlns:a16="http://schemas.microsoft.com/office/drawing/2014/main" id="{EE6A846E-FFDC-4636-B971-92215806F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5" name="Logo_SBB_Cargo_H" hidden="1">
            <a:extLst>
              <a:ext uri="{FF2B5EF4-FFF2-40B4-BE49-F238E27FC236}">
                <a16:creationId xmlns:a16="http://schemas.microsoft.com/office/drawing/2014/main" id="{412E2250-6FCC-421A-895D-4FBDAB736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Int_D" hidden="1">
            <a:extLst>
              <a:ext uri="{FF2B5EF4-FFF2-40B4-BE49-F238E27FC236}">
                <a16:creationId xmlns:a16="http://schemas.microsoft.com/office/drawing/2014/main" id="{EFF1882B-601E-421B-8CD9-BC36308953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8" name="Logo_SBB_CargoInt_H" hidden="1">
            <a:extLst>
              <a:ext uri="{FF2B5EF4-FFF2-40B4-BE49-F238E27FC236}">
                <a16:creationId xmlns:a16="http://schemas.microsoft.com/office/drawing/2014/main" id="{13966A66-44EB-4089-BB9B-5E88F06007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9" name="Logo_SBB_Standard_D" hidden="1">
            <a:extLst>
              <a:ext uri="{FF2B5EF4-FFF2-40B4-BE49-F238E27FC236}">
                <a16:creationId xmlns:a16="http://schemas.microsoft.com/office/drawing/2014/main" id="{A2C0EE81-74D3-4894-8536-82B010157F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0" name="Logo_SBB_Standard_H">
            <a:extLst>
              <a:ext uri="{FF2B5EF4-FFF2-40B4-BE49-F238E27FC236}">
                <a16:creationId xmlns:a16="http://schemas.microsoft.com/office/drawing/2014/main" id="{2470208F-A15C-4C0F-9FD1-3CC76EF6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SBB_Symbol">
            <a:extLst>
              <a:ext uri="{FF2B5EF4-FFF2-40B4-BE49-F238E27FC236}">
                <a16:creationId xmlns:a16="http://schemas.microsoft.com/office/drawing/2014/main" id="{C55278FF-3F13-4F04-BFA6-4D49C8DA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/>
          <p:cNvSpPr/>
          <p:nvPr userDrawn="1"/>
        </p:nvSpPr>
        <p:spPr bwMode="ltGray">
          <a:xfrm>
            <a:off x="-5751" y="586596"/>
            <a:ext cx="7694762" cy="4560498"/>
          </a:xfrm>
          <a:custGeom>
            <a:avLst/>
            <a:gdLst>
              <a:gd name="connsiteX0" fmla="*/ 7694762 w 7694762"/>
              <a:gd name="connsiteY0" fmla="*/ 1368725 h 4560498"/>
              <a:gd name="connsiteX1" fmla="*/ 7694762 w 7694762"/>
              <a:gd name="connsiteY1" fmla="*/ 4560498 h 4560498"/>
              <a:gd name="connsiteX2" fmla="*/ 0 w 7694762"/>
              <a:gd name="connsiteY2" fmla="*/ 4560498 h 4560498"/>
              <a:gd name="connsiteX3" fmla="*/ 0 w 7694762"/>
              <a:gd name="connsiteY3" fmla="*/ 0 h 4560498"/>
              <a:gd name="connsiteX4" fmla="*/ 7694762 w 7694762"/>
              <a:gd name="connsiteY4" fmla="*/ 1368725 h 456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762" h="4560498">
                <a:moveTo>
                  <a:pt x="7694762" y="1368725"/>
                </a:moveTo>
                <a:lnTo>
                  <a:pt x="7694762" y="4560498"/>
                </a:lnTo>
                <a:lnTo>
                  <a:pt x="0" y="4560498"/>
                </a:lnTo>
                <a:lnTo>
                  <a:pt x="0" y="0"/>
                </a:lnTo>
                <a:lnTo>
                  <a:pt x="7694762" y="1368725"/>
                </a:lnTo>
                <a:close/>
              </a:path>
            </a:pathLst>
          </a:custGeom>
          <a:solidFill>
            <a:srgbClr val="E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962000"/>
            <a:ext cx="6913140" cy="2988000"/>
          </a:xfrm>
          <a:prstGeom prst="rect">
            <a:avLst/>
          </a:prstGeom>
        </p:spPr>
        <p:txBody>
          <a:bodyPr wrap="square" bIns="0" anchor="t" anchorCtr="0">
            <a:noAutofit/>
          </a:bodyPr>
          <a:lstStyle>
            <a:lvl1pPr algn="l">
              <a:lnSpc>
                <a:spcPct val="1000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Der Kapiteltext hat maximal 3 Zeilen.</a:t>
            </a:r>
          </a:p>
        </p:txBody>
      </p:sp>
      <p:pic>
        <p:nvPicPr>
          <p:cNvPr id="4" name="Logo_SBB_Symbol">
            <a:extLst>
              <a:ext uri="{FF2B5EF4-FFF2-40B4-BE49-F238E27FC236}">
                <a16:creationId xmlns:a16="http://schemas.microsoft.com/office/drawing/2014/main" id="{69BA78CF-CC2D-4B72-81CD-B590B9E07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1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7" name="Freeform 1"/>
          <p:cNvSpPr>
            <a:spLocks/>
          </p:cNvSpPr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30" y="1207378"/>
            <a:ext cx="2953071" cy="2372484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4620A341-5696-4DBC-9BA9-4AE19CE248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2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/>
          <p:cNvSpPr/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11" name="Freeform 1"/>
          <p:cNvSpPr>
            <a:spLocks/>
          </p:cNvSpPr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1233992"/>
            <a:ext cx="2953072" cy="338554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0DAC85A2-2540-4A41-AD82-500D72C81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3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158982"/>
            <a:ext cx="5472286" cy="789256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</a:t>
            </a:r>
            <a:br>
              <a:rPr lang="de-CH" noProof="0" dirty="0"/>
            </a:br>
            <a:r>
              <a:rPr lang="de-CH" noProof="0" dirty="0"/>
              <a:t>Zwei Zeilen sind möglich.</a:t>
            </a:r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0400E809-12DA-4150-AF82-E56B11024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230766"/>
            <a:ext cx="5472286" cy="71747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Danke für Ihre Aufmerksamkeit.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D4065558-8A0D-47BF-AD5E-F38F9339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_H" hidden="1">
            <a:extLst>
              <a:ext uri="{FF2B5EF4-FFF2-40B4-BE49-F238E27FC236}">
                <a16:creationId xmlns:a16="http://schemas.microsoft.com/office/drawing/2014/main" id="{A838A69E-C97D-4929-9329-46E4FEFFCC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9" name="Logo_SBB_CargoInt_D" hidden="1">
            <a:extLst>
              <a:ext uri="{FF2B5EF4-FFF2-40B4-BE49-F238E27FC236}">
                <a16:creationId xmlns:a16="http://schemas.microsoft.com/office/drawing/2014/main" id="{B0B99F17-3089-4684-AF63-D1C50A5678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0" name="Logo_SBB_CargoInt_H" hidden="1">
            <a:extLst>
              <a:ext uri="{FF2B5EF4-FFF2-40B4-BE49-F238E27FC236}">
                <a16:creationId xmlns:a16="http://schemas.microsoft.com/office/drawing/2014/main" id="{85D83D19-9785-4C17-BB76-59F2555371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1" name="Logo_SBB_Standard_D" hidden="1">
            <a:extLst>
              <a:ext uri="{FF2B5EF4-FFF2-40B4-BE49-F238E27FC236}">
                <a16:creationId xmlns:a16="http://schemas.microsoft.com/office/drawing/2014/main" id="{860C43D7-48AF-4534-8923-B9081EB74F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2" name="Logo_SBB_Standard_H">
            <a:extLst>
              <a:ext uri="{FF2B5EF4-FFF2-40B4-BE49-F238E27FC236}">
                <a16:creationId xmlns:a16="http://schemas.microsoft.com/office/drawing/2014/main" id="{03945263-FDE4-4196-982D-DC754FE51E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Logo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>
            <a:spLocks/>
          </p:cNvSpPr>
          <p:nvPr userDrawn="1"/>
        </p:nvSpPr>
        <p:spPr>
          <a:xfrm>
            <a:off x="-14400" y="576672"/>
            <a:ext cx="3506280" cy="3651676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9" name="Freeform 1"/>
          <p:cNvSpPr/>
          <p:nvPr userDrawn="1"/>
        </p:nvSpPr>
        <p:spPr>
          <a:xfrm>
            <a:off x="-14400" y="576671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9" y="3081150"/>
            <a:ext cx="2952000" cy="486000"/>
          </a:xfrm>
          <a:prstGeom prst="rect">
            <a:avLst/>
          </a:prstGeom>
        </p:spPr>
        <p:txBody>
          <a:bodyPr vert="horz"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  <a:lvl2pPr marL="40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Name Vortragender, Ort, Datum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187550"/>
            <a:ext cx="2952000" cy="1598400"/>
          </a:xfrm>
          <a:prstGeom prst="rect">
            <a:avLst/>
          </a:prstGeom>
        </p:spPr>
        <p:txBody>
          <a:bodyPr vert="horz" wrap="square" bIns="0">
            <a:noAutofit/>
          </a:bodyPr>
          <a:lstStyle>
            <a:lvl1pPr>
              <a:lnSpc>
                <a:spcPct val="100000"/>
              </a:lnSpc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Dies ist der Titel der Präsentation.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CC98CB06-C3A4-4B7F-BEBD-55BC66C124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0" name="Logo_SBB_Cargo_H" hidden="1">
            <a:extLst>
              <a:ext uri="{FF2B5EF4-FFF2-40B4-BE49-F238E27FC236}">
                <a16:creationId xmlns:a16="http://schemas.microsoft.com/office/drawing/2014/main" id="{4135C476-AE98-4106-8AE0-13D2AE743A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1" name="Logo_SBB_CargoInt_D" hidden="1">
            <a:extLst>
              <a:ext uri="{FF2B5EF4-FFF2-40B4-BE49-F238E27FC236}">
                <a16:creationId xmlns:a16="http://schemas.microsoft.com/office/drawing/2014/main" id="{FD12A7B3-71B9-494B-91E8-8FFF57D1E0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2" name="Logo_SBB_CargoInt_H" hidden="1">
            <a:extLst>
              <a:ext uri="{FF2B5EF4-FFF2-40B4-BE49-F238E27FC236}">
                <a16:creationId xmlns:a16="http://schemas.microsoft.com/office/drawing/2014/main" id="{131A7DC8-9674-490D-A909-613CE2451C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3" name="Logo_SBB_Standard_D" hidden="1">
            <a:extLst>
              <a:ext uri="{FF2B5EF4-FFF2-40B4-BE49-F238E27FC236}">
                <a16:creationId xmlns:a16="http://schemas.microsoft.com/office/drawing/2014/main" id="{846D5CAE-9CEF-48FD-827D-D7616C83EC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4" name="Logo_SBB_Standard_H">
            <a:extLst>
              <a:ext uri="{FF2B5EF4-FFF2-40B4-BE49-F238E27FC236}">
                <a16:creationId xmlns:a16="http://schemas.microsoft.com/office/drawing/2014/main" id="{1A09026F-AB72-4393-BAF3-D0CF774B48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Agenda.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9"/>
            <a:ext cx="8279411" cy="381635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buSzPct val="100000"/>
              <a:buFont typeface="+mj-lt"/>
              <a:buAutoNum type="arabicPeriod"/>
              <a:defRPr/>
            </a:lvl1pPr>
            <a:lvl2pPr marL="542925" indent="-276225">
              <a:spcBef>
                <a:spcPts val="600"/>
              </a:spcBef>
              <a:defRPr/>
            </a:lvl2pPr>
            <a:lvl3pPr marL="808038" indent="-265113">
              <a:spcBef>
                <a:spcPts val="600"/>
              </a:spcBef>
              <a:tabLst/>
              <a:defRPr/>
            </a:lvl3pPr>
            <a:lvl4pPr marL="1073150" indent="-265113">
              <a:spcBef>
                <a:spcPts val="600"/>
              </a:spcBef>
              <a:tabLst/>
              <a:defRPr/>
            </a:lvl4pPr>
            <a:lvl5pPr marL="1339850" indent="-266700">
              <a:spcBef>
                <a:spcPts val="600"/>
              </a:spcBef>
              <a:defRPr/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32278952-E884-4B4A-871D-42F338B3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E59F5921-86CF-4E9B-A505-04830F74C0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Zweispaltige 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8000" y="1131888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C346BCAC-1E9D-4596-9ACA-18319FE92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131888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7E10FE14-391B-401F-99CE-D50508294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850400"/>
            <a:ext cx="8280000" cy="30960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31888"/>
            <a:ext cx="8278813" cy="640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Text durch Klicken hinzufügen</a:t>
            </a:r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0D917B75-7E27-45DF-8CD5-2AD4188F4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5148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5832000" y="1131888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80677793-ADFC-4517-B0B5-B82B75B2B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66800" y="1131887"/>
            <a:ext cx="53532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31590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3CEA8AC4-6E4B-49CB-8DA7-6A86A278B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4946400"/>
            <a:ext cx="80172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2400" y="4946400"/>
            <a:ext cx="2376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40000" y="626400"/>
            <a:ext cx="8280150" cy="3708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40000" y="1134000"/>
            <a:ext cx="8280000" cy="380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36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86" r:id="rId12"/>
    <p:sldLayoutId id="2147483687" r:id="rId13"/>
    <p:sldLayoutId id="2147483688" r:id="rId14"/>
    <p:sldLayoutId id="2147483702" r:id="rId15"/>
  </p:sldLayoutIdLst>
  <p:hf hdr="0" dt="0"/>
  <p:txStyles>
    <p:titleStyle>
      <a:lvl1pPr algn="l" defTabSz="81632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00" indent="-288000" algn="l" defTabSz="816325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80000"/>
        <a:buFont typeface="Wingdings 3" pitchFamily="18" charset="2"/>
        <a:buChar char="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2925" indent="-277813" algn="l" defTabSz="816325" rtl="0" eaLnBrk="1" latinLnBrk="0" hangingPunct="1">
        <a:lnSpc>
          <a:spcPct val="100000"/>
        </a:lnSpc>
        <a:spcBef>
          <a:spcPts val="600"/>
        </a:spcBef>
        <a:buClr>
          <a:srgbClr val="000000"/>
        </a:buClr>
        <a:buSzPct val="80000"/>
        <a:buFont typeface="Arial" pitchFamily="34" charset="0"/>
        <a:buChar char="•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8038" indent="-265113" algn="l" defTabSz="816325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Symbol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73150" indent="-265113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9850" indent="-266700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CH" sz="2000" kern="1200" noProof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44891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54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16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77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25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87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48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09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7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34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96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00400" y="2071688"/>
            <a:ext cx="301569" cy="214312"/>
          </a:xfrm>
          <a:prstGeom prst="rect">
            <a:avLst/>
          </a:prstGeom>
          <a:noFill/>
          <a:ln>
            <a:noFill/>
          </a:ln>
        </p:spPr>
        <p:txBody>
          <a:bodyPr wrap="square" lIns="32130" tIns="32130" rIns="32130" bIns="32130" rtlCol="0">
            <a:noAutofit/>
          </a:bodyPr>
          <a:lstStyle/>
          <a:p>
            <a:pPr marL="306122" indent="-306122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de-CH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Andreas Schlapbach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3529" y="1261382"/>
            <a:ext cx="2952000" cy="1598400"/>
          </a:xfrm>
        </p:spPr>
        <p:txBody>
          <a:bodyPr/>
          <a:lstStyle/>
          <a:p>
            <a:r>
              <a:rPr lang="de-CH" dirty="0"/>
              <a:t>API </a:t>
            </a:r>
            <a:r>
              <a:rPr lang="de-CH" dirty="0" err="1"/>
              <a:t>for</a:t>
            </a:r>
            <a:r>
              <a:rPr lang="de-CH" dirty="0"/>
              <a:t> Bike Rental.</a:t>
            </a:r>
          </a:p>
        </p:txBody>
      </p:sp>
    </p:spTree>
    <p:extLst>
      <p:ext uri="{BB962C8B-B14F-4D97-AF65-F5344CB8AC3E}">
        <p14:creationId xmlns:p14="http://schemas.microsoft.com/office/powerpoint/2010/main" val="347266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>
                <a:latin typeface="SBB Light" pitchFamily="2" charset="0"/>
              </a:rPr>
              <a:t>Mini Bike Rental.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noProof="0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pPr/>
              <a:t>2</a:t>
            </a:fld>
            <a:endParaRPr lang="de-CH" noProof="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24E7DCD-BD28-4AB2-A93A-DCB6252F51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0AD4C20-B00A-4732-8AFB-8F92E29BE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Station</a:t>
            </a:r>
          </a:p>
          <a:p>
            <a:pPr lvl="1"/>
            <a:r>
              <a:rPr lang="de-CH" dirty="0"/>
              <a:t>Name</a:t>
            </a:r>
          </a:p>
          <a:p>
            <a:pPr lvl="1"/>
            <a:r>
              <a:rPr lang="de-CH" dirty="0"/>
              <a:t>Bikes</a:t>
            </a:r>
          </a:p>
          <a:p>
            <a:endParaRPr lang="de-CH" dirty="0"/>
          </a:p>
          <a:p>
            <a:r>
              <a:rPr lang="de-CH" dirty="0"/>
              <a:t>Bike</a:t>
            </a:r>
          </a:p>
          <a:p>
            <a:pPr lvl="1"/>
            <a:r>
              <a:rPr lang="de-CH" dirty="0"/>
              <a:t>Type</a:t>
            </a:r>
          </a:p>
          <a:p>
            <a:pPr lvl="1"/>
            <a:r>
              <a:rPr lang="de-CH" dirty="0"/>
              <a:t>Station</a:t>
            </a:r>
          </a:p>
          <a:p>
            <a:pPr lvl="1"/>
            <a:r>
              <a:rPr lang="de-CH" dirty="0"/>
              <a:t>Zustand </a:t>
            </a:r>
          </a:p>
          <a:p>
            <a:pPr lvl="1"/>
            <a:r>
              <a:rPr lang="de-CH" dirty="0"/>
              <a:t>Batterie</a:t>
            </a:r>
          </a:p>
        </p:txBody>
      </p:sp>
      <p:pic>
        <p:nvPicPr>
          <p:cNvPr id="9" name="Grafik 8" descr="Schulgebäude">
            <a:extLst>
              <a:ext uri="{FF2B5EF4-FFF2-40B4-BE49-F238E27FC236}">
                <a16:creationId xmlns:a16="http://schemas.microsoft.com/office/drawing/2014/main" id="{15A815EF-FB3F-4CF9-B775-39F0EFCC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727" y="3228399"/>
            <a:ext cx="725576" cy="725576"/>
          </a:xfrm>
          <a:prstGeom prst="rect">
            <a:avLst/>
          </a:prstGeom>
        </p:spPr>
      </p:pic>
      <p:pic>
        <p:nvPicPr>
          <p:cNvPr id="10" name="Grafik 9" descr="Schulgebäude">
            <a:extLst>
              <a:ext uri="{FF2B5EF4-FFF2-40B4-BE49-F238E27FC236}">
                <a16:creationId xmlns:a16="http://schemas.microsoft.com/office/drawing/2014/main" id="{6950111A-88AA-4BEF-B2DE-4F57095C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448" y="1582291"/>
            <a:ext cx="774161" cy="774161"/>
          </a:xfrm>
          <a:prstGeom prst="rect">
            <a:avLst/>
          </a:prstGeom>
        </p:spPr>
      </p:pic>
      <p:pic>
        <p:nvPicPr>
          <p:cNvPr id="11" name="Grafik 10" descr="Schulgebäude">
            <a:extLst>
              <a:ext uri="{FF2B5EF4-FFF2-40B4-BE49-F238E27FC236}">
                <a16:creationId xmlns:a16="http://schemas.microsoft.com/office/drawing/2014/main" id="{318951E9-1651-4218-B4D1-1623465C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3217" y="1535109"/>
            <a:ext cx="774161" cy="77416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7507BD-68F8-4F6A-B49E-A10AD13C5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959689"/>
            <a:ext cx="779907" cy="5574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D652D77-9D32-4E65-AE85-82C78BAF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959688"/>
            <a:ext cx="779907" cy="55741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D83D615-44E2-4D6C-B6D0-DC9A6862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278388"/>
            <a:ext cx="779907" cy="5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4F080D-28BC-4403-A547-812A3CA8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>
                <a:latin typeface="SBB Light" pitchFamily="2" charset="0"/>
              </a:rPr>
              <a:t>Kommunikation.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A5017B-F222-48B5-8BCD-90D59F1DA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 descr="Weibliches Profil">
            <a:extLst>
              <a:ext uri="{FF2B5EF4-FFF2-40B4-BE49-F238E27FC236}">
                <a16:creationId xmlns:a16="http://schemas.microsoft.com/office/drawing/2014/main" id="{366018F0-A077-40AE-9DA3-B8CFCD31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4" y="2114550"/>
            <a:ext cx="914400" cy="914400"/>
          </a:xfrm>
          <a:prstGeom prst="rect">
            <a:avLst/>
          </a:prstGeom>
        </p:spPr>
      </p:pic>
      <p:pic>
        <p:nvPicPr>
          <p:cNvPr id="9" name="Grafik 8" descr="Smartphone">
            <a:extLst>
              <a:ext uri="{FF2B5EF4-FFF2-40B4-BE49-F238E27FC236}">
                <a16:creationId xmlns:a16="http://schemas.microsoft.com/office/drawing/2014/main" id="{1CDEAA56-976D-4B01-B41E-924BDBAA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1576" y="2114550"/>
            <a:ext cx="914400" cy="914400"/>
          </a:xfrm>
          <a:prstGeom prst="rect">
            <a:avLst/>
          </a:prstGeom>
        </p:spPr>
      </p:pic>
      <p:pic>
        <p:nvPicPr>
          <p:cNvPr id="13" name="Grafik 12" descr="Server">
            <a:extLst>
              <a:ext uri="{FF2B5EF4-FFF2-40B4-BE49-F238E27FC236}">
                <a16:creationId xmlns:a16="http://schemas.microsoft.com/office/drawing/2014/main" id="{CA9825B6-A7CB-447C-BED6-9F04764E4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0192" y="2114550"/>
            <a:ext cx="914400" cy="91440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148B14-E271-407C-B9F0-72DC53B65306}"/>
              </a:ext>
            </a:extLst>
          </p:cNvPr>
          <p:cNvCxnSpPr/>
          <p:nvPr/>
        </p:nvCxnSpPr>
        <p:spPr>
          <a:xfrm>
            <a:off x="4463725" y="2571750"/>
            <a:ext cx="16561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35161C7-8DF0-4B62-920A-BC1324B8437F}"/>
              </a:ext>
            </a:extLst>
          </p:cNvPr>
          <p:cNvCxnSpPr/>
          <p:nvPr/>
        </p:nvCxnSpPr>
        <p:spPr>
          <a:xfrm>
            <a:off x="1835696" y="2565276"/>
            <a:ext cx="16561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2587267-B9FB-4CFB-B7B6-5A7A4E0DA367}"/>
              </a:ext>
            </a:extLst>
          </p:cNvPr>
          <p:cNvSpPr txBox="1"/>
          <p:nvPr/>
        </p:nvSpPr>
        <p:spPr>
          <a:xfrm>
            <a:off x="4409850" y="2706438"/>
            <a:ext cx="183646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API</a:t>
            </a:r>
          </a:p>
          <a:p>
            <a:pPr algn="ctr"/>
            <a:r>
              <a:rPr lang="de-CH" sz="1200" dirty="0">
                <a:solidFill>
                  <a:srgbClr val="FF0000"/>
                </a:solidFill>
              </a:rPr>
              <a:t>a</a:t>
            </a:r>
            <a:r>
              <a:rPr lang="de-CH" sz="1200" noProof="0" dirty="0" err="1">
                <a:solidFill>
                  <a:srgbClr val="FF0000"/>
                </a:solidFill>
              </a:rPr>
              <a:t>ka</a:t>
            </a:r>
            <a:r>
              <a:rPr lang="de-CH" sz="1200" noProof="0" dirty="0">
                <a:solidFill>
                  <a:srgbClr val="FF0000"/>
                </a:solidFill>
              </a:rPr>
              <a:t>. (</a:t>
            </a:r>
            <a:r>
              <a:rPr lang="de-CH" sz="1200" dirty="0">
                <a:solidFill>
                  <a:srgbClr val="FF0000"/>
                </a:solidFill>
              </a:rPr>
              <a:t>REST) Service</a:t>
            </a:r>
            <a:endParaRPr lang="de-CH" sz="1200" noProof="0" dirty="0">
              <a:solidFill>
                <a:srgbClr val="FF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6B3FFEA-C4A6-49C4-ACA7-E72243892297}"/>
              </a:ext>
            </a:extLst>
          </p:cNvPr>
          <p:cNvSpPr/>
          <p:nvPr/>
        </p:nvSpPr>
        <p:spPr>
          <a:xfrm>
            <a:off x="5004048" y="1970535"/>
            <a:ext cx="648072" cy="73590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47500" lnSpcReduction="20000"/>
          </a:bodyPr>
          <a:lstStyle/>
          <a:p>
            <a:pPr algn="ctr"/>
            <a:r>
              <a:rPr lang="de-CH" sz="2400" b="1" dirty="0"/>
              <a:t>API</a:t>
            </a:r>
          </a:p>
          <a:p>
            <a:pPr algn="ctr"/>
            <a:r>
              <a:rPr lang="de-CH" sz="2400" b="1" dirty="0" err="1"/>
              <a:t>Managememt</a:t>
            </a:r>
            <a:endParaRPr lang="de-CH" sz="2400" b="1" dirty="0"/>
          </a:p>
        </p:txBody>
      </p:sp>
      <p:pic>
        <p:nvPicPr>
          <p:cNvPr id="14" name="Grafik 13" descr="Server">
            <a:extLst>
              <a:ext uri="{FF2B5EF4-FFF2-40B4-BE49-F238E27FC236}">
                <a16:creationId xmlns:a16="http://schemas.microsoft.com/office/drawing/2014/main" id="{08429A80-93DE-41E1-9D64-192BA76FD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1103" y="3409232"/>
            <a:ext cx="576059" cy="5760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FA851A0-3619-455E-94F3-CBEEDAD2E8D3}"/>
              </a:ext>
            </a:extLst>
          </p:cNvPr>
          <p:cNvCxnSpPr>
            <a:cxnSpLocks/>
          </p:cNvCxnSpPr>
          <p:nvPr/>
        </p:nvCxnSpPr>
        <p:spPr>
          <a:xfrm>
            <a:off x="6757392" y="3028950"/>
            <a:ext cx="0" cy="381744"/>
          </a:xfrm>
          <a:prstGeom prst="straightConnector1">
            <a:avLst/>
          </a:prstGeom>
          <a:ln w="9525">
            <a:solidFill>
              <a:srgbClr val="B7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Smartphone">
            <a:extLst>
              <a:ext uri="{FF2B5EF4-FFF2-40B4-BE49-F238E27FC236}">
                <a16:creationId xmlns:a16="http://schemas.microsoft.com/office/drawing/2014/main" id="{240E86A7-5333-45CF-8F0A-7E561E971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1576" y="3577136"/>
            <a:ext cx="914400" cy="91440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C8EA579-F34C-49D6-A696-4C592DFDBF7F}"/>
              </a:ext>
            </a:extLst>
          </p:cNvPr>
          <p:cNvCxnSpPr>
            <a:cxnSpLocks/>
          </p:cNvCxnSpPr>
          <p:nvPr/>
        </p:nvCxnSpPr>
        <p:spPr>
          <a:xfrm>
            <a:off x="4572000" y="4083918"/>
            <a:ext cx="1547909" cy="0"/>
          </a:xfrm>
          <a:prstGeom prst="straightConnector1">
            <a:avLst/>
          </a:prstGeom>
          <a:ln w="9525">
            <a:solidFill>
              <a:srgbClr val="B7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Server">
            <a:extLst>
              <a:ext uri="{FF2B5EF4-FFF2-40B4-BE49-F238E27FC236}">
                <a16:creationId xmlns:a16="http://schemas.microsoft.com/office/drawing/2014/main" id="{03DBD62D-98EB-491F-89A2-93476480D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6877" y="4132031"/>
            <a:ext cx="576059" cy="576059"/>
          </a:xfrm>
          <a:prstGeom prst="rect">
            <a:avLst/>
          </a:prstGeom>
        </p:spPr>
      </p:pic>
      <p:pic>
        <p:nvPicPr>
          <p:cNvPr id="21" name="Grafik 20" descr="Server">
            <a:extLst>
              <a:ext uri="{FF2B5EF4-FFF2-40B4-BE49-F238E27FC236}">
                <a16:creationId xmlns:a16="http://schemas.microsoft.com/office/drawing/2014/main" id="{A4236B8A-D646-4AC0-8E31-693582E75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3675" y="4018959"/>
            <a:ext cx="576059" cy="576059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BE98BE6D-27E1-4F71-9CB0-13C5411CB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0120" y="3375556"/>
            <a:ext cx="576059" cy="576059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FD474B2-E8D3-4FDB-A8C4-24E160B7C600}"/>
              </a:ext>
            </a:extLst>
          </p:cNvPr>
          <p:cNvCxnSpPr/>
          <p:nvPr/>
        </p:nvCxnSpPr>
        <p:spPr>
          <a:xfrm>
            <a:off x="7308304" y="2673577"/>
            <a:ext cx="432045" cy="490060"/>
          </a:xfrm>
          <a:prstGeom prst="straightConnector1">
            <a:avLst/>
          </a:prstGeom>
          <a:ln w="9525">
            <a:solidFill>
              <a:srgbClr val="B7B7B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0407522-C829-40E7-A04B-86B33D48B27B}"/>
              </a:ext>
            </a:extLst>
          </p:cNvPr>
          <p:cNvCxnSpPr>
            <a:cxnSpLocks/>
          </p:cNvCxnSpPr>
          <p:nvPr/>
        </p:nvCxnSpPr>
        <p:spPr>
          <a:xfrm flipV="1">
            <a:off x="7037162" y="4306988"/>
            <a:ext cx="415158" cy="64831"/>
          </a:xfrm>
          <a:prstGeom prst="straightConnector1">
            <a:avLst/>
          </a:prstGeom>
          <a:ln w="9525">
            <a:solidFill>
              <a:srgbClr val="B7B7B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1015"/>
      </p:ext>
    </p:extLst>
  </p:cSld>
  <p:clrMapOvr>
    <a:masterClrMapping/>
  </p:clrMapOvr>
</p:sld>
</file>

<file path=ppt/theme/theme1.xml><?xml version="1.0" encoding="utf-8"?>
<a:theme xmlns:a="http://schemas.openxmlformats.org/drawingml/2006/main" name="20170515_PPT-Vorlage_NEU_16-9">
  <a:themeElements>
    <a:clrScheme name="SBB">
      <a:dk1>
        <a:srgbClr val="000000"/>
      </a:dk1>
      <a:lt1>
        <a:srgbClr val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FF0000"/>
      </a:accent6>
      <a:hlink>
        <a:srgbClr val="2D327D"/>
      </a:hlink>
      <a:folHlink>
        <a:srgbClr val="2D327D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wrap="square" lIns="36000" tIns="36000" rIns="36000" bIns="36000" rtlCol="0" anchor="t" anchorCtr="0">
        <a:normAutofit/>
      </a:bodyPr>
      <a:lstStyle>
        <a:defPPr algn="ctr"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B7B7B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noProof="0" dirty="0" smtClean="0"/>
        </a:defPPr>
      </a:lstStyle>
    </a:txDef>
  </a:objectDefaults>
  <a:extraClrSchemeLst>
    <a:extraClrScheme>
      <a:clrScheme name="SBB">
        <a:dk1>
          <a:sysClr val="windowText" lastClr="000000"/>
        </a:dk1>
        <a:lt1>
          <a:sysClr val="window" lastClr="FFFFFF"/>
        </a:lt1>
        <a:dk2>
          <a:srgbClr val="B7B7B7"/>
        </a:dk2>
        <a:lt2>
          <a:srgbClr val="4C4C4C"/>
        </a:lt2>
        <a:accent1>
          <a:srgbClr val="ABADCB"/>
        </a:accent1>
        <a:accent2>
          <a:srgbClr val="6C6FA4"/>
        </a:accent2>
        <a:accent3>
          <a:srgbClr val="2D327D"/>
        </a:accent3>
        <a:accent4>
          <a:srgbClr val="FF9999"/>
        </a:accent4>
        <a:accent5>
          <a:srgbClr val="FF4C4C"/>
        </a:accent5>
        <a:accent6>
          <a:srgbClr val="EB0000"/>
        </a:accent6>
        <a:hlink>
          <a:srgbClr val="2D327D"/>
        </a:hlink>
        <a:folHlink>
          <a:srgbClr val="D5D6E5"/>
        </a:folHlink>
      </a:clrScheme>
    </a:extraClrScheme>
  </a:extraClrSchemeLst>
  <a:extLst>
    <a:ext uri="{05A4C25C-085E-4340-85A3-A5531E510DB2}">
      <thm15:themeFamily xmlns:thm15="http://schemas.microsoft.com/office/thememl/2012/main" name="20171027_PPT-Vorlage_NEU_16-9_DE.potx" id="{0F39B86A-6FEA-4482-98DD-A0AF78DA8361}" vid="{2F05930E-573E-4379-8421-B361C9D363B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traulichkeit xmlns="9f2978cc-3e47-403a-b2fe-91b6bff435b7">Intern</Vertraulichkeit>
    <_Status xmlns="http://schemas.microsoft.com/sharepoint/v3/fields">in Arbeit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4D8F1F28BAE44B24A8409A91B811E" ma:contentTypeVersion="6" ma:contentTypeDescription="Create a new document." ma:contentTypeScope="" ma:versionID="60ae0ea3d183180d97a8d641019bbef7">
  <xsd:schema xmlns:xsd="http://www.w3.org/2001/XMLSchema" xmlns:xs="http://www.w3.org/2001/XMLSchema" xmlns:p="http://schemas.microsoft.com/office/2006/metadata/properties" xmlns:ns2="9f2978cc-3e47-403a-b2fe-91b6bff435b7" xmlns:ns3="http://schemas.microsoft.com/sharepoint/v3/fields" targetNamespace="http://schemas.microsoft.com/office/2006/metadata/properties" ma:root="true" ma:fieldsID="7514fa4a44f273ba96655ebcdeba5ee6" ns2:_="" ns3:_="">
    <xsd:import namespace="9f2978cc-3e47-403a-b2fe-91b6bff435b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Vertraulichkeit" minOccurs="0"/>
                <xsd:element ref="ns3: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978cc-3e47-403a-b2fe-91b6bff435b7" elementFormDefault="qualified">
    <xsd:import namespace="http://schemas.microsoft.com/office/2006/documentManagement/types"/>
    <xsd:import namespace="http://schemas.microsoft.com/office/infopath/2007/PartnerControls"/>
    <xsd:element name="Vertraulichkeit" ma:index="8" nillable="true" ma:displayName="Vertraulichkeit" ma:default="Intern" ma:format="Dropdown" ma:internalName="Vertraulichkeit">
      <xsd:simpleType>
        <xsd:restriction base="dms:Choice">
          <xsd:enumeration value="Öffentlich"/>
          <xsd:enumeration value="Intern"/>
          <xsd:enumeration value="Vertrauli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9" nillable="true" ma:displayName="Status" ma:default="in Arbeit" ma:format="Dropdown" ma:internalName="_Status">
      <xsd:simpleType>
        <xsd:union memberTypes="dms:Text">
          <xsd:simpleType>
            <xsd:restriction base="dms:Choice">
              <xsd:enumeration value="in Arbeit"/>
              <xsd:enumeration value="Freigegeben"/>
              <xsd:enumeration value="Ungültig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ns:customPropertyEditors xmlns:tns="http://schemas.microsoft.com/office/2006/customDocumentInformationPanel">
  <tns:showOnOpen>false</tns:showOnOpen>
  <tns:defaultPropertyEditorNamespace>Standard- und SharePoint-Bibliothekseigenschaften</tns:defaultPropertyEditorNamespace>
</tns:customPropertyEditors>
</file>

<file path=customXml/itemProps1.xml><?xml version="1.0" encoding="utf-8"?>
<ds:datastoreItem xmlns:ds="http://schemas.openxmlformats.org/officeDocument/2006/customXml" ds:itemID="{49478669-F5C7-40B1-91DE-3FFEA2EC19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BBA91C-7362-4181-84E0-BA62D80F712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f2978cc-3e47-403a-b2fe-91b6bff435b7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CA1DE9-B506-4531-9DCE-66A5ADFA0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2978cc-3e47-403a-b2fe-91b6bff435b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26F925D-5B5E-4ED9-8F1A-0031942F8FB6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20171027_PPT-Vorlage_NEU_16-9_DE</Template>
  <TotalTime>0</TotalTime>
  <Words>45</Words>
  <Application>Microsoft Office PowerPoint</Application>
  <PresentationFormat>Bildschirmpräsentation (16:9)</PresentationFormat>
  <Paragraphs>20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SBB Light</vt:lpstr>
      <vt:lpstr>Wingdings 3</vt:lpstr>
      <vt:lpstr>Symbol</vt:lpstr>
      <vt:lpstr>Wingdings</vt:lpstr>
      <vt:lpstr>Calibri</vt:lpstr>
      <vt:lpstr>Arial</vt:lpstr>
      <vt:lpstr>20170515_PPT-Vorlage_NEU_16-9</vt:lpstr>
      <vt:lpstr>API for Bike Rental.</vt:lpstr>
      <vt:lpstr>Mini Bike Rental. </vt:lpstr>
      <vt:lpstr>Kommunikation.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for Bike Rental.</dc:title>
  <dc:creator>Schlapbach Andreas (IT-SCP-MVD-ETS)</dc:creator>
  <cp:lastModifiedBy>Schlapbach Andreas (IT-SCP-MVD-ETS)</cp:lastModifiedBy>
  <cp:revision>9</cp:revision>
  <dcterms:created xsi:type="dcterms:W3CDTF">2020-06-15T06:02:55Z</dcterms:created>
  <dcterms:modified xsi:type="dcterms:W3CDTF">2020-06-15T09:51:19Z</dcterms:modified>
  <cp:contentStatus>1;#In Arbeit|5da52893-878e-4f16-8c0f-6f1d371a87cc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0x0101009104D8F1F28BAE44B24A8409A91B811E</vt:lpwstr>
  </property>
  <property fmtid="{D5CDD505-2E9C-101B-9397-08002B2CF9AE}" pid="3" name="SBB">
    <vt:lpwstr>1</vt:lpwstr>
  </property>
  <property fmtid="{D5CDD505-2E9C-101B-9397-08002B2CF9AE}" pid="4" name="_dlc_DocIdItemGuid">
    <vt:lpwstr>e5b36f05-320b-4d62-8807-a49de0780757</vt:lpwstr>
  </property>
  <property fmtid="{D5CDD505-2E9C-101B-9397-08002B2CF9AE}" pid="5" name="Confidentiality">
    <vt:lpwstr>2;#Intern|62a0be02-f36a-4921-b808-50c565cb6ae4</vt:lpwstr>
  </property>
  <property fmtid="{D5CDD505-2E9C-101B-9397-08002B2CF9AE}" pid="6" name="Status">
    <vt:lpwstr>1;#In Arbeit|5da52893-878e-4f16-8c0f-6f1d371a87cc</vt:lpwstr>
  </property>
  <property fmtid="{D5CDD505-2E9C-101B-9397-08002B2CF9AE}" pid="7" name="Keyword">
    <vt:lpwstr/>
  </property>
  <property fmtid="{D5CDD505-2E9C-101B-9397-08002B2CF9AE}" pid="8" name="Status_0">
    <vt:lpwstr>In Arbeit|5da52893-878e-4f16-8c0f-6f1d371a87cc</vt:lpwstr>
  </property>
  <property fmtid="{D5CDD505-2E9C-101B-9397-08002B2CF9AE}" pid="9" name="Confidentiality_0">
    <vt:lpwstr>Intern|62a0be02-f36a-4921-b808-50c565cb6ae4</vt:lpwstr>
  </property>
  <property fmtid="{D5CDD505-2E9C-101B-9397-08002B2CF9AE}" pid="10" name="DocumentOwner">
    <vt:lpwstr/>
  </property>
  <property fmtid="{D5CDD505-2E9C-101B-9397-08002B2CF9AE}" pid="11" name="AuthorisedAudience">
    <vt:lpwstr/>
  </property>
  <property fmtid="{D5CDD505-2E9C-101B-9397-08002B2CF9AE}" pid="12" name="Keyword_0">
    <vt:lpwstr/>
  </property>
  <property fmtid="{D5CDD505-2E9C-101B-9397-08002B2CF9AE}" pid="13" name="MP_InheritedTags">
    <vt:lpwstr/>
  </property>
  <property fmtid="{D5CDD505-2E9C-101B-9397-08002B2CF9AE}" pid="14" name="DateSHPTitle">
    <vt:lpwstr>6/15/2020 10:34:10 AM</vt:lpwstr>
  </property>
  <property fmtid="{D5CDD505-2E9C-101B-9397-08002B2CF9AE}" pid="15" name="TmpVertraulichkeit">
    <vt:lpwstr>Intern</vt:lpwstr>
  </property>
  <property fmtid="{D5CDD505-2E9C-101B-9397-08002B2CF9AE}" pid="16" name="TmpStatus">
    <vt:lpwstr>in Arbeit</vt:lpwstr>
  </property>
  <property fmtid="{D5CDD505-2E9C-101B-9397-08002B2CF9AE}" pid="17" name="DateBDPTitle">
    <vt:lpwstr>10/26/2018 1:19:07 PM</vt:lpwstr>
  </property>
  <property fmtid="{D5CDD505-2E9C-101B-9397-08002B2CF9AE}" pid="18" name="ValueBDPTitle">
    <vt:lpwstr>PowerPoint-Präsentation</vt:lpwstr>
  </property>
  <property fmtid="{D5CDD505-2E9C-101B-9397-08002B2CF9AE}" pid="19" name="ValueSHPTitle">
    <vt:lpwstr>PowerPoint-Präsentation</vt:lpwstr>
  </property>
</Properties>
</file>