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4394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925" y="1060529"/>
            <a:ext cx="7829550" cy="2256061"/>
          </a:xfrm>
        </p:spPr>
        <p:txBody>
          <a:bodyPr anchor="b"/>
          <a:lstStyle>
            <a:lvl1pPr algn="ctr">
              <a:defRPr sz="513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403592"/>
            <a:ext cx="7829550" cy="1564542"/>
          </a:xfrm>
        </p:spPr>
        <p:txBody>
          <a:bodyPr/>
          <a:lstStyle>
            <a:lvl1pPr marL="0" indent="0" algn="ctr">
              <a:buNone/>
              <a:defRPr sz="2055"/>
            </a:lvl1pPr>
            <a:lvl2pPr marL="391500" indent="0" algn="ctr">
              <a:buNone/>
              <a:defRPr sz="1713"/>
            </a:lvl2pPr>
            <a:lvl3pPr marL="783001" indent="0" algn="ctr">
              <a:buNone/>
              <a:defRPr sz="1541"/>
            </a:lvl3pPr>
            <a:lvl4pPr marL="1174501" indent="0" algn="ctr">
              <a:buNone/>
              <a:defRPr sz="1370"/>
            </a:lvl4pPr>
            <a:lvl5pPr marL="1566001" indent="0" algn="ctr">
              <a:buNone/>
              <a:defRPr sz="1370"/>
            </a:lvl5pPr>
            <a:lvl6pPr marL="1957502" indent="0" algn="ctr">
              <a:buNone/>
              <a:defRPr sz="1370"/>
            </a:lvl6pPr>
            <a:lvl7pPr marL="2349002" indent="0" algn="ctr">
              <a:buNone/>
              <a:defRPr sz="1370"/>
            </a:lvl7pPr>
            <a:lvl8pPr marL="2740503" indent="0" algn="ctr">
              <a:buNone/>
              <a:defRPr sz="1370"/>
            </a:lvl8pPr>
            <a:lvl9pPr marL="3132003" indent="0" algn="ctr">
              <a:buNone/>
              <a:defRPr sz="137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D0-2656-4FFC-8D60-CB472FBE71D6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C3FD-49DB-47C6-8426-5AD3051C0C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12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D0-2656-4FFC-8D60-CB472FBE71D6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C3FD-49DB-47C6-8426-5AD3051C0C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45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5" y="345009"/>
            <a:ext cx="2250996" cy="549164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09" y="345009"/>
            <a:ext cx="6622494" cy="549164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D0-2656-4FFC-8D60-CB472FBE71D6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C3FD-49DB-47C6-8426-5AD3051C0C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94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D0-2656-4FFC-8D60-CB472FBE71D6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C3FD-49DB-47C6-8426-5AD3051C0C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35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1" y="1615545"/>
            <a:ext cx="9003983" cy="2695572"/>
          </a:xfrm>
        </p:spPr>
        <p:txBody>
          <a:bodyPr anchor="b"/>
          <a:lstStyle>
            <a:lvl1pPr>
              <a:defRPr sz="513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1" y="4336618"/>
            <a:ext cx="9003983" cy="1417538"/>
          </a:xfrm>
        </p:spPr>
        <p:txBody>
          <a:bodyPr/>
          <a:lstStyle>
            <a:lvl1pPr marL="0" indent="0">
              <a:buNone/>
              <a:defRPr sz="2055">
                <a:solidFill>
                  <a:schemeClr val="tx1">
                    <a:tint val="75000"/>
                  </a:schemeClr>
                </a:solidFill>
              </a:defRPr>
            </a:lvl1pPr>
            <a:lvl2pPr marL="391500" indent="0">
              <a:buNone/>
              <a:defRPr sz="1713">
                <a:solidFill>
                  <a:schemeClr val="tx1">
                    <a:tint val="75000"/>
                  </a:schemeClr>
                </a:solidFill>
              </a:defRPr>
            </a:lvl2pPr>
            <a:lvl3pPr marL="783001" indent="0">
              <a:buNone/>
              <a:defRPr sz="1541">
                <a:solidFill>
                  <a:schemeClr val="tx1">
                    <a:tint val="75000"/>
                  </a:schemeClr>
                </a:solidFill>
              </a:defRPr>
            </a:lvl3pPr>
            <a:lvl4pPr marL="1174501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4pPr>
            <a:lvl5pPr marL="1566001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5pPr>
            <a:lvl6pPr marL="1957502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6pPr>
            <a:lvl7pPr marL="2349002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7pPr>
            <a:lvl8pPr marL="2740503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8pPr>
            <a:lvl9pPr marL="3132003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D0-2656-4FFC-8D60-CB472FBE71D6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C3FD-49DB-47C6-8426-5AD3051C0C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04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1725046"/>
            <a:ext cx="4436745" cy="4111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1725046"/>
            <a:ext cx="4436745" cy="4111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D0-2656-4FFC-8D60-CB472FBE71D6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C3FD-49DB-47C6-8426-5AD3051C0C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96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345010"/>
            <a:ext cx="9003983" cy="1252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69" y="1588543"/>
            <a:ext cx="4416355" cy="778521"/>
          </a:xfrm>
        </p:spPr>
        <p:txBody>
          <a:bodyPr anchor="b"/>
          <a:lstStyle>
            <a:lvl1pPr marL="0" indent="0">
              <a:buNone/>
              <a:defRPr sz="2055" b="1"/>
            </a:lvl1pPr>
            <a:lvl2pPr marL="391500" indent="0">
              <a:buNone/>
              <a:defRPr sz="1713" b="1"/>
            </a:lvl2pPr>
            <a:lvl3pPr marL="783001" indent="0">
              <a:buNone/>
              <a:defRPr sz="1541" b="1"/>
            </a:lvl3pPr>
            <a:lvl4pPr marL="1174501" indent="0">
              <a:buNone/>
              <a:defRPr sz="1370" b="1"/>
            </a:lvl4pPr>
            <a:lvl5pPr marL="1566001" indent="0">
              <a:buNone/>
              <a:defRPr sz="1370" b="1"/>
            </a:lvl5pPr>
            <a:lvl6pPr marL="1957502" indent="0">
              <a:buNone/>
              <a:defRPr sz="1370" b="1"/>
            </a:lvl6pPr>
            <a:lvl7pPr marL="2349002" indent="0">
              <a:buNone/>
              <a:defRPr sz="1370" b="1"/>
            </a:lvl7pPr>
            <a:lvl8pPr marL="2740503" indent="0">
              <a:buNone/>
              <a:defRPr sz="1370" b="1"/>
            </a:lvl8pPr>
            <a:lvl9pPr marL="3132003" indent="0">
              <a:buNone/>
              <a:defRPr sz="137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69" y="2367064"/>
            <a:ext cx="4416355" cy="3481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6" y="1588543"/>
            <a:ext cx="4438105" cy="778521"/>
          </a:xfrm>
        </p:spPr>
        <p:txBody>
          <a:bodyPr anchor="b"/>
          <a:lstStyle>
            <a:lvl1pPr marL="0" indent="0">
              <a:buNone/>
              <a:defRPr sz="2055" b="1"/>
            </a:lvl1pPr>
            <a:lvl2pPr marL="391500" indent="0">
              <a:buNone/>
              <a:defRPr sz="1713" b="1"/>
            </a:lvl2pPr>
            <a:lvl3pPr marL="783001" indent="0">
              <a:buNone/>
              <a:defRPr sz="1541" b="1"/>
            </a:lvl3pPr>
            <a:lvl4pPr marL="1174501" indent="0">
              <a:buNone/>
              <a:defRPr sz="1370" b="1"/>
            </a:lvl4pPr>
            <a:lvl5pPr marL="1566001" indent="0">
              <a:buNone/>
              <a:defRPr sz="1370" b="1"/>
            </a:lvl5pPr>
            <a:lvl6pPr marL="1957502" indent="0">
              <a:buNone/>
              <a:defRPr sz="1370" b="1"/>
            </a:lvl6pPr>
            <a:lvl7pPr marL="2349002" indent="0">
              <a:buNone/>
              <a:defRPr sz="1370" b="1"/>
            </a:lvl7pPr>
            <a:lvl8pPr marL="2740503" indent="0">
              <a:buNone/>
              <a:defRPr sz="1370" b="1"/>
            </a:lvl8pPr>
            <a:lvl9pPr marL="3132003" indent="0">
              <a:buNone/>
              <a:defRPr sz="137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6" y="2367064"/>
            <a:ext cx="4438105" cy="3481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D0-2656-4FFC-8D60-CB472FBE71D6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C3FD-49DB-47C6-8426-5AD3051C0C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34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D0-2656-4FFC-8D60-CB472FBE71D6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C3FD-49DB-47C6-8426-5AD3051C0C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02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D0-2656-4FFC-8D60-CB472FBE71D6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C3FD-49DB-47C6-8426-5AD3051C0C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09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432012"/>
            <a:ext cx="3366978" cy="1512041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933026"/>
            <a:ext cx="5284946" cy="4605124"/>
          </a:xfrm>
        </p:spPr>
        <p:txBody>
          <a:bodyPr/>
          <a:lstStyle>
            <a:lvl1pPr>
              <a:defRPr sz="2740"/>
            </a:lvl1pPr>
            <a:lvl2pPr>
              <a:defRPr sz="2398"/>
            </a:lvl2pPr>
            <a:lvl3pPr>
              <a:defRPr sz="2055"/>
            </a:lvl3pPr>
            <a:lvl4pPr>
              <a:defRPr sz="1713"/>
            </a:lvl4pPr>
            <a:lvl5pPr>
              <a:defRPr sz="1713"/>
            </a:lvl5pPr>
            <a:lvl6pPr>
              <a:defRPr sz="1713"/>
            </a:lvl6pPr>
            <a:lvl7pPr>
              <a:defRPr sz="1713"/>
            </a:lvl7pPr>
            <a:lvl8pPr>
              <a:defRPr sz="1713"/>
            </a:lvl8pPr>
            <a:lvl9pPr>
              <a:defRPr sz="171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944052"/>
            <a:ext cx="3366978" cy="3601598"/>
          </a:xfrm>
        </p:spPr>
        <p:txBody>
          <a:bodyPr/>
          <a:lstStyle>
            <a:lvl1pPr marL="0" indent="0">
              <a:buNone/>
              <a:defRPr sz="1370"/>
            </a:lvl1pPr>
            <a:lvl2pPr marL="391500" indent="0">
              <a:buNone/>
              <a:defRPr sz="1199"/>
            </a:lvl2pPr>
            <a:lvl3pPr marL="783001" indent="0">
              <a:buNone/>
              <a:defRPr sz="1028"/>
            </a:lvl3pPr>
            <a:lvl4pPr marL="1174501" indent="0">
              <a:buNone/>
              <a:defRPr sz="856"/>
            </a:lvl4pPr>
            <a:lvl5pPr marL="1566001" indent="0">
              <a:buNone/>
              <a:defRPr sz="856"/>
            </a:lvl5pPr>
            <a:lvl6pPr marL="1957502" indent="0">
              <a:buNone/>
              <a:defRPr sz="856"/>
            </a:lvl6pPr>
            <a:lvl7pPr marL="2349002" indent="0">
              <a:buNone/>
              <a:defRPr sz="856"/>
            </a:lvl7pPr>
            <a:lvl8pPr marL="2740503" indent="0">
              <a:buNone/>
              <a:defRPr sz="856"/>
            </a:lvl8pPr>
            <a:lvl9pPr marL="3132003" indent="0">
              <a:buNone/>
              <a:defRPr sz="85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D0-2656-4FFC-8D60-CB472FBE71D6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C3FD-49DB-47C6-8426-5AD3051C0C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85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432012"/>
            <a:ext cx="3366978" cy="1512041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933026"/>
            <a:ext cx="5284946" cy="4605124"/>
          </a:xfrm>
        </p:spPr>
        <p:txBody>
          <a:bodyPr anchor="t"/>
          <a:lstStyle>
            <a:lvl1pPr marL="0" indent="0">
              <a:buNone/>
              <a:defRPr sz="2740"/>
            </a:lvl1pPr>
            <a:lvl2pPr marL="391500" indent="0">
              <a:buNone/>
              <a:defRPr sz="2398"/>
            </a:lvl2pPr>
            <a:lvl3pPr marL="783001" indent="0">
              <a:buNone/>
              <a:defRPr sz="2055"/>
            </a:lvl3pPr>
            <a:lvl4pPr marL="1174501" indent="0">
              <a:buNone/>
              <a:defRPr sz="1713"/>
            </a:lvl4pPr>
            <a:lvl5pPr marL="1566001" indent="0">
              <a:buNone/>
              <a:defRPr sz="1713"/>
            </a:lvl5pPr>
            <a:lvl6pPr marL="1957502" indent="0">
              <a:buNone/>
              <a:defRPr sz="1713"/>
            </a:lvl6pPr>
            <a:lvl7pPr marL="2349002" indent="0">
              <a:buNone/>
              <a:defRPr sz="1713"/>
            </a:lvl7pPr>
            <a:lvl8pPr marL="2740503" indent="0">
              <a:buNone/>
              <a:defRPr sz="1713"/>
            </a:lvl8pPr>
            <a:lvl9pPr marL="3132003" indent="0">
              <a:buNone/>
              <a:defRPr sz="171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944052"/>
            <a:ext cx="3366978" cy="3601598"/>
          </a:xfrm>
        </p:spPr>
        <p:txBody>
          <a:bodyPr/>
          <a:lstStyle>
            <a:lvl1pPr marL="0" indent="0">
              <a:buNone/>
              <a:defRPr sz="1370"/>
            </a:lvl1pPr>
            <a:lvl2pPr marL="391500" indent="0">
              <a:buNone/>
              <a:defRPr sz="1199"/>
            </a:lvl2pPr>
            <a:lvl3pPr marL="783001" indent="0">
              <a:buNone/>
              <a:defRPr sz="1028"/>
            </a:lvl3pPr>
            <a:lvl4pPr marL="1174501" indent="0">
              <a:buNone/>
              <a:defRPr sz="856"/>
            </a:lvl4pPr>
            <a:lvl5pPr marL="1566001" indent="0">
              <a:buNone/>
              <a:defRPr sz="856"/>
            </a:lvl5pPr>
            <a:lvl6pPr marL="1957502" indent="0">
              <a:buNone/>
              <a:defRPr sz="856"/>
            </a:lvl6pPr>
            <a:lvl7pPr marL="2349002" indent="0">
              <a:buNone/>
              <a:defRPr sz="856"/>
            </a:lvl7pPr>
            <a:lvl8pPr marL="2740503" indent="0">
              <a:buNone/>
              <a:defRPr sz="856"/>
            </a:lvl8pPr>
            <a:lvl9pPr marL="3132003" indent="0">
              <a:buNone/>
              <a:defRPr sz="85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97D0-2656-4FFC-8D60-CB472FBE71D6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C3FD-49DB-47C6-8426-5AD3051C0C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60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345010"/>
            <a:ext cx="900398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1725046"/>
            <a:ext cx="900398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6006163"/>
            <a:ext cx="23488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897D0-2656-4FFC-8D60-CB472FBE71D6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6006163"/>
            <a:ext cx="352329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6006163"/>
            <a:ext cx="23488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C3FD-49DB-47C6-8426-5AD3051C0C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70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83001" rtl="0" eaLnBrk="1" latinLnBrk="0" hangingPunct="1">
        <a:lnSpc>
          <a:spcPct val="90000"/>
        </a:lnSpc>
        <a:spcBef>
          <a:spcPct val="0"/>
        </a:spcBef>
        <a:buNone/>
        <a:defRPr sz="37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750" indent="-195750" algn="l" defTabSz="783001" rtl="0" eaLnBrk="1" latinLnBrk="0" hangingPunct="1">
        <a:lnSpc>
          <a:spcPct val="90000"/>
        </a:lnSpc>
        <a:spcBef>
          <a:spcPts val="85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587251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2pPr>
      <a:lvl3pPr marL="978751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713" kern="1200">
          <a:solidFill>
            <a:schemeClr val="tx1"/>
          </a:solidFill>
          <a:latin typeface="+mn-lt"/>
          <a:ea typeface="+mn-ea"/>
          <a:cs typeface="+mn-cs"/>
        </a:defRPr>
      </a:lvl3pPr>
      <a:lvl4pPr marL="1370251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4pPr>
      <a:lvl5pPr marL="1761752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5pPr>
      <a:lvl6pPr marL="2153252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6pPr>
      <a:lvl7pPr marL="2544752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7pPr>
      <a:lvl8pPr marL="2936253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8pPr>
      <a:lvl9pPr marL="3327753" indent="-195750" algn="l" defTabSz="783001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1pPr>
      <a:lvl2pPr marL="391500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2pPr>
      <a:lvl3pPr marL="783001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3pPr>
      <a:lvl4pPr marL="1174501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4pPr>
      <a:lvl5pPr marL="1566001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5pPr>
      <a:lvl6pPr marL="1957502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6pPr>
      <a:lvl7pPr marL="2349002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7pPr>
      <a:lvl8pPr marL="2740503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8pPr>
      <a:lvl9pPr marL="3132003" algn="l" defTabSz="783001" rtl="0" eaLnBrk="1" latinLnBrk="0" hangingPunct="1">
        <a:defRPr sz="15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32E45BA1-1EC7-4BBE-9DC9-A5A950170FAA}"/>
              </a:ext>
            </a:extLst>
          </p:cNvPr>
          <p:cNvSpPr>
            <a:spLocks/>
          </p:cNvSpPr>
          <p:nvPr/>
        </p:nvSpPr>
        <p:spPr>
          <a:xfrm>
            <a:off x="2836149" y="159407"/>
            <a:ext cx="5079126" cy="6139136"/>
          </a:xfrm>
          <a:prstGeom prst="roundRect">
            <a:avLst>
              <a:gd name="adj" fmla="val 1630"/>
            </a:avLst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36000" rIns="0" bIns="36000" rtlCol="0" anchor="ctr">
            <a:noAutofit/>
          </a:bodyPr>
          <a:lstStyle/>
          <a:p>
            <a:pPr algn="ctr" defTabSz="1134507">
              <a:defRPr/>
            </a:pPr>
            <a:endParaRPr lang="en-US" sz="1400" b="1" kern="0" dirty="0">
              <a:solidFill>
                <a:prstClr val="black"/>
              </a:solidFill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1D63F00B-03EC-4CF7-9AC8-E7194189CEAB}"/>
              </a:ext>
            </a:extLst>
          </p:cNvPr>
          <p:cNvSpPr>
            <a:spLocks/>
          </p:cNvSpPr>
          <p:nvPr/>
        </p:nvSpPr>
        <p:spPr>
          <a:xfrm>
            <a:off x="2936952" y="273385"/>
            <a:ext cx="4895511" cy="3918753"/>
          </a:xfrm>
          <a:prstGeom prst="roundRect">
            <a:avLst>
              <a:gd name="adj" fmla="val 1772"/>
            </a:avLst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36000" rIns="0" bIns="36000" rtlCol="0" anchor="ctr">
            <a:noAutofit/>
          </a:bodyPr>
          <a:lstStyle/>
          <a:p>
            <a:pPr algn="ctr" defTabSz="1134507">
              <a:defRPr/>
            </a:pPr>
            <a:endParaRPr lang="en-US" sz="1400" b="1" kern="0" dirty="0">
              <a:solidFill>
                <a:prstClr val="black"/>
              </a:solidFill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B4B0D75F-96A0-4DD5-9869-E42EF43D2F2D}"/>
              </a:ext>
            </a:extLst>
          </p:cNvPr>
          <p:cNvSpPr>
            <a:spLocks/>
          </p:cNvSpPr>
          <p:nvPr/>
        </p:nvSpPr>
        <p:spPr>
          <a:xfrm>
            <a:off x="4120658" y="378758"/>
            <a:ext cx="2535216" cy="1023242"/>
          </a:xfrm>
          <a:prstGeom prst="roundRect">
            <a:avLst>
              <a:gd name="adj" fmla="val 7714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72000" tIns="72000" rIns="72000" bIns="72000" rtlCol="0" anchor="ctr">
            <a:noAutofit/>
          </a:bodyPr>
          <a:lstStyle/>
          <a:p>
            <a:pPr algn="ctr" defTabSz="1134507">
              <a:spcAft>
                <a:spcPts val="600"/>
              </a:spcAft>
            </a:pPr>
            <a:r>
              <a:rPr lang="en-US" sz="1400" b="1" kern="0" dirty="0">
                <a:solidFill>
                  <a:prstClr val="black"/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Find data</a:t>
            </a:r>
            <a:endParaRPr lang="en-US" sz="1400" kern="0" dirty="0">
              <a:solidFill>
                <a:prstClr val="black"/>
              </a:solidFill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endParaRPr>
          </a:p>
          <a:p>
            <a:pPr defTabSz="1134507"/>
            <a:r>
              <a:rPr lang="en-US" sz="1400" kern="0" dirty="0">
                <a:solidFill>
                  <a:prstClr val="black"/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Sources:</a:t>
            </a:r>
          </a:p>
          <a:p>
            <a:pPr marL="285750" indent="-285750" defTabSz="1134507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prstClr val="black"/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Local filesystem</a:t>
            </a:r>
          </a:p>
          <a:p>
            <a:pPr marL="285750" indent="-285750" defTabSz="1134507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prstClr val="black"/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Download from ESGF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14651B9-5AEC-4930-A127-8A46ADF8284D}"/>
              </a:ext>
            </a:extLst>
          </p:cNvPr>
          <p:cNvCxnSpPr>
            <a:cxnSpLocks/>
            <a:stCxn id="61" idx="1"/>
            <a:endCxn id="45" idx="3"/>
          </p:cNvCxnSpPr>
          <p:nvPr/>
        </p:nvCxnSpPr>
        <p:spPr>
          <a:xfrm flipH="1" flipV="1">
            <a:off x="6655876" y="890379"/>
            <a:ext cx="1639635" cy="757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lg" len="med"/>
            <a:tailEnd type="triangle" w="lg" len="med"/>
          </a:ln>
          <a:effectLst/>
        </p:spPr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CBEBB9B2-2F33-44FF-8F81-2E2E5F1DE751}"/>
              </a:ext>
            </a:extLst>
          </p:cNvPr>
          <p:cNvSpPr txBox="1">
            <a:spLocks/>
          </p:cNvSpPr>
          <p:nvPr/>
        </p:nvSpPr>
        <p:spPr>
          <a:xfrm>
            <a:off x="4113536" y="5336766"/>
            <a:ext cx="2542338" cy="859690"/>
          </a:xfrm>
          <a:prstGeom prst="roundRect">
            <a:avLst>
              <a:gd name="adj" fmla="val 12235"/>
            </a:avLst>
          </a:prstGeom>
          <a:solidFill>
            <a:schemeClr val="accent2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36000" rIns="0" bIns="36000" rtlCol="0" anchor="ctr">
            <a:noAutofit/>
          </a:bodyPr>
          <a:lstStyle>
            <a:defPPr>
              <a:defRPr lang="en-US"/>
            </a:defPPr>
            <a:lvl1pPr algn="ctr" defTabSz="1134475">
              <a:defRPr sz="1400" b="1" kern="0">
                <a:solidFill>
                  <a:prstClr val="black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Diagnostics</a:t>
            </a:r>
          </a:p>
          <a:p>
            <a:pPr>
              <a:defRPr/>
            </a:pPr>
            <a:r>
              <a:rPr 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(Python scripts, Julia scripts, R scripts, NCL scripts)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78BEC2B8-72E1-4E52-B45F-7216999712C2}"/>
              </a:ext>
            </a:extLst>
          </p:cNvPr>
          <p:cNvCxnSpPr>
            <a:cxnSpLocks/>
            <a:stCxn id="53" idx="3"/>
            <a:endCxn id="201" idx="1"/>
          </p:cNvCxnSpPr>
          <p:nvPr/>
        </p:nvCxnSpPr>
        <p:spPr>
          <a:xfrm>
            <a:off x="6655876" y="5766611"/>
            <a:ext cx="163963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lg" len="med"/>
            <a:tailEnd type="triangle" w="lg" len="med"/>
          </a:ln>
          <a:effectLst/>
        </p:spPr>
      </p:cxnSp>
      <p:sp>
        <p:nvSpPr>
          <p:cNvPr id="55" name="Eine Ecke des Rechtecks abrunden 14">
            <a:extLst>
              <a:ext uri="{FF2B5EF4-FFF2-40B4-BE49-F238E27FC236}">
                <a16:creationId xmlns:a16="http://schemas.microsoft.com/office/drawing/2014/main" id="{F30CFE94-647C-4079-96D4-716F6F9DB063}"/>
              </a:ext>
            </a:extLst>
          </p:cNvPr>
          <p:cNvSpPr>
            <a:spLocks/>
          </p:cNvSpPr>
          <p:nvPr/>
        </p:nvSpPr>
        <p:spPr>
          <a:xfrm>
            <a:off x="415738" y="2394721"/>
            <a:ext cx="2157531" cy="768698"/>
          </a:xfrm>
          <a:prstGeom prst="round1Rect">
            <a:avLst>
              <a:gd name="adj" fmla="val 49315"/>
            </a:avLst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 defTabSz="1134507">
              <a:spcAft>
                <a:spcPts val="600"/>
              </a:spcAft>
              <a:defRPr/>
            </a:pPr>
            <a:r>
              <a:rPr lang="en-US" sz="1400" b="1" kern="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User input</a:t>
            </a:r>
          </a:p>
          <a:p>
            <a:pPr algn="ctr" defTabSz="1134507">
              <a:defRPr/>
            </a:pPr>
            <a:r>
              <a:rPr lang="en-US" sz="1400" kern="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(recipe, configuration files, …)</a:t>
            </a:r>
          </a:p>
        </p:txBody>
      </p: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5D057047-4944-4BE7-A5D7-FA3FE4C7E783}"/>
              </a:ext>
            </a:extLst>
          </p:cNvPr>
          <p:cNvCxnSpPr>
            <a:cxnSpLocks/>
            <a:stCxn id="55" idx="3"/>
            <a:endCxn id="125" idx="1"/>
          </p:cNvCxnSpPr>
          <p:nvPr/>
        </p:nvCxnSpPr>
        <p:spPr>
          <a:xfrm>
            <a:off x="2573270" y="2779070"/>
            <a:ext cx="465207" cy="238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ysClr val="windowText" lastClr="000000"/>
            </a:solidFill>
            <a:prstDash val="dash"/>
            <a:headEnd type="none" w="lg" len="med"/>
            <a:tailEnd type="triangle" w="lg" len="med"/>
          </a:ln>
          <a:effectLst/>
        </p:spPr>
      </p:cxn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4503863E-B670-45E7-BD4F-B0C860B04ADA}"/>
              </a:ext>
            </a:extLst>
          </p:cNvPr>
          <p:cNvSpPr>
            <a:spLocks/>
          </p:cNvSpPr>
          <p:nvPr/>
        </p:nvSpPr>
        <p:spPr>
          <a:xfrm>
            <a:off x="2846421" y="6080126"/>
            <a:ext cx="1028430" cy="213077"/>
          </a:xfrm>
          <a:prstGeom prst="round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lIns="0" tIns="36000" rIns="0" bIns="36000" rtlCol="0" anchor="ctr">
            <a:noAutofit/>
          </a:bodyPr>
          <a:lstStyle/>
          <a:p>
            <a:pPr algn="ctr" defTabSz="1134507"/>
            <a:r>
              <a:rPr lang="en-US" sz="1200" b="1" kern="0" dirty="0">
                <a:solidFill>
                  <a:prstClr val="black"/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ESMValTool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D9AFE92A-A256-42A5-88F2-E4EFD1388B2E}"/>
              </a:ext>
            </a:extLst>
          </p:cNvPr>
          <p:cNvSpPr txBox="1">
            <a:spLocks/>
          </p:cNvSpPr>
          <p:nvPr/>
        </p:nvSpPr>
        <p:spPr>
          <a:xfrm>
            <a:off x="8295509" y="506030"/>
            <a:ext cx="2093336" cy="783842"/>
          </a:xfrm>
          <a:prstGeom prst="roundRect">
            <a:avLst>
              <a:gd name="adj" fmla="val 31397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134507">
              <a:spcAft>
                <a:spcPts val="600"/>
              </a:spcAft>
              <a:defRPr/>
            </a:pPr>
            <a:r>
              <a:rPr lang="en-US" sz="1400" b="1" kern="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Input data</a:t>
            </a:r>
          </a:p>
          <a:p>
            <a:pPr algn="ctr" defTabSz="1134507">
              <a:defRPr/>
            </a:pPr>
            <a:r>
              <a:rPr lang="en-US" sz="1400" kern="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(netCDF from CMIP, observations, …)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00644497-CCDE-45E7-8263-E1867C68064B}"/>
              </a:ext>
            </a:extLst>
          </p:cNvPr>
          <p:cNvSpPr>
            <a:spLocks/>
          </p:cNvSpPr>
          <p:nvPr/>
        </p:nvSpPr>
        <p:spPr>
          <a:xfrm>
            <a:off x="2946476" y="3974408"/>
            <a:ext cx="1114661" cy="213077"/>
          </a:xfrm>
          <a:prstGeom prst="round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lIns="0" tIns="36000" rIns="0" bIns="36000" rtlCol="0" anchor="ctr">
            <a:noAutofit/>
          </a:bodyPr>
          <a:lstStyle/>
          <a:p>
            <a:pPr algn="ctr" defTabSz="1134507"/>
            <a:r>
              <a:rPr lang="en-US" sz="1200" b="1" kern="0" dirty="0">
                <a:solidFill>
                  <a:prstClr val="black"/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ESMValCore</a:t>
            </a:r>
          </a:p>
        </p:txBody>
      </p:sp>
      <p:sp>
        <p:nvSpPr>
          <p:cNvPr id="125" name="Rechteck: abgerundete Ecken 124">
            <a:extLst>
              <a:ext uri="{FF2B5EF4-FFF2-40B4-BE49-F238E27FC236}">
                <a16:creationId xmlns:a16="http://schemas.microsoft.com/office/drawing/2014/main" id="{ABEBB63D-96B1-4FA7-8B87-1C87B6D50450}"/>
              </a:ext>
            </a:extLst>
          </p:cNvPr>
          <p:cNvSpPr>
            <a:spLocks/>
          </p:cNvSpPr>
          <p:nvPr/>
        </p:nvSpPr>
        <p:spPr>
          <a:xfrm>
            <a:off x="3038477" y="1608138"/>
            <a:ext cx="4694097" cy="2346628"/>
          </a:xfrm>
          <a:prstGeom prst="roundRect">
            <a:avLst>
              <a:gd name="adj" fmla="val 3846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1620000" tIns="72000" rIns="72000" bIns="72000" rtlCol="0" anchor="ctr">
            <a:noAutofit/>
          </a:bodyPr>
          <a:lstStyle/>
          <a:p>
            <a:pPr marL="285750" indent="-285750" defTabSz="1134507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kern="0" dirty="0">
              <a:solidFill>
                <a:prstClr val="black"/>
              </a:solidFill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1134507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prstClr val="black"/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Load data</a:t>
            </a:r>
          </a:p>
          <a:p>
            <a:pPr marL="285750" indent="-285750" defTabSz="1134507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prstClr val="black"/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Ensure that data format follows standards</a:t>
            </a:r>
          </a:p>
          <a:p>
            <a:pPr marL="285750" indent="-285750" defTabSz="1134507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prstClr val="black"/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User-defined preprocessing (regridding, masking, calculating statistics, region extraction, …)</a:t>
            </a:r>
          </a:p>
          <a:p>
            <a:pPr marL="285750" indent="-285750" defTabSz="1134507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prstClr val="black"/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Save data</a:t>
            </a: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B6625CC5-7E23-45E1-B32D-4C8A8BD8741A}"/>
              </a:ext>
            </a:extLst>
          </p:cNvPr>
          <p:cNvCxnSpPr>
            <a:cxnSpLocks/>
            <a:stCxn id="45" idx="2"/>
            <a:endCxn id="125" idx="0"/>
          </p:cNvCxnSpPr>
          <p:nvPr/>
        </p:nvCxnSpPr>
        <p:spPr>
          <a:xfrm flipH="1">
            <a:off x="5385524" y="1402000"/>
            <a:ext cx="2742" cy="20613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lg" len="med"/>
            <a:tailEnd type="triangle" w="lg" len="med"/>
          </a:ln>
          <a:effectLst/>
        </p:spPr>
      </p:cxnSp>
      <p:cxnSp>
        <p:nvCxnSpPr>
          <p:cNvPr id="144" name="Verbinder: gewinkelt 143">
            <a:extLst>
              <a:ext uri="{FF2B5EF4-FFF2-40B4-BE49-F238E27FC236}">
                <a16:creationId xmlns:a16="http://schemas.microsoft.com/office/drawing/2014/main" id="{D605D6B4-DD59-4212-8B0A-646969FF43D8}"/>
              </a:ext>
            </a:extLst>
          </p:cNvPr>
          <p:cNvCxnSpPr>
            <a:cxnSpLocks/>
            <a:stCxn id="55" idx="0"/>
            <a:endCxn id="45" idx="1"/>
          </p:cNvCxnSpPr>
          <p:nvPr/>
        </p:nvCxnSpPr>
        <p:spPr>
          <a:xfrm rot="5400000" flipH="1" flipV="1">
            <a:off x="2055409" y="329475"/>
            <a:ext cx="1504342" cy="2626155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/>
            </a:solidFill>
            <a:prstDash val="dash"/>
            <a:headEnd type="none" w="lg" len="med"/>
            <a:tailEnd type="triangle" w="lg" len="med"/>
          </a:ln>
          <a:effectLst/>
        </p:spPr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26088F76-2E61-4BE3-AF98-FD5D629A3A26}"/>
              </a:ext>
            </a:extLst>
          </p:cNvPr>
          <p:cNvCxnSpPr>
            <a:cxnSpLocks/>
            <a:stCxn id="125" idx="2"/>
            <a:endCxn id="197" idx="0"/>
          </p:cNvCxnSpPr>
          <p:nvPr/>
        </p:nvCxnSpPr>
        <p:spPr>
          <a:xfrm flipH="1">
            <a:off x="5384707" y="3954766"/>
            <a:ext cx="819" cy="3973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lg" len="med"/>
            <a:tailEnd type="triangle" w="lg" len="med"/>
          </a:ln>
          <a:effectLst/>
        </p:spPr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C7543844-0002-4265-AD00-AC2E46DA9908}"/>
              </a:ext>
            </a:extLst>
          </p:cNvPr>
          <p:cNvCxnSpPr>
            <a:cxnSpLocks/>
            <a:stCxn id="197" idx="2"/>
            <a:endCxn id="53" idx="0"/>
          </p:cNvCxnSpPr>
          <p:nvPr/>
        </p:nvCxnSpPr>
        <p:spPr>
          <a:xfrm>
            <a:off x="5384705" y="5135970"/>
            <a:ext cx="0" cy="20079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lg" len="med"/>
            <a:tailEnd type="triangle" w="lg" len="med"/>
          </a:ln>
          <a:effectLst/>
        </p:spPr>
      </p:cxnSp>
      <p:cxnSp>
        <p:nvCxnSpPr>
          <p:cNvPr id="183" name="Verbinder: gewinkelt 182">
            <a:extLst>
              <a:ext uri="{FF2B5EF4-FFF2-40B4-BE49-F238E27FC236}">
                <a16:creationId xmlns:a16="http://schemas.microsoft.com/office/drawing/2014/main" id="{71FFE68A-3043-47F0-937C-2CAA76ACF402}"/>
              </a:ext>
            </a:extLst>
          </p:cNvPr>
          <p:cNvCxnSpPr>
            <a:cxnSpLocks/>
            <a:stCxn id="55" idx="2"/>
            <a:endCxn id="53" idx="1"/>
          </p:cNvCxnSpPr>
          <p:nvPr/>
        </p:nvCxnSpPr>
        <p:spPr>
          <a:xfrm rot="16200000" flipH="1">
            <a:off x="1502423" y="3155500"/>
            <a:ext cx="2603192" cy="2619033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/>
            </a:solidFill>
            <a:prstDash val="dash"/>
            <a:headEnd type="none" w="lg" len="med"/>
            <a:tailEnd type="triangle" w="lg" len="med"/>
          </a:ln>
          <a:effectLst/>
        </p:spPr>
      </p:cxnSp>
      <p:sp>
        <p:nvSpPr>
          <p:cNvPr id="197" name="Textfeld 196">
            <a:extLst>
              <a:ext uri="{FF2B5EF4-FFF2-40B4-BE49-F238E27FC236}">
                <a16:creationId xmlns:a16="http://schemas.microsoft.com/office/drawing/2014/main" id="{03402243-58F2-4BE8-8862-5E9B2289E463}"/>
              </a:ext>
            </a:extLst>
          </p:cNvPr>
          <p:cNvSpPr txBox="1">
            <a:spLocks/>
          </p:cNvSpPr>
          <p:nvPr/>
        </p:nvSpPr>
        <p:spPr>
          <a:xfrm>
            <a:off x="4338037" y="4352128"/>
            <a:ext cx="2093336" cy="783842"/>
          </a:xfrm>
          <a:prstGeom prst="roundRect">
            <a:avLst>
              <a:gd name="adj" fmla="val 31397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134507">
              <a:spcAft>
                <a:spcPts val="600"/>
              </a:spcAft>
              <a:defRPr/>
            </a:pPr>
            <a:r>
              <a:rPr lang="en-US" sz="1400" b="1" kern="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Preprocessed data</a:t>
            </a:r>
          </a:p>
          <a:p>
            <a:pPr algn="ctr" defTabSz="1134507">
              <a:defRPr/>
            </a:pPr>
            <a:r>
              <a:rPr lang="en-US" sz="1400" kern="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(netCDF)</a:t>
            </a:r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9026A8D1-648A-47E2-90BC-153179123D9E}"/>
              </a:ext>
            </a:extLst>
          </p:cNvPr>
          <p:cNvSpPr txBox="1">
            <a:spLocks/>
          </p:cNvSpPr>
          <p:nvPr/>
        </p:nvSpPr>
        <p:spPr>
          <a:xfrm>
            <a:off x="8295509" y="5374690"/>
            <a:ext cx="2093336" cy="783842"/>
          </a:xfrm>
          <a:prstGeom prst="roundRect">
            <a:avLst>
              <a:gd name="adj" fmla="val 31397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de-DE"/>
            </a:defPPr>
            <a:lvl1pPr marR="0" lvl="0" indent="0" algn="ctr" defTabSz="1134507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Final output</a:t>
            </a:r>
          </a:p>
          <a:p>
            <a:r>
              <a:rPr lang="en-US" b="0" dirty="0">
                <a:solidFill>
                  <a:schemeClr val="bg1">
                    <a:lumMod val="85000"/>
                  </a:schemeClr>
                </a:solidFill>
              </a:rPr>
              <a:t>(netCDF, graphics, …)</a:t>
            </a:r>
          </a:p>
        </p:txBody>
      </p:sp>
      <p:sp>
        <p:nvSpPr>
          <p:cNvPr id="210" name="Rechteck: abgerundete Ecken 209">
            <a:extLst>
              <a:ext uri="{FF2B5EF4-FFF2-40B4-BE49-F238E27FC236}">
                <a16:creationId xmlns:a16="http://schemas.microsoft.com/office/drawing/2014/main" id="{B5894F9D-7F8B-40DD-A231-A7981C02433E}"/>
              </a:ext>
            </a:extLst>
          </p:cNvPr>
          <p:cNvSpPr>
            <a:spLocks/>
          </p:cNvSpPr>
          <p:nvPr/>
        </p:nvSpPr>
        <p:spPr>
          <a:xfrm>
            <a:off x="3115023" y="1972807"/>
            <a:ext cx="1407374" cy="1889098"/>
          </a:xfrm>
          <a:prstGeom prst="roundRect">
            <a:avLst>
              <a:gd name="adj" fmla="val 4676"/>
            </a:avLst>
          </a:prstGeom>
          <a:solidFill>
            <a:schemeClr val="bg2">
              <a:lumMod val="25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72000" rIns="72000" bIns="72000" rtlCol="0" anchor="ctr">
            <a:noAutofit/>
          </a:bodyPr>
          <a:lstStyle/>
          <a:p>
            <a:pPr algn="ctr" defTabSz="1134507">
              <a:spcAft>
                <a:spcPts val="600"/>
              </a:spcAft>
            </a:pPr>
            <a:endParaRPr lang="en-US" sz="1400" kern="0" dirty="0">
              <a:solidFill>
                <a:prstClr val="black"/>
              </a:solidFill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8ABA2464-F98A-4791-9AA5-42DCEDBE694D}"/>
              </a:ext>
            </a:extLst>
          </p:cNvPr>
          <p:cNvSpPr>
            <a:spLocks/>
          </p:cNvSpPr>
          <p:nvPr/>
        </p:nvSpPr>
        <p:spPr>
          <a:xfrm>
            <a:off x="3115022" y="2463999"/>
            <a:ext cx="1407374" cy="604844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lIns="72000" tIns="72000" rIns="72000" bIns="72000" rtlCol="0" anchor="ctr">
            <a:noAutofit/>
          </a:bodyPr>
          <a:lstStyle/>
          <a:p>
            <a:pPr algn="ctr" defTabSz="1134507">
              <a:spcAft>
                <a:spcPts val="600"/>
              </a:spcAft>
            </a:pPr>
            <a:r>
              <a:rPr lang="en-US" sz="1400" b="1" kern="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Create task graph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006EF4B8-736B-45C5-8104-168956EF3D2B}"/>
              </a:ext>
            </a:extLst>
          </p:cNvPr>
          <p:cNvSpPr>
            <a:spLocks/>
          </p:cNvSpPr>
          <p:nvPr/>
        </p:nvSpPr>
        <p:spPr>
          <a:xfrm>
            <a:off x="3115022" y="3265118"/>
            <a:ext cx="1407374" cy="604844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lIns="72000" tIns="72000" rIns="72000" bIns="72000" rtlCol="0" anchor="ctr">
            <a:noAutofit/>
          </a:bodyPr>
          <a:lstStyle/>
          <a:p>
            <a:pPr algn="ctr" defTabSz="1134507">
              <a:spcAft>
                <a:spcPts val="600"/>
              </a:spcAft>
            </a:pPr>
            <a:r>
              <a:rPr lang="en-US" sz="1400" b="1" kern="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Execute task graph</a:t>
            </a:r>
          </a:p>
        </p:txBody>
      </p:sp>
      <p:pic>
        <p:nvPicPr>
          <p:cNvPr id="212" name="Grafik 211">
            <a:extLst>
              <a:ext uri="{FF2B5EF4-FFF2-40B4-BE49-F238E27FC236}">
                <a16:creationId xmlns:a16="http://schemas.microsoft.com/office/drawing/2014/main" id="{04F9D155-8004-42C0-A7C9-08FB68D0A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4573" y="2013143"/>
            <a:ext cx="1128272" cy="412418"/>
          </a:xfrm>
          <a:prstGeom prst="rect">
            <a:avLst/>
          </a:prstGeom>
        </p:spPr>
      </p:pic>
      <p:sp>
        <p:nvSpPr>
          <p:cNvPr id="194" name="Geschweifte Klammer links 193">
            <a:extLst>
              <a:ext uri="{FF2B5EF4-FFF2-40B4-BE49-F238E27FC236}">
                <a16:creationId xmlns:a16="http://schemas.microsoft.com/office/drawing/2014/main" id="{3EC6C4D1-94B7-4F41-8E9E-D53BCE871374}"/>
              </a:ext>
            </a:extLst>
          </p:cNvPr>
          <p:cNvSpPr/>
          <p:nvPr/>
        </p:nvSpPr>
        <p:spPr>
          <a:xfrm>
            <a:off x="4502755" y="2073207"/>
            <a:ext cx="279297" cy="1411731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5" name="Geschweifte Klammer links 194">
            <a:extLst>
              <a:ext uri="{FF2B5EF4-FFF2-40B4-BE49-F238E27FC236}">
                <a16:creationId xmlns:a16="http://schemas.microsoft.com/office/drawing/2014/main" id="{0B15F231-2355-410C-875D-87D041F53998}"/>
              </a:ext>
            </a:extLst>
          </p:cNvPr>
          <p:cNvSpPr/>
          <p:nvPr/>
        </p:nvSpPr>
        <p:spPr>
          <a:xfrm>
            <a:off x="4510782" y="3560808"/>
            <a:ext cx="274496" cy="252471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" name="Textfeld 238">
            <a:extLst>
              <a:ext uri="{FF2B5EF4-FFF2-40B4-BE49-F238E27FC236}">
                <a16:creationId xmlns:a16="http://schemas.microsoft.com/office/drawing/2014/main" id="{6511D55E-06F8-4D33-B4D1-C517518BFE6D}"/>
              </a:ext>
            </a:extLst>
          </p:cNvPr>
          <p:cNvSpPr txBox="1">
            <a:spLocks/>
          </p:cNvSpPr>
          <p:nvPr/>
        </p:nvSpPr>
        <p:spPr>
          <a:xfrm>
            <a:off x="3038475" y="1602798"/>
            <a:ext cx="4687257" cy="370011"/>
          </a:xfrm>
          <a:prstGeom prst="roundRect">
            <a:avLst>
              <a:gd name="adj" fmla="val 3139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1134507">
              <a:spcAft>
                <a:spcPts val="600"/>
              </a:spcAft>
              <a:defRPr/>
            </a:pPr>
            <a:r>
              <a:rPr lang="en-US" sz="1400" b="1" kern="0" dirty="0"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Preprocessor</a:t>
            </a:r>
          </a:p>
        </p:txBody>
      </p:sp>
      <p:pic>
        <p:nvPicPr>
          <p:cNvPr id="286" name="Grafik 285">
            <a:extLst>
              <a:ext uri="{FF2B5EF4-FFF2-40B4-BE49-F238E27FC236}">
                <a16:creationId xmlns:a16="http://schemas.microsoft.com/office/drawing/2014/main" id="{8AEE3A07-9317-415F-8AAC-C33C1363D0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3" y="37662"/>
            <a:ext cx="2649367" cy="75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1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88</Words>
  <Application>Microsoft Office PowerPoint</Application>
  <PresentationFormat>Benutzerdefiniert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Gadugi</vt:lpstr>
      <vt:lpstr>Segoe UI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Schlund, Manuel</dc:creator>
  <cp:lastModifiedBy>Schlund, Manuel</cp:lastModifiedBy>
  <cp:revision>15</cp:revision>
  <dcterms:created xsi:type="dcterms:W3CDTF">2024-07-05T08:25:37Z</dcterms:created>
  <dcterms:modified xsi:type="dcterms:W3CDTF">2024-07-09T12:10:30Z</dcterms:modified>
</cp:coreProperties>
</file>