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303" r:id="rId6"/>
    <p:sldId id="302" r:id="rId7"/>
    <p:sldId id="363" r:id="rId8"/>
    <p:sldId id="365" r:id="rId9"/>
    <p:sldId id="362" r:id="rId10"/>
    <p:sldId id="335" r:id="rId11"/>
    <p:sldId id="369" r:id="rId12"/>
    <p:sldId id="366" r:id="rId13"/>
    <p:sldId id="367" r:id="rId14"/>
    <p:sldId id="370" r:id="rId15"/>
    <p:sldId id="371" r:id="rId16"/>
    <p:sldId id="372" r:id="rId17"/>
    <p:sldId id="373" r:id="rId18"/>
    <p:sldId id="285" r:id="rId19"/>
    <p:sldId id="283" r:id="rId20"/>
    <p:sldId id="286" r:id="rId21"/>
    <p:sldId id="288" r:id="rId22"/>
    <p:sldId id="377" r:id="rId23"/>
    <p:sldId id="374" r:id="rId24"/>
    <p:sldId id="376" r:id="rId25"/>
    <p:sldId id="379" r:id="rId26"/>
    <p:sldId id="380" r:id="rId27"/>
    <p:sldId id="290" r:id="rId28"/>
    <p:sldId id="383" r:id="rId29"/>
    <p:sldId id="291" r:id="rId30"/>
    <p:sldId id="293" r:id="rId31"/>
    <p:sldId id="294" r:id="rId32"/>
    <p:sldId id="295" r:id="rId33"/>
    <p:sldId id="296" r:id="rId34"/>
    <p:sldId id="382" r:id="rId35"/>
    <p:sldId id="297" r:id="rId36"/>
    <p:sldId id="364" r:id="rId3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C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6404" autoAdjust="0"/>
  </p:normalViewPr>
  <p:slideViewPr>
    <p:cSldViewPr>
      <p:cViewPr varScale="1">
        <p:scale>
          <a:sx n="83" d="100"/>
          <a:sy n="83" d="100"/>
        </p:scale>
        <p:origin x="38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1F818-D0CA-49BF-8913-FF7F8F032504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B232-EBF2-420B-8314-B35D8686F6D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77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CB232-EBF2-420B-8314-B35D8686F6D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5303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024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8061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450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982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456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238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269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5931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A6D7B-469F-4CCB-B2A5-1F0B5877C376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396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C91606-DBD9-4F6E-801A-38DAABB49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440CFC-86FE-4DB4-A901-1656D7B77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FA0E7C-BAE8-4C05-AAF4-0F82B14D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112D38C-1B78-4B4A-8C12-873C159C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34BA143-983A-4E45-90CC-3916EAC8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147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198DED-B312-45AA-9AFF-C9076305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3BCCF58-B736-49F1-A0BB-D4A3466EC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97EE85-952B-4F13-A320-980BEEE9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F4B5B4-9657-4ACF-916A-90F6274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5106ADE-63CB-461A-8452-240A18A3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519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6D38142-2BD1-4B05-B677-842E7417B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9C71E8E-263F-40D0-82D9-B620A20EF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3A82D7-B7DC-4B32-911D-519BDBB9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F8D9AC-611C-40E6-846A-6F65F7B6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8FA562-475B-4EAE-A227-2902AE01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31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CFA086-8835-47C1-9DD9-DC37C8C9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EEBAF6-7F4F-4FE4-8616-39D65079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96AD54-5998-473A-9BEE-325DB9F32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64EAFD-B302-4423-979B-07AA5129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08D91B-32AF-45EC-9CED-34022AAD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699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BD483E-A487-47DF-85ED-835485AE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DF456D4E-82BA-40A8-92C6-0A14A5785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7E2EB3-2BAE-4661-8104-8D5FDE56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A29856B-0979-4B55-B8D6-188B89D9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6B302B-4C1C-4944-B579-B0BF0D21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87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B27671-D63C-41FC-816E-D26C8238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EF80B4-6879-4ACC-A680-7706ABB70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73B769DC-CEB3-4ABA-ABF9-D71423DAC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BE00DB-ED32-4604-B997-AADEABC0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B4546B-D483-4DC4-82CD-5453BB08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B6DEFA4-9C90-4E4F-9FEE-6B403447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07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8C724B-8568-43B1-BAA5-236EC981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51F467F-5C0B-4909-9F37-B07D983B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CB955758-BF7B-4EC6-99B4-454B84298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3F93325-4092-4647-BF36-76A823CB3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A9C8B1DA-B7F5-4B85-8BB6-4EB595BE7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64E7FCD-EB05-4970-835D-8392BFA6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E2B0544-A025-4F56-997A-11A4D5E5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A7F4D54-D207-4DC6-9C90-7E8E6AAA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21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5A21B-2607-4973-9E4E-3591F1E8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ADC6E4C-40C2-48DE-BAEA-D97756E5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719459B-D6B6-4071-9228-74B8764D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0E53681-1D4A-4A95-BF3B-ABA74BEC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8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54931F2-E2E0-4AC5-8FB9-68E26392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4F45A7A-BC02-4310-B7C6-8F2FFA58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EFB68E-A26C-42A7-9460-DE4AFE6A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0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88417-6747-4A6B-A40C-C38B96CC6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59DE1FE-8F30-4A5E-903F-FCFDA3975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A4FEA48-B70E-4185-8520-E4D705B3D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8BFEEC-0BCB-4BF2-A24F-56282382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CEE98B0-4E25-42A4-B68E-2BDADD32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E78BF9A-7091-44DF-96D4-B55E258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20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776F31-5D16-4B85-AEEB-FF604626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D66FE5F-EE6C-4F99-A598-997D48F84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62010F0E-E286-4C42-9639-3340AA5AB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F78788F-1938-4F80-AC10-75585E8B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D52DD9-6926-4487-BFE1-42AC8535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102697A-C245-43EA-BB66-8CACA422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26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96F2B6C-B4D9-40B9-AAF9-E2AD265D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19F687D0-54C4-40A8-BC6F-CDE228A6E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D7D16E-4483-47D0-B603-35A197BF2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C5AC-6640-4936-9E9B-3F7AAAC40517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DA280F-377A-4140-9D19-8392DD7CF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C70757-BA06-4887-AD8D-F3FC7B3E9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BC52B-18EF-4DD9-B96D-D2A37DD28C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219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594855-D5FB-433A-97A5-347710F8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6375"/>
            <a:ext cx="9144000" cy="1509844"/>
          </a:xfrm>
        </p:spPr>
        <p:txBody>
          <a:bodyPr>
            <a:normAutofit/>
          </a:bodyPr>
          <a:lstStyle/>
          <a:p>
            <a:r>
              <a:rPr lang="cs-CZ"/>
              <a:t>Paměti počítače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6FEE1F-6F66-4FB0-9481-38CFEA420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4214"/>
            <a:ext cx="9144000" cy="823586"/>
          </a:xfrm>
        </p:spPr>
        <p:txBody>
          <a:bodyPr/>
          <a:lstStyle/>
          <a:p>
            <a:r>
              <a:rPr lang="cs-CZ" dirty="0"/>
              <a:t>Podnadpis</a:t>
            </a:r>
          </a:p>
        </p:txBody>
      </p:sp>
    </p:spTree>
    <p:extLst>
      <p:ext uri="{BB962C8B-B14F-4D97-AF65-F5344CB8AC3E}">
        <p14:creationId xmlns:p14="http://schemas.microsoft.com/office/powerpoint/2010/main" val="331033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SRAM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Paměť SRAM je realizována jako obvod, který pro uchování 1 bitu informace potřebuje až šest tranzistorů.</a:t>
            </a:r>
          </a:p>
          <a:p>
            <a:r>
              <a:rPr lang="cs-CZ" dirty="0"/>
              <a:t>Nepotřebuje periodickou obnovu informace (</a:t>
            </a:r>
            <a:r>
              <a:rPr lang="en-US" dirty="0"/>
              <a:t>Refresh</a:t>
            </a:r>
            <a:r>
              <a:rPr lang="cs-CZ" dirty="0"/>
              <a:t>)</a:t>
            </a:r>
          </a:p>
          <a:p>
            <a:r>
              <a:rPr lang="cs-CZ" dirty="0"/>
              <a:t>Má menší spotřebu</a:t>
            </a:r>
          </a:p>
          <a:p>
            <a:r>
              <a:rPr lang="cs-CZ" dirty="0"/>
              <a:t>Je složitá na výrobu a zabírá (na čipu) velký prostor</a:t>
            </a:r>
          </a:p>
          <a:p>
            <a:r>
              <a:rPr lang="cs-CZ" dirty="0"/>
              <a:t>Umožňuje velmi rychlé čtení (je rychlá)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04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DRAM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b="1" dirty="0"/>
              <a:t>DRAM</a:t>
            </a:r>
            <a:r>
              <a:rPr lang="cs-CZ" dirty="0"/>
              <a:t> (</a:t>
            </a:r>
            <a:r>
              <a:rPr lang="en-US" dirty="0"/>
              <a:t>Dynamic Random Access Memory</a:t>
            </a:r>
            <a:r>
              <a:rPr lang="cs-CZ" dirty="0"/>
              <a:t>)</a:t>
            </a:r>
          </a:p>
          <a:p>
            <a:r>
              <a:rPr lang="cs-CZ" dirty="0"/>
              <a:t>V paměti DRAM je informace uložena pomocí elektrického náboje na kondenzátoru. </a:t>
            </a:r>
          </a:p>
          <a:p>
            <a:r>
              <a:rPr lang="cs-CZ" dirty="0"/>
              <a:t>Tento náboj má však tendenci se vybíjet i v době, kdy je paměť připojena ke zdroji elektrického napájení! </a:t>
            </a:r>
          </a:p>
          <a:p>
            <a:r>
              <a:rPr lang="cs-CZ" dirty="0"/>
              <a:t>Aby nedošlo k tomuto vybití a tím i ke ztrátě uložené informace, je nutné periodicky provádět tzv. </a:t>
            </a:r>
            <a:r>
              <a:rPr lang="en-US" dirty="0"/>
              <a:t>refresh</a:t>
            </a:r>
            <a:r>
              <a:rPr lang="cs-CZ" dirty="0"/>
              <a:t>, (tj. oživování paměťové buňky).</a:t>
            </a:r>
          </a:p>
          <a:p>
            <a:pPr lvl="1"/>
            <a:r>
              <a:rPr lang="cs-CZ" dirty="0"/>
              <a:t>Tuto funkci plní některý z obvodů čipové sady.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SDRAM</a:t>
            </a:r>
          </a:p>
          <a:p>
            <a:r>
              <a:rPr lang="cs-CZ" dirty="0"/>
              <a:t>SDRAM (</a:t>
            </a:r>
            <a:r>
              <a:rPr lang="en-US" dirty="0"/>
              <a:t>Synchronous Dynamic Random Access Memory</a:t>
            </a:r>
            <a:r>
              <a:rPr lang="cs-CZ" dirty="0"/>
              <a:t>)</a:t>
            </a:r>
          </a:p>
          <a:p>
            <a:r>
              <a:rPr lang="cs-CZ" dirty="0"/>
              <a:t>Označující paměť typu DRAM se synchronním způsobem přenosu dat.</a:t>
            </a:r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FFE78B4-5F16-4936-857B-5B5FAC7C7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49" y="365125"/>
            <a:ext cx="3048000" cy="1743456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30D40FFF-35B9-4D37-9ED2-8EEF97047C6E}"/>
              </a:ext>
            </a:extLst>
          </p:cNvPr>
          <p:cNvSpPr txBox="1"/>
          <p:nvPr/>
        </p:nvSpPr>
        <p:spPr>
          <a:xfrm>
            <a:off x="7608168" y="843240"/>
            <a:ext cx="79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Obr</a:t>
            </a:r>
            <a:r>
              <a:rPr lang="en-US" dirty="0"/>
              <a:t>.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545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Vývoj paměťových obvodů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u počítačů řady PC a PC/XT a PC/AT- procesor 80286 se používal </a:t>
            </a:r>
            <a:r>
              <a:rPr lang="cs-CZ" b="1" dirty="0"/>
              <a:t>DIP</a:t>
            </a:r>
            <a:r>
              <a:rPr lang="cs-CZ" dirty="0"/>
              <a:t> (</a:t>
            </a:r>
            <a:r>
              <a:rPr lang="cs-CZ" b="1" dirty="0"/>
              <a:t>DIL</a:t>
            </a:r>
            <a:r>
              <a:rPr lang="cs-CZ" dirty="0"/>
              <a:t>) – </a:t>
            </a:r>
            <a:r>
              <a:rPr lang="en-US" dirty="0"/>
              <a:t>Dual Inline Package</a:t>
            </a:r>
            <a:r>
              <a:rPr lang="cs-CZ" dirty="0"/>
              <a:t> (</a:t>
            </a:r>
            <a:r>
              <a:rPr lang="en-US" dirty="0"/>
              <a:t>Dual In</a:t>
            </a:r>
            <a:r>
              <a:rPr lang="cs-CZ" dirty="0"/>
              <a:t> </a:t>
            </a:r>
            <a:r>
              <a:rPr lang="en-US" dirty="0"/>
              <a:t>Line</a:t>
            </a:r>
            <a:r>
              <a:rPr lang="cs-CZ" dirty="0"/>
              <a:t>)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První PC používaly operační paměť osazenou pomocí jednotlivých integrovaných obvodů, z nichž každý měl šířku přenosu 1 bit nebo čtveřici bitů (tzv. </a:t>
            </a:r>
            <a:r>
              <a:rPr lang="en-US" dirty="0"/>
              <a:t>nibble - nibble oriented memory</a:t>
            </a:r>
            <a:r>
              <a:rPr lang="cs-CZ" dirty="0"/>
              <a:t>). </a:t>
            </a:r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1CB06A9-AD26-AF24-B3A1-4E6C2309F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32" y="4288380"/>
            <a:ext cx="2050552" cy="2050552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4DEC85A-A385-6D60-478A-B69B807D82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449" y="4288380"/>
            <a:ext cx="2033271" cy="20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9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SIMM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Se vzrůstající kapacitou operační paměti přichází další způsob její organizace, který dovoluje její snadnější rozšiřování a také větší kapacitu. </a:t>
            </a:r>
          </a:p>
          <a:p>
            <a:r>
              <a:rPr lang="cs-CZ" dirty="0"/>
              <a:t>Paměti jsou integrovány na miniaturních deskách plošného spoje označovaných jako SIMM (</a:t>
            </a:r>
            <a:r>
              <a:rPr lang="en-US" dirty="0"/>
              <a:t>Single Inline Memory Module</a:t>
            </a:r>
            <a:r>
              <a:rPr lang="cs-CZ" dirty="0"/>
              <a:t>), které jsou potom jako celek osazovány do odpovídajících konektorů na základní desce. </a:t>
            </a:r>
          </a:p>
          <a:p>
            <a:pPr marL="0" indent="0">
              <a:buNone/>
            </a:pPr>
            <a:r>
              <a:rPr lang="cs-CZ" dirty="0"/>
              <a:t>Tyto moduly jsou vyráběny ve dvou variantách:</a:t>
            </a:r>
          </a:p>
          <a:p>
            <a:pPr lvl="1"/>
            <a:r>
              <a:rPr lang="cs-CZ" dirty="0"/>
              <a:t>30-pin SIMM</a:t>
            </a:r>
          </a:p>
          <a:p>
            <a:pPr lvl="1"/>
            <a:r>
              <a:rPr lang="cs-CZ" dirty="0"/>
              <a:t>72-pin SIMM (PS/2 SIMM)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404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Verze SIMM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/>
              <a:t>30-pin SIMM</a:t>
            </a:r>
          </a:p>
          <a:p>
            <a:pPr lvl="1"/>
            <a:r>
              <a:rPr lang="cs-CZ" dirty="0"/>
              <a:t>používaný u většiny počítačů s procesory 80286, 80386SX, 80386 a některých 80486. </a:t>
            </a:r>
          </a:p>
          <a:p>
            <a:pPr lvl="1"/>
            <a:r>
              <a:rPr lang="cs-CZ" dirty="0"/>
              <a:t>Mají 30 vývodů a šířku přenosu dat 8 bitů (bezparitní)  nebo 9 bitů (paritní SIMM). </a:t>
            </a:r>
          </a:p>
          <a:p>
            <a:pPr lvl="1"/>
            <a:r>
              <a:rPr lang="cs-CZ" dirty="0"/>
              <a:t>Byly vyráběny s kapacitami 256 kB, 1 MB a 4 MB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72-pin SIMM (PS/2 SIMM): </a:t>
            </a:r>
          </a:p>
          <a:p>
            <a:pPr lvl="1"/>
            <a:r>
              <a:rPr lang="cs-CZ" dirty="0"/>
              <a:t>používaný u počítačů s procesory 80486 a vyššími. </a:t>
            </a:r>
          </a:p>
          <a:p>
            <a:pPr lvl="1"/>
            <a:r>
              <a:rPr lang="cs-CZ" dirty="0"/>
              <a:t>PS/2 SIMM mají 72 vývodů, šířku přenosu dat 32 bitů (bezparitní) nebo 36 bitů (paritní SIMM - pro každý byte jeden paritní bit). </a:t>
            </a:r>
          </a:p>
          <a:p>
            <a:pPr lvl="1"/>
            <a:r>
              <a:rPr lang="cs-CZ" dirty="0"/>
              <a:t>Byly vyráběny s kapacitami 4 MB, 8 MB, 16 MB, 32 MB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233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967420"/>
            <a:ext cx="5797892" cy="33337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cs-CZ" dirty="0"/>
              <a:t>Verze SIMM – obr.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947102"/>
            <a:ext cx="5309538" cy="4074186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>
            <a:off x="407368" y="567227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SIMM 72 a 30 pin</a:t>
            </a:r>
          </a:p>
        </p:txBody>
      </p:sp>
    </p:spTree>
    <p:extLst>
      <p:ext uri="{BB962C8B-B14F-4D97-AF65-F5344CB8AC3E}">
        <p14:creationId xmlns:p14="http://schemas.microsoft.com/office/powerpoint/2010/main" val="143006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cs-CZ" dirty="0"/>
              <a:t>SIPP </a:t>
            </a:r>
            <a:r>
              <a:rPr lang="cs-CZ" sz="4800" dirty="0"/>
              <a:t>(podobné SIMM 30p)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9416" y="1825625"/>
            <a:ext cx="10513168" cy="4351338"/>
          </a:xfrm>
        </p:spPr>
        <p:txBody>
          <a:bodyPr>
            <a:noAutofit/>
          </a:bodyPr>
          <a:lstStyle/>
          <a:p>
            <a:r>
              <a:rPr lang="cs-CZ" sz="1800" dirty="0"/>
              <a:t>Kromě modulů SIMM se ještě u některých dřívějších počítačů s procesory </a:t>
            </a:r>
            <a:r>
              <a:rPr lang="cs-CZ" sz="1800" b="1" dirty="0"/>
              <a:t>80286 a 80386</a:t>
            </a:r>
            <a:r>
              <a:rPr lang="cs-CZ" sz="1800" dirty="0"/>
              <a:t> používaly moduly </a:t>
            </a:r>
            <a:r>
              <a:rPr lang="cs-CZ" sz="1800" b="1" dirty="0"/>
              <a:t>SIPP</a:t>
            </a:r>
            <a:r>
              <a:rPr lang="cs-CZ" sz="1800" dirty="0"/>
              <a:t> (</a:t>
            </a:r>
            <a:r>
              <a:rPr lang="en-US" sz="1800" b="1" dirty="0"/>
              <a:t>Single Inline Pin Package</a:t>
            </a:r>
            <a:r>
              <a:rPr lang="cs-CZ" sz="1800" dirty="0"/>
              <a:t>). </a:t>
            </a:r>
          </a:p>
          <a:p>
            <a:r>
              <a:rPr lang="cs-CZ" sz="1800" dirty="0"/>
              <a:t>Jedná se o moduly velmi podobné modulům 30-pin SIMM. </a:t>
            </a:r>
          </a:p>
          <a:p>
            <a:r>
              <a:rPr lang="cs-CZ" sz="1800" dirty="0"/>
              <a:t>Moduly SIPP mají stejný počet stejně rozmístěných vývodů. </a:t>
            </a:r>
          </a:p>
          <a:p>
            <a:r>
              <a:rPr lang="cs-CZ" sz="1800" dirty="0"/>
              <a:t>Jediný rozdíl je ve tvaru vývodů, které jsou tvořeny </a:t>
            </a:r>
            <a:r>
              <a:rPr lang="cs-CZ" sz="1800" b="1" dirty="0"/>
              <a:t>piny</a:t>
            </a:r>
            <a:r>
              <a:rPr lang="cs-CZ" sz="1800" dirty="0"/>
              <a:t>.</a:t>
            </a:r>
            <a:endParaRPr lang="cs-CZ" sz="1800" b="1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02" y="2783337"/>
            <a:ext cx="4509290" cy="338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4400" dirty="0"/>
              <a:t>DIMM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35360" y="1689149"/>
            <a:ext cx="11449272" cy="4476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DIMM</a:t>
            </a:r>
            <a:r>
              <a:rPr lang="en-US" sz="1800" dirty="0"/>
              <a:t> (</a:t>
            </a:r>
            <a:r>
              <a:rPr lang="en-US" sz="1800" b="1" u="sng" dirty="0"/>
              <a:t>D</a:t>
            </a:r>
            <a:r>
              <a:rPr lang="en-US" sz="1800" b="1" dirty="0"/>
              <a:t>ual </a:t>
            </a:r>
            <a:r>
              <a:rPr lang="en-US" sz="1800" b="1" u="sng" dirty="0"/>
              <a:t>I</a:t>
            </a:r>
            <a:r>
              <a:rPr lang="en-US" sz="1800" b="1" dirty="0"/>
              <a:t>nline </a:t>
            </a:r>
            <a:r>
              <a:rPr lang="en-US" sz="1800" b="1" u="sng" dirty="0"/>
              <a:t>M</a:t>
            </a:r>
            <a:r>
              <a:rPr lang="en-US" sz="1800" b="1" dirty="0"/>
              <a:t>emory </a:t>
            </a:r>
            <a:r>
              <a:rPr lang="en-US" sz="1800" b="1" u="sng" dirty="0"/>
              <a:t>M</a:t>
            </a:r>
            <a:r>
              <a:rPr lang="en-US" sz="1800" b="1" dirty="0"/>
              <a:t>odule</a:t>
            </a:r>
            <a:r>
              <a:rPr lang="en-US" sz="1800" dirty="0"/>
              <a:t>)</a:t>
            </a:r>
            <a:endParaRPr lang="cs-CZ" sz="1800" dirty="0"/>
          </a:p>
          <a:p>
            <a:r>
              <a:rPr lang="cs-CZ" sz="1800" dirty="0"/>
              <a:t>Posledním dnes vyráběným typem paměťových modulů jsou paměťové moduly typu </a:t>
            </a:r>
            <a:r>
              <a:rPr lang="cs-CZ" sz="1800" b="1" dirty="0"/>
              <a:t>DIMM</a:t>
            </a:r>
            <a:r>
              <a:rPr lang="cs-CZ" sz="1800" dirty="0"/>
              <a:t> (</a:t>
            </a:r>
            <a:r>
              <a:rPr lang="en-US" sz="1800" b="1" u="sng" dirty="0"/>
              <a:t>D</a:t>
            </a:r>
            <a:r>
              <a:rPr lang="en-US" sz="1800" b="1" dirty="0"/>
              <a:t>ual </a:t>
            </a:r>
            <a:r>
              <a:rPr lang="en-US" sz="1800" b="1" u="sng" dirty="0"/>
              <a:t>I</a:t>
            </a:r>
            <a:r>
              <a:rPr lang="en-US" sz="1800" b="1" dirty="0"/>
              <a:t>nline </a:t>
            </a:r>
            <a:r>
              <a:rPr lang="en-US" sz="1800" b="1" u="sng" dirty="0"/>
              <a:t>M</a:t>
            </a:r>
            <a:r>
              <a:rPr lang="en-US" sz="1800" b="1" dirty="0"/>
              <a:t>emory </a:t>
            </a:r>
            <a:r>
              <a:rPr lang="en-US" sz="1800" b="1" u="sng" dirty="0"/>
              <a:t>M</a:t>
            </a:r>
            <a:r>
              <a:rPr lang="en-US" sz="1800" b="1" dirty="0"/>
              <a:t>odule</a:t>
            </a:r>
            <a:r>
              <a:rPr lang="cs-CZ" sz="1800" dirty="0"/>
              <a:t>). </a:t>
            </a:r>
          </a:p>
          <a:p>
            <a:r>
              <a:rPr lang="cs-CZ" sz="1800" dirty="0"/>
              <a:t>Jedná se podobně jako v případě modulů SIMM o malou desku plošného spoje s osazenými paměťovými obvody. </a:t>
            </a:r>
          </a:p>
          <a:p>
            <a:r>
              <a:rPr lang="cs-CZ" sz="1800" dirty="0"/>
              <a:t>Moduly DIMM mají 168 vývodů a šířku přenosu 64 bitů.</a:t>
            </a:r>
          </a:p>
          <a:p>
            <a:r>
              <a:rPr lang="cs-CZ" sz="1800" dirty="0"/>
              <a:t>Vyrábějí se s kapacitami 16 MB, 32 MB a 64 MB.</a:t>
            </a:r>
            <a:endParaRPr lang="cs-CZ" sz="1800" b="1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924055"/>
            <a:ext cx="7632848" cy="23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7027110" cy="1325563"/>
          </a:xfrm>
        </p:spPr>
        <p:txBody>
          <a:bodyPr>
            <a:normAutofit/>
          </a:bodyPr>
          <a:lstStyle/>
          <a:p>
            <a:r>
              <a:rPr lang="cs-CZ" dirty="0"/>
              <a:t>Vývoj paměťových obvodů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35360" y="1689149"/>
            <a:ext cx="11449272" cy="4476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DDR SDRAM</a:t>
            </a:r>
            <a:r>
              <a:rPr lang="cs-CZ" sz="1800" dirty="0"/>
              <a:t> (</a:t>
            </a:r>
            <a:r>
              <a:rPr lang="en-US" sz="1800" i="1" dirty="0"/>
              <a:t>Double Data Rate Synchronous Dynamic Random Access Memory</a:t>
            </a:r>
            <a:r>
              <a:rPr lang="cs-CZ" sz="1800" dirty="0"/>
              <a:t>)</a:t>
            </a:r>
          </a:p>
          <a:p>
            <a:r>
              <a:rPr lang="cs-CZ" sz="1800" dirty="0"/>
              <a:t>Typ pamětí používaný </a:t>
            </a:r>
            <a:r>
              <a:rPr lang="cs-CZ" sz="1800" b="1" dirty="0"/>
              <a:t>v dnešních počítačích</a:t>
            </a:r>
            <a:r>
              <a:rPr lang="cs-CZ" sz="1800" dirty="0"/>
              <a:t>. </a:t>
            </a:r>
          </a:p>
          <a:p>
            <a:r>
              <a:rPr lang="cs-CZ" sz="1800" dirty="0"/>
              <a:t>Dosahuje vyššího výkonu než předchozí typ tím, že k přenosu dat dochází při každé</a:t>
            </a:r>
            <a:br>
              <a:rPr lang="cs-CZ" sz="1800" dirty="0"/>
            </a:br>
            <a:r>
              <a:rPr lang="cs-CZ" sz="1800" dirty="0"/>
              <a:t>změně hodinového signálu, tedy při jeho nástupné i sestupné hraně. </a:t>
            </a:r>
          </a:p>
          <a:p>
            <a:r>
              <a:rPr lang="cs-CZ" sz="1800" dirty="0"/>
              <a:t>Tento přístup </a:t>
            </a:r>
            <a:r>
              <a:rPr lang="cs-CZ" sz="1800" b="1" dirty="0"/>
              <a:t>zvyšuje</a:t>
            </a:r>
            <a:r>
              <a:rPr lang="cs-CZ" sz="1800" dirty="0"/>
              <a:t> efektivní </a:t>
            </a:r>
            <a:r>
              <a:rPr lang="cs-CZ" sz="1800" b="1" dirty="0"/>
              <a:t>výkon téměř dvakrát bez nutnosti zvyšování</a:t>
            </a:r>
            <a:br>
              <a:rPr lang="cs-CZ" sz="1800" b="1" dirty="0"/>
            </a:br>
            <a:r>
              <a:rPr lang="cs-CZ" sz="1800" b="1" dirty="0"/>
              <a:t>frekvence sběrnice</a:t>
            </a:r>
            <a:r>
              <a:rPr lang="cs-CZ" sz="1800" dirty="0"/>
              <a:t>. </a:t>
            </a:r>
          </a:p>
          <a:p>
            <a:r>
              <a:rPr lang="cs-CZ" sz="1800" dirty="0"/>
              <a:t>DDR paměti na 100 MHz jsou tedy přibližně stejně rychlé jako SDR (</a:t>
            </a:r>
            <a:r>
              <a:rPr lang="en-US" sz="1800" dirty="0"/>
              <a:t>Single Data Rate</a:t>
            </a:r>
            <a:r>
              <a:rPr lang="cs-CZ" sz="1800" dirty="0"/>
              <a:t>) paměti na 200 MHz.</a:t>
            </a:r>
          </a:p>
          <a:p>
            <a:r>
              <a:rPr lang="cs-CZ" sz="1800" dirty="0"/>
              <a:t>S pokračujícím vývojem byly vyvinuty další typy, označované jako </a:t>
            </a:r>
            <a:r>
              <a:rPr lang="cs-CZ" sz="1800" b="1" dirty="0"/>
              <a:t>DDR2, DDR3, DDR4, DDR5</a:t>
            </a:r>
            <a:r>
              <a:rPr lang="cs-CZ" sz="1800" dirty="0"/>
              <a:t>; také</a:t>
            </a:r>
            <a:r>
              <a:rPr lang="cs-CZ" sz="1800" b="1" dirty="0"/>
              <a:t> GDDR3, GDDR4, GDDR5, GDDR6</a:t>
            </a:r>
            <a:r>
              <a:rPr lang="cs-CZ" sz="1800" dirty="0"/>
              <a:t> </a:t>
            </a:r>
          </a:p>
          <a:p>
            <a:r>
              <a:rPr lang="cs-CZ" sz="1800" dirty="0"/>
              <a:t>Původní DDR SDRAM se proto někdy retrospektivně označuje jako </a:t>
            </a:r>
            <a:r>
              <a:rPr lang="cs-CZ" sz="1800" b="1" dirty="0"/>
              <a:t>DDR1</a:t>
            </a:r>
            <a:r>
              <a:rPr lang="cs-CZ" sz="1800" dirty="0"/>
              <a:t>. </a:t>
            </a:r>
          </a:p>
          <a:p>
            <a:r>
              <a:rPr lang="cs-CZ" sz="1800" dirty="0"/>
              <a:t>Paměti typu </a:t>
            </a:r>
            <a:r>
              <a:rPr lang="en-US" sz="1800" b="1" noProof="1"/>
              <a:t>DDRx</a:t>
            </a:r>
            <a:r>
              <a:rPr lang="cs-CZ" sz="1800" dirty="0"/>
              <a:t> jsou nejčastěji používány jako operační paměť osobních počítačů. </a:t>
            </a:r>
          </a:p>
          <a:p>
            <a:r>
              <a:rPr lang="cs-CZ" sz="1800" dirty="0"/>
              <a:t>Typy </a:t>
            </a:r>
            <a:r>
              <a:rPr lang="en-US" sz="1800" b="1" noProof="1"/>
              <a:t>GDDRx</a:t>
            </a:r>
            <a:r>
              <a:rPr lang="cs-CZ" sz="1800" dirty="0"/>
              <a:t> (G z anglického slova "</a:t>
            </a:r>
            <a:r>
              <a:rPr lang="en-US" sz="1800" dirty="0"/>
              <a:t>Graphics</a:t>
            </a:r>
            <a:r>
              <a:rPr lang="cs-CZ" sz="1800" dirty="0"/>
              <a:t>") jsou naopak používány jako paměť pro grafické karty.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840F684-0682-4CF2-A3E1-6FE3749E2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98" y="365125"/>
            <a:ext cx="3270034" cy="32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8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903635"/>
          </a:xfrm>
        </p:spPr>
        <p:txBody>
          <a:bodyPr>
            <a:normAutofit/>
          </a:bodyPr>
          <a:lstStyle/>
          <a:p>
            <a:r>
              <a:rPr lang="cs-CZ" dirty="0"/>
              <a:t>Důležité pojmy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726095"/>
            <a:ext cx="10515600" cy="454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GT/s</a:t>
            </a:r>
            <a:r>
              <a:rPr lang="cs-CZ" sz="1800" dirty="0"/>
              <a:t> znamená Giga </a:t>
            </a:r>
            <a:r>
              <a:rPr lang="en-US" sz="1800" dirty="0"/>
              <a:t>Transfers</a:t>
            </a:r>
            <a:r>
              <a:rPr lang="cs-CZ" sz="1800" dirty="0"/>
              <a:t> per Second. Jedná se o jednotku výkonu sběrnic (takt sběrnice), například FSB či sběrnic grafických karet. Číslo je bezrozměrný údaj, který říká, kolikrát za sekundu je sběrnice schopná efektivně přenést data. Neříká, o jak velký blok dat se jedná, to závisí na šířce sběrnice.</a:t>
            </a:r>
          </a:p>
          <a:p>
            <a:r>
              <a:rPr lang="cs-CZ" sz="1800" dirty="0"/>
              <a:t>Například 64bit sběrnice je při výkonu 1,6GT/s schopná přenést až 12,8GB/s, jedná se ale o maximální teoretický výkon bez započtení paritních dat pro opravy chyb, režie sběrnice, atd.</a:t>
            </a:r>
          </a:p>
          <a:p>
            <a:pPr marL="0" indent="0">
              <a:buNone/>
            </a:pPr>
            <a:r>
              <a:rPr lang="cs-CZ" sz="1800" b="1" dirty="0"/>
              <a:t>CAS latence </a:t>
            </a:r>
            <a:r>
              <a:rPr lang="cs-CZ" sz="1800" dirty="0"/>
              <a:t>(zkratka CL, angl. </a:t>
            </a:r>
            <a:r>
              <a:rPr lang="en-US" sz="1800" dirty="0"/>
              <a:t>Column Address Strobe</a:t>
            </a:r>
            <a:r>
              <a:rPr lang="cs-CZ" sz="1800" dirty="0"/>
              <a:t>, též časování paměti) udává dobu, které je potřeba čekat před následujícím čtení z operační paměti v počítači.</a:t>
            </a:r>
          </a:p>
          <a:p>
            <a:r>
              <a:rPr lang="cs-CZ" sz="1800" dirty="0"/>
              <a:t>U asynchronních pamětí DRAM je doba uváděna v nanosekundách (absolutní čas).</a:t>
            </a:r>
          </a:p>
          <a:p>
            <a:r>
              <a:rPr lang="cs-CZ" sz="1800" dirty="0"/>
              <a:t>U synchronních SDRAM pamětí (např. DDR4) je udávána v cyklech taktovacích hodin, a proto je stejná čekací doba u vyšších frekvencí reálně kratší.</a:t>
            </a:r>
          </a:p>
          <a:p>
            <a:pPr marL="0" indent="0">
              <a:buNone/>
            </a:pPr>
            <a:r>
              <a:rPr lang="cs-CZ" sz="1800" dirty="0"/>
              <a:t>Tedy: reálná Latence = čas cyklu (</a:t>
            </a:r>
            <a:r>
              <a:rPr lang="en-US" sz="1800" dirty="0"/>
              <a:t>ns</a:t>
            </a:r>
            <a:r>
              <a:rPr lang="cs-CZ" sz="1800" dirty="0"/>
              <a:t>) × počet cyklů (CL)</a:t>
            </a:r>
          </a:p>
          <a:p>
            <a:pPr marL="0" indent="0">
              <a:buNone/>
            </a:pPr>
            <a:r>
              <a:rPr lang="cs-CZ" sz="1800" dirty="0"/>
              <a:t>Čím menší je hodnota CL, tím je práce s pamětí rychlejší a takový DIMM modul je obvykle i dražší.</a:t>
            </a:r>
          </a:p>
          <a:p>
            <a:r>
              <a:rPr lang="cs-CZ" sz="1800" dirty="0"/>
              <a:t>DDR a DDR2 mají CL 15ns; DDR3 13.75 případně 13.50ns; DDR4 14.10 příp. 13.50ns</a:t>
            </a:r>
          </a:p>
        </p:txBody>
      </p:sp>
    </p:spTree>
    <p:extLst>
      <p:ext uri="{BB962C8B-B14F-4D97-AF65-F5344CB8AC3E}">
        <p14:creationId xmlns:p14="http://schemas.microsoft.com/office/powerpoint/2010/main" val="341080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EAF1FAB-E08E-5EC1-0E71-1DAD89EA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Paměťový systém počítače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39CDA01-E471-5CB8-438A-F777AFEAF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Popis oddílu</a:t>
            </a:r>
          </a:p>
        </p:txBody>
      </p:sp>
    </p:spTree>
    <p:extLst>
      <p:ext uri="{BB962C8B-B14F-4D97-AF65-F5344CB8AC3E}">
        <p14:creationId xmlns:p14="http://schemas.microsoft.com/office/powerpoint/2010/main" val="138589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903635"/>
          </a:xfrm>
        </p:spPr>
        <p:txBody>
          <a:bodyPr>
            <a:normAutofit/>
          </a:bodyPr>
          <a:lstStyle/>
          <a:p>
            <a:r>
              <a:rPr lang="cs-CZ" dirty="0"/>
              <a:t>DDR1, DDR2 SDRAM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689149"/>
            <a:ext cx="10515600" cy="454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dirty="0"/>
              <a:t>Synchronní dynamická paměť s přímým přístupem (SDRAM) je typ dynamické paměti s náhodným přístupem, který je synchronizován se systémovou sběrnicí. Používá vyšší rychlosti než běžné paměti (133 MHz).</a:t>
            </a:r>
            <a:br>
              <a:rPr lang="cs-CZ" sz="1800" dirty="0"/>
            </a:br>
            <a:r>
              <a:rPr lang="cs-CZ" sz="1800" dirty="0"/>
              <a:t>Je také předchůdcem modulů DDR SDRAM.</a:t>
            </a:r>
          </a:p>
          <a:p>
            <a:r>
              <a:rPr lang="cs-CZ" sz="1800" dirty="0"/>
              <a:t>RAM nebo paměť s náhodným přístupem je důležitou součástí počítače, protože slouží jako role krátkodobé paměti. Paměť umožňuje dočasně ukládat data.</a:t>
            </a:r>
          </a:p>
          <a:p>
            <a:r>
              <a:rPr lang="cs-CZ" sz="1800" dirty="0"/>
              <a:t>RAM je univerzální z hlediska verzí a rychlostí. Je třeba porozumět rozdílu mezi různými typy paměti RAM, jinak může dojít k problémům s kompatibilitou mezi počítačem a pamětí RAM.</a:t>
            </a:r>
          </a:p>
          <a:p>
            <a:pPr marL="0" indent="0">
              <a:buNone/>
            </a:pPr>
            <a:r>
              <a:rPr lang="cs-CZ" sz="1800" b="1" dirty="0"/>
              <a:t>Klíčový rozdíl:</a:t>
            </a:r>
            <a:r>
              <a:rPr lang="cs-CZ" sz="1800" dirty="0"/>
              <a:t> DDR (DDR1) a DDR2 jsou různé typy SDRAM, které se používají v počítačích. DDR2 poskytuje vyšší rychlost přenosu, hodin sběrnice a má mnohem vyšší výkon než DDR1.</a:t>
            </a:r>
          </a:p>
          <a:p>
            <a:r>
              <a:rPr lang="cs-CZ" sz="1800" dirty="0"/>
              <a:t>Frekvence </a:t>
            </a:r>
            <a:r>
              <a:rPr lang="cs-CZ" sz="1800" b="1" dirty="0"/>
              <a:t>DDR1</a:t>
            </a:r>
            <a:r>
              <a:rPr lang="cs-CZ" sz="1800" dirty="0"/>
              <a:t> je 200, 266, 333 a 400 MHz a u </a:t>
            </a:r>
            <a:r>
              <a:rPr lang="cs-CZ" sz="1800" b="1" dirty="0"/>
              <a:t>DDR2</a:t>
            </a:r>
            <a:r>
              <a:rPr lang="cs-CZ" sz="1800" dirty="0"/>
              <a:t> </a:t>
            </a:r>
            <a:r>
              <a:rPr lang="pt-BR" sz="1800" dirty="0"/>
              <a:t>400, 533, 667, 800 a 1066 MHz</a:t>
            </a:r>
            <a:endParaRPr lang="cs-CZ" sz="1800" dirty="0"/>
          </a:p>
          <a:p>
            <a:r>
              <a:rPr lang="cs-CZ" sz="1800" dirty="0"/>
              <a:t>Standardní napájecí napětí </a:t>
            </a:r>
            <a:r>
              <a:rPr lang="cs-CZ" sz="1800" b="1" dirty="0"/>
              <a:t>DDR1</a:t>
            </a:r>
            <a:r>
              <a:rPr lang="cs-CZ" sz="1800" dirty="0"/>
              <a:t> je 2,5V, zatímco u </a:t>
            </a:r>
            <a:r>
              <a:rPr lang="cs-CZ" sz="1800" b="1" dirty="0"/>
              <a:t>DDR2</a:t>
            </a:r>
            <a:r>
              <a:rPr lang="cs-CZ" sz="1800" dirty="0"/>
              <a:t> je standardní napájecí napětí jen 1,8V.</a:t>
            </a:r>
          </a:p>
          <a:p>
            <a:r>
              <a:rPr lang="cs-CZ" sz="1800" dirty="0"/>
              <a:t>Přenosová rychlost u </a:t>
            </a:r>
            <a:r>
              <a:rPr lang="cs-CZ" sz="1800" b="1" dirty="0"/>
              <a:t>DDR1</a:t>
            </a:r>
            <a:r>
              <a:rPr lang="cs-CZ" sz="1800" dirty="0"/>
              <a:t> se pohybuje mezi 0.20-0.40 GT/s; Rychlost u </a:t>
            </a:r>
            <a:r>
              <a:rPr lang="cs-CZ" sz="1800" b="1" dirty="0"/>
              <a:t>DDR2</a:t>
            </a:r>
            <a:r>
              <a:rPr lang="cs-CZ" sz="1800" dirty="0"/>
              <a:t> je mezi 0.40-1.06 GT/s</a:t>
            </a:r>
          </a:p>
          <a:p>
            <a:r>
              <a:rPr lang="cs-CZ" sz="1800" b="1" dirty="0"/>
              <a:t>DDR1</a:t>
            </a:r>
            <a:r>
              <a:rPr lang="cs-CZ" sz="1800" dirty="0"/>
              <a:t> má 184pinový DIMM a 200p SO-DIMM konektor; </a:t>
            </a:r>
            <a:r>
              <a:rPr lang="cs-CZ" sz="1800" b="1" dirty="0"/>
              <a:t>DDR2</a:t>
            </a:r>
            <a:r>
              <a:rPr lang="cs-CZ" sz="1800" dirty="0"/>
              <a:t> má 240p DIMM a 200p SO-DIMM</a:t>
            </a:r>
          </a:p>
        </p:txBody>
      </p:sp>
    </p:spTree>
    <p:extLst>
      <p:ext uri="{BB962C8B-B14F-4D97-AF65-F5344CB8AC3E}">
        <p14:creationId xmlns:p14="http://schemas.microsoft.com/office/powerpoint/2010/main" val="3469861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903635"/>
          </a:xfrm>
        </p:spPr>
        <p:txBody>
          <a:bodyPr>
            <a:normAutofit/>
          </a:bodyPr>
          <a:lstStyle/>
          <a:p>
            <a:r>
              <a:rPr lang="cs-CZ" dirty="0"/>
              <a:t>DDR3 SDRAM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689149"/>
            <a:ext cx="10515600" cy="454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DDR3</a:t>
            </a:r>
            <a:r>
              <a:rPr lang="cs-CZ" sz="1800" dirty="0"/>
              <a:t> je typ dynamické paměti s náhodným přístupem (DRAM), která se stala nástupcem pamětí </a:t>
            </a:r>
            <a:r>
              <a:rPr lang="cs-CZ" sz="1800" b="1" dirty="0"/>
              <a:t>DDR</a:t>
            </a:r>
            <a:r>
              <a:rPr lang="cs-CZ" sz="1800" dirty="0"/>
              <a:t> a </a:t>
            </a:r>
            <a:r>
              <a:rPr lang="cs-CZ" sz="1800" b="1" dirty="0"/>
              <a:t>DDR2</a:t>
            </a:r>
            <a:r>
              <a:rPr lang="cs-CZ" sz="1800" dirty="0"/>
              <a:t>.</a:t>
            </a:r>
          </a:p>
          <a:p>
            <a:r>
              <a:rPr lang="cs-CZ" sz="1800" dirty="0"/>
              <a:t>Na trh byla uvedena v roce 2007</a:t>
            </a:r>
          </a:p>
          <a:p>
            <a:r>
              <a:rPr lang="cs-CZ" sz="1800" dirty="0"/>
              <a:t>Pracuje s napětím jen 1.5V</a:t>
            </a:r>
          </a:p>
          <a:p>
            <a:r>
              <a:rPr lang="cs-CZ" sz="1800" dirty="0"/>
              <a:t>Frekvence je </a:t>
            </a:r>
            <a:r>
              <a:rPr lang="de-DE" sz="1800" dirty="0"/>
              <a:t>800, 1066, 1333, 1600, 1866, 2133 MHz</a:t>
            </a:r>
            <a:endParaRPr lang="cs-CZ" sz="1800" dirty="0"/>
          </a:p>
          <a:p>
            <a:r>
              <a:rPr lang="cs-CZ" sz="1800" dirty="0"/>
              <a:t>Standard DDR3 používá čipy až do kapacity 8 GB</a:t>
            </a:r>
          </a:p>
          <a:p>
            <a:r>
              <a:rPr lang="cs-CZ" sz="1800" dirty="0"/>
              <a:t>Pro počítače má 240 pinové DIMM moduly a pro notebooky 204 pinové SO-DIMM</a:t>
            </a:r>
          </a:p>
          <a:p>
            <a:pPr marL="0" indent="0">
              <a:buNone/>
            </a:pPr>
            <a:r>
              <a:rPr lang="cs-CZ" sz="1800" dirty="0"/>
              <a:t>Většinou je používán v osobních počítačích.</a:t>
            </a:r>
          </a:p>
          <a:p>
            <a:pPr marL="0" indent="0">
              <a:buNone/>
            </a:pPr>
            <a:r>
              <a:rPr lang="cs-CZ" sz="1800" dirty="0"/>
              <a:t>Používá se také speciální druh DDR3 paměti: </a:t>
            </a:r>
            <a:r>
              <a:rPr lang="cs-CZ" sz="1800" b="1" dirty="0"/>
              <a:t>DDR3L</a:t>
            </a:r>
            <a:r>
              <a:rPr lang="cs-CZ" sz="1800" dirty="0"/>
              <a:t>, který používá menší napětí (1,35V) – spotřebovává méně energie a generuje méně tepla.  Je tak je určen pro notebooky. Tento druh je také dražší.</a:t>
            </a:r>
          </a:p>
          <a:p>
            <a:pPr marL="0" indent="0">
              <a:buNone/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100342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cs-CZ" dirty="0"/>
              <a:t>DDR4 a DDR5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689149"/>
            <a:ext cx="10515600" cy="454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DDR4</a:t>
            </a:r>
            <a:r>
              <a:rPr lang="cs-CZ" sz="1800" dirty="0"/>
              <a:t> je vytvořena dle specifikace, jež je známa od 70 let</a:t>
            </a:r>
          </a:p>
          <a:p>
            <a:pPr lvl="1"/>
            <a:r>
              <a:rPr lang="cs-CZ" sz="1400" dirty="0"/>
              <a:t>Provozní napětí je sníženo na 1,05–1,5 V.</a:t>
            </a:r>
          </a:p>
          <a:p>
            <a:pPr lvl="1"/>
            <a:r>
              <a:rPr lang="cs-CZ" sz="1400" dirty="0"/>
              <a:t>Frekvence 2133,33 až 4266,67 MHz.</a:t>
            </a:r>
          </a:p>
          <a:p>
            <a:pPr lvl="1"/>
            <a:r>
              <a:rPr lang="cs-CZ" sz="1400" dirty="0"/>
              <a:t>Vyšší přenosová rychlost 1,6 až 3,2 GT/s.</a:t>
            </a:r>
          </a:p>
          <a:p>
            <a:pPr lvl="1"/>
            <a:r>
              <a:rPr lang="cs-CZ" sz="1400" dirty="0"/>
              <a:t>Časování je zvýšeno minimálně na 12 CL.</a:t>
            </a:r>
          </a:p>
          <a:p>
            <a:pPr lvl="1"/>
            <a:r>
              <a:rPr lang="cs-CZ" sz="1400" dirty="0"/>
              <a:t>Větší množství pinů - DDR4 DIMM 284 a DDR4 SO-DIMM 256.</a:t>
            </a:r>
          </a:p>
          <a:p>
            <a:pPr marL="0" indent="0">
              <a:buNone/>
            </a:pPr>
            <a:endParaRPr lang="cs-CZ" sz="1800" dirty="0"/>
          </a:p>
          <a:p>
            <a:pPr marL="0" indent="0">
              <a:buNone/>
            </a:pPr>
            <a:endParaRPr lang="cs-CZ" sz="1800" dirty="0"/>
          </a:p>
          <a:p>
            <a:pPr marL="0" indent="0">
              <a:buNone/>
            </a:pPr>
            <a:r>
              <a:rPr lang="cs-CZ" sz="1800" b="1" dirty="0"/>
              <a:t>DDR5</a:t>
            </a:r>
            <a:r>
              <a:rPr lang="cs-CZ" sz="1800" dirty="0"/>
              <a:t> SDRAM (</a:t>
            </a:r>
            <a:r>
              <a:rPr lang="en-US" sz="1800" dirty="0"/>
              <a:t>double-data-rate 5 SDRAM</a:t>
            </a:r>
            <a:r>
              <a:rPr lang="cs-CZ" sz="1800" dirty="0"/>
              <a:t>) je typ operační paměti pro počítače, jejichž standard byl zveřejněn 14. července 2020 (původně byl zamýšlen pro rok 2018). Jsou nástupcem pamětí DDR4 SDRAM a nejsou zpětně kompatibilní se staršími moduly kvůli fyzickému provedení konektoru.</a:t>
            </a:r>
          </a:p>
        </p:txBody>
      </p:sp>
    </p:spTree>
    <p:extLst>
      <p:ext uri="{BB962C8B-B14F-4D97-AF65-F5344CB8AC3E}">
        <p14:creationId xmlns:p14="http://schemas.microsoft.com/office/powerpoint/2010/main" val="244776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cs-CZ" dirty="0"/>
              <a:t>Srovnání pamětí typu DDR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689149"/>
            <a:ext cx="10515600" cy="4548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dirty="0"/>
              <a:t>V následující tabulce je uvedeno srovnání pamětí typu DDR.  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B3F7D3CF-1AFE-482D-8C55-1B87857FD0D6}"/>
              </a:ext>
            </a:extLst>
          </p:cNvPr>
          <p:cNvGrpSpPr/>
          <p:nvPr/>
        </p:nvGrpSpPr>
        <p:grpSpPr>
          <a:xfrm>
            <a:off x="876300" y="2613099"/>
            <a:ext cx="5219700" cy="1631801"/>
            <a:chOff x="6135929" y="2420888"/>
            <a:chExt cx="5219700" cy="1631801"/>
          </a:xfrm>
        </p:grpSpPr>
        <p:pic>
          <p:nvPicPr>
            <p:cNvPr id="4" name="Obrázek 3">
              <a:extLst>
                <a:ext uri="{FF2B5EF4-FFF2-40B4-BE49-F238E27FC236}">
                  <a16:creationId xmlns:a16="http://schemas.microsoft.com/office/drawing/2014/main" id="{A5DC45CF-26E3-45CA-AD2F-A4E6D44ED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5929" y="2700139"/>
              <a:ext cx="5219700" cy="1352550"/>
            </a:xfrm>
            <a:prstGeom prst="rect">
              <a:avLst/>
            </a:prstGeom>
          </p:spPr>
        </p:pic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0EBBDFD5-B172-4CDA-AA41-8C9A7E8536A2}"/>
                </a:ext>
              </a:extLst>
            </p:cNvPr>
            <p:cNvSpPr txBox="1"/>
            <p:nvPr/>
          </p:nvSpPr>
          <p:spPr>
            <a:xfrm>
              <a:off x="7775767" y="2420888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400" dirty="0"/>
                <a:t>Srovnání DDR pamětí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30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09" y="476672"/>
            <a:ext cx="4915363" cy="577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ovéPole 1"/>
          <p:cNvSpPr txBox="1"/>
          <p:nvPr/>
        </p:nvSpPr>
        <p:spPr>
          <a:xfrm>
            <a:off x="8976320" y="548680"/>
            <a:ext cx="90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DIP, DIL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8976320" y="1196752"/>
            <a:ext cx="12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SIPP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76320" y="2204864"/>
            <a:ext cx="141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SIMM 30 pin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8976321" y="29876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SIMM 72 pin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8976320" y="4221088"/>
            <a:ext cx="150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DIMM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8976320" y="55079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DDR DIMM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551384" y="22048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Srovnání velikostí </a:t>
            </a:r>
            <a:br>
              <a:rPr lang="cs-CZ" b="1" dirty="0"/>
            </a:br>
            <a:r>
              <a:rPr lang="cs-CZ" b="1" dirty="0"/>
              <a:t>paměťových modulů</a:t>
            </a:r>
          </a:p>
        </p:txBody>
      </p:sp>
    </p:spTree>
    <p:extLst>
      <p:ext uri="{BB962C8B-B14F-4D97-AF65-F5344CB8AC3E}">
        <p14:creationId xmlns:p14="http://schemas.microsoft.com/office/powerpoint/2010/main" val="138900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6652312" y="156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DDR2 SO-DIMM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6600056" y="1705812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DDR3 SO-DIMM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683574" y="4628223"/>
            <a:ext cx="17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DDR5 SO-DIMM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551384" y="220486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Srovnání různých </a:t>
            </a:r>
            <a:br>
              <a:rPr lang="cs-CZ" b="1" dirty="0"/>
            </a:br>
            <a:r>
              <a:rPr lang="cs-CZ" b="1" dirty="0"/>
              <a:t>paměťových modulů</a:t>
            </a: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917DA721-D864-4D87-8936-8F3641F41CF3}"/>
              </a:ext>
            </a:extLst>
          </p:cNvPr>
          <p:cNvGrpSpPr/>
          <p:nvPr/>
        </p:nvGrpSpPr>
        <p:grpSpPr>
          <a:xfrm>
            <a:off x="3673990" y="213398"/>
            <a:ext cx="1967393" cy="1492414"/>
            <a:chOff x="3215681" y="209874"/>
            <a:chExt cx="2016223" cy="1571956"/>
          </a:xfrm>
        </p:grpSpPr>
        <p:sp>
          <p:nvSpPr>
            <p:cNvPr id="2" name="TextovéPole 1"/>
            <p:cNvSpPr txBox="1"/>
            <p:nvPr/>
          </p:nvSpPr>
          <p:spPr>
            <a:xfrm>
              <a:off x="3530333" y="209874"/>
              <a:ext cx="1386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b="1" dirty="0"/>
                <a:t>DDR2 DIMM</a:t>
              </a:r>
              <a:endParaRPr lang="cs-CZ" dirty="0"/>
            </a:p>
          </p:txBody>
        </p:sp>
        <p:pic>
          <p:nvPicPr>
            <p:cNvPr id="11" name="Obrázek 10">
              <a:extLst>
                <a:ext uri="{FF2B5EF4-FFF2-40B4-BE49-F238E27FC236}">
                  <a16:creationId xmlns:a16="http://schemas.microsoft.com/office/drawing/2014/main" id="{A3F6EA35-0E48-4A59-920C-76EBDC5F7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81" y="583182"/>
              <a:ext cx="2016223" cy="1198648"/>
            </a:xfrm>
            <a:prstGeom prst="rect">
              <a:avLst/>
            </a:prstGeom>
          </p:spPr>
        </p:pic>
      </p:grpSp>
      <p:pic>
        <p:nvPicPr>
          <p:cNvPr id="13" name="Obrázek 12">
            <a:extLst>
              <a:ext uri="{FF2B5EF4-FFF2-40B4-BE49-F238E27FC236}">
                <a16:creationId xmlns:a16="http://schemas.microsoft.com/office/drawing/2014/main" id="{9928B3D2-52BC-4C12-818A-05A7632AA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11" y="373964"/>
            <a:ext cx="1728193" cy="1294477"/>
          </a:xfrm>
          <a:prstGeom prst="rect">
            <a:avLst/>
          </a:prstGeom>
        </p:spPr>
      </p:pic>
      <p:grpSp>
        <p:nvGrpSpPr>
          <p:cNvPr id="31" name="Skupina 30">
            <a:extLst>
              <a:ext uri="{FF2B5EF4-FFF2-40B4-BE49-F238E27FC236}">
                <a16:creationId xmlns:a16="http://schemas.microsoft.com/office/drawing/2014/main" id="{976F0808-0332-4DAE-8E48-B642B2B53229}"/>
              </a:ext>
            </a:extLst>
          </p:cNvPr>
          <p:cNvGrpSpPr/>
          <p:nvPr/>
        </p:nvGrpSpPr>
        <p:grpSpPr>
          <a:xfrm>
            <a:off x="3673990" y="1674609"/>
            <a:ext cx="1968371" cy="1470881"/>
            <a:chOff x="3213824" y="1921173"/>
            <a:chExt cx="2016223" cy="1625922"/>
          </a:xfrm>
        </p:grpSpPr>
        <p:sp>
          <p:nvSpPr>
            <p:cNvPr id="7" name="TextovéPole 6"/>
            <p:cNvSpPr txBox="1"/>
            <p:nvPr/>
          </p:nvSpPr>
          <p:spPr>
            <a:xfrm>
              <a:off x="3513856" y="1921173"/>
              <a:ext cx="1416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b="1" dirty="0"/>
                <a:t>DDR3 DIMM</a:t>
              </a:r>
              <a:endParaRPr lang="cs-CZ" dirty="0"/>
            </a:p>
          </p:txBody>
        </p:sp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1C2C8C85-097E-407F-A69B-282CAF64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824" y="2290505"/>
              <a:ext cx="2016223" cy="1256590"/>
            </a:xfrm>
            <a:prstGeom prst="rect">
              <a:avLst/>
            </a:prstGeom>
          </p:spPr>
        </p:pic>
      </p:grpSp>
      <p:pic>
        <p:nvPicPr>
          <p:cNvPr id="19" name="Obrázek 18">
            <a:extLst>
              <a:ext uri="{FF2B5EF4-FFF2-40B4-BE49-F238E27FC236}">
                <a16:creationId xmlns:a16="http://schemas.microsoft.com/office/drawing/2014/main" id="{758D8CDC-D60E-4BB1-9B72-871163D7B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44" y="2048621"/>
            <a:ext cx="1876425" cy="1285875"/>
          </a:xfrm>
          <a:prstGeom prst="rect">
            <a:avLst/>
          </a:prstGeom>
        </p:spPr>
      </p:pic>
      <p:sp>
        <p:nvSpPr>
          <p:cNvPr id="20" name="TextovéPole 19">
            <a:extLst>
              <a:ext uri="{FF2B5EF4-FFF2-40B4-BE49-F238E27FC236}">
                <a16:creationId xmlns:a16="http://schemas.microsoft.com/office/drawing/2014/main" id="{81EB67B6-AB5A-4A30-BAD2-48E4E0DE7597}"/>
              </a:ext>
            </a:extLst>
          </p:cNvPr>
          <p:cNvSpPr txBox="1"/>
          <p:nvPr/>
        </p:nvSpPr>
        <p:spPr>
          <a:xfrm>
            <a:off x="3916550" y="4687040"/>
            <a:ext cx="150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DDR5 DIMM</a:t>
            </a:r>
            <a:endParaRPr lang="cs-CZ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CF38A294-FAFE-469C-AF4D-32DD3243567A}"/>
              </a:ext>
            </a:extLst>
          </p:cNvPr>
          <p:cNvSpPr txBox="1"/>
          <p:nvPr/>
        </p:nvSpPr>
        <p:spPr>
          <a:xfrm>
            <a:off x="6715810" y="33843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/>
              <a:t>DDR4 SO-DIMM</a:t>
            </a:r>
            <a:endParaRPr lang="cs-CZ" dirty="0"/>
          </a:p>
        </p:txBody>
      </p: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3A92C2BD-FEAC-4C80-B89C-6601BA2D8110}"/>
              </a:ext>
            </a:extLst>
          </p:cNvPr>
          <p:cNvGrpSpPr/>
          <p:nvPr/>
        </p:nvGrpSpPr>
        <p:grpSpPr>
          <a:xfrm>
            <a:off x="3674968" y="3172036"/>
            <a:ext cx="1967393" cy="1510222"/>
            <a:chOff x="3214802" y="3569047"/>
            <a:chExt cx="2016223" cy="1879554"/>
          </a:xfrm>
        </p:grpSpPr>
        <p:sp>
          <p:nvSpPr>
            <p:cNvPr id="9" name="TextovéPole 8"/>
            <p:cNvSpPr txBox="1"/>
            <p:nvPr/>
          </p:nvSpPr>
          <p:spPr>
            <a:xfrm>
              <a:off x="3469915" y="3569047"/>
              <a:ext cx="1505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b="1" dirty="0"/>
                <a:t>DDR4 DIMM</a:t>
              </a:r>
              <a:endParaRPr lang="cs-CZ" dirty="0"/>
            </a:p>
          </p:txBody>
        </p:sp>
        <p:pic>
          <p:nvPicPr>
            <p:cNvPr id="23" name="Obrázek 22">
              <a:extLst>
                <a:ext uri="{FF2B5EF4-FFF2-40B4-BE49-F238E27FC236}">
                  <a16:creationId xmlns:a16="http://schemas.microsoft.com/office/drawing/2014/main" id="{556DCFBF-C8BF-426E-BD00-07B1534C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4802" y="3938379"/>
              <a:ext cx="2016223" cy="1510222"/>
            </a:xfrm>
            <a:prstGeom prst="rect">
              <a:avLst/>
            </a:prstGeom>
          </p:spPr>
        </p:pic>
      </p:grpSp>
      <p:pic>
        <p:nvPicPr>
          <p:cNvPr id="25" name="Obrázek 24">
            <a:extLst>
              <a:ext uri="{FF2B5EF4-FFF2-40B4-BE49-F238E27FC236}">
                <a16:creationId xmlns:a16="http://schemas.microsoft.com/office/drawing/2014/main" id="{ECE745D8-63D6-4061-8D6E-1674A89E10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10" y="3839909"/>
            <a:ext cx="1628774" cy="700087"/>
          </a:xfrm>
          <a:prstGeom prst="rect">
            <a:avLst/>
          </a:prstGeom>
        </p:spPr>
      </p:pic>
      <p:pic>
        <p:nvPicPr>
          <p:cNvPr id="27" name="Obrázek 26">
            <a:extLst>
              <a:ext uri="{FF2B5EF4-FFF2-40B4-BE49-F238E27FC236}">
                <a16:creationId xmlns:a16="http://schemas.microsoft.com/office/drawing/2014/main" id="{DF1C1148-5D7B-4115-A249-672CB076DE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11" y="5021188"/>
            <a:ext cx="1360140" cy="1360140"/>
          </a:xfrm>
          <a:prstGeom prst="rect">
            <a:avLst/>
          </a:prstGeom>
        </p:spPr>
      </p:pic>
      <p:pic>
        <p:nvPicPr>
          <p:cNvPr id="29" name="Obrázek 28">
            <a:extLst>
              <a:ext uri="{FF2B5EF4-FFF2-40B4-BE49-F238E27FC236}">
                <a16:creationId xmlns:a16="http://schemas.microsoft.com/office/drawing/2014/main" id="{58BA8E1D-5148-44F3-BE79-332F988570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90" y="5082918"/>
            <a:ext cx="1967393" cy="12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4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cs-CZ" dirty="0"/>
              <a:t>Paměti do notebooků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447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dirty="0"/>
              <a:t>Paměťové moduly </a:t>
            </a:r>
            <a:r>
              <a:rPr lang="cs-CZ" sz="1800" b="1" dirty="0"/>
              <a:t>SODIMM</a:t>
            </a:r>
            <a:r>
              <a:rPr lang="cs-CZ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cs-CZ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(někdy též SO-DIMM)</a:t>
            </a:r>
            <a:endParaRPr lang="cs-CZ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cs-CZ" sz="1800" b="1" dirty="0"/>
              <a:t>SODIMM</a:t>
            </a:r>
            <a:r>
              <a:rPr lang="cs-CZ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dirty="0"/>
              <a:t>mall Outline Dual In-line Memory Module</a:t>
            </a:r>
            <a:r>
              <a:rPr lang="cs-CZ" sz="1800" dirty="0"/>
              <a:t>) </a:t>
            </a:r>
          </a:p>
          <a:p>
            <a:r>
              <a:rPr lang="cs-CZ" sz="1800" dirty="0"/>
              <a:t>Jedná se o rozměrově malé moduly DIMM tvořené plochými integrovanými obvody.</a:t>
            </a:r>
          </a:p>
          <a:p>
            <a:r>
              <a:rPr lang="cs-CZ" sz="1800" dirty="0"/>
              <a:t>Tyto paměťové moduly jsou klíčované výřezy, které zabraňují instalaci nesprávného typu.</a:t>
            </a:r>
          </a:p>
          <a:p>
            <a:r>
              <a:rPr lang="cs-CZ" sz="1800" b="1" dirty="0"/>
              <a:t>200 pinové </a:t>
            </a:r>
            <a:r>
              <a:rPr lang="cs-CZ" sz="1800" dirty="0"/>
              <a:t>paměti SO-DIMM</a:t>
            </a:r>
          </a:p>
          <a:p>
            <a:pPr lvl="1"/>
            <a:r>
              <a:rPr lang="cs-CZ" sz="1400" dirty="0"/>
              <a:t>Mají jeden výřez blíže kraje. Jsou to typy DDR a DDR2.</a:t>
            </a:r>
          </a:p>
          <a:p>
            <a:pPr lvl="1"/>
            <a:r>
              <a:rPr lang="cs-CZ" sz="1400" dirty="0"/>
              <a:t>Nejsou vzájemně záměnné, nejsou elektricky kompatibilní (2,6V DDR a 1,8V DDR2)</a:t>
            </a:r>
          </a:p>
          <a:p>
            <a:pPr lvl="1"/>
            <a:r>
              <a:rPr lang="cs-CZ" sz="1400" dirty="0"/>
              <a:t>DDR2 pracují na frekvencích 200MHz – 800MHz (PC2-6400)</a:t>
            </a:r>
          </a:p>
          <a:p>
            <a:r>
              <a:rPr lang="cs-CZ" sz="1800" b="1" dirty="0"/>
              <a:t>204 pinové </a:t>
            </a:r>
            <a:r>
              <a:rPr lang="cs-CZ" sz="1800" dirty="0"/>
              <a:t>paměti SO-DIMM</a:t>
            </a:r>
          </a:p>
          <a:p>
            <a:pPr lvl="1"/>
            <a:r>
              <a:rPr lang="cs-CZ" sz="1400" dirty="0"/>
              <a:t>Mají jeden výřez který je blíže ke středu než u pamětí s 200 piny a je takto </a:t>
            </a:r>
            <a:br>
              <a:rPr lang="cs-CZ" sz="1400" dirty="0"/>
            </a:br>
            <a:r>
              <a:rPr lang="cs-CZ" sz="1400" dirty="0"/>
              <a:t>realizována paměť typu DDR3. </a:t>
            </a:r>
          </a:p>
          <a:p>
            <a:pPr lvl="1"/>
            <a:r>
              <a:rPr lang="cs-CZ" sz="1400" dirty="0"/>
              <a:t>Frekvence je 400MHz a výše.</a:t>
            </a:r>
          </a:p>
          <a:p>
            <a:r>
              <a:rPr lang="cs-CZ" sz="1800" b="1" dirty="0"/>
              <a:t>256 pinové </a:t>
            </a:r>
            <a:r>
              <a:rPr lang="cs-CZ" sz="1800" dirty="0"/>
              <a:t>paměti SO-DIMM</a:t>
            </a:r>
          </a:p>
          <a:p>
            <a:pPr lvl="1"/>
            <a:r>
              <a:rPr lang="cs-CZ" sz="1400" dirty="0"/>
              <a:t>Představují paměťové bloky typu DDR4. </a:t>
            </a:r>
          </a:p>
          <a:p>
            <a:pPr lvl="1"/>
            <a:r>
              <a:rPr lang="cs-CZ" sz="1400" dirty="0"/>
              <a:t>Frekvence je 2400MHz a výše.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AD5F820-A0C6-4DF6-A761-735669430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575" y="3140968"/>
            <a:ext cx="39112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79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cs-CZ" dirty="0"/>
              <a:t>Paměť typu Cache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298360" cy="4474616"/>
          </a:xfrm>
        </p:spPr>
        <p:txBody>
          <a:bodyPr>
            <a:noAutofit/>
          </a:bodyPr>
          <a:lstStyle/>
          <a:p>
            <a:r>
              <a:rPr lang="cs-CZ" sz="1800" dirty="0"/>
              <a:t>Velmi rychlá vyrovnávací paměť, která se používá při komunikaci mezi rychlým (procesor) a pomalejším zařízením (hlavní operační pamětí).</a:t>
            </a:r>
          </a:p>
          <a:p>
            <a:r>
              <a:rPr lang="cs-CZ" sz="1800" dirty="0"/>
              <a:t>Cache lze posuzovat podle celku, kde je použita. Dle procesoru: R, L1, L2, L3; dle počítače: L1, L2, L3, (L4)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2852936"/>
            <a:ext cx="5184576" cy="2534682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3788929" y="5723964"/>
            <a:ext cx="461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Schéma zapojení interní a externí Cache paměti</a:t>
            </a:r>
          </a:p>
        </p:txBody>
      </p:sp>
    </p:spTree>
    <p:extLst>
      <p:ext uri="{BB962C8B-B14F-4D97-AF65-F5344CB8AC3E}">
        <p14:creationId xmlns:p14="http://schemas.microsoft.com/office/powerpoint/2010/main" val="3654109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cs-CZ" dirty="0"/>
              <a:t>Paměť typu Cache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298360" cy="447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/>
              <a:t>Cache L1 (primární)</a:t>
            </a:r>
          </a:p>
          <a:p>
            <a:r>
              <a:rPr lang="cs-CZ" sz="1800" dirty="0"/>
              <a:t>Fyzicky se jedná o interní paměť (zpravidla přímo součást procesoru). </a:t>
            </a:r>
          </a:p>
          <a:p>
            <a:r>
              <a:rPr lang="cs-CZ" sz="1800" dirty="0"/>
              <a:t>Tato paměť je typu </a:t>
            </a:r>
            <a:r>
              <a:rPr lang="cs-CZ" sz="1800" b="1" dirty="0"/>
              <a:t>SRAM</a:t>
            </a:r>
            <a:r>
              <a:rPr lang="cs-CZ" sz="1800" dirty="0"/>
              <a:t>.</a:t>
            </a:r>
          </a:p>
          <a:p>
            <a:r>
              <a:rPr lang="cs-CZ" sz="1800" dirty="0"/>
              <a:t>Výhodou je vysoká rychlost, nevýhodou je relativně vysoká složitost realizace a tím pádem i vyšší cena.</a:t>
            </a:r>
          </a:p>
          <a:p>
            <a:r>
              <a:rPr lang="cs-CZ" sz="1800" dirty="0"/>
              <a:t>Velikost této paměti se pohybuje v </a:t>
            </a:r>
            <a:r>
              <a:rPr lang="cs-CZ" sz="1800" b="1" dirty="0"/>
              <a:t>jednotkách kB</a:t>
            </a:r>
            <a:r>
              <a:rPr lang="cs-CZ" sz="1800" dirty="0"/>
              <a:t>.</a:t>
            </a:r>
          </a:p>
          <a:p>
            <a:pPr marL="0" indent="0">
              <a:buNone/>
            </a:pPr>
            <a:endParaRPr lang="cs-CZ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cs-CZ" sz="1800" b="1" dirty="0"/>
              <a:t>Cache L2 (sekundární)</a:t>
            </a:r>
          </a:p>
          <a:p>
            <a:r>
              <a:rPr lang="cs-CZ" sz="1800" dirty="0"/>
              <a:t>Jedná se o externí paměť (mimo jádro procesoru – s výjimkou Pentia Pro a PII).</a:t>
            </a:r>
          </a:p>
          <a:p>
            <a:r>
              <a:rPr lang="cs-CZ" sz="1800" dirty="0"/>
              <a:t>Je tvořena opět velmi rychlou pamětí </a:t>
            </a:r>
            <a:r>
              <a:rPr lang="cs-CZ" sz="1800" b="1" dirty="0"/>
              <a:t>SRAM</a:t>
            </a:r>
            <a:r>
              <a:rPr lang="cs-CZ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cs-CZ" sz="1800" dirty="0"/>
              <a:t>Její velikost je už větší, řádově </a:t>
            </a:r>
            <a:r>
              <a:rPr lang="cs-CZ" sz="1800" b="1" dirty="0"/>
              <a:t>v desítkách až stovkách kB</a:t>
            </a:r>
            <a:r>
              <a:rPr lang="cs-CZ" sz="1800" dirty="0"/>
              <a:t>.</a:t>
            </a:r>
          </a:p>
          <a:p>
            <a:r>
              <a:rPr lang="cs-CZ" sz="1800" dirty="0"/>
              <a:t>Její činnost je řízena řadičem </a:t>
            </a:r>
            <a:r>
              <a:rPr lang="cs-CZ" sz="1800" b="1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11601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cs-CZ" dirty="0"/>
              <a:t>Paměť typu Cache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298360" cy="43422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600" b="1" dirty="0"/>
              <a:t>Cache L3 (terciální)</a:t>
            </a:r>
          </a:p>
          <a:p>
            <a:r>
              <a:rPr lang="cs-CZ" sz="1600" dirty="0"/>
              <a:t>Objevuje vývojově se později.</a:t>
            </a:r>
          </a:p>
          <a:p>
            <a:r>
              <a:rPr lang="cs-CZ" sz="1600" dirty="0"/>
              <a:t>Je z uvedených typů Cache </a:t>
            </a:r>
            <a:r>
              <a:rPr lang="cs-CZ" sz="1600" b="1" dirty="0"/>
              <a:t>největší</a:t>
            </a:r>
            <a:r>
              <a:rPr lang="cs-CZ" sz="1600" dirty="0"/>
              <a:t> a slouží </a:t>
            </a:r>
            <a:r>
              <a:rPr lang="cs-CZ" sz="1600" b="1" dirty="0"/>
              <a:t>zpravidla pro vícejádrové procesory</a:t>
            </a:r>
            <a:r>
              <a:rPr lang="cs-CZ" sz="1600" dirty="0"/>
              <a:t>. </a:t>
            </a:r>
          </a:p>
          <a:p>
            <a:r>
              <a:rPr lang="cs-CZ" sz="1600" dirty="0"/>
              <a:t>Zpravidla jedno jádro zapisuje a ostatní mohou číst. </a:t>
            </a:r>
          </a:p>
          <a:p>
            <a:r>
              <a:rPr lang="cs-CZ" sz="1600" dirty="0"/>
              <a:t>Její velikost se pohybuje v </a:t>
            </a:r>
            <a:r>
              <a:rPr lang="cs-CZ" sz="1600" b="1" dirty="0"/>
              <a:t>MB</a:t>
            </a:r>
            <a:r>
              <a:rPr lang="cs-CZ" sz="1600" dirty="0"/>
              <a:t>.</a:t>
            </a:r>
          </a:p>
          <a:p>
            <a:r>
              <a:rPr lang="cs-CZ" sz="1600" dirty="0"/>
              <a:t>V historických systémech se tento typ Cache organizoval třeba i z hlavní operační paměti nebo speciálním postupem </a:t>
            </a:r>
            <a:br>
              <a:rPr lang="cs-CZ" sz="1600" dirty="0"/>
            </a:br>
            <a:r>
              <a:rPr lang="cs-CZ" sz="1600" dirty="0"/>
              <a:t>z pevného disku.</a:t>
            </a:r>
          </a:p>
          <a:p>
            <a:endParaRPr lang="cs-CZ" sz="1600" dirty="0"/>
          </a:p>
          <a:p>
            <a:pPr marL="0" indent="0">
              <a:buNone/>
            </a:pPr>
            <a:r>
              <a:rPr lang="cs-CZ" sz="1600" b="1" dirty="0"/>
              <a:t>Cache L4 </a:t>
            </a:r>
            <a:r>
              <a:rPr lang="cs-CZ" sz="1600" dirty="0"/>
              <a:t>- budoucnost</a:t>
            </a:r>
            <a:endParaRPr lang="cs-CZ" sz="1600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39F1B37-D5BF-44E6-8B37-86B8796B3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3721168"/>
            <a:ext cx="3528392" cy="26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52BA9A44-FE64-2A6C-8422-87F492FF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Definice pomocí umělé inteligence (AI)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7F5ECE-045A-AE10-0A1C-238C5A77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Paměťový systém počítače se skládá z několika typů pamětí s různými rychlostmi, kapacitami a funkcemi. Tyto paměti jsou použity k ukládání a manipulaci s daty v průběhu běhu počítače.</a:t>
            </a:r>
          </a:p>
        </p:txBody>
      </p:sp>
    </p:spTree>
    <p:extLst>
      <p:ext uri="{BB962C8B-B14F-4D97-AF65-F5344CB8AC3E}">
        <p14:creationId xmlns:p14="http://schemas.microsoft.com/office/powerpoint/2010/main" val="1676690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119659"/>
          </a:xfrm>
        </p:spPr>
        <p:txBody>
          <a:bodyPr>
            <a:normAutofit/>
          </a:bodyPr>
          <a:lstStyle/>
          <a:p>
            <a:r>
              <a:rPr lang="cs-CZ" dirty="0"/>
              <a:t>Princip práce Cache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9416" y="1700808"/>
            <a:ext cx="10297144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dirty="0"/>
              <a:t>Program se při své práci určitou dobu udržuje na určitém místě paměti, a to jak při zpracování instrukcí, tak při načítání (zapisování) dat z (do) paměti. </a:t>
            </a:r>
          </a:p>
          <a:p>
            <a:pPr marL="0" indent="0">
              <a:buNone/>
            </a:pPr>
            <a:r>
              <a:rPr lang="cs-CZ" sz="1800" dirty="0"/>
              <a:t>Je-li požadována nějaká informace z paměti, je </a:t>
            </a:r>
            <a:r>
              <a:rPr lang="cs-CZ" sz="1800" b="1" dirty="0"/>
              <a:t>nejdříve hledána v Cache </a:t>
            </a:r>
            <a:r>
              <a:rPr lang="cs-CZ" sz="1800" dirty="0"/>
              <a:t>paměti (interní, pokud existuje, a následně v externí). Pokud požadovaná informace není přítomna v žádné z Cache pamětí, je zavedena přímo z operační paměti. </a:t>
            </a:r>
          </a:p>
          <a:p>
            <a:pPr marL="0" indent="0">
              <a:buNone/>
            </a:pPr>
            <a:r>
              <a:rPr lang="cs-CZ" sz="1800" dirty="0"/>
              <a:t>Pozn. kromě požadované informace se však do Cache paměti zavede </a:t>
            </a:r>
            <a:r>
              <a:rPr lang="cs-CZ" sz="1800" b="1" dirty="0"/>
              <a:t>celý blok paměti</a:t>
            </a:r>
            <a:r>
              <a:rPr lang="cs-CZ" sz="1800" dirty="0"/>
              <a:t>, takže je velká pravděpodobnost, že následně požadované informace již budou v Cache paměti přítomny. „Přečtení“ celého bloku paměti je rychlejší než čtení stejně velikého bloku po (jednotlivých) bytech (částech).</a:t>
            </a:r>
          </a:p>
          <a:p>
            <a:pPr marL="0" indent="0">
              <a:buNone/>
            </a:pPr>
            <a:r>
              <a:rPr lang="cs-CZ" sz="1800" dirty="0"/>
              <a:t> </a:t>
            </a:r>
          </a:p>
          <a:p>
            <a:pPr marL="0" indent="0">
              <a:buNone/>
            </a:pPr>
            <a:endParaRPr lang="cs-CZ" sz="1800" dirty="0"/>
          </a:p>
          <a:p>
            <a:pPr marL="0" indent="0">
              <a:buNone/>
            </a:pPr>
            <a:endParaRPr lang="cs-CZ" sz="1800" dirty="0"/>
          </a:p>
          <a:p>
            <a:pPr marL="0" indent="0">
              <a:buNone/>
            </a:pPr>
            <a:r>
              <a:rPr lang="cs-CZ" sz="1800" dirty="0"/>
              <a:t>Pokud dojde k </a:t>
            </a:r>
            <a:r>
              <a:rPr lang="cs-CZ" sz="1800" b="1" dirty="0"/>
              <a:t>zaplnění Cache paměti </a:t>
            </a:r>
            <a:r>
              <a:rPr lang="cs-CZ" sz="1800" dirty="0"/>
              <a:t>a je potřeba zavést další blok, je nutné, aby některý z bloků Cache paměť opustil. Nejčastěji se k tomuto používá </a:t>
            </a:r>
            <a:r>
              <a:rPr lang="cs-CZ" sz="1800" b="1" dirty="0"/>
              <a:t>LRU</a:t>
            </a:r>
            <a:r>
              <a:rPr lang="cs-CZ" sz="1800" dirty="0"/>
              <a:t> (</a:t>
            </a:r>
            <a:r>
              <a:rPr lang="en-US" sz="1800" u="sng" dirty="0"/>
              <a:t>L</a:t>
            </a:r>
            <a:r>
              <a:rPr lang="en-US" sz="1800" dirty="0"/>
              <a:t>east </a:t>
            </a:r>
            <a:r>
              <a:rPr lang="en-US" sz="1800" u="sng" dirty="0"/>
              <a:t>R</a:t>
            </a:r>
            <a:r>
              <a:rPr lang="en-US" sz="1800" dirty="0"/>
              <a:t>ecently </a:t>
            </a:r>
            <a:r>
              <a:rPr lang="en-US" sz="1800" u="sng" dirty="0"/>
              <a:t>U</a:t>
            </a:r>
            <a:r>
              <a:rPr lang="en-US" sz="1800" dirty="0"/>
              <a:t>sed</a:t>
            </a:r>
            <a:r>
              <a:rPr lang="cs-CZ" sz="1800" dirty="0"/>
              <a:t>) algoritmu, tj. vyřadí nejdéle nepoužívaný blok. </a:t>
            </a:r>
          </a:p>
        </p:txBody>
      </p:sp>
    </p:spTree>
    <p:extLst>
      <p:ext uri="{BB962C8B-B14F-4D97-AF65-F5344CB8AC3E}">
        <p14:creationId xmlns:p14="http://schemas.microsoft.com/office/powerpoint/2010/main" val="587559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119659"/>
          </a:xfrm>
        </p:spPr>
        <p:txBody>
          <a:bodyPr>
            <a:normAutofit/>
          </a:bodyPr>
          <a:lstStyle/>
          <a:p>
            <a:r>
              <a:rPr lang="cs-CZ" dirty="0"/>
              <a:t>Rychlosti jednotlivých Cache.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55440" y="1689149"/>
            <a:ext cx="10081120" cy="4476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dirty="0"/>
              <a:t>Porovnání rychlosti Cache paměti a RAM v hodinových cyklech.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C6AFD60-CB22-4942-85A2-C5F64FA54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043962"/>
            <a:ext cx="8088305" cy="430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9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Nano-RAM</a:t>
            </a:r>
            <a:r>
              <a:rPr lang="cs-CZ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paměti budoucnosti 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35360" y="1988839"/>
            <a:ext cx="11521280" cy="41881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Nano-RAM</a:t>
            </a:r>
            <a:r>
              <a:rPr lang="cs-CZ" sz="1800" dirty="0"/>
              <a:t> (</a:t>
            </a:r>
            <a:r>
              <a:rPr lang="cs-CZ" sz="1800" b="1" dirty="0"/>
              <a:t>NRAM</a:t>
            </a:r>
            <a:r>
              <a:rPr lang="cs-CZ" sz="1800" dirty="0"/>
              <a:t>) je typ paměti s přímým přístupem dat vyvíjený společností Nantero, jenž nepotřebuje pro uchováváni dat dodatečnou energii. Patří mezi </a:t>
            </a:r>
            <a:r>
              <a:rPr lang="cs-CZ" sz="1800" b="1" dirty="0"/>
              <a:t>nevolatilní</a:t>
            </a:r>
            <a:r>
              <a:rPr lang="cs-CZ" sz="1800" dirty="0"/>
              <a:t> paměti. </a:t>
            </a:r>
          </a:p>
          <a:p>
            <a:pPr marL="0" indent="0">
              <a:buNone/>
            </a:pPr>
            <a:r>
              <a:rPr lang="cs-CZ" sz="1800" dirty="0"/>
              <a:t>Principem NRAM je založen na mechanické pozici </a:t>
            </a:r>
            <a:r>
              <a:rPr lang="cs-CZ" sz="1800" b="1" dirty="0"/>
              <a:t>uhlíkových nanotrubiček</a:t>
            </a:r>
            <a:r>
              <a:rPr lang="cs-CZ" sz="1800" dirty="0"/>
              <a:t>, jež jsou vsazeny mezi oblasti izolačního substrátu. </a:t>
            </a:r>
          </a:p>
          <a:p>
            <a:pPr marL="0" indent="0">
              <a:buNone/>
            </a:pPr>
            <a:r>
              <a:rPr lang="cs-CZ" sz="1800" dirty="0"/>
              <a:t>Použitím </a:t>
            </a:r>
            <a:r>
              <a:rPr lang="cs-CZ" sz="1800" b="1" dirty="0"/>
              <a:t>nanotechnologie</a:t>
            </a:r>
            <a:r>
              <a:rPr lang="cs-CZ" sz="1800" dirty="0"/>
              <a:t> se počítá s velkou kapacitou paměti na velmi malém prostoru. </a:t>
            </a:r>
          </a:p>
          <a:p>
            <a:pPr marL="0" indent="0">
              <a:buNone/>
            </a:pPr>
            <a:r>
              <a:rPr lang="cs-CZ" sz="1800" dirty="0"/>
              <a:t>Vývoj těchto pamětí je ve finální části a počítá se z brzkým zavedením na trh.</a:t>
            </a:r>
          </a:p>
          <a:p>
            <a:pPr marL="0" indent="0">
              <a:buNone/>
            </a:pPr>
            <a:endParaRPr lang="cs-CZ" sz="1800" dirty="0"/>
          </a:p>
          <a:p>
            <a:pPr marL="0" indent="0">
              <a:buNone/>
            </a:pPr>
            <a:r>
              <a:rPr lang="cs-CZ" sz="1800" dirty="0"/>
              <a:t>Princip realizace binární hodnoty 0 nebo 1: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FE46758-F339-4C93-A366-26DDFA54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170238"/>
            <a:ext cx="2753908" cy="20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1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534988" algn="l"/>
              </a:tabLst>
            </a:pPr>
            <a:r>
              <a:rPr lang="en-US" dirty="0"/>
              <a:t>[</a:t>
            </a:r>
            <a:r>
              <a:rPr lang="cs-CZ" dirty="0"/>
              <a:t>1</a:t>
            </a:r>
            <a:r>
              <a:rPr lang="en-US" dirty="0"/>
              <a:t>]	</a:t>
            </a:r>
            <a:r>
              <a:rPr lang="cs-CZ" dirty="0"/>
              <a:t>wikipedia.cz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en-US" dirty="0"/>
              <a:t>[</a:t>
            </a:r>
            <a:r>
              <a:rPr lang="cs-CZ" dirty="0"/>
              <a:t>2</a:t>
            </a:r>
            <a:r>
              <a:rPr lang="en-US" dirty="0"/>
              <a:t>]</a:t>
            </a:r>
            <a:r>
              <a:rPr lang="cs-CZ" dirty="0"/>
              <a:t>	Mamut.spseol.cz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en-US" dirty="0"/>
              <a:t>[</a:t>
            </a:r>
            <a:r>
              <a:rPr lang="cs-CZ" dirty="0"/>
              <a:t>3</a:t>
            </a:r>
            <a:r>
              <a:rPr lang="en-US" dirty="0"/>
              <a:t>]</a:t>
            </a:r>
            <a:r>
              <a:rPr lang="cs-CZ" dirty="0"/>
              <a:t>	coptel.cz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en-US" dirty="0"/>
              <a:t>[</a:t>
            </a:r>
            <a:r>
              <a:rPr lang="cs-CZ" dirty="0"/>
              <a:t>4</a:t>
            </a:r>
            <a:r>
              <a:rPr lang="en-US" dirty="0"/>
              <a:t>]</a:t>
            </a:r>
            <a:r>
              <a:rPr lang="cs-CZ" dirty="0"/>
              <a:t>	obrázky mironet.cz, adata.cz</a:t>
            </a:r>
            <a:endParaRPr lang="en-US" dirty="0"/>
          </a:p>
          <a:p>
            <a:pPr marL="0" indent="0">
              <a:buNone/>
              <a:tabLst>
                <a:tab pos="534988" algn="l"/>
              </a:tabLst>
            </a:pPr>
            <a:r>
              <a:rPr lang="cs-CZ" dirty="0"/>
              <a:t>Obrázky:</a:t>
            </a:r>
          </a:p>
          <a:p>
            <a:pPr marL="0" indent="0">
              <a:buNone/>
              <a:tabLst>
                <a:tab pos="534988" algn="l"/>
              </a:tabLst>
            </a:pPr>
            <a:r>
              <a:rPr lang="en-US" sz="2000" dirty="0"/>
              <a:t>[1]</a:t>
            </a:r>
            <a:r>
              <a:rPr lang="cs-CZ" sz="2000" dirty="0"/>
              <a:t>https://www.ebuyer.com/blog/wp-content/uploads/2017/06/dram-memory-module.jpg</a:t>
            </a:r>
          </a:p>
          <a:p>
            <a:pPr marL="0" indent="0">
              <a:buNone/>
              <a:tabLst>
                <a:tab pos="534988" algn="l"/>
              </a:tabLst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560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52BA9A44-FE64-2A6C-8422-87F492FF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Paměti - dělení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7F5ECE-045A-AE10-0A1C-238C5A77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1800" dirty="0"/>
              <a:t>Paměť počítače je zařízení, které slouží k ukládání programů a dat, s nimiž počítač pracuje. </a:t>
            </a:r>
          </a:p>
          <a:p>
            <a:pPr marL="0" indent="0">
              <a:buNone/>
            </a:pPr>
            <a:r>
              <a:rPr lang="cs-CZ" sz="1800" dirty="0"/>
              <a:t>Paměti lze rozdělit dle rychlosti, kapacity a funkce do tří základních skupin:</a:t>
            </a:r>
          </a:p>
          <a:p>
            <a:r>
              <a:rPr lang="cs-CZ" sz="1800" b="1" dirty="0"/>
              <a:t>registry</a:t>
            </a:r>
            <a:r>
              <a:rPr lang="cs-CZ" sz="1800" dirty="0"/>
              <a:t>: </a:t>
            </a:r>
          </a:p>
          <a:p>
            <a:pPr marL="457200" lvl="1" indent="0">
              <a:buNone/>
            </a:pPr>
            <a:r>
              <a:rPr lang="cs-CZ" sz="1800" dirty="0"/>
              <a:t>paměťová místa přímo na čipu procesoru, která jsou používaná pro krátkodobé uchování právě zpracovávaných informací</a:t>
            </a:r>
          </a:p>
          <a:p>
            <a:r>
              <a:rPr lang="cs-CZ" sz="1800" b="1" dirty="0"/>
              <a:t>vnitřní (interní, operační) paměti</a:t>
            </a:r>
            <a:r>
              <a:rPr lang="cs-CZ" sz="1800" dirty="0"/>
              <a:t>: </a:t>
            </a:r>
          </a:p>
          <a:p>
            <a:pPr lvl="1"/>
            <a:r>
              <a:rPr lang="cs-CZ" sz="1800" dirty="0"/>
              <a:t>Paměti osazené většinou na základní desce. </a:t>
            </a:r>
          </a:p>
          <a:p>
            <a:pPr lvl="1"/>
            <a:r>
              <a:rPr lang="cs-CZ" sz="1800" dirty="0"/>
              <a:t>Bývají realizovány pomocí polovodičových součástek. </a:t>
            </a:r>
          </a:p>
          <a:p>
            <a:pPr lvl="1"/>
            <a:r>
              <a:rPr lang="cs-CZ" sz="1800" dirty="0"/>
              <a:t>Jsou do nich zaváděny právě spouštěné programy (nebo alespoň jejich části) a data, se kterými pracují.</a:t>
            </a:r>
          </a:p>
          <a:p>
            <a:r>
              <a:rPr lang="cs-CZ" sz="1800" b="1" dirty="0"/>
              <a:t>vnější (externí) paměti</a:t>
            </a:r>
            <a:r>
              <a:rPr lang="cs-CZ" sz="1800" dirty="0"/>
              <a:t>: </a:t>
            </a:r>
          </a:p>
          <a:p>
            <a:pPr lvl="1"/>
            <a:r>
              <a:rPr lang="cs-CZ" sz="1800" dirty="0"/>
              <a:t>Slouží pro dlouhodobé uchování informací a zálohování dat.</a:t>
            </a:r>
          </a:p>
          <a:p>
            <a:pPr lvl="1"/>
            <a:r>
              <a:rPr lang="cs-CZ" sz="1800" dirty="0"/>
              <a:t>Jsou to paměti realizované většinou za pomoci zařízení používajících výměnná média v podobě disků (dříve magnetických pásek, zip jednotek, … ). </a:t>
            </a:r>
          </a:p>
          <a:p>
            <a:pPr lvl="1"/>
            <a:r>
              <a:rPr lang="cs-CZ" sz="1800" dirty="0"/>
              <a:t>Záznam do externích pamětí se provádí většinou na magnetickém nebo optickém principu</a:t>
            </a:r>
          </a:p>
          <a:p>
            <a:pPr lvl="1"/>
            <a:r>
              <a:rPr lang="cs-CZ" sz="1800" dirty="0"/>
              <a:t>V dnešní době i </a:t>
            </a:r>
            <a:r>
              <a:rPr lang="en-US" sz="1800" dirty="0"/>
              <a:t>Flash</a:t>
            </a:r>
            <a:r>
              <a:rPr lang="cs-CZ" sz="1800" dirty="0"/>
              <a:t> paměti. </a:t>
            </a:r>
          </a:p>
        </p:txBody>
      </p:sp>
    </p:spTree>
    <p:extLst>
      <p:ext uri="{BB962C8B-B14F-4D97-AF65-F5344CB8AC3E}">
        <p14:creationId xmlns:p14="http://schemas.microsoft.com/office/powerpoint/2010/main" val="111336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52BA9A44-FE64-2A6C-8422-87F492FF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Paměti - z</a:t>
            </a:r>
            <a:r>
              <a:rPr lang="cs-CZ" sz="4400" dirty="0"/>
              <a:t>ákladní parametry 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D7F5ECE-045A-AE10-0A1C-238C5A77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sz="1800" b="1" dirty="0"/>
              <a:t>Kapacita</a:t>
            </a:r>
            <a:r>
              <a:rPr lang="cs-CZ" sz="1800" dirty="0"/>
              <a:t>: množství informací, které je možné do paměti uložit</a:t>
            </a:r>
          </a:p>
          <a:p>
            <a:pPr marL="0" indent="0">
              <a:buNone/>
            </a:pPr>
            <a:r>
              <a:rPr lang="cs-CZ" sz="1800" b="1" dirty="0"/>
              <a:t>Přístupová doba</a:t>
            </a:r>
            <a:r>
              <a:rPr lang="cs-CZ" sz="1800" dirty="0"/>
              <a:t>: doba, která je potřeba od zadání požadavku do zpřístupnění požadované informace</a:t>
            </a:r>
          </a:p>
          <a:p>
            <a:pPr marL="0" indent="0">
              <a:buNone/>
            </a:pPr>
            <a:r>
              <a:rPr lang="cs-CZ" sz="1800" b="1" dirty="0"/>
              <a:t>Přenosová rychlost</a:t>
            </a:r>
            <a:r>
              <a:rPr lang="cs-CZ" sz="1800" dirty="0"/>
              <a:t>: množství dat, které lze z paměti přečíst (do ní zapsat) za jednotku času</a:t>
            </a:r>
          </a:p>
          <a:p>
            <a:pPr marL="0" indent="0">
              <a:buNone/>
            </a:pPr>
            <a:r>
              <a:rPr lang="cs-CZ" sz="1800" b="1" dirty="0"/>
              <a:t>Statičnost</a:t>
            </a:r>
            <a:r>
              <a:rPr lang="cs-CZ" sz="1800" dirty="0"/>
              <a:t> / D</a:t>
            </a:r>
            <a:r>
              <a:rPr lang="cs-CZ" sz="1800" b="1" dirty="0"/>
              <a:t>ynamičnost</a:t>
            </a:r>
            <a:r>
              <a:rPr lang="cs-CZ" sz="1800" dirty="0"/>
              <a:t>:</a:t>
            </a:r>
          </a:p>
          <a:p>
            <a:pPr marL="457200" lvl="1" indent="0">
              <a:buNone/>
            </a:pPr>
            <a:r>
              <a:rPr lang="cs-CZ" sz="1400" b="1" dirty="0"/>
              <a:t>statické</a:t>
            </a:r>
            <a:r>
              <a:rPr lang="cs-CZ" sz="1400" dirty="0"/>
              <a:t> paměti: uchovávají informaci po celou dobu, kdy je paměť připojena ke zdroji elektrického napětí</a:t>
            </a:r>
          </a:p>
          <a:p>
            <a:pPr marL="457200" lvl="1" indent="0">
              <a:buNone/>
              <a:tabLst>
                <a:tab pos="1254125" algn="l"/>
              </a:tabLst>
            </a:pPr>
            <a:r>
              <a:rPr lang="cs-CZ" sz="1400" b="1" dirty="0"/>
              <a:t>Dynamické	</a:t>
            </a:r>
            <a:r>
              <a:rPr lang="cs-CZ" sz="1400" dirty="0"/>
              <a:t>paměti: zapsanou informaci mají tendenci ztrácet i v době, kdy jsou připojeny k napájení.</a:t>
            </a:r>
            <a:br>
              <a:rPr lang="cs-CZ" sz="1400" dirty="0"/>
            </a:br>
            <a:r>
              <a:rPr lang="cs-CZ" sz="1400" dirty="0"/>
              <a:t>	Informace v takových pamětech je nutné tedy neustále periodicky oživovat, aby nedošlo k jejich ztrátě.</a:t>
            </a:r>
          </a:p>
          <a:p>
            <a:pPr marL="0" indent="0">
              <a:buNone/>
            </a:pPr>
            <a:r>
              <a:rPr lang="cs-CZ" sz="1800" b="1" dirty="0"/>
              <a:t>Destruktivnost při čtení</a:t>
            </a:r>
            <a:r>
              <a:rPr lang="cs-CZ" sz="1800" dirty="0"/>
              <a:t>:</a:t>
            </a:r>
          </a:p>
          <a:p>
            <a:pPr marL="457200" lvl="1" indent="0">
              <a:buNone/>
              <a:tabLst>
                <a:tab pos="1973263" algn="l"/>
              </a:tabLst>
            </a:pPr>
            <a:r>
              <a:rPr lang="cs-CZ" sz="1400" b="1" dirty="0"/>
              <a:t>destruktivní</a:t>
            </a:r>
            <a:r>
              <a:rPr lang="cs-CZ" sz="1400" dirty="0"/>
              <a:t> při čtení:	přečtení informace z paměti vede ke ztrátě této informace. Přečtená informace musí být následně po přečtení opět do 	paměti zapsána.</a:t>
            </a:r>
          </a:p>
          <a:p>
            <a:pPr marL="457200" lvl="1" indent="0">
              <a:buNone/>
            </a:pPr>
            <a:r>
              <a:rPr lang="cs-CZ" sz="1400" b="1" dirty="0"/>
              <a:t>nedestruktivní</a:t>
            </a:r>
            <a:r>
              <a:rPr lang="cs-CZ" sz="1400" dirty="0"/>
              <a:t> při čtení: přečtení informace žádným negativním způsobem tuto informaci neovlivní.</a:t>
            </a:r>
          </a:p>
          <a:p>
            <a:pPr marL="0" indent="0">
              <a:buNone/>
            </a:pPr>
            <a:r>
              <a:rPr lang="cs-CZ" sz="1800" b="1" dirty="0"/>
              <a:t>Energetická závislost</a:t>
            </a:r>
            <a:r>
              <a:rPr lang="cs-CZ" sz="1800" dirty="0"/>
              <a:t>: uchovávání dat s a bez přítomnosti napájení</a:t>
            </a:r>
          </a:p>
          <a:p>
            <a:pPr marL="0" indent="0">
              <a:buNone/>
            </a:pPr>
            <a:r>
              <a:rPr lang="cs-CZ" sz="1800" b="1" dirty="0"/>
              <a:t>Přístup k datům</a:t>
            </a:r>
            <a:r>
              <a:rPr lang="cs-CZ" sz="1800" dirty="0"/>
              <a:t>: postup jakým se přistupuje k samotným informacím</a:t>
            </a:r>
          </a:p>
          <a:p>
            <a:pPr marL="457200" lvl="1" indent="0">
              <a:buNone/>
            </a:pPr>
            <a:r>
              <a:rPr lang="cs-CZ" sz="1400" b="1" dirty="0"/>
              <a:t>sekvenční</a:t>
            </a:r>
            <a:r>
              <a:rPr lang="cs-CZ" sz="1400" dirty="0"/>
              <a:t>: před zpřístupněním informace z paměti je nutné přečíst všechny předcházející informace</a:t>
            </a:r>
          </a:p>
          <a:p>
            <a:pPr marL="457200" lvl="1" indent="0">
              <a:buNone/>
            </a:pPr>
            <a:r>
              <a:rPr lang="cs-CZ" sz="1400" b="1" dirty="0"/>
              <a:t>přímý</a:t>
            </a:r>
            <a:r>
              <a:rPr lang="cs-CZ" sz="1400" dirty="0"/>
              <a:t>: je možné zpřístupnit přímo požadovanou informaci</a:t>
            </a:r>
          </a:p>
          <a:p>
            <a:pPr marL="0" indent="0">
              <a:buNone/>
            </a:pPr>
            <a:r>
              <a:rPr lang="cs-CZ" sz="1800" b="1" dirty="0"/>
              <a:t>Spolehlivost</a:t>
            </a:r>
            <a:r>
              <a:rPr lang="cs-CZ" sz="1800" dirty="0"/>
              <a:t>: střední doba mezi dvěma poruchami paměti</a:t>
            </a:r>
          </a:p>
          <a:p>
            <a:pPr marL="0" indent="0">
              <a:buNone/>
            </a:pPr>
            <a:r>
              <a:rPr lang="cs-CZ" sz="1800" b="1" dirty="0"/>
              <a:t>Cena za bit</a:t>
            </a:r>
            <a:r>
              <a:rPr lang="cs-CZ" sz="1800" dirty="0"/>
              <a:t>: cena, kterou je nutno zaplatit za jeden bit (Byte, kB, MB, GB) paměti</a:t>
            </a:r>
          </a:p>
          <a:p>
            <a:pPr marL="0" indent="0">
              <a:buNone/>
            </a:pP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81847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Vnitřní paměti - rozdělení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Dle energetické závislosti dělíme na:</a:t>
            </a:r>
          </a:p>
          <a:p>
            <a:pPr marL="0" indent="0">
              <a:buNone/>
            </a:pPr>
            <a:r>
              <a:rPr lang="cs-CZ" b="1" dirty="0"/>
              <a:t>volatilní</a:t>
            </a:r>
            <a:r>
              <a:rPr lang="cs-CZ" dirty="0"/>
              <a:t> – při vypnutí napájení se informace smaže</a:t>
            </a:r>
          </a:p>
          <a:p>
            <a:pPr lvl="1"/>
            <a:r>
              <a:rPr lang="cs-CZ" dirty="0"/>
              <a:t>RAM</a:t>
            </a:r>
          </a:p>
          <a:p>
            <a:pPr lvl="1"/>
            <a:r>
              <a:rPr lang="cs-CZ" dirty="0"/>
              <a:t>DRAM </a:t>
            </a:r>
            <a:r>
              <a:rPr lang="en-US" dirty="0"/>
              <a:t>&amp;</a:t>
            </a:r>
            <a:r>
              <a:rPr lang="cs-CZ" dirty="0"/>
              <a:t> SRAM</a:t>
            </a:r>
          </a:p>
          <a:p>
            <a:pPr marL="0" indent="0">
              <a:buNone/>
            </a:pPr>
            <a:r>
              <a:rPr lang="cs-CZ" b="1" dirty="0"/>
              <a:t>nevolatilní</a:t>
            </a:r>
            <a:r>
              <a:rPr lang="cs-CZ" dirty="0"/>
              <a:t> – informace vydrží vypnutí napájení; </a:t>
            </a:r>
          </a:p>
          <a:p>
            <a:pPr lvl="1"/>
            <a:r>
              <a:rPr lang="cs-CZ" dirty="0"/>
              <a:t>magnetické paměti (magnetické pásky a disky, paměti na nanesených tenkých vrstvách v minulosti používané feritové paměti a bubnové paměti)</a:t>
            </a:r>
          </a:p>
          <a:p>
            <a:pPr lvl="1"/>
            <a:r>
              <a:rPr lang="cs-CZ" dirty="0"/>
              <a:t>ROM</a:t>
            </a:r>
          </a:p>
          <a:p>
            <a:pPr lvl="1"/>
            <a:r>
              <a:rPr lang="cs-CZ" dirty="0"/>
              <a:t>EPROM, EEPROM</a:t>
            </a:r>
          </a:p>
          <a:p>
            <a:pPr lvl="1"/>
            <a:r>
              <a:rPr lang="cs-CZ" dirty="0"/>
              <a:t>FLASH paměti</a:t>
            </a:r>
          </a:p>
          <a:p>
            <a:pPr lvl="1"/>
            <a:r>
              <a:rPr lang="cs-CZ" dirty="0"/>
              <a:t>NRAM (Nano-RAM)</a:t>
            </a:r>
          </a:p>
        </p:txBody>
      </p:sp>
    </p:spTree>
    <p:extLst>
      <p:ext uri="{BB962C8B-B14F-4D97-AF65-F5344CB8AC3E}">
        <p14:creationId xmlns:p14="http://schemas.microsoft.com/office/powerpoint/2010/main" val="172866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Paměť - struktura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Struktura paměti a reprezentace 0 a 1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5D37A202-3879-65A2-A846-ADBE302DE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6603"/>
            <a:ext cx="5035695" cy="3240360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2D89DAF2-2739-E604-C246-82DA783EA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68" y="727456"/>
            <a:ext cx="4475832" cy="241694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B1EDFAB-6768-208B-2CD7-DC7090755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969" y="3705116"/>
            <a:ext cx="4475831" cy="260412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8D09550B-D1C9-4F8D-B432-349DA1FA4715}"/>
              </a:ext>
            </a:extLst>
          </p:cNvPr>
          <p:cNvSpPr txBox="1"/>
          <p:nvPr/>
        </p:nvSpPr>
        <p:spPr>
          <a:xfrm>
            <a:off x="8444952" y="3144405"/>
            <a:ext cx="1341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Častější způsob </a:t>
            </a:r>
          </a:p>
        </p:txBody>
      </p:sp>
    </p:spTree>
    <p:extLst>
      <p:ext uri="{BB962C8B-B14F-4D97-AF65-F5344CB8AC3E}">
        <p14:creationId xmlns:p14="http://schemas.microsoft.com/office/powerpoint/2010/main" val="176596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RAM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/>
              <a:t>Paměti RAM jsou určeny pro zápis i pro čtení dat a jedná se o paměti, které jsou energeticky závislé - </a:t>
            </a:r>
            <a:r>
              <a:rPr lang="cs-CZ" b="1" dirty="0"/>
              <a:t>volatilní</a:t>
            </a:r>
            <a:r>
              <a:rPr lang="cs-CZ" dirty="0"/>
              <a:t>. </a:t>
            </a:r>
          </a:p>
          <a:p>
            <a:r>
              <a:rPr lang="cs-CZ" dirty="0"/>
              <a:t>Čtení i zápis proběhne „téměř okamžitě“ z/do jakékoli jednotlivé paměťové buňky</a:t>
            </a:r>
          </a:p>
          <a:p>
            <a:r>
              <a:rPr lang="cs-CZ" dirty="0"/>
              <a:t>Počet zápisů a čtení není omezený</a:t>
            </a:r>
          </a:p>
          <a:p>
            <a:pPr marL="0" indent="0">
              <a:buNone/>
            </a:pPr>
            <a:r>
              <a:rPr lang="cs-CZ" dirty="0"/>
              <a:t>Paměť RAM si lze představit jako řadu očíslovaných (číslo je adresa) buněk, z nichž každá obsahuje nějakou hodnotu (při velikosti buňky 1 byte hodnotu 0-255).</a:t>
            </a:r>
          </a:p>
          <a:p>
            <a:r>
              <a:rPr lang="cs-CZ" dirty="0"/>
              <a:t>Velikost paměti (tj. počet paměťových míst nebo buněk) se nejčastěji udává v bytech. </a:t>
            </a:r>
          </a:p>
          <a:p>
            <a:r>
              <a:rPr lang="cs-CZ" dirty="0"/>
              <a:t>Paměti současných počítačů, tabletů a chytrých telefonů mají velikost řádu gigabytů.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/>
              <a:t>Podle toho, zda jsou  statické nebo dynamické, jsou dále rozdělovány na:</a:t>
            </a:r>
          </a:p>
          <a:p>
            <a:pPr lvl="1"/>
            <a:r>
              <a:rPr lang="cs-CZ" dirty="0"/>
              <a:t>SRAM - Statické RAM</a:t>
            </a:r>
          </a:p>
          <a:p>
            <a:pPr lvl="1"/>
            <a:r>
              <a:rPr lang="cs-CZ" dirty="0"/>
              <a:t>DRAM - Dynamické RAM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295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791BCD2-B146-3D48-DD9E-8799FF7F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65125"/>
            <a:ext cx="9938320" cy="1325563"/>
          </a:xfrm>
        </p:spPr>
        <p:txBody>
          <a:bodyPr/>
          <a:lstStyle/>
          <a:p>
            <a:r>
              <a:rPr lang="cs-CZ" dirty="0"/>
              <a:t>Realizace SRAM a DRAM</a:t>
            </a:r>
            <a:r>
              <a:rPr lang="en-US" baseline="-25000" dirty="0"/>
              <a:t>[2]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2EAA407-E1D3-BCC6-DC97-9CB8CE87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SRAM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14BC2F9-375E-9CEC-E1E1-FEB06318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8845"/>
            <a:ext cx="3534643" cy="2728744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89833BC-9000-BB5C-2DED-04D822772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348845"/>
            <a:ext cx="3333750" cy="19050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2777BB8A-39B6-E6A1-F10D-EACD111532A2}"/>
              </a:ext>
            </a:extLst>
          </p:cNvPr>
          <p:cNvSpPr txBox="1"/>
          <p:nvPr/>
        </p:nvSpPr>
        <p:spPr>
          <a:xfrm>
            <a:off x="6600056" y="1825625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/>
              <a:t>DRAM</a:t>
            </a:r>
          </a:p>
        </p:txBody>
      </p:sp>
    </p:spTree>
    <p:extLst>
      <p:ext uri="{BB962C8B-B14F-4D97-AF65-F5344CB8AC3E}">
        <p14:creationId xmlns:p14="http://schemas.microsoft.com/office/powerpoint/2010/main" val="19476340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 - ALU, CPU a GPU - vystavené.pptx" id="{94E190EC-2217-41FC-8C44-17FD7252ECB3}" vid="{6A6C5EB5-F698-4DE5-A8DE-9C1B53A37F2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E026EA0E6A7FB42AFCB11B1195F8506" ma:contentTypeVersion="10" ma:contentTypeDescription="Vytvoří nový dokument" ma:contentTypeScope="" ma:versionID="d2a3f728c8f3029eae191366d5cb928b">
  <xsd:schema xmlns:xsd="http://www.w3.org/2001/XMLSchema" xmlns:xs="http://www.w3.org/2001/XMLSchema" xmlns:p="http://schemas.microsoft.com/office/2006/metadata/properties" xmlns:ns2="7254e143-aaa1-4413-904a-afee058fa780" xmlns:ns3="8e915caa-1bd9-4cd6-a2ae-168ad173321d" targetNamespace="http://schemas.microsoft.com/office/2006/metadata/properties" ma:root="true" ma:fieldsID="4393cce2b2c102967d9f497d2dcf6a02" ns2:_="" ns3:_="">
    <xsd:import namespace="7254e143-aaa1-4413-904a-afee058fa780"/>
    <xsd:import namespace="8e915caa-1bd9-4cd6-a2ae-168ad17332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4e143-aaa1-4413-904a-afee058fa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15caa-1bd9-4cd6-a2ae-168ad173321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B13B92-2C8C-4A13-B33E-2A460A820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54e143-aaa1-4413-904a-afee058fa780"/>
    <ds:schemaRef ds:uri="8e915caa-1bd9-4cd6-a2ae-168ad17332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817EBA-E9FD-4A21-A563-2CCA9629F7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7816D9-A678-4E54-AA7D-2997E5C3048C}">
  <ds:schemaRefs>
    <ds:schemaRef ds:uri="7254e143-aaa1-4413-904a-afee058fa780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8e915caa-1bd9-4cd6-a2ae-168ad173321d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SPS, TVY, TEP template</Template>
  <TotalTime>4438</TotalTime>
  <Words>2831</Words>
  <Application>Microsoft Office PowerPoint</Application>
  <PresentationFormat>Širokoúhlá obrazovka</PresentationFormat>
  <Paragraphs>262</Paragraphs>
  <Slides>33</Slides>
  <Notes>19</Notes>
  <HiddenSlides>1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Motiv Office</vt:lpstr>
      <vt:lpstr>Paměti počítače</vt:lpstr>
      <vt:lpstr>Paměťový systém počítače</vt:lpstr>
      <vt:lpstr>Definice pomocí umělé inteligence (AI)</vt:lpstr>
      <vt:lpstr>Paměti - dělení</vt:lpstr>
      <vt:lpstr>Paměti - základní parametry </vt:lpstr>
      <vt:lpstr>Vnitřní paměti - rozdělení</vt:lpstr>
      <vt:lpstr>Paměť - struktura</vt:lpstr>
      <vt:lpstr>RAM</vt:lpstr>
      <vt:lpstr>Realizace SRAM a DRAM[2]</vt:lpstr>
      <vt:lpstr>SRAM</vt:lpstr>
      <vt:lpstr>DRAM</vt:lpstr>
      <vt:lpstr>Vývoj paměťových obvodů</vt:lpstr>
      <vt:lpstr>SIMM</vt:lpstr>
      <vt:lpstr>Verze SIMM</vt:lpstr>
      <vt:lpstr>Verze SIMM – obr.</vt:lpstr>
      <vt:lpstr>SIPP (podobné SIMM 30p)</vt:lpstr>
      <vt:lpstr>DIMM</vt:lpstr>
      <vt:lpstr>Vývoj paměťových obvodů</vt:lpstr>
      <vt:lpstr>Důležité pojmy</vt:lpstr>
      <vt:lpstr>DDR1, DDR2 SDRAM</vt:lpstr>
      <vt:lpstr>DDR3 SDRAM</vt:lpstr>
      <vt:lpstr>DDR4 a DDR5</vt:lpstr>
      <vt:lpstr>Srovnání pamětí typu DDR</vt:lpstr>
      <vt:lpstr>Prezentace aplikace PowerPoint</vt:lpstr>
      <vt:lpstr>Prezentace aplikace PowerPoint</vt:lpstr>
      <vt:lpstr>Paměti do notebooků</vt:lpstr>
      <vt:lpstr>Paměť typu Cache</vt:lpstr>
      <vt:lpstr>Paměť typu Cache</vt:lpstr>
      <vt:lpstr>Paměť typu Cache</vt:lpstr>
      <vt:lpstr>Princip práce Cache</vt:lpstr>
      <vt:lpstr>Rychlosti jednotlivých Cache.</vt:lpstr>
      <vt:lpstr>Nano-RAM – paměti budoucnosti ?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HLAVNÍ NADPIS</dc:title>
  <dc:creator>Marek Schwob</dc:creator>
  <cp:lastModifiedBy>x</cp:lastModifiedBy>
  <cp:revision>44</cp:revision>
  <dcterms:created xsi:type="dcterms:W3CDTF">2023-03-06T22:21:21Z</dcterms:created>
  <dcterms:modified xsi:type="dcterms:W3CDTF">2023-04-01T07:37:43Z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0x0101006E026EA0E6A7FB42AFCB11B1195F8506</vt:lpwstr>
  </property>
</Properties>
</file>