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9"/>
  </p:notesMasterIdLst>
  <p:handoutMasterIdLst>
    <p:handoutMasterId r:id="rId20"/>
  </p:handoutMasterIdLst>
  <p:sldIdLst>
    <p:sldId id="256" r:id="rId5"/>
    <p:sldId id="279" r:id="rId6"/>
    <p:sldId id="292" r:id="rId7"/>
    <p:sldId id="293" r:id="rId8"/>
    <p:sldId id="294" r:id="rId9"/>
    <p:sldId id="311" r:id="rId10"/>
    <p:sldId id="314" r:id="rId11"/>
    <p:sldId id="312" r:id="rId12"/>
    <p:sldId id="313" r:id="rId13"/>
    <p:sldId id="295" r:id="rId14"/>
    <p:sldId id="315" r:id="rId15"/>
    <p:sldId id="316" r:id="rId16"/>
    <p:sldId id="317" r:id="rId17"/>
    <p:sldId id="318" r:id="rId18"/>
  </p:sldIdLst>
  <p:sldSz cx="9144000" cy="6858000" type="screen4x3"/>
  <p:notesSz cx="7099300" cy="102346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500"/>
    <a:srgbClr val="697D91"/>
    <a:srgbClr val="455960"/>
    <a:srgbClr val="4A5B6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3901" autoAdjust="0"/>
  </p:normalViewPr>
  <p:slideViewPr>
    <p:cSldViewPr snapToGrid="0" snapToObjects="1" showGuides="1">
      <p:cViewPr varScale="1">
        <p:scale>
          <a:sx n="106" d="100"/>
          <a:sy n="106" d="100"/>
        </p:scale>
        <p:origin x="13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0"/>
          </a:xfrm>
          <a:prstGeom prst="rect">
            <a:avLst/>
          </a:prstGeom>
        </p:spPr>
        <p:txBody>
          <a:bodyPr vert="horz" lIns="95067" tIns="47534" rIns="95067" bIns="47534" rtlCol="0"/>
          <a:lstStyle>
            <a:lvl1pPr algn="l">
              <a:defRPr sz="1200"/>
            </a:lvl1pPr>
          </a:lstStyle>
          <a:p>
            <a:endParaRPr lang="de-CH" dirty="0"/>
          </a:p>
        </p:txBody>
      </p:sp>
      <p:sp>
        <p:nvSpPr>
          <p:cNvPr id="3" name="Datumsplatzhalter 2"/>
          <p:cNvSpPr>
            <a:spLocks noGrp="1"/>
          </p:cNvSpPr>
          <p:nvPr>
            <p:ph type="dt" sz="quarter" idx="1"/>
          </p:nvPr>
        </p:nvSpPr>
        <p:spPr>
          <a:xfrm>
            <a:off x="4021295" y="1"/>
            <a:ext cx="3076363" cy="511730"/>
          </a:xfrm>
          <a:prstGeom prst="rect">
            <a:avLst/>
          </a:prstGeom>
        </p:spPr>
        <p:txBody>
          <a:bodyPr vert="horz" lIns="95067" tIns="47534" rIns="95067" bIns="47534" rtlCol="0"/>
          <a:lstStyle>
            <a:lvl1pPr algn="r">
              <a:defRPr sz="1200"/>
            </a:lvl1pPr>
          </a:lstStyle>
          <a:p>
            <a:fld id="{EFA0D184-D464-48E9-9CA0-A94E873F6C2C}" type="datetimeFigureOut">
              <a:rPr lang="de-CH" smtClean="0"/>
              <a:t>09.10.2016</a:t>
            </a:fld>
            <a:endParaRPr lang="de-CH" dirty="0"/>
          </a:p>
        </p:txBody>
      </p:sp>
      <p:sp>
        <p:nvSpPr>
          <p:cNvPr id="4" name="Fußzeilenplatzhalter 3"/>
          <p:cNvSpPr>
            <a:spLocks noGrp="1"/>
          </p:cNvSpPr>
          <p:nvPr>
            <p:ph type="ftr" sz="quarter" idx="2"/>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dirty="0"/>
          </a:p>
        </p:txBody>
      </p:sp>
      <p:sp>
        <p:nvSpPr>
          <p:cNvPr id="5" name="Foliennummernplatzhalter 4"/>
          <p:cNvSpPr>
            <a:spLocks noGrp="1"/>
          </p:cNvSpPr>
          <p:nvPr>
            <p:ph type="sldNum" sz="quarter" idx="3"/>
          </p:nvPr>
        </p:nvSpPr>
        <p:spPr>
          <a:xfrm>
            <a:off x="4021295" y="9721107"/>
            <a:ext cx="3076363" cy="511730"/>
          </a:xfrm>
          <a:prstGeom prst="rect">
            <a:avLst/>
          </a:prstGeom>
        </p:spPr>
        <p:txBody>
          <a:bodyPr vert="horz" lIns="95067" tIns="47534" rIns="95067" bIns="47534" rtlCol="0" anchor="b"/>
          <a:lstStyle>
            <a:lvl1pPr algn="r">
              <a:defRPr sz="1200"/>
            </a:lvl1pPr>
          </a:lstStyle>
          <a:p>
            <a:fld id="{5F377753-DB7C-4FA7-98FC-17681D88797A}" type="slidenum">
              <a:rPr lang="de-CH" smtClean="0"/>
              <a:t>‹Nr.›</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0"/>
          </a:xfrm>
          <a:prstGeom prst="rect">
            <a:avLst/>
          </a:prstGeom>
        </p:spPr>
        <p:txBody>
          <a:bodyPr vert="horz" lIns="95067" tIns="47534" rIns="95067" bIns="47534" rtlCol="0"/>
          <a:lstStyle>
            <a:lvl1pPr algn="l">
              <a:defRPr sz="1200"/>
            </a:lvl1pPr>
          </a:lstStyle>
          <a:p>
            <a:endParaRPr lang="de-CH" dirty="0"/>
          </a:p>
        </p:txBody>
      </p:sp>
      <p:sp>
        <p:nvSpPr>
          <p:cNvPr id="3" name="Datumsplatzhalter 2"/>
          <p:cNvSpPr>
            <a:spLocks noGrp="1"/>
          </p:cNvSpPr>
          <p:nvPr>
            <p:ph type="dt" idx="1"/>
          </p:nvPr>
        </p:nvSpPr>
        <p:spPr>
          <a:xfrm>
            <a:off x="4021295" y="1"/>
            <a:ext cx="3076363" cy="511730"/>
          </a:xfrm>
          <a:prstGeom prst="rect">
            <a:avLst/>
          </a:prstGeom>
        </p:spPr>
        <p:txBody>
          <a:bodyPr vert="horz" lIns="95067" tIns="47534" rIns="95067" bIns="47534" rtlCol="0"/>
          <a:lstStyle>
            <a:lvl1pPr algn="r">
              <a:defRPr sz="1200"/>
            </a:lvl1pPr>
          </a:lstStyle>
          <a:p>
            <a:fld id="{5AF2B663-2BA9-4D7E-8201-5DE4109E1EDD}" type="datetimeFigureOut">
              <a:rPr lang="de-CH" smtClean="0"/>
              <a:t>09.10.2016</a:t>
            </a:fld>
            <a:endParaRPr lang="de-CH" dirty="0"/>
          </a:p>
        </p:txBody>
      </p:sp>
      <p:sp>
        <p:nvSpPr>
          <p:cNvPr id="4" name="Folienbildplatzhalter 3"/>
          <p:cNvSpPr>
            <a:spLocks noGrp="1" noRot="1" noChangeAspect="1"/>
          </p:cNvSpPr>
          <p:nvPr>
            <p:ph type="sldImg" idx="2"/>
          </p:nvPr>
        </p:nvSpPr>
        <p:spPr>
          <a:xfrm>
            <a:off x="989013" y="766763"/>
            <a:ext cx="5121275" cy="3840162"/>
          </a:xfrm>
          <a:prstGeom prst="rect">
            <a:avLst/>
          </a:prstGeom>
          <a:noFill/>
          <a:ln w="12700">
            <a:solidFill>
              <a:prstClr val="black"/>
            </a:solidFill>
          </a:ln>
        </p:spPr>
        <p:txBody>
          <a:bodyPr vert="horz" lIns="95067" tIns="47534" rIns="95067" bIns="47534" rtlCol="0" anchor="ctr"/>
          <a:lstStyle/>
          <a:p>
            <a:endParaRPr lang="de-CH" dirty="0"/>
          </a:p>
        </p:txBody>
      </p:sp>
      <p:sp>
        <p:nvSpPr>
          <p:cNvPr id="5" name="Notizenplatzhalter 4"/>
          <p:cNvSpPr>
            <a:spLocks noGrp="1"/>
          </p:cNvSpPr>
          <p:nvPr>
            <p:ph type="body" sz="quarter" idx="3"/>
          </p:nvPr>
        </p:nvSpPr>
        <p:spPr>
          <a:xfrm>
            <a:off x="709931" y="4861442"/>
            <a:ext cx="5679440" cy="4605575"/>
          </a:xfrm>
          <a:prstGeom prst="rect">
            <a:avLst/>
          </a:prstGeom>
        </p:spPr>
        <p:txBody>
          <a:bodyPr vert="horz" lIns="95067" tIns="47534" rIns="95067" bIns="47534"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721107"/>
            <a:ext cx="3076363" cy="511730"/>
          </a:xfrm>
          <a:prstGeom prst="rect">
            <a:avLst/>
          </a:prstGeom>
        </p:spPr>
        <p:txBody>
          <a:bodyPr vert="horz" lIns="95067" tIns="47534" rIns="95067" bIns="47534" rtlCol="0" anchor="b"/>
          <a:lstStyle>
            <a:lvl1pPr algn="l">
              <a:defRPr sz="1200"/>
            </a:lvl1pPr>
          </a:lstStyle>
          <a:p>
            <a:endParaRPr lang="de-CH" dirty="0"/>
          </a:p>
        </p:txBody>
      </p:sp>
      <p:sp>
        <p:nvSpPr>
          <p:cNvPr id="7" name="Foliennummernplatzhalter 6"/>
          <p:cNvSpPr>
            <a:spLocks noGrp="1"/>
          </p:cNvSpPr>
          <p:nvPr>
            <p:ph type="sldNum" sz="quarter" idx="5"/>
          </p:nvPr>
        </p:nvSpPr>
        <p:spPr>
          <a:xfrm>
            <a:off x="4021295" y="9721107"/>
            <a:ext cx="3076363" cy="511730"/>
          </a:xfrm>
          <a:prstGeom prst="rect">
            <a:avLst/>
          </a:prstGeom>
        </p:spPr>
        <p:txBody>
          <a:bodyPr vert="horz" lIns="95067" tIns="47534" rIns="95067" bIns="47534" rtlCol="0" anchor="b"/>
          <a:lstStyle>
            <a:lvl1pPr algn="r">
              <a:defRPr sz="1200"/>
            </a:lvl1pPr>
          </a:lstStyle>
          <a:p>
            <a:fld id="{37E44704-8E6D-4CF2-8CFA-A0F7BC751896}" type="slidenum">
              <a:rPr lang="de-CH" smtClean="0"/>
              <a:t>‹Nr.›</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CH" noProof="0" dirty="0"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chemeClr val="bg1"/>
                </a:solidFill>
                <a:latin typeface="Lucida Sans" pitchFamily="34" charset="0"/>
              </a:defRPr>
            </a:lvl1pPr>
          </a:lstStyle>
          <a:p>
            <a:pPr>
              <a:defRPr/>
            </a:pPr>
            <a:endParaRPr lang="de-DE" dirty="0"/>
          </a:p>
        </p:txBody>
      </p:sp>
      <p:pic>
        <p:nvPicPr>
          <p:cNvPr id="15" name="officeArt object"/>
          <p:cNvPicPr/>
          <p:nvPr userDrawn="1"/>
        </p:nvPicPr>
        <p:blipFill>
          <a:blip r:embed="rId2">
            <a:extLst/>
          </a:blip>
          <a:stretch>
            <a:fillRect/>
          </a:stretch>
        </p:blipFill>
        <p:spPr>
          <a:xfrm>
            <a:off x="7679055" y="331946"/>
            <a:ext cx="833120" cy="629285"/>
          </a:xfrm>
          <a:prstGeom prst="rect">
            <a:avLst/>
          </a:prstGeom>
          <a:ln w="12700" cap="flat">
            <a:noFill/>
            <a:miter lim="400000"/>
          </a:ln>
          <a:effec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pic>
        <p:nvPicPr>
          <p:cNvPr id="15"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pic>
        <p:nvPicPr>
          <p:cNvPr id="4"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chemeClr val="bg1"/>
                </a:solidFill>
                <a:latin typeface="Lucida Sans" pitchFamily="34" charset="0"/>
              </a:defRPr>
            </a:lvl1pPr>
          </a:lstStyle>
          <a:p>
            <a:pPr>
              <a:defRPr/>
            </a:pPr>
            <a:endParaRPr lang="de-DE" dirty="0"/>
          </a:p>
        </p:txBody>
      </p:sp>
      <p:pic>
        <p:nvPicPr>
          <p:cNvPr id="14" name="officeArt object"/>
          <p:cNvPicPr/>
          <p:nvPr userDrawn="1"/>
        </p:nvPicPr>
        <p:blipFill>
          <a:blip r:embed="rId2">
            <a:extLst/>
          </a:blip>
          <a:stretch>
            <a:fillRect/>
          </a:stretch>
        </p:blipFill>
        <p:spPr>
          <a:xfrm>
            <a:off x="7679055" y="331946"/>
            <a:ext cx="833120" cy="629285"/>
          </a:xfrm>
          <a:prstGeom prst="rect">
            <a:avLst/>
          </a:prstGeom>
          <a:ln w="12700" cap="flat">
            <a:noFill/>
            <a:miter lim="400000"/>
          </a:ln>
          <a:effectLst/>
        </p:spPr>
      </p:pic>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pic>
        <p:nvPicPr>
          <p:cNvPr id="8" name="officeArt object"/>
          <p:cNvPicPr/>
          <p:nvPr userDrawn="1"/>
        </p:nvPicPr>
        <p:blipFill>
          <a:blip r:embed="rId2">
            <a:extLst/>
          </a:blip>
          <a:stretch>
            <a:fillRect/>
          </a:stretch>
        </p:blipFill>
        <p:spPr>
          <a:xfrm>
            <a:off x="7679055" y="331946"/>
            <a:ext cx="833120" cy="629285"/>
          </a:xfrm>
          <a:prstGeom prst="rect">
            <a:avLst/>
          </a:prstGeom>
          <a:ln w="12700" cap="flat">
            <a:noFill/>
            <a:miter lim="400000"/>
          </a:ln>
          <a:effectLst/>
        </p:spPr>
      </p:pic>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pic>
        <p:nvPicPr>
          <p:cNvPr id="9" name="officeArt object"/>
          <p:cNvPicPr/>
          <p:nvPr userDrawn="1"/>
        </p:nvPicPr>
        <p:blipFill>
          <a:blip r:embed="rId2">
            <a:extLst/>
          </a:blip>
          <a:stretch>
            <a:fillRect/>
          </a:stretch>
        </p:blipFill>
        <p:spPr>
          <a:xfrm>
            <a:off x="7679055" y="331946"/>
            <a:ext cx="833120" cy="629285"/>
          </a:xfrm>
          <a:prstGeom prst="rect">
            <a:avLst/>
          </a:prstGeom>
          <a:ln w="12700" cap="flat">
            <a:noFill/>
            <a:miter lim="400000"/>
          </a:ln>
          <a:effectLst/>
        </p:spPr>
      </p:pic>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bg>
      <p:bgPr>
        <a:gradFill flip="none" rotWithShape="1">
          <a:gsLst>
            <a:gs pos="30000">
              <a:schemeClr val="accent3">
                <a:lumMod val="5000"/>
                <a:lumOff val="95000"/>
              </a:schemeClr>
            </a:gs>
            <a:gs pos="100000">
              <a:schemeClr val="accent4">
                <a:lumMod val="50000"/>
              </a:schemeClr>
            </a:gs>
            <a:gs pos="99000">
              <a:schemeClr val="accent3">
                <a:lumMod val="75000"/>
              </a:schemeClr>
            </a:gs>
          </a:gsLst>
          <a:lin ang="5400000" scaled="1"/>
          <a:tileRect/>
        </a:gra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pic>
        <p:nvPicPr>
          <p:cNvPr id="5"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pic>
        <p:nvPicPr>
          <p:cNvPr id="7"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pic>
        <p:nvPicPr>
          <p:cNvPr id="12"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pic>
        <p:nvPicPr>
          <p:cNvPr id="9"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pic>
        <p:nvPicPr>
          <p:cNvPr id="16" name="officeArt object"/>
          <p:cNvPicPr/>
          <p:nvPr userDrawn="1"/>
        </p:nvPicPr>
        <p:blipFill>
          <a:blip r:embed="rId2">
            <a:extLst/>
          </a:blip>
          <a:stretch>
            <a:fillRect/>
          </a:stretch>
        </p:blipFill>
        <p:spPr>
          <a:xfrm>
            <a:off x="8095615" y="315357"/>
            <a:ext cx="833120" cy="629285"/>
          </a:xfrm>
          <a:prstGeom prst="rect">
            <a:avLst/>
          </a:prstGeom>
          <a:ln w="12700" cap="flat">
            <a:noFill/>
            <a:miter lim="400000"/>
          </a:ln>
          <a:effectLst/>
        </p:spPr>
      </p:pic>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3000">
              <a:schemeClr val="accent3">
                <a:lumMod val="5000"/>
                <a:lumOff val="95000"/>
              </a:schemeClr>
            </a:gs>
            <a:gs pos="100000">
              <a:schemeClr val="accent4">
                <a:lumMod val="50000"/>
              </a:schemeClr>
            </a:gs>
            <a:gs pos="99000">
              <a:schemeClr val="accent3">
                <a:lumMod val="75000"/>
              </a:schemeClr>
            </a:gs>
          </a:gsLst>
          <a:lin ang="5400000" scaled="1"/>
          <a:tileRect/>
        </a:gra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chemeClr val="bg1"/>
                </a:solidFill>
                <a:latin typeface="Lucida Sans" pitchFamily="34" charset="0"/>
              </a:rPr>
              <a:t>2016, gibb – Gewerblich-Industrielle</a:t>
            </a:r>
            <a:r>
              <a:rPr lang="de-DE" sz="1000" baseline="0" dirty="0" smtClean="0">
                <a:solidFill>
                  <a:schemeClr val="bg1"/>
                </a:solidFill>
                <a:latin typeface="Lucida Sans" pitchFamily="34" charset="0"/>
              </a:rPr>
              <a:t> Berufsschule Bern</a:t>
            </a:r>
            <a:endParaRPr lang="de-DE" sz="1000" dirty="0" smtClean="0">
              <a:solidFill>
                <a:schemeClr val="bg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3" name="Foliennummernplatzhalter 2"/>
          <p:cNvSpPr>
            <a:spLocks noGrp="1"/>
          </p:cNvSpPr>
          <p:nvPr>
            <p:ph type="sldNum" sz="quarter" idx="4"/>
          </p:nvPr>
        </p:nvSpPr>
        <p:spPr>
          <a:xfrm>
            <a:off x="6765342" y="6300789"/>
            <a:ext cx="2124658" cy="246062"/>
          </a:xfrm>
          <a:prstGeom prst="rect">
            <a:avLst/>
          </a:prstGeom>
        </p:spPr>
        <p:txBody>
          <a:bodyPr vert="horz" lIns="91440" tIns="45720" rIns="0" bIns="45720" rtlCol="0" anchor="ctr"/>
          <a:lstStyle>
            <a:lvl1pPr algn="r">
              <a:defRPr sz="1000">
                <a:solidFill>
                  <a:schemeClr val="bg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3">
                <a:lumMod val="5000"/>
                <a:lumOff val="95000"/>
              </a:schemeClr>
            </a:gs>
            <a:gs pos="100000">
              <a:schemeClr val="accent4">
                <a:lumMod val="50000"/>
              </a:schemeClr>
            </a:gs>
            <a:gs pos="99000">
              <a:schemeClr val="accent3">
                <a:lumMod val="75000"/>
              </a:schemeClr>
            </a:gs>
          </a:gsLst>
          <a:lin ang="5400000" scaled="1"/>
          <a:tileRect/>
        </a:gradFill>
        <a:effectLst/>
      </p:bgPr>
    </p:bg>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2" y="4622800"/>
            <a:ext cx="8675688"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smtClean="0">
                <a:latin typeface="Lucida Sans" pitchFamily="34" charset="0"/>
                <a:cs typeface="Lucida Sans Unicode" pitchFamily="34" charset="0"/>
              </a:rPr>
              <a:t>Teamrollen – nach Meredith Belbin</a:t>
            </a: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smtClean="0">
                <a:latin typeface="Lucida Sans" pitchFamily="34" charset="0"/>
                <a:cs typeface="Lucida Sans Unicode" pitchFamily="34" charset="0"/>
              </a:rPr>
              <a:t>Modul 213 – Teamverhalten entwickeln</a:t>
            </a:r>
          </a:p>
        </p:txBody>
      </p:sp>
      <p:sp>
        <p:nvSpPr>
          <p:cNvPr id="6149" name="Textplatzhalter 4"/>
          <p:cNvSpPr>
            <a:spLocks noGrp="1"/>
          </p:cNvSpPr>
          <p:nvPr>
            <p:ph type="body" sz="quarter" idx="4294967295"/>
          </p:nvPr>
        </p:nvSpPr>
        <p:spPr bwMode="auto">
          <a:xfrm>
            <a:off x="461963" y="5962651"/>
            <a:ext cx="6789737" cy="2389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marL="0" indent="0">
              <a:buNone/>
            </a:pPr>
            <a:r>
              <a:rPr lang="de-CH" sz="1600" dirty="0">
                <a:solidFill>
                  <a:srgbClr val="697D91"/>
                </a:solidFill>
                <a:latin typeface="Lucida Sans" pitchFamily="34" charset="0"/>
                <a:cs typeface="Lucida Sans Unicode" pitchFamily="34" charset="0"/>
              </a:rPr>
              <a:t>2016 – Georg Ninck</a:t>
            </a:r>
          </a:p>
        </p:txBody>
      </p:sp>
      <p:sp>
        <p:nvSpPr>
          <p:cNvPr id="3" name="Bildplatzhalter 2"/>
          <p:cNvSpPr>
            <a:spLocks noGrp="1"/>
          </p:cNvSpPr>
          <p:nvPr>
            <p:ph type="pic" sz="quarter" idx="11"/>
          </p:nvPr>
        </p:nvSpPr>
        <p:spPr/>
      </p:sp>
      <p:pic>
        <p:nvPicPr>
          <p:cNvPr id="2" name="Grafik 1"/>
          <p:cNvPicPr>
            <a:picLocks noChangeAspect="1"/>
          </p:cNvPicPr>
          <p:nvPr/>
        </p:nvPicPr>
        <p:blipFill>
          <a:blip r:embed="rId3"/>
          <a:stretch>
            <a:fillRect/>
          </a:stretch>
        </p:blipFill>
        <p:spPr>
          <a:xfrm>
            <a:off x="18106" y="2305707"/>
            <a:ext cx="6120000" cy="15036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258432"/>
            <a:ext cx="7616745" cy="4861567"/>
          </a:xfrm>
        </p:spPr>
        <p:txBody>
          <a:bodyPr/>
          <a:lstStyle/>
          <a:p>
            <a:r>
              <a:rPr lang="de-CH" b="1" dirty="0" smtClean="0"/>
              <a:t>Completer-Finisher </a:t>
            </a:r>
            <a:r>
              <a:rPr lang="de-CH" dirty="0" smtClean="0"/>
              <a:t>– «Perfektionist»</a:t>
            </a:r>
            <a:r>
              <a:rPr lang="de-CH" dirty="0"/>
              <a:t/>
            </a:r>
            <a:br>
              <a:rPr lang="de-CH" dirty="0"/>
            </a:br>
            <a:r>
              <a:rPr lang="de-CH" dirty="0" smtClean="0"/>
              <a:t>gewissenhaft, sorgfältig, bestrebt. Sucht nach Fehlern und Versäumnissen. Liefert termingerecht.</a:t>
            </a:r>
            <a:br>
              <a:rPr lang="de-CH" dirty="0" smtClean="0"/>
            </a:br>
            <a:r>
              <a:rPr lang="de-CH" dirty="0" smtClean="0"/>
              <a:t>Funktion: Erledigt gewissenhaft Aufgaben mit hohem Präzisionsstandard. Fordert von seinen Teammitgliedern hohe Qualität.</a:t>
            </a:r>
            <a:br>
              <a:rPr lang="de-CH" dirty="0" smtClean="0"/>
            </a:br>
            <a:r>
              <a:rPr lang="de-CH" dirty="0" smtClean="0"/>
              <a:t>Schwächen: Neigt zu übertriebener Besorgnis, delegiert nur widerstrebend. Kann ein «Tüpflischysser» sein.</a:t>
            </a:r>
            <a:br>
              <a:rPr lang="de-CH" dirty="0" smtClean="0"/>
            </a:br>
            <a:endParaRPr lang="de-CH" dirty="0"/>
          </a:p>
          <a:p>
            <a:r>
              <a:rPr lang="de-CH" b="1" dirty="0" smtClean="0"/>
              <a:t>Specialist</a:t>
            </a:r>
            <a:r>
              <a:rPr lang="de-CH" dirty="0" smtClean="0"/>
              <a:t> – «Spezialist»</a:t>
            </a:r>
            <a:br>
              <a:rPr lang="de-CH" dirty="0" smtClean="0"/>
            </a:br>
            <a:r>
              <a:rPr lang="de-CH" dirty="0" smtClean="0"/>
              <a:t>zielstrebig, selbstmotivierend, engagiert. Hat Fachwissen und Fähigkeiten, wo es sonst mangelt.</a:t>
            </a:r>
            <a:br>
              <a:rPr lang="de-CH" dirty="0" smtClean="0"/>
            </a:br>
            <a:r>
              <a:rPr lang="de-CH" dirty="0" smtClean="0"/>
              <a:t>Funktion: Stellt (technische) Expertise zur Verfügung.</a:t>
            </a:r>
            <a:r>
              <a:rPr lang="de-CH" dirty="0"/>
              <a:t/>
            </a:r>
            <a:br>
              <a:rPr lang="de-CH" dirty="0"/>
            </a:br>
            <a:r>
              <a:rPr lang="de-CH" dirty="0" smtClean="0"/>
              <a:t>Schwächen: Leistet nur auf einem begrenzten Gebiet einen Beitrag, verweilt im Technischen, kann das grosse Ganze übersehen.</a:t>
            </a:r>
          </a:p>
        </p:txBody>
      </p:sp>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Teamrollen nach </a:t>
            </a:r>
            <a:r>
              <a:rPr lang="de-CH" dirty="0" smtClean="0">
                <a:latin typeface="Lucida Sans" pitchFamily="34" charset="0"/>
                <a:cs typeface="Lucida Sans Unicode" pitchFamily="34" charset="0"/>
              </a:rPr>
              <a:t>Belbin </a:t>
            </a:r>
            <a:r>
              <a:rPr lang="de-CH" sz="1200" dirty="0">
                <a:solidFill>
                  <a:schemeClr val="tx1"/>
                </a:solidFill>
                <a:latin typeface="+mj-lt"/>
                <a:cs typeface="+mn-cs"/>
              </a:rPr>
              <a:t>(nach www.belbin.com)</a:t>
            </a:r>
          </a:p>
        </p:txBody>
      </p:sp>
      <p:pic>
        <p:nvPicPr>
          <p:cNvPr id="13" name="Grafik 12"/>
          <p:cNvPicPr>
            <a:picLocks noChangeAspect="1"/>
          </p:cNvPicPr>
          <p:nvPr/>
        </p:nvPicPr>
        <p:blipFill>
          <a:blip r:embed="rId2"/>
          <a:stretch>
            <a:fillRect/>
          </a:stretch>
        </p:blipFill>
        <p:spPr>
          <a:xfrm>
            <a:off x="8084745" y="1258432"/>
            <a:ext cx="849268" cy="843824"/>
          </a:xfrm>
          <a:prstGeom prst="rect">
            <a:avLst/>
          </a:prstGeom>
        </p:spPr>
      </p:pic>
      <p:pic>
        <p:nvPicPr>
          <p:cNvPr id="14" name="Grafik 13"/>
          <p:cNvPicPr>
            <a:picLocks noChangeAspect="1"/>
          </p:cNvPicPr>
          <p:nvPr/>
        </p:nvPicPr>
        <p:blipFill>
          <a:blip r:embed="rId3"/>
          <a:stretch>
            <a:fillRect/>
          </a:stretch>
        </p:blipFill>
        <p:spPr>
          <a:xfrm>
            <a:off x="8084745" y="3848275"/>
            <a:ext cx="849268" cy="852118"/>
          </a:xfrm>
          <a:prstGeom prst="rect">
            <a:avLst/>
          </a:prstGeom>
        </p:spPr>
      </p:pic>
    </p:spTree>
    <p:extLst>
      <p:ext uri="{BB962C8B-B14F-4D97-AF65-F5344CB8AC3E}">
        <p14:creationId xmlns:p14="http://schemas.microsoft.com/office/powerpoint/2010/main" val="233803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sz="1800" dirty="0" smtClean="0">
                <a:latin typeface="Lucida Sans" pitchFamily="34" charset="0"/>
                <a:cs typeface="Lucida Sans Unicode" pitchFamily="34" charset="0"/>
              </a:rPr>
              <a:t>Teamrollen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Alternative Modelle</a:t>
            </a:r>
            <a:br>
              <a:rPr lang="de-CH" dirty="0">
                <a:latin typeface="Lucida Sans" pitchFamily="34" charset="0"/>
                <a:cs typeface="Lucida Sans Unicode" pitchFamily="34" charset="0"/>
              </a:rPr>
            </a:br>
            <a:r>
              <a:rPr lang="de-CH" sz="1800" b="1" dirty="0">
                <a:latin typeface="Lucida Sans" pitchFamily="34" charset="0"/>
                <a:cs typeface="Lucida Sans Unicode" pitchFamily="34" charset="0"/>
              </a:rPr>
              <a:t>Soziodynamische Rangstruktur nach Raoul Schindler</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01" y="1572656"/>
            <a:ext cx="6575597" cy="4316384"/>
          </a:xfrm>
          <a:prstGeom prst="rect">
            <a:avLst/>
          </a:prstGeom>
        </p:spPr>
      </p:pic>
      <p:sp>
        <p:nvSpPr>
          <p:cNvPr id="16" name="Textfeld 15"/>
          <p:cNvSpPr txBox="1"/>
          <p:nvPr/>
        </p:nvSpPr>
        <p:spPr>
          <a:xfrm>
            <a:off x="6839894" y="5889040"/>
            <a:ext cx="1077362" cy="246221"/>
          </a:xfrm>
          <a:prstGeom prst="rect">
            <a:avLst/>
          </a:prstGeom>
          <a:noFill/>
        </p:spPr>
        <p:txBody>
          <a:bodyPr wrap="square" rtlCol="0">
            <a:spAutoFit/>
          </a:bodyPr>
          <a:lstStyle>
            <a:defPPr>
              <a:defRPr lang="de-DE"/>
            </a:defPPr>
            <a:lvl1pPr>
              <a:defRPr sz="1000" i="1">
                <a:latin typeface="+mj-lt"/>
              </a:defRPr>
            </a:lvl1pPr>
          </a:lstStyle>
          <a:p>
            <a:r>
              <a:rPr lang="de-CH" dirty="0"/>
              <a:t>workforlife.ch</a:t>
            </a:r>
          </a:p>
        </p:txBody>
      </p:sp>
    </p:spTree>
    <p:extLst>
      <p:ext uri="{BB962C8B-B14F-4D97-AF65-F5344CB8AC3E}">
        <p14:creationId xmlns:p14="http://schemas.microsoft.com/office/powerpoint/2010/main" val="2464005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572656"/>
            <a:ext cx="8431556" cy="4547343"/>
          </a:xfrm>
        </p:spPr>
        <p:txBody>
          <a:bodyPr/>
          <a:lstStyle/>
          <a:p>
            <a:r>
              <a:rPr lang="de-CH" sz="1400" dirty="0" smtClean="0"/>
              <a:t>Alpha-Position</a:t>
            </a:r>
            <a:br>
              <a:rPr lang="de-CH" sz="1400" dirty="0" smtClean="0"/>
            </a:br>
            <a:r>
              <a:rPr lang="de-CH" sz="1400" dirty="0" smtClean="0"/>
              <a:t>«Der </a:t>
            </a:r>
            <a:r>
              <a:rPr lang="de-CH" sz="1400" dirty="0"/>
              <a:t>Führer der Gruppe repräsentiert die Gruppe in ihrer Dynamik nach </a:t>
            </a:r>
            <a:r>
              <a:rPr lang="de-CH" sz="1400" dirty="0" smtClean="0"/>
              <a:t>aussen</a:t>
            </a:r>
            <a:r>
              <a:rPr lang="de-CH" sz="1400" dirty="0"/>
              <a:t>. Es lässt sich oft nach Alpha 1, der Beliebteste und Alpha 2, der Tüchtigste differenzieren</a:t>
            </a:r>
            <a:r>
              <a:rPr lang="de-CH" sz="1400" dirty="0" smtClean="0"/>
              <a:t>.»</a:t>
            </a:r>
            <a:endParaRPr lang="de-CH" sz="1400" dirty="0"/>
          </a:p>
          <a:p>
            <a:r>
              <a:rPr lang="de-CH" sz="1400" dirty="0" smtClean="0"/>
              <a:t>Gamma-Position</a:t>
            </a:r>
            <a:br>
              <a:rPr lang="de-CH" sz="1400" dirty="0" smtClean="0"/>
            </a:br>
            <a:r>
              <a:rPr lang="de-CH" sz="1400" dirty="0" smtClean="0"/>
              <a:t>«Der </a:t>
            </a:r>
            <a:r>
              <a:rPr lang="de-CH" sz="1400" dirty="0"/>
              <a:t>Mitläufer taucht in der Kollektivität der Gruppe unter. Gammas identifizieren sich kompromisslos mit Alpha, da aus ihnen das Alpha entwachsen ist</a:t>
            </a:r>
            <a:r>
              <a:rPr lang="de-CH" sz="1400" dirty="0" smtClean="0"/>
              <a:t>.»</a:t>
            </a:r>
            <a:endParaRPr lang="de-CH" sz="1400" dirty="0"/>
          </a:p>
          <a:p>
            <a:r>
              <a:rPr lang="de-CH" sz="1400" dirty="0" smtClean="0"/>
              <a:t>Omega-Position</a:t>
            </a:r>
            <a:br>
              <a:rPr lang="de-CH" sz="1400" dirty="0" smtClean="0"/>
            </a:br>
            <a:r>
              <a:rPr lang="de-CH" sz="1400" dirty="0" smtClean="0"/>
              <a:t>«Der </a:t>
            </a:r>
            <a:r>
              <a:rPr lang="de-CH" sz="1400" dirty="0"/>
              <a:t>Sündenbock oder Querulant vereint die negativen Projektionen der Gruppe auf sich. Es kann aber auch derjenige sein, der gegen Alpha revoltiert und dessen Platz einnehmen möchte, auch kann er mit den Gegnern der Gruppe sympathisieren</a:t>
            </a:r>
            <a:r>
              <a:rPr lang="de-CH" sz="1400" dirty="0" smtClean="0"/>
              <a:t>.»</a:t>
            </a:r>
            <a:endParaRPr lang="de-CH" sz="1400" dirty="0"/>
          </a:p>
          <a:p>
            <a:r>
              <a:rPr lang="de-CH" sz="1400" dirty="0" smtClean="0"/>
              <a:t>Beta-Position</a:t>
            </a:r>
            <a:br>
              <a:rPr lang="de-CH" sz="1400" dirty="0" smtClean="0"/>
            </a:br>
            <a:r>
              <a:rPr lang="de-CH" sz="1400" dirty="0" smtClean="0"/>
              <a:t>«Der </a:t>
            </a:r>
            <a:r>
              <a:rPr lang="de-CH" sz="1400" dirty="0"/>
              <a:t>Fachmann der Gruppe ist neutral, oft unabhängiger als Alpha und legitimiert seine Stellung eher durch Leistung als durch Persönlichkeit. Er versteht sich oft gut mit Alpha, kann aber auch schnell sein Konkurrent werden</a:t>
            </a:r>
            <a:r>
              <a:rPr lang="de-CH" sz="1400" dirty="0" smtClean="0"/>
              <a:t>.»</a:t>
            </a:r>
            <a:endParaRPr lang="de-CH" sz="1400" dirty="0"/>
          </a:p>
          <a:p>
            <a:r>
              <a:rPr lang="de-CH" sz="1400" dirty="0"/>
              <a:t>Der </a:t>
            </a:r>
            <a:r>
              <a:rPr lang="de-CH" sz="1400" dirty="0" smtClean="0"/>
              <a:t>Gegner</a:t>
            </a:r>
            <a:br>
              <a:rPr lang="de-CH" sz="1400" dirty="0" smtClean="0"/>
            </a:br>
            <a:r>
              <a:rPr lang="de-CH" sz="1400" dirty="0" smtClean="0"/>
              <a:t>«Die äussere </a:t>
            </a:r>
            <a:r>
              <a:rPr lang="de-CH" sz="1400" dirty="0"/>
              <a:t>Macht, die das System bedroht, zumindest sind sich alle im System einig, </a:t>
            </a:r>
            <a:r>
              <a:rPr lang="de-CH" sz="1400" dirty="0" smtClean="0"/>
              <a:t>dass </a:t>
            </a:r>
            <a:r>
              <a:rPr lang="de-CH" sz="1400" dirty="0"/>
              <a:t>man gemeinsam gegen diesen Gegner auftreten muss. Auch der </a:t>
            </a:r>
            <a:r>
              <a:rPr lang="de-CH" sz="1400" dirty="0" smtClean="0"/>
              <a:t>äussere </a:t>
            </a:r>
            <a:r>
              <a:rPr lang="de-CH" sz="1400" dirty="0"/>
              <a:t>Gegner kann wechseln. Dies können an der Schule die Eltern sein, das Schulamt, oder die externe Evaluation</a:t>
            </a:r>
            <a:r>
              <a:rPr lang="de-CH" sz="1400" dirty="0" smtClean="0"/>
              <a:t>.»</a:t>
            </a:r>
          </a:p>
        </p:txBody>
      </p:sp>
      <p:sp>
        <p:nvSpPr>
          <p:cNvPr id="3" name="Titel 2"/>
          <p:cNvSpPr>
            <a:spLocks noGrp="1"/>
          </p:cNvSpPr>
          <p:nvPr>
            <p:ph type="ctrTitle"/>
          </p:nvPr>
        </p:nvSpPr>
        <p:spPr/>
        <p:txBody>
          <a:bodyPr/>
          <a:lstStyle/>
          <a:p>
            <a:r>
              <a:rPr lang="de-CH" sz="1800" dirty="0" smtClean="0">
                <a:latin typeface="Lucida Sans" pitchFamily="34" charset="0"/>
                <a:cs typeface="Lucida Sans Unicode" pitchFamily="34" charset="0"/>
              </a:rPr>
              <a:t>Teamrollen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Alternative </a:t>
            </a:r>
            <a:r>
              <a:rPr lang="de-CH" dirty="0" smtClean="0">
                <a:latin typeface="Lucida Sans" pitchFamily="34" charset="0"/>
                <a:cs typeface="Lucida Sans Unicode" pitchFamily="34" charset="0"/>
              </a:rPr>
              <a:t>Modelle</a:t>
            </a:r>
            <a:br>
              <a:rPr lang="de-CH" dirty="0" smtClean="0">
                <a:latin typeface="Lucida Sans" pitchFamily="34" charset="0"/>
                <a:cs typeface="Lucida Sans Unicode" pitchFamily="34" charset="0"/>
              </a:rPr>
            </a:br>
            <a:r>
              <a:rPr lang="de-CH" sz="1800" b="1" dirty="0">
                <a:latin typeface="Lucida Sans" pitchFamily="34" charset="0"/>
                <a:cs typeface="Lucida Sans Unicode" pitchFamily="34" charset="0"/>
              </a:rPr>
              <a:t>Soziodynamische Rangstruktur nach Raoul Schindler</a:t>
            </a:r>
            <a:endParaRPr lang="de-CH" sz="1800" dirty="0">
              <a:solidFill>
                <a:schemeClr val="tx1"/>
              </a:solidFill>
              <a:latin typeface="+mj-lt"/>
              <a:cs typeface="+mn-cs"/>
            </a:endParaRPr>
          </a:p>
        </p:txBody>
      </p:sp>
      <p:sp>
        <p:nvSpPr>
          <p:cNvPr id="14" name="Textfeld 13"/>
          <p:cNvSpPr txBox="1"/>
          <p:nvPr/>
        </p:nvSpPr>
        <p:spPr>
          <a:xfrm>
            <a:off x="6151830" y="5881852"/>
            <a:ext cx="2747726" cy="246221"/>
          </a:xfrm>
          <a:prstGeom prst="rect">
            <a:avLst/>
          </a:prstGeom>
          <a:noFill/>
        </p:spPr>
        <p:txBody>
          <a:bodyPr wrap="square" rtlCol="0">
            <a:spAutoFit/>
          </a:bodyPr>
          <a:lstStyle>
            <a:defPPr>
              <a:defRPr lang="de-DE"/>
            </a:defPPr>
            <a:lvl1pPr>
              <a:defRPr sz="1000" i="1">
                <a:latin typeface="+mj-lt"/>
              </a:defRPr>
            </a:lvl1pPr>
          </a:lstStyle>
          <a:p>
            <a:pPr algn="r"/>
            <a:r>
              <a:rPr lang="de-CH" dirty="0" smtClean="0"/>
              <a:t>Quelle: www.psychodrama-netz.de</a:t>
            </a:r>
            <a:endParaRPr lang="de-CH" dirty="0"/>
          </a:p>
        </p:txBody>
      </p:sp>
    </p:spTree>
    <p:extLst>
      <p:ext uri="{BB962C8B-B14F-4D97-AF65-F5344CB8AC3E}">
        <p14:creationId xmlns:p14="http://schemas.microsoft.com/office/powerpoint/2010/main" val="272886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sz="1800" dirty="0" smtClean="0">
                <a:latin typeface="Lucida Sans" pitchFamily="34" charset="0"/>
                <a:cs typeface="Lucida Sans Unicode" pitchFamily="34" charset="0"/>
              </a:rPr>
              <a:t>Teamrollen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Alternative Modelle</a:t>
            </a:r>
            <a:br>
              <a:rPr lang="de-CH" dirty="0">
                <a:latin typeface="Lucida Sans" pitchFamily="34" charset="0"/>
                <a:cs typeface="Lucida Sans Unicode" pitchFamily="34" charset="0"/>
              </a:rPr>
            </a:br>
            <a:r>
              <a:rPr lang="de-CH" sz="1800" b="1" dirty="0" smtClean="0">
                <a:latin typeface="Lucida Sans" pitchFamily="34" charset="0"/>
                <a:cs typeface="Lucida Sans Unicode" pitchFamily="34" charset="0"/>
              </a:rPr>
              <a:t>TMS – Team Management System</a:t>
            </a:r>
            <a:endParaRPr lang="de-CH" sz="1800" b="1" dirty="0">
              <a:latin typeface="Lucida Sans" pitchFamily="34" charset="0"/>
              <a:cs typeface="Lucida Sans Unicode" pitchFamily="34" charset="0"/>
            </a:endParaRPr>
          </a:p>
        </p:txBody>
      </p:sp>
      <p:sp>
        <p:nvSpPr>
          <p:cNvPr id="16" name="Textfeld 15"/>
          <p:cNvSpPr txBox="1"/>
          <p:nvPr/>
        </p:nvSpPr>
        <p:spPr>
          <a:xfrm>
            <a:off x="6616976" y="5597256"/>
            <a:ext cx="1996289" cy="246221"/>
          </a:xfrm>
          <a:prstGeom prst="rect">
            <a:avLst/>
          </a:prstGeom>
          <a:noFill/>
        </p:spPr>
        <p:txBody>
          <a:bodyPr wrap="square" rtlCol="0">
            <a:spAutoFit/>
          </a:bodyPr>
          <a:lstStyle>
            <a:defPPr>
              <a:defRPr lang="de-DE"/>
            </a:defPPr>
            <a:lvl1pPr>
              <a:defRPr sz="1000" i="1">
                <a:latin typeface="+mj-lt"/>
              </a:defRPr>
            </a:lvl1pPr>
          </a:lstStyle>
          <a:p>
            <a:pPr algn="r"/>
            <a:r>
              <a:rPr lang="de-CH" dirty="0" smtClean="0"/>
              <a:t>www.tmsworldwide.com</a:t>
            </a:r>
            <a:endParaRPr lang="de-CH"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1656218"/>
            <a:ext cx="3941038" cy="3941038"/>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867" y="1656218"/>
            <a:ext cx="3941038" cy="3941038"/>
          </a:xfrm>
          <a:prstGeom prst="rect">
            <a:avLst/>
          </a:prstGeom>
        </p:spPr>
      </p:pic>
    </p:spTree>
    <p:extLst>
      <p:ext uri="{BB962C8B-B14F-4D97-AF65-F5344CB8AC3E}">
        <p14:creationId xmlns:p14="http://schemas.microsoft.com/office/powerpoint/2010/main" val="161656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572656"/>
            <a:ext cx="8431556" cy="4547343"/>
          </a:xfrm>
        </p:spPr>
        <p:txBody>
          <a:bodyPr/>
          <a:lstStyle/>
          <a:p>
            <a:r>
              <a:rPr lang="de-CH" sz="1400" dirty="0" smtClean="0"/>
              <a:t>Entwickelt von Charles </a:t>
            </a:r>
            <a:r>
              <a:rPr lang="de-CH" sz="1400" dirty="0" err="1" smtClean="0"/>
              <a:t>Margerison</a:t>
            </a:r>
            <a:r>
              <a:rPr lang="de-CH" sz="1400" dirty="0" smtClean="0"/>
              <a:t> und Dick McCann</a:t>
            </a:r>
            <a:endParaRPr lang="de-CH" sz="1400" dirty="0"/>
          </a:p>
          <a:p>
            <a:r>
              <a:rPr lang="de-CH" sz="1400" dirty="0" smtClean="0"/>
              <a:t>TMS beschreibt Rollen-Aspekte, die zu einem erfolgreichen Team führen.</a:t>
            </a:r>
          </a:p>
          <a:p>
            <a:r>
              <a:rPr lang="de-CH" sz="1400" dirty="0" smtClean="0"/>
              <a:t>Wichtig dabei ist, dass die Rollen-Aspekte miteinander verbunden sind – durch die «</a:t>
            </a:r>
            <a:r>
              <a:rPr lang="de-CH" sz="1400" dirty="0" err="1" smtClean="0"/>
              <a:t>linking</a:t>
            </a:r>
            <a:r>
              <a:rPr lang="de-CH" sz="1400" dirty="0" smtClean="0"/>
              <a:t> </a:t>
            </a:r>
            <a:r>
              <a:rPr lang="de-CH" sz="1400" dirty="0" err="1" smtClean="0"/>
              <a:t>skills</a:t>
            </a:r>
            <a:r>
              <a:rPr lang="de-CH" sz="1400" dirty="0" smtClean="0"/>
              <a:t>» der Teammitglieder</a:t>
            </a:r>
          </a:p>
        </p:txBody>
      </p:sp>
      <p:sp>
        <p:nvSpPr>
          <p:cNvPr id="3" name="Titel 2"/>
          <p:cNvSpPr>
            <a:spLocks noGrp="1"/>
          </p:cNvSpPr>
          <p:nvPr>
            <p:ph type="ctrTitle"/>
          </p:nvPr>
        </p:nvSpPr>
        <p:spPr/>
        <p:txBody>
          <a:bodyPr/>
          <a:lstStyle/>
          <a:p>
            <a:r>
              <a:rPr lang="de-CH" sz="1800" dirty="0" smtClean="0">
                <a:latin typeface="Lucida Sans" pitchFamily="34" charset="0"/>
                <a:cs typeface="Lucida Sans Unicode" pitchFamily="34" charset="0"/>
              </a:rPr>
              <a:t>Teamrollen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Alternative </a:t>
            </a:r>
            <a:r>
              <a:rPr lang="de-CH" dirty="0" smtClean="0">
                <a:latin typeface="Lucida Sans" pitchFamily="34" charset="0"/>
                <a:cs typeface="Lucida Sans Unicode" pitchFamily="34" charset="0"/>
              </a:rPr>
              <a:t>Modelle</a:t>
            </a:r>
            <a:br>
              <a:rPr lang="de-CH" dirty="0" smtClean="0">
                <a:latin typeface="Lucida Sans" pitchFamily="34" charset="0"/>
                <a:cs typeface="Lucida Sans Unicode" pitchFamily="34" charset="0"/>
              </a:rPr>
            </a:br>
            <a:r>
              <a:rPr lang="de-CH" sz="1800" b="1" dirty="0">
                <a:latin typeface="Lucida Sans" pitchFamily="34" charset="0"/>
                <a:cs typeface="Lucida Sans Unicode" pitchFamily="34" charset="0"/>
              </a:rPr>
              <a:t>TMS – Team Management System</a:t>
            </a:r>
            <a:endParaRPr lang="de-CH" sz="1800" dirty="0">
              <a:solidFill>
                <a:schemeClr val="tx1"/>
              </a:solidFill>
              <a:latin typeface="+mj-lt"/>
              <a:cs typeface="+mn-cs"/>
            </a:endParaRPr>
          </a:p>
        </p:txBody>
      </p:sp>
      <p:sp>
        <p:nvSpPr>
          <p:cNvPr id="14" name="Textfeld 13"/>
          <p:cNvSpPr txBox="1"/>
          <p:nvPr/>
        </p:nvSpPr>
        <p:spPr>
          <a:xfrm>
            <a:off x="6151830" y="5881852"/>
            <a:ext cx="2747726" cy="246221"/>
          </a:xfrm>
          <a:prstGeom prst="rect">
            <a:avLst/>
          </a:prstGeom>
          <a:noFill/>
        </p:spPr>
        <p:txBody>
          <a:bodyPr wrap="square" rtlCol="0">
            <a:spAutoFit/>
          </a:bodyPr>
          <a:lstStyle>
            <a:defPPr>
              <a:defRPr lang="de-DE"/>
            </a:defPPr>
            <a:lvl1pPr>
              <a:defRPr sz="1000" i="1">
                <a:latin typeface="+mj-lt"/>
              </a:defRPr>
            </a:lvl1pPr>
          </a:lstStyle>
          <a:p>
            <a:pPr algn="r"/>
            <a:r>
              <a:rPr lang="de-CH" dirty="0" smtClean="0"/>
              <a:t>Quelle: www.psychodrama-netz.de</a:t>
            </a:r>
            <a:endParaRPr lang="de-CH" dirty="0"/>
          </a:p>
        </p:txBody>
      </p:sp>
    </p:spTree>
    <p:extLst>
      <p:ext uri="{BB962C8B-B14F-4D97-AF65-F5344CB8AC3E}">
        <p14:creationId xmlns:p14="http://schemas.microsoft.com/office/powerpoint/2010/main" val="364549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Position (Wo?) – Platz in einer Organisation</a:t>
            </a:r>
            <a:br>
              <a:rPr lang="de-CH" dirty="0" smtClean="0"/>
            </a:br>
            <a:r>
              <a:rPr lang="de-CH" dirty="0" smtClean="0"/>
              <a:t>- formell: z.B. CEO, Abteilungsleiter</a:t>
            </a:r>
            <a:br>
              <a:rPr lang="de-CH" dirty="0" smtClean="0"/>
            </a:br>
            <a:r>
              <a:rPr lang="de-CH" dirty="0" smtClean="0"/>
              <a:t>- informell: z.B. Aussenseiter, graue Eminenz</a:t>
            </a:r>
            <a:br>
              <a:rPr lang="de-CH" dirty="0" smtClean="0"/>
            </a:br>
            <a:r>
              <a:rPr lang="de-CH" dirty="0" smtClean="0"/>
              <a:t>Ein Mensch kann mehrere Positionen einnehmen</a:t>
            </a:r>
            <a:br>
              <a:rPr lang="de-CH" dirty="0" smtClean="0"/>
            </a:br>
            <a:endParaRPr lang="de-CH" dirty="0" smtClean="0"/>
          </a:p>
          <a:p>
            <a:r>
              <a:rPr lang="de-CH" dirty="0" smtClean="0"/>
              <a:t>Funktion (Was?) – Zweck und inhaltliche Aufgaben, die mit einer Position verbunden sind. «Funktionen definieren die Arbeit, die auf den Positionen zu leisten ist.» oder anders ausgedrückt «Funktionen definieren den Beitragsteil, der zur Aufgabe der gesamten Organisation zu leisten </a:t>
            </a:r>
            <a:r>
              <a:rPr lang="de-CH" dirty="0"/>
              <a:t>ist.» Zum Beispiel hat der Abteilungsleiter Controlling ganz andere Aufgaben als der Abteilungsleiter Verkauf.</a:t>
            </a:r>
            <a:br>
              <a:rPr lang="de-CH" dirty="0"/>
            </a:br>
            <a:endParaRPr lang="de-CH" dirty="0" smtClean="0"/>
          </a:p>
          <a:p>
            <a:r>
              <a:rPr lang="de-CH" dirty="0" smtClean="0"/>
              <a:t>Rolle (Wie?) – Verhaltensweise oder auch Erwartungshaltung, wie die Position ausgefüllt wird.</a:t>
            </a:r>
            <a:br>
              <a:rPr lang="de-CH" dirty="0" smtClean="0"/>
            </a:br>
            <a:endParaRPr lang="de-CH" dirty="0" smtClean="0"/>
          </a:p>
          <a:p>
            <a:pPr>
              <a:buSzPct val="100000"/>
              <a:buFont typeface="Wingdings" panose="05000000000000000000" pitchFamily="2" charset="2"/>
              <a:buChar char=""/>
            </a:pPr>
            <a:r>
              <a:rPr lang="de-CH" dirty="0" smtClean="0">
                <a:sym typeface="Wingdings" panose="05000000000000000000" pitchFamily="2" charset="2"/>
              </a:rPr>
              <a:t>Oft werden diese Begriffe als Synonyme verwendet.</a:t>
            </a:r>
            <a:br>
              <a:rPr lang="de-CH" dirty="0" smtClean="0">
                <a:sym typeface="Wingdings" panose="05000000000000000000" pitchFamily="2" charset="2"/>
              </a:rPr>
            </a:br>
            <a:r>
              <a:rPr lang="de-CH" dirty="0" smtClean="0">
                <a:sym typeface="Wingdings" panose="05000000000000000000" pitchFamily="2" charset="2"/>
              </a:rPr>
              <a:t>Deshalb wollen wir von «Teamrollen» sprechen.</a:t>
            </a:r>
            <a:endParaRPr lang="de-CH" dirty="0" smtClean="0"/>
          </a:p>
        </p:txBody>
      </p:sp>
      <p:sp>
        <p:nvSpPr>
          <p:cNvPr id="3" name="Titel 2"/>
          <p:cNvSpPr>
            <a:spLocks noGrp="1"/>
          </p:cNvSpPr>
          <p:nvPr>
            <p:ph type="ctrTitle"/>
          </p:nvPr>
        </p:nvSpPr>
        <p:spPr/>
        <p:txBody>
          <a:bodyPr/>
          <a:lstStyle/>
          <a:p>
            <a:r>
              <a:rPr lang="de-CH" sz="1800" dirty="0" smtClean="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smtClean="0">
                <a:latin typeface="Lucida Sans" pitchFamily="34" charset="0"/>
                <a:cs typeface="Lucida Sans Unicode" pitchFamily="34" charset="0"/>
              </a:rPr>
              <a:t>Begriffsklärung aus der Organisationslehre</a:t>
            </a:r>
            <a:br>
              <a:rPr lang="de-CH" dirty="0" smtClean="0">
                <a:latin typeface="Lucida Sans" pitchFamily="34" charset="0"/>
                <a:cs typeface="Lucida Sans Unicode" pitchFamily="34" charset="0"/>
              </a:rPr>
            </a:br>
            <a:r>
              <a:rPr lang="de-CH" sz="1200" dirty="0">
                <a:solidFill>
                  <a:schemeClr val="tx1"/>
                </a:solidFill>
                <a:latin typeface="+mj-lt"/>
                <a:cs typeface="+mn-cs"/>
              </a:rPr>
              <a:t>(nach www.leaders-cricle.at und hfu-blog.ch)</a:t>
            </a:r>
          </a:p>
        </p:txBody>
      </p:sp>
    </p:spTree>
    <p:extLst>
      <p:ext uri="{BB962C8B-B14F-4D97-AF65-F5344CB8AC3E}">
        <p14:creationId xmlns:p14="http://schemas.microsoft.com/office/powerpoint/2010/main" val="80906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accent3">
                <a:lumMod val="5000"/>
                <a:lumOff val="95000"/>
              </a:schemeClr>
            </a:gs>
            <a:gs pos="100000">
              <a:schemeClr val="accent4">
                <a:lumMod val="50000"/>
              </a:schemeClr>
            </a:gs>
            <a:gs pos="99000">
              <a:schemeClr val="accent3">
                <a:lumMod val="75000"/>
              </a:schemeClr>
            </a:gs>
          </a:gsLst>
          <a:lin ang="5400000" scaled="1"/>
          <a:tileRect/>
        </a:gradFill>
        <a:effectLst/>
      </p:bgPr>
    </p:bg>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smtClean="0">
                <a:latin typeface="Lucida Sans" pitchFamily="34" charset="0"/>
                <a:cs typeface="Lucida Sans Unicode" pitchFamily="34" charset="0"/>
              </a:rPr>
              <a:t>Rollen oder Verhaltensmuster </a:t>
            </a:r>
            <a:br>
              <a:rPr lang="de-CH" dirty="0" smtClean="0">
                <a:latin typeface="Lucida Sans" pitchFamily="34" charset="0"/>
                <a:cs typeface="Lucida Sans Unicode" pitchFamily="34" charset="0"/>
              </a:rPr>
            </a:br>
            <a:r>
              <a:rPr lang="de-CH" dirty="0" smtClean="0">
                <a:latin typeface="Lucida Sans" pitchFamily="34" charset="0"/>
                <a:cs typeface="Lucida Sans Unicode" pitchFamily="34" charset="0"/>
              </a:rPr>
              <a:t>im persönlichen Umfeld</a:t>
            </a:r>
            <a:endParaRPr lang="de-CH" dirty="0"/>
          </a:p>
        </p:txBody>
      </p:sp>
      <p:sp>
        <p:nvSpPr>
          <p:cNvPr id="7" name="Textfeld 6"/>
          <p:cNvSpPr txBox="1"/>
          <p:nvPr/>
        </p:nvSpPr>
        <p:spPr>
          <a:xfrm>
            <a:off x="395576" y="4074926"/>
            <a:ext cx="1614293" cy="246221"/>
          </a:xfrm>
          <a:prstGeom prst="rect">
            <a:avLst/>
          </a:prstGeom>
          <a:noFill/>
        </p:spPr>
        <p:txBody>
          <a:bodyPr wrap="square" rtlCol="0">
            <a:spAutoFit/>
          </a:bodyPr>
          <a:lstStyle/>
          <a:p>
            <a:r>
              <a:rPr lang="de-CH" sz="1000" i="1" dirty="0" smtClean="0">
                <a:latin typeface="+mj-lt"/>
              </a:rPr>
              <a:t>isha.sadhguru.org</a:t>
            </a:r>
            <a:endParaRPr lang="de-CH" sz="1000" i="1" dirty="0">
              <a:latin typeface="+mj-lt"/>
            </a:endParaRP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1618306"/>
            <a:ext cx="1452578" cy="2451225"/>
          </a:xfrm>
          <a:prstGeom prst="rect">
            <a:avLst/>
          </a:prstGeom>
        </p:spPr>
      </p:pic>
      <p:sp>
        <p:nvSpPr>
          <p:cNvPr id="8" name="Textfeld 7"/>
          <p:cNvSpPr txBox="1"/>
          <p:nvPr/>
        </p:nvSpPr>
        <p:spPr>
          <a:xfrm>
            <a:off x="3052479" y="3096886"/>
            <a:ext cx="2519324" cy="246221"/>
          </a:xfrm>
          <a:prstGeom prst="rect">
            <a:avLst/>
          </a:prstGeom>
          <a:noFill/>
        </p:spPr>
        <p:txBody>
          <a:bodyPr wrap="square" rtlCol="0">
            <a:spAutoFit/>
          </a:bodyPr>
          <a:lstStyle>
            <a:defPPr>
              <a:defRPr lang="de-DE"/>
            </a:defPPr>
            <a:lvl1pPr>
              <a:defRPr sz="1000" i="1">
                <a:latin typeface="+mj-lt"/>
              </a:defRPr>
            </a:lvl1pPr>
          </a:lstStyle>
          <a:p>
            <a:r>
              <a:rPr lang="de-CH" dirty="0" smtClean="0"/>
              <a:t>www.erdbeerlounge.de</a:t>
            </a:r>
            <a:endParaRPr lang="de-CH" dirty="0"/>
          </a:p>
        </p:txBody>
      </p:sp>
      <p:pic>
        <p:nvPicPr>
          <p:cNvPr id="9" name="Grafik 8"/>
          <p:cNvPicPr>
            <a:picLocks noChangeAspect="1"/>
          </p:cNvPicPr>
          <p:nvPr/>
        </p:nvPicPr>
        <p:blipFill rotWithShape="1">
          <a:blip r:embed="rId3">
            <a:extLst>
              <a:ext uri="{28A0092B-C50C-407E-A947-70E740481C1C}">
                <a14:useLocalDpi xmlns:a14="http://schemas.microsoft.com/office/drawing/2010/main" val="0"/>
              </a:ext>
            </a:extLst>
          </a:blip>
          <a:srcRect t="37736" b="11494"/>
          <a:stretch/>
        </p:blipFill>
        <p:spPr>
          <a:xfrm>
            <a:off x="3118309" y="1986178"/>
            <a:ext cx="2264687" cy="1149791"/>
          </a:xfrm>
          <a:prstGeom prst="rect">
            <a:avLst/>
          </a:prstGeom>
        </p:spPr>
      </p:pic>
      <p:pic>
        <p:nvPicPr>
          <p:cNvPr id="10" name="Grafik 9"/>
          <p:cNvPicPr>
            <a:picLocks noChangeAspect="1"/>
          </p:cNvPicPr>
          <p:nvPr/>
        </p:nvPicPr>
        <p:blipFill rotWithShape="1">
          <a:blip r:embed="rId4">
            <a:extLst>
              <a:ext uri="{28A0092B-C50C-407E-A947-70E740481C1C}">
                <a14:useLocalDpi xmlns:a14="http://schemas.microsoft.com/office/drawing/2010/main" val="0"/>
              </a:ext>
            </a:extLst>
          </a:blip>
          <a:srcRect b="15968"/>
          <a:stretch/>
        </p:blipFill>
        <p:spPr>
          <a:xfrm>
            <a:off x="6835365" y="2768097"/>
            <a:ext cx="2035521" cy="1139449"/>
          </a:xfrm>
          <a:prstGeom prst="rect">
            <a:avLst/>
          </a:prstGeom>
        </p:spPr>
      </p:pic>
      <p:sp>
        <p:nvSpPr>
          <p:cNvPr id="11" name="Textfeld 10"/>
          <p:cNvSpPr txBox="1"/>
          <p:nvPr/>
        </p:nvSpPr>
        <p:spPr>
          <a:xfrm>
            <a:off x="6758648" y="3907546"/>
            <a:ext cx="2112238" cy="246221"/>
          </a:xfrm>
          <a:prstGeom prst="rect">
            <a:avLst/>
          </a:prstGeom>
          <a:noFill/>
        </p:spPr>
        <p:txBody>
          <a:bodyPr wrap="square" rtlCol="0">
            <a:spAutoFit/>
          </a:bodyPr>
          <a:lstStyle>
            <a:defPPr>
              <a:defRPr lang="de-DE"/>
            </a:defPPr>
            <a:lvl1pPr>
              <a:defRPr sz="1000" i="1">
                <a:latin typeface="+mj-lt"/>
              </a:defRPr>
            </a:lvl1pPr>
          </a:lstStyle>
          <a:p>
            <a:r>
              <a:rPr lang="de-CH" dirty="0" smtClean="0"/>
              <a:t>de.123rf.com</a:t>
            </a:r>
            <a:endParaRPr lang="de-CH" dirty="0"/>
          </a:p>
        </p:txBody>
      </p: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320" y="3661507"/>
            <a:ext cx="1702814" cy="2211447"/>
          </a:xfrm>
          <a:prstGeom prst="rect">
            <a:avLst/>
          </a:prstGeom>
        </p:spPr>
      </p:pic>
      <p:sp>
        <p:nvSpPr>
          <p:cNvPr id="13" name="Textfeld 12"/>
          <p:cNvSpPr txBox="1"/>
          <p:nvPr/>
        </p:nvSpPr>
        <p:spPr>
          <a:xfrm>
            <a:off x="5042780" y="5872954"/>
            <a:ext cx="1749778" cy="246221"/>
          </a:xfrm>
          <a:prstGeom prst="rect">
            <a:avLst/>
          </a:prstGeom>
          <a:noFill/>
        </p:spPr>
        <p:txBody>
          <a:bodyPr wrap="square" rtlCol="0">
            <a:spAutoFit/>
          </a:bodyPr>
          <a:lstStyle>
            <a:defPPr>
              <a:defRPr lang="de-DE"/>
            </a:defPPr>
            <a:lvl1pPr>
              <a:defRPr sz="1000" i="1">
                <a:latin typeface="+mj-lt"/>
              </a:defRPr>
            </a:lvl1pPr>
          </a:lstStyle>
          <a:p>
            <a:r>
              <a:rPr lang="de-CH" dirty="0" smtClean="0"/>
              <a:t>circusroyal.ch</a:t>
            </a:r>
            <a:endParaRPr lang="de-CH" dirty="0"/>
          </a:p>
        </p:txBody>
      </p:sp>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138" y="4590337"/>
            <a:ext cx="2134581" cy="1308208"/>
          </a:xfrm>
          <a:prstGeom prst="rect">
            <a:avLst/>
          </a:prstGeom>
        </p:spPr>
      </p:pic>
      <p:sp>
        <p:nvSpPr>
          <p:cNvPr id="15" name="Textfeld 14"/>
          <p:cNvSpPr txBox="1"/>
          <p:nvPr/>
        </p:nvSpPr>
        <p:spPr>
          <a:xfrm>
            <a:off x="1219439" y="5872954"/>
            <a:ext cx="2112238" cy="246221"/>
          </a:xfrm>
          <a:prstGeom prst="rect">
            <a:avLst/>
          </a:prstGeom>
          <a:noFill/>
        </p:spPr>
        <p:txBody>
          <a:bodyPr wrap="square" rtlCol="0">
            <a:spAutoFit/>
          </a:bodyPr>
          <a:lstStyle>
            <a:defPPr>
              <a:defRPr lang="de-DE"/>
            </a:defPPr>
            <a:lvl1pPr>
              <a:defRPr sz="1000" i="1">
                <a:latin typeface="+mj-lt"/>
              </a:defRPr>
            </a:lvl1pPr>
          </a:lstStyle>
          <a:p>
            <a:r>
              <a:rPr lang="de-CH" dirty="0" smtClean="0"/>
              <a:t>slidedplayer.org</a:t>
            </a:r>
            <a:endParaRPr lang="de-CH" dirty="0"/>
          </a:p>
        </p:txBody>
      </p:sp>
    </p:spTree>
    <p:extLst>
      <p:ext uri="{BB962C8B-B14F-4D97-AF65-F5344CB8AC3E}">
        <p14:creationId xmlns:p14="http://schemas.microsoft.com/office/powerpoint/2010/main" val="45700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738265"/>
            <a:ext cx="8100000" cy="4381734"/>
          </a:xfrm>
        </p:spPr>
        <p:txBody>
          <a:bodyPr/>
          <a:lstStyle/>
          <a:p>
            <a:r>
              <a:rPr lang="de-CH" dirty="0" smtClean="0"/>
              <a:t>Anführer – Opponent</a:t>
            </a:r>
          </a:p>
          <a:p>
            <a:r>
              <a:rPr lang="de-CH" dirty="0" smtClean="0"/>
              <a:t>Mitläufer</a:t>
            </a:r>
          </a:p>
          <a:p>
            <a:r>
              <a:rPr lang="de-CH" dirty="0" smtClean="0"/>
              <a:t>«Ausgleicher»</a:t>
            </a:r>
          </a:p>
          <a:p>
            <a:r>
              <a:rPr lang="de-CH" dirty="0" smtClean="0"/>
              <a:t>Beliebter / «Celebrity»</a:t>
            </a:r>
          </a:p>
          <a:p>
            <a:r>
              <a:rPr lang="de-CH" dirty="0" smtClean="0"/>
              <a:t>Sündenbock</a:t>
            </a:r>
          </a:p>
          <a:p>
            <a:r>
              <a:rPr lang="de-CH" dirty="0" smtClean="0"/>
              <a:t>Aussenseiter</a:t>
            </a:r>
          </a:p>
          <a:p>
            <a:r>
              <a:rPr lang="de-CH" dirty="0" smtClean="0"/>
              <a:t>Tüchtiger</a:t>
            </a:r>
          </a:p>
          <a:p>
            <a:r>
              <a:rPr lang="de-CH" dirty="0" smtClean="0"/>
              <a:t>Clown / «Guignol», Kasper</a:t>
            </a:r>
          </a:p>
        </p:txBody>
      </p:sp>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 </a:t>
            </a:r>
            <a:r>
              <a:rPr lang="de-CH" sz="1800" dirty="0" smtClean="0">
                <a:latin typeface="Lucida Sans" pitchFamily="34" charset="0"/>
                <a:cs typeface="Lucida Sans Unicode" pitchFamily="34" charset="0"/>
              </a:rPr>
              <a:t/>
            </a:r>
            <a:br>
              <a:rPr lang="de-CH" sz="1800" dirty="0" smtClean="0">
                <a:latin typeface="Lucida Sans" pitchFamily="34" charset="0"/>
                <a:cs typeface="Lucida Sans Unicode" pitchFamily="34" charset="0"/>
              </a:rPr>
            </a:br>
            <a:r>
              <a:rPr lang="de-CH" dirty="0">
                <a:latin typeface="Lucida Sans" pitchFamily="34" charset="0"/>
                <a:cs typeface="Lucida Sans Unicode" pitchFamily="34" charset="0"/>
              </a:rPr>
              <a:t>Rollen oder Verhaltensmuster </a:t>
            </a:r>
            <a:br>
              <a:rPr lang="de-CH" dirty="0">
                <a:latin typeface="Lucida Sans" pitchFamily="34" charset="0"/>
                <a:cs typeface="Lucida Sans Unicode" pitchFamily="34" charset="0"/>
              </a:rPr>
            </a:br>
            <a:r>
              <a:rPr lang="de-CH" dirty="0">
                <a:latin typeface="Lucida Sans" pitchFamily="34" charset="0"/>
                <a:cs typeface="Lucida Sans Unicode" pitchFamily="34" charset="0"/>
              </a:rPr>
              <a:t>im persönlichen Umfeld</a:t>
            </a:r>
            <a:endParaRPr lang="de-CH" dirty="0"/>
          </a:p>
        </p:txBody>
      </p:sp>
    </p:spTree>
    <p:extLst>
      <p:ext uri="{BB962C8B-B14F-4D97-AF65-F5344CB8AC3E}">
        <p14:creationId xmlns:p14="http://schemas.microsoft.com/office/powerpoint/2010/main" val="2569297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accent3">
                <a:lumMod val="5000"/>
                <a:lumOff val="95000"/>
              </a:schemeClr>
            </a:gs>
            <a:gs pos="100000">
              <a:schemeClr val="accent4">
                <a:lumMod val="50000"/>
              </a:schemeClr>
            </a:gs>
            <a:gs pos="99000">
              <a:schemeClr val="accent3">
                <a:lumMod val="75000"/>
              </a:schemeClr>
            </a:gs>
          </a:gsLst>
          <a:lin ang="5400000" scaled="1"/>
          <a:tileRect/>
        </a:gradFill>
        <a:effectLst/>
      </p:bgPr>
    </p:bg>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smtClean="0">
                <a:latin typeface="Lucida Sans" pitchFamily="34" charset="0"/>
                <a:cs typeface="Lucida Sans Unicode" pitchFamily="34" charset="0"/>
              </a:rPr>
              <a:t>Teamrollen nach Belbin</a:t>
            </a:r>
            <a:endParaRPr lang="de-CH" dirty="0"/>
          </a:p>
        </p:txBody>
      </p:sp>
      <p:sp>
        <p:nvSpPr>
          <p:cNvPr id="2" name="Rechteck 1"/>
          <p:cNvSpPr/>
          <p:nvPr/>
        </p:nvSpPr>
        <p:spPr>
          <a:xfrm>
            <a:off x="468000" y="5961197"/>
            <a:ext cx="8413450" cy="461665"/>
          </a:xfrm>
          <a:prstGeom prst="rect">
            <a:avLst/>
          </a:prstGeom>
        </p:spPr>
        <p:txBody>
          <a:bodyPr wrap="square">
            <a:spAutoFit/>
          </a:bodyPr>
          <a:lstStyle/>
          <a:p>
            <a:pPr marL="342900" indent="-342900" algn="r">
              <a:buClr>
                <a:srgbClr val="FFC000"/>
              </a:buClr>
              <a:buSzPct val="100000"/>
              <a:buFont typeface="Calibri" panose="020F0502020204030204" pitchFamily="34" charset="0"/>
              <a:buChar char="!"/>
            </a:pPr>
            <a:r>
              <a:rPr lang="de-CH" dirty="0" smtClean="0">
                <a:solidFill>
                  <a:schemeClr val="bg1"/>
                </a:solidFill>
                <a:sym typeface="Wingdings" panose="05000000000000000000" pitchFamily="2" charset="2"/>
              </a:rPr>
              <a:t>Alle Rollen sind gleichwertig!</a:t>
            </a:r>
            <a:endParaRPr lang="de-CH" dirty="0">
              <a:solidFill>
                <a:schemeClr val="bg1"/>
              </a:solidFill>
            </a:endParaRPr>
          </a:p>
        </p:txBody>
      </p:sp>
      <p:grpSp>
        <p:nvGrpSpPr>
          <p:cNvPr id="15" name="Gruppieren 14"/>
          <p:cNvGrpSpPr/>
          <p:nvPr/>
        </p:nvGrpSpPr>
        <p:grpSpPr>
          <a:xfrm rot="1455201">
            <a:off x="414196" y="866668"/>
            <a:ext cx="7386751" cy="5321871"/>
            <a:chOff x="981949" y="1276270"/>
            <a:chExt cx="7386751" cy="5321871"/>
          </a:xfrm>
        </p:grpSpPr>
        <p:pic>
          <p:nvPicPr>
            <p:cNvPr id="6" name="Grafik 5"/>
            <p:cNvPicPr>
              <a:picLocks noChangeAspect="1"/>
            </p:cNvPicPr>
            <p:nvPr/>
          </p:nvPicPr>
          <p:blipFill>
            <a:blip r:embed="rId2"/>
            <a:stretch>
              <a:fillRect/>
            </a:stretch>
          </p:blipFill>
          <p:spPr>
            <a:xfrm>
              <a:off x="4139259" y="1276270"/>
              <a:ext cx="1093767" cy="1080000"/>
            </a:xfrm>
            <a:prstGeom prst="rect">
              <a:avLst/>
            </a:prstGeom>
          </p:spPr>
        </p:pic>
        <p:pic>
          <p:nvPicPr>
            <p:cNvPr id="7" name="Grafik 6"/>
            <p:cNvPicPr>
              <a:picLocks noChangeAspect="1"/>
            </p:cNvPicPr>
            <p:nvPr/>
          </p:nvPicPr>
          <p:blipFill>
            <a:blip r:embed="rId3"/>
            <a:stretch>
              <a:fillRect/>
            </a:stretch>
          </p:blipFill>
          <p:spPr>
            <a:xfrm>
              <a:off x="4131318" y="5518141"/>
              <a:ext cx="1101708" cy="1080000"/>
            </a:xfrm>
            <a:prstGeom prst="rect">
              <a:avLst/>
            </a:prstGeom>
          </p:spPr>
        </p:pic>
        <p:pic>
          <p:nvPicPr>
            <p:cNvPr id="8" name="Grafik 7"/>
            <p:cNvPicPr>
              <a:picLocks noChangeAspect="1"/>
            </p:cNvPicPr>
            <p:nvPr/>
          </p:nvPicPr>
          <p:blipFill>
            <a:blip r:embed="rId4"/>
            <a:stretch>
              <a:fillRect/>
            </a:stretch>
          </p:blipFill>
          <p:spPr>
            <a:xfrm>
              <a:off x="981949" y="3358141"/>
              <a:ext cx="1080000" cy="1080000"/>
            </a:xfrm>
            <a:prstGeom prst="rect">
              <a:avLst/>
            </a:prstGeom>
          </p:spPr>
        </p:pic>
        <p:pic>
          <p:nvPicPr>
            <p:cNvPr id="9" name="Grafik 8"/>
            <p:cNvPicPr>
              <a:picLocks noChangeAspect="1"/>
            </p:cNvPicPr>
            <p:nvPr/>
          </p:nvPicPr>
          <p:blipFill>
            <a:blip r:embed="rId5"/>
            <a:stretch>
              <a:fillRect/>
            </a:stretch>
          </p:blipFill>
          <p:spPr>
            <a:xfrm>
              <a:off x="2566313" y="2278141"/>
              <a:ext cx="1080000" cy="1080000"/>
            </a:xfrm>
            <a:prstGeom prst="rect">
              <a:avLst/>
            </a:prstGeom>
          </p:spPr>
        </p:pic>
        <p:pic>
          <p:nvPicPr>
            <p:cNvPr id="10" name="Grafik 9"/>
            <p:cNvPicPr>
              <a:picLocks noChangeAspect="1"/>
            </p:cNvPicPr>
            <p:nvPr/>
          </p:nvPicPr>
          <p:blipFill>
            <a:blip r:embed="rId6"/>
            <a:stretch>
              <a:fillRect/>
            </a:stretch>
          </p:blipFill>
          <p:spPr>
            <a:xfrm>
              <a:off x="5714554" y="2356270"/>
              <a:ext cx="1084812" cy="1080000"/>
            </a:xfrm>
            <a:prstGeom prst="rect">
              <a:avLst/>
            </a:prstGeom>
          </p:spPr>
        </p:pic>
        <p:pic>
          <p:nvPicPr>
            <p:cNvPr id="11" name="Grafik 10"/>
            <p:cNvPicPr>
              <a:picLocks noChangeAspect="1"/>
            </p:cNvPicPr>
            <p:nvPr/>
          </p:nvPicPr>
          <p:blipFill>
            <a:blip r:embed="rId7"/>
            <a:stretch>
              <a:fillRect/>
            </a:stretch>
          </p:blipFill>
          <p:spPr>
            <a:xfrm>
              <a:off x="4150677" y="3358141"/>
              <a:ext cx="1082349" cy="1080000"/>
            </a:xfrm>
            <a:prstGeom prst="rect">
              <a:avLst/>
            </a:prstGeom>
          </p:spPr>
        </p:pic>
        <p:pic>
          <p:nvPicPr>
            <p:cNvPr id="12" name="Grafik 11"/>
            <p:cNvPicPr>
              <a:picLocks noChangeAspect="1"/>
            </p:cNvPicPr>
            <p:nvPr/>
          </p:nvPicPr>
          <p:blipFill>
            <a:blip r:embed="rId8"/>
            <a:stretch>
              <a:fillRect/>
            </a:stretch>
          </p:blipFill>
          <p:spPr>
            <a:xfrm>
              <a:off x="2566313" y="4438141"/>
              <a:ext cx="1080000" cy="1080000"/>
            </a:xfrm>
            <a:prstGeom prst="rect">
              <a:avLst/>
            </a:prstGeom>
          </p:spPr>
        </p:pic>
        <p:pic>
          <p:nvPicPr>
            <p:cNvPr id="13" name="Grafik 12"/>
            <p:cNvPicPr>
              <a:picLocks noChangeAspect="1"/>
            </p:cNvPicPr>
            <p:nvPr/>
          </p:nvPicPr>
          <p:blipFill>
            <a:blip r:embed="rId9"/>
            <a:stretch>
              <a:fillRect/>
            </a:stretch>
          </p:blipFill>
          <p:spPr>
            <a:xfrm>
              <a:off x="5725972" y="4516270"/>
              <a:ext cx="1086969" cy="1080000"/>
            </a:xfrm>
            <a:prstGeom prst="rect">
              <a:avLst/>
            </a:prstGeom>
          </p:spPr>
        </p:pic>
        <p:pic>
          <p:nvPicPr>
            <p:cNvPr id="14" name="Grafik 13"/>
            <p:cNvPicPr>
              <a:picLocks noChangeAspect="1"/>
            </p:cNvPicPr>
            <p:nvPr/>
          </p:nvPicPr>
          <p:blipFill>
            <a:blip r:embed="rId10"/>
            <a:stretch>
              <a:fillRect/>
            </a:stretch>
          </p:blipFill>
          <p:spPr>
            <a:xfrm>
              <a:off x="7292312" y="3436270"/>
              <a:ext cx="1076388" cy="1080000"/>
            </a:xfrm>
            <a:prstGeom prst="rect">
              <a:avLst/>
            </a:prstGeom>
          </p:spPr>
        </p:pic>
      </p:grpSp>
    </p:spTree>
    <p:extLst>
      <p:ext uri="{BB962C8B-B14F-4D97-AF65-F5344CB8AC3E}">
        <p14:creationId xmlns:p14="http://schemas.microsoft.com/office/powerpoint/2010/main" val="900013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267485"/>
            <a:ext cx="7616745" cy="4852514"/>
          </a:xfrm>
        </p:spPr>
        <p:txBody>
          <a:bodyPr/>
          <a:lstStyle/>
          <a:p>
            <a:pPr marL="0" indent="0">
              <a:buNone/>
            </a:pPr>
            <a:r>
              <a:rPr lang="de-CH" dirty="0" smtClean="0"/>
              <a:t>Rolle: «Eine Tendenz, sich zu verhalten, sich auf eine bestimmte Weise im Team einzubringen und mit den Teammitgliedern in Beziehung zu stehen.»</a:t>
            </a:r>
            <a:br>
              <a:rPr lang="de-CH" dirty="0" smtClean="0"/>
            </a:br>
            <a:endParaRPr lang="de-CH" dirty="0" smtClean="0"/>
          </a:p>
          <a:p>
            <a:r>
              <a:rPr lang="de-CH" dirty="0" smtClean="0"/>
              <a:t>Handlungsorientierte Rollen</a:t>
            </a:r>
            <a:br>
              <a:rPr lang="de-CH" dirty="0" smtClean="0"/>
            </a:br>
            <a:r>
              <a:rPr lang="de-CH" dirty="0" smtClean="0"/>
              <a:t>Shaper – Implementer – Completer Finisher</a:t>
            </a:r>
          </a:p>
          <a:p>
            <a:endParaRPr lang="de-CH" dirty="0" smtClean="0"/>
          </a:p>
          <a:p>
            <a:endParaRPr lang="de-CH" dirty="0"/>
          </a:p>
          <a:p>
            <a:r>
              <a:rPr lang="de-CH" dirty="0" smtClean="0"/>
              <a:t>Beziehungsorientierte Rollen</a:t>
            </a:r>
            <a:br>
              <a:rPr lang="de-CH" dirty="0" smtClean="0"/>
            </a:br>
            <a:r>
              <a:rPr lang="de-CH" dirty="0" smtClean="0"/>
              <a:t>Co-ordinator – Teamworker – Ressource Investigator</a:t>
            </a:r>
          </a:p>
          <a:p>
            <a:endParaRPr lang="de-CH" dirty="0"/>
          </a:p>
          <a:p>
            <a:endParaRPr lang="de-CH" dirty="0" smtClean="0"/>
          </a:p>
          <a:p>
            <a:r>
              <a:rPr lang="de-CH" dirty="0" smtClean="0"/>
              <a:t>Denk-orientierte Rollen</a:t>
            </a:r>
            <a:br>
              <a:rPr lang="de-CH" dirty="0" smtClean="0"/>
            </a:br>
            <a:r>
              <a:rPr lang="de-CH" dirty="0" smtClean="0"/>
              <a:t>Plant – Monitor Evaluator - Specialist</a:t>
            </a:r>
          </a:p>
        </p:txBody>
      </p:sp>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Teamrollen nach </a:t>
            </a:r>
            <a:r>
              <a:rPr lang="de-CH" dirty="0" smtClean="0">
                <a:latin typeface="Lucida Sans" pitchFamily="34" charset="0"/>
                <a:cs typeface="Lucida Sans Unicode" pitchFamily="34" charset="0"/>
              </a:rPr>
              <a:t>Belbin </a:t>
            </a:r>
            <a:r>
              <a:rPr lang="de-CH" sz="1200" dirty="0">
                <a:solidFill>
                  <a:schemeClr val="tx1"/>
                </a:solidFill>
                <a:latin typeface="+mj-lt"/>
                <a:cs typeface="+mn-cs"/>
              </a:rPr>
              <a:t>(nach www.belbin.com)</a:t>
            </a:r>
          </a:p>
        </p:txBody>
      </p:sp>
      <p:pic>
        <p:nvPicPr>
          <p:cNvPr id="5" name="Grafik 4"/>
          <p:cNvPicPr>
            <a:picLocks noChangeAspect="1"/>
          </p:cNvPicPr>
          <p:nvPr/>
        </p:nvPicPr>
        <p:blipFill>
          <a:blip r:embed="rId2"/>
          <a:stretch>
            <a:fillRect/>
          </a:stretch>
        </p:blipFill>
        <p:spPr>
          <a:xfrm>
            <a:off x="760489" y="5568379"/>
            <a:ext cx="364589" cy="360000"/>
          </a:xfrm>
          <a:prstGeom prst="rect">
            <a:avLst/>
          </a:prstGeom>
        </p:spPr>
      </p:pic>
      <p:pic>
        <p:nvPicPr>
          <p:cNvPr id="6" name="Grafik 5"/>
          <p:cNvPicPr>
            <a:picLocks noChangeAspect="1"/>
          </p:cNvPicPr>
          <p:nvPr/>
        </p:nvPicPr>
        <p:blipFill>
          <a:blip r:embed="rId3"/>
          <a:stretch>
            <a:fillRect/>
          </a:stretch>
        </p:blipFill>
        <p:spPr>
          <a:xfrm>
            <a:off x="4108045" y="4347393"/>
            <a:ext cx="367236" cy="360000"/>
          </a:xfrm>
          <a:prstGeom prst="rect">
            <a:avLst/>
          </a:prstGeom>
        </p:spPr>
      </p:pic>
      <p:pic>
        <p:nvPicPr>
          <p:cNvPr id="7" name="Grafik 6"/>
          <p:cNvPicPr>
            <a:picLocks noChangeAspect="1"/>
          </p:cNvPicPr>
          <p:nvPr/>
        </p:nvPicPr>
        <p:blipFill>
          <a:blip r:embed="rId4"/>
          <a:stretch>
            <a:fillRect/>
          </a:stretch>
        </p:blipFill>
        <p:spPr>
          <a:xfrm>
            <a:off x="760489" y="4347393"/>
            <a:ext cx="360000" cy="360000"/>
          </a:xfrm>
          <a:prstGeom prst="rect">
            <a:avLst/>
          </a:prstGeom>
        </p:spPr>
      </p:pic>
      <p:pic>
        <p:nvPicPr>
          <p:cNvPr id="8" name="Grafik 7"/>
          <p:cNvPicPr>
            <a:picLocks noChangeAspect="1"/>
          </p:cNvPicPr>
          <p:nvPr/>
        </p:nvPicPr>
        <p:blipFill>
          <a:blip r:embed="rId5"/>
          <a:stretch>
            <a:fillRect/>
          </a:stretch>
        </p:blipFill>
        <p:spPr>
          <a:xfrm>
            <a:off x="760489" y="3126407"/>
            <a:ext cx="360000" cy="360000"/>
          </a:xfrm>
          <a:prstGeom prst="rect">
            <a:avLst/>
          </a:prstGeom>
        </p:spPr>
      </p:pic>
      <p:pic>
        <p:nvPicPr>
          <p:cNvPr id="9" name="Grafik 8"/>
          <p:cNvPicPr>
            <a:picLocks noChangeAspect="1"/>
          </p:cNvPicPr>
          <p:nvPr/>
        </p:nvPicPr>
        <p:blipFill>
          <a:blip r:embed="rId6"/>
          <a:stretch>
            <a:fillRect/>
          </a:stretch>
        </p:blipFill>
        <p:spPr>
          <a:xfrm>
            <a:off x="1575302" y="5568379"/>
            <a:ext cx="361604" cy="360000"/>
          </a:xfrm>
          <a:prstGeom prst="rect">
            <a:avLst/>
          </a:prstGeom>
        </p:spPr>
      </p:pic>
      <p:pic>
        <p:nvPicPr>
          <p:cNvPr id="10" name="Grafik 9"/>
          <p:cNvPicPr>
            <a:picLocks noChangeAspect="1"/>
          </p:cNvPicPr>
          <p:nvPr/>
        </p:nvPicPr>
        <p:blipFill>
          <a:blip r:embed="rId7"/>
          <a:stretch>
            <a:fillRect/>
          </a:stretch>
        </p:blipFill>
        <p:spPr>
          <a:xfrm>
            <a:off x="1756514" y="3158808"/>
            <a:ext cx="360783" cy="360000"/>
          </a:xfrm>
          <a:prstGeom prst="rect">
            <a:avLst/>
          </a:prstGeom>
        </p:spPr>
      </p:pic>
      <p:pic>
        <p:nvPicPr>
          <p:cNvPr id="11" name="Grafik 10"/>
          <p:cNvPicPr>
            <a:picLocks noChangeAspect="1"/>
          </p:cNvPicPr>
          <p:nvPr/>
        </p:nvPicPr>
        <p:blipFill>
          <a:blip r:embed="rId8"/>
          <a:stretch>
            <a:fillRect/>
          </a:stretch>
        </p:blipFill>
        <p:spPr>
          <a:xfrm>
            <a:off x="2434267" y="4337677"/>
            <a:ext cx="360000" cy="360000"/>
          </a:xfrm>
          <a:prstGeom prst="rect">
            <a:avLst/>
          </a:prstGeom>
        </p:spPr>
      </p:pic>
      <p:pic>
        <p:nvPicPr>
          <p:cNvPr id="12" name="Grafik 11"/>
          <p:cNvPicPr>
            <a:picLocks noChangeAspect="1"/>
          </p:cNvPicPr>
          <p:nvPr/>
        </p:nvPicPr>
        <p:blipFill>
          <a:blip r:embed="rId9"/>
          <a:stretch>
            <a:fillRect/>
          </a:stretch>
        </p:blipFill>
        <p:spPr>
          <a:xfrm>
            <a:off x="3405811" y="3126407"/>
            <a:ext cx="362323" cy="360000"/>
          </a:xfrm>
          <a:prstGeom prst="rect">
            <a:avLst/>
          </a:prstGeom>
        </p:spPr>
      </p:pic>
      <p:pic>
        <p:nvPicPr>
          <p:cNvPr id="13" name="Grafik 12"/>
          <p:cNvPicPr>
            <a:picLocks noChangeAspect="1"/>
          </p:cNvPicPr>
          <p:nvPr/>
        </p:nvPicPr>
        <p:blipFill>
          <a:blip r:embed="rId10"/>
          <a:stretch>
            <a:fillRect/>
          </a:stretch>
        </p:blipFill>
        <p:spPr>
          <a:xfrm>
            <a:off x="3779188" y="5568379"/>
            <a:ext cx="358796" cy="360000"/>
          </a:xfrm>
          <a:prstGeom prst="rect">
            <a:avLst/>
          </a:prstGeom>
        </p:spPr>
      </p:pic>
    </p:spTree>
    <p:extLst>
      <p:ext uri="{BB962C8B-B14F-4D97-AF65-F5344CB8AC3E}">
        <p14:creationId xmlns:p14="http://schemas.microsoft.com/office/powerpoint/2010/main" val="21411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267485"/>
            <a:ext cx="7616745" cy="4852514"/>
          </a:xfrm>
        </p:spPr>
        <p:txBody>
          <a:bodyPr/>
          <a:lstStyle/>
          <a:p>
            <a:r>
              <a:rPr lang="de-CH" b="1" dirty="0"/>
              <a:t>Plant</a:t>
            </a:r>
            <a:r>
              <a:rPr lang="de-CH" dirty="0"/>
              <a:t> – «Neuerer / Erfinder»</a:t>
            </a:r>
            <a:br>
              <a:rPr lang="de-CH" dirty="0"/>
            </a:br>
            <a:r>
              <a:rPr lang="de-CH" dirty="0" smtClean="0"/>
              <a:t>kreativ, phantasievoll, unkonventionell. Löst schwierige Probleme.</a:t>
            </a:r>
            <a:br>
              <a:rPr lang="de-CH" dirty="0" smtClean="0"/>
            </a:br>
            <a:r>
              <a:rPr lang="de-CH" dirty="0" smtClean="0"/>
              <a:t>Funktion (im Team): Hinterfragen von Gewohnheiten, Lösungen für komplexe Probleme. Wichtig bei Projektstart und wenn Projekte nicht vorwärts kommen.</a:t>
            </a:r>
            <a:br>
              <a:rPr lang="de-CH" dirty="0" smtClean="0"/>
            </a:br>
            <a:r>
              <a:rPr lang="de-CH" dirty="0" smtClean="0"/>
              <a:t>Nachteil: Wenn zu viele in einem Team sind, dann «bekämpfen» sie sich gegenseitig.</a:t>
            </a:r>
            <a:br>
              <a:rPr lang="de-CH" dirty="0" smtClean="0"/>
            </a:br>
            <a:r>
              <a:rPr lang="de-CH" dirty="0" smtClean="0"/>
              <a:t>Schwächen: Ignoriert Details, zu beschäftigt zum Kommunizieren</a:t>
            </a:r>
            <a:br>
              <a:rPr lang="de-CH" dirty="0" smtClean="0"/>
            </a:br>
            <a:endParaRPr lang="de-CH" dirty="0" smtClean="0"/>
          </a:p>
          <a:p>
            <a:r>
              <a:rPr lang="de-CH" b="1" dirty="0"/>
              <a:t>Ressource Investigator </a:t>
            </a:r>
            <a:r>
              <a:rPr lang="de-CH" dirty="0"/>
              <a:t>– «Wegbereiter / Weichensteller»</a:t>
            </a:r>
            <a:br>
              <a:rPr lang="de-CH" dirty="0"/>
            </a:br>
            <a:r>
              <a:rPr lang="de-CH" dirty="0"/>
              <a:t>extrovertiert, enthusiastisch, kommunikativ. Erforscht Möglichkeiten, entwickelt Kontakte</a:t>
            </a:r>
            <a:br>
              <a:rPr lang="de-CH" dirty="0"/>
            </a:br>
            <a:r>
              <a:rPr lang="de-CH" dirty="0"/>
              <a:t>Funktion: Erforschen und evaluieren von (vorhandenen) Ideen, Kontakte nach Aussen, Verhandlungen</a:t>
            </a:r>
            <a:br>
              <a:rPr lang="de-CH" dirty="0"/>
            </a:br>
            <a:r>
              <a:rPr lang="de-CH" dirty="0"/>
              <a:t>Schwächen: Überoptimistisch, verliert Interesse, wenn der Anfangsenthusiasmus vergeht.</a:t>
            </a:r>
          </a:p>
          <a:p>
            <a:endParaRPr lang="de-CH" dirty="0" smtClean="0"/>
          </a:p>
          <a:p>
            <a:endParaRPr lang="de-CH" dirty="0" smtClean="0"/>
          </a:p>
        </p:txBody>
      </p:sp>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Teamrollen nach </a:t>
            </a:r>
            <a:r>
              <a:rPr lang="de-CH" dirty="0" smtClean="0">
                <a:latin typeface="Lucida Sans" pitchFamily="34" charset="0"/>
                <a:cs typeface="Lucida Sans Unicode" pitchFamily="34" charset="0"/>
              </a:rPr>
              <a:t>Belbin </a:t>
            </a:r>
            <a:r>
              <a:rPr lang="de-CH" sz="1200" dirty="0">
                <a:solidFill>
                  <a:schemeClr val="tx1"/>
                </a:solidFill>
                <a:latin typeface="+mj-lt"/>
                <a:cs typeface="+mn-cs"/>
              </a:rPr>
              <a:t>(nach www.belbin.com)</a:t>
            </a:r>
          </a:p>
        </p:txBody>
      </p:sp>
      <p:pic>
        <p:nvPicPr>
          <p:cNvPr id="5" name="Grafik 4"/>
          <p:cNvPicPr>
            <a:picLocks noChangeAspect="1"/>
          </p:cNvPicPr>
          <p:nvPr/>
        </p:nvPicPr>
        <p:blipFill>
          <a:blip r:embed="rId2"/>
          <a:stretch>
            <a:fillRect/>
          </a:stretch>
        </p:blipFill>
        <p:spPr>
          <a:xfrm>
            <a:off x="8084745" y="1439999"/>
            <a:ext cx="851025" cy="840313"/>
          </a:xfrm>
          <a:prstGeom prst="rect">
            <a:avLst/>
          </a:prstGeom>
        </p:spPr>
      </p:pic>
      <p:pic>
        <p:nvPicPr>
          <p:cNvPr id="6" name="Grafik 5"/>
          <p:cNvPicPr>
            <a:picLocks noChangeAspect="1"/>
          </p:cNvPicPr>
          <p:nvPr/>
        </p:nvPicPr>
        <p:blipFill>
          <a:blip r:embed="rId3"/>
          <a:stretch>
            <a:fillRect/>
          </a:stretch>
        </p:blipFill>
        <p:spPr>
          <a:xfrm>
            <a:off x="8084744" y="3885666"/>
            <a:ext cx="851025" cy="834256"/>
          </a:xfrm>
          <a:prstGeom prst="rect">
            <a:avLst/>
          </a:prstGeom>
        </p:spPr>
      </p:pic>
    </p:spTree>
    <p:extLst>
      <p:ext uri="{BB962C8B-B14F-4D97-AF65-F5344CB8AC3E}">
        <p14:creationId xmlns:p14="http://schemas.microsoft.com/office/powerpoint/2010/main" val="400840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276539"/>
            <a:ext cx="7616745" cy="4843460"/>
          </a:xfrm>
        </p:spPr>
        <p:txBody>
          <a:bodyPr/>
          <a:lstStyle/>
          <a:p>
            <a:r>
              <a:rPr lang="de-CH" b="1" dirty="0" smtClean="0"/>
              <a:t>Co-ordinator </a:t>
            </a:r>
            <a:r>
              <a:rPr lang="de-CH" dirty="0" smtClean="0"/>
              <a:t>– «Koordinator»</a:t>
            </a:r>
            <a:r>
              <a:rPr lang="de-CH" dirty="0"/>
              <a:t/>
            </a:r>
            <a:br>
              <a:rPr lang="de-CH" dirty="0"/>
            </a:br>
            <a:r>
              <a:rPr lang="de-CH" dirty="0" smtClean="0"/>
              <a:t>reif, zuversichtlich und selbstsicher, guter Vorsitzender. Klärt Ziele, treibt Entscheidungsfindung voran, delegiert gut.</a:t>
            </a:r>
            <a:br>
              <a:rPr lang="de-CH" dirty="0" smtClean="0"/>
            </a:br>
            <a:r>
              <a:rPr lang="de-CH" dirty="0" smtClean="0"/>
              <a:t>Funktion: Leistet am meisten in einem Team mit unterschiedlichen Fähigkeiten auf der gleichen Hierarchiestufe, bewältigt Probleme ruhig.</a:t>
            </a:r>
            <a:br>
              <a:rPr lang="de-CH" dirty="0" smtClean="0"/>
            </a:br>
            <a:r>
              <a:rPr lang="de-CH" dirty="0" smtClean="0"/>
              <a:t>Nachteil: Kann sich wegen unterschiedlichem Führungsstil mit dem Macher in die Haare geraten.</a:t>
            </a:r>
            <a:br>
              <a:rPr lang="de-CH" dirty="0" smtClean="0"/>
            </a:br>
            <a:r>
              <a:rPr lang="de-CH" dirty="0" smtClean="0"/>
              <a:t>Schwächen: </a:t>
            </a:r>
            <a:r>
              <a:rPr lang="de-CH" dirty="0"/>
              <a:t>Kann andere für seine persönlichen </a:t>
            </a:r>
            <a:r>
              <a:rPr lang="de-CH" dirty="0" smtClean="0"/>
              <a:t>Ziele manipulieren, delegiert persönliche Aufgaben.</a:t>
            </a:r>
            <a:br>
              <a:rPr lang="de-CH" dirty="0" smtClean="0"/>
            </a:br>
            <a:endParaRPr lang="de-CH" dirty="0" smtClean="0"/>
          </a:p>
          <a:p>
            <a:r>
              <a:rPr lang="de-CH" b="1" dirty="0" smtClean="0"/>
              <a:t>Shaper </a:t>
            </a:r>
            <a:r>
              <a:rPr lang="de-CH" dirty="0" smtClean="0"/>
              <a:t>– «Macher»</a:t>
            </a:r>
            <a:r>
              <a:rPr lang="de-CH" dirty="0"/>
              <a:t/>
            </a:r>
            <a:br>
              <a:rPr lang="de-CH" dirty="0"/>
            </a:br>
            <a:r>
              <a:rPr lang="de-CH" dirty="0" smtClean="0"/>
              <a:t>herausfordernd, dynamisch, blüht im Stress auf. Überwindet Hindernisse mit Begeisterung und Mut.</a:t>
            </a:r>
            <a:br>
              <a:rPr lang="de-CH" dirty="0" smtClean="0"/>
            </a:br>
            <a:r>
              <a:rPr lang="de-CH" dirty="0" smtClean="0"/>
              <a:t>Funktion: Ideale Führungskraft, weil er an Hindernissen wächst und Resultate erzielt.</a:t>
            </a:r>
            <a:r>
              <a:rPr lang="de-CH" dirty="0"/>
              <a:t/>
            </a:r>
            <a:br>
              <a:rPr lang="de-CH" dirty="0"/>
            </a:br>
            <a:r>
              <a:rPr lang="de-CH" dirty="0" smtClean="0"/>
              <a:t>Schwächen: Kann andere provozieren, Gefühle verletzen.</a:t>
            </a:r>
            <a:endParaRPr lang="de-CH" dirty="0"/>
          </a:p>
          <a:p>
            <a:endParaRPr lang="de-CH" dirty="0" smtClean="0"/>
          </a:p>
          <a:p>
            <a:endParaRPr lang="de-CH" dirty="0" smtClean="0"/>
          </a:p>
        </p:txBody>
      </p:sp>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Teamrollen nach </a:t>
            </a:r>
            <a:r>
              <a:rPr lang="de-CH" dirty="0" smtClean="0">
                <a:latin typeface="Lucida Sans" pitchFamily="34" charset="0"/>
                <a:cs typeface="Lucida Sans Unicode" pitchFamily="34" charset="0"/>
              </a:rPr>
              <a:t>Belbin </a:t>
            </a:r>
            <a:r>
              <a:rPr lang="de-CH" sz="1200" dirty="0">
                <a:solidFill>
                  <a:schemeClr val="tx1"/>
                </a:solidFill>
                <a:latin typeface="+mj-lt"/>
                <a:cs typeface="+mn-cs"/>
              </a:rPr>
              <a:t>(nach www.belbin.com)</a:t>
            </a:r>
          </a:p>
        </p:txBody>
      </p:sp>
      <p:pic>
        <p:nvPicPr>
          <p:cNvPr id="8" name="Grafik 7"/>
          <p:cNvPicPr>
            <a:picLocks noChangeAspect="1"/>
          </p:cNvPicPr>
          <p:nvPr/>
        </p:nvPicPr>
        <p:blipFill>
          <a:blip r:embed="rId2"/>
          <a:stretch>
            <a:fillRect/>
          </a:stretch>
        </p:blipFill>
        <p:spPr>
          <a:xfrm>
            <a:off x="8084744" y="1439999"/>
            <a:ext cx="815403" cy="815403"/>
          </a:xfrm>
          <a:prstGeom prst="rect">
            <a:avLst/>
          </a:prstGeom>
        </p:spPr>
      </p:pic>
      <p:pic>
        <p:nvPicPr>
          <p:cNvPr id="9" name="Grafik 8"/>
          <p:cNvPicPr>
            <a:picLocks noChangeAspect="1"/>
          </p:cNvPicPr>
          <p:nvPr/>
        </p:nvPicPr>
        <p:blipFill>
          <a:blip r:embed="rId3"/>
          <a:stretch>
            <a:fillRect/>
          </a:stretch>
        </p:blipFill>
        <p:spPr>
          <a:xfrm>
            <a:off x="8084745" y="4482553"/>
            <a:ext cx="815402" cy="815402"/>
          </a:xfrm>
          <a:prstGeom prst="rect">
            <a:avLst/>
          </a:prstGeom>
        </p:spPr>
      </p:pic>
    </p:spTree>
    <p:extLst>
      <p:ext uri="{BB962C8B-B14F-4D97-AF65-F5344CB8AC3E}">
        <p14:creationId xmlns:p14="http://schemas.microsoft.com/office/powerpoint/2010/main" val="2160549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258432"/>
            <a:ext cx="7616745" cy="4861567"/>
          </a:xfrm>
        </p:spPr>
        <p:txBody>
          <a:bodyPr/>
          <a:lstStyle/>
          <a:p>
            <a:r>
              <a:rPr lang="de-CH" b="1" dirty="0" smtClean="0"/>
              <a:t>Monitor Evaluator </a:t>
            </a:r>
            <a:r>
              <a:rPr lang="de-CH" dirty="0" smtClean="0"/>
              <a:t>– «Beobachter»</a:t>
            </a:r>
            <a:r>
              <a:rPr lang="de-CH" dirty="0"/>
              <a:t/>
            </a:r>
            <a:br>
              <a:rPr lang="de-CH" dirty="0"/>
            </a:br>
            <a:r>
              <a:rPr lang="de-CH" dirty="0" smtClean="0"/>
              <a:t>nüchtern, weitsichtig, kritisch. Sieht alle Optionen, urteilt genau.</a:t>
            </a:r>
            <a:br>
              <a:rPr lang="de-CH" dirty="0" smtClean="0"/>
            </a:br>
            <a:r>
              <a:rPr lang="de-CH" dirty="0" smtClean="0"/>
              <a:t>Funktion: Problemanalyse, Abwägen von Pro und Contra</a:t>
            </a:r>
            <a:br>
              <a:rPr lang="de-CH" dirty="0" smtClean="0"/>
            </a:br>
            <a:r>
              <a:rPr lang="de-CH" dirty="0" smtClean="0"/>
              <a:t>Schwächen: überkritisch, fehlende Begeisterung.</a:t>
            </a:r>
          </a:p>
          <a:p>
            <a:r>
              <a:rPr lang="de-CH" b="1" dirty="0" smtClean="0"/>
              <a:t>Implementer </a:t>
            </a:r>
            <a:r>
              <a:rPr lang="de-CH" dirty="0" smtClean="0"/>
              <a:t>– «Umsetzer»</a:t>
            </a:r>
            <a:r>
              <a:rPr lang="de-CH" dirty="0"/>
              <a:t/>
            </a:r>
            <a:br>
              <a:rPr lang="de-CH" dirty="0"/>
            </a:br>
            <a:r>
              <a:rPr lang="de-CH" dirty="0" smtClean="0"/>
              <a:t>diszipliniert, verlässlich, konservativ (bewahrend), effizient. Setzt Ideen in praktische Handlungen um.</a:t>
            </a:r>
            <a:br>
              <a:rPr lang="de-CH" dirty="0" smtClean="0"/>
            </a:br>
            <a:r>
              <a:rPr lang="de-CH" dirty="0" smtClean="0"/>
              <a:t>Funktion: Kann Machbarkeit einschätzen; erledigt systematisch und unerbittlich, was getan werden muss.</a:t>
            </a:r>
            <a:br>
              <a:rPr lang="de-CH" dirty="0" smtClean="0"/>
            </a:br>
            <a:r>
              <a:rPr lang="de-CH" dirty="0" smtClean="0"/>
              <a:t>Schwächen: Etwas unflexibel, reagiert langsam - wenn überhaupt - auf Neuerungen.</a:t>
            </a:r>
          </a:p>
          <a:p>
            <a:r>
              <a:rPr lang="de-CH" b="1" dirty="0" smtClean="0"/>
              <a:t>Teamworker</a:t>
            </a:r>
            <a:r>
              <a:rPr lang="de-CH" dirty="0" smtClean="0"/>
              <a:t> – «Mitspieler»</a:t>
            </a:r>
            <a:br>
              <a:rPr lang="de-CH" dirty="0" smtClean="0"/>
            </a:br>
            <a:r>
              <a:rPr lang="de-CH" dirty="0" smtClean="0"/>
              <a:t>kooperativ, sanft, einfühlsam, diplomatisch. Hört zu, motiviert, wendet Unstimmigkeiten ab, glättet die Wogen.</a:t>
            </a:r>
            <a:br>
              <a:rPr lang="de-CH" dirty="0" smtClean="0"/>
            </a:br>
            <a:r>
              <a:rPr lang="de-CH" dirty="0" smtClean="0"/>
              <a:t>Funktion: Vergleichbar mit dem Motorenöl: Die Wichtigkeit wird erst klar, wenn es fehlt. Löst zwischenmenschliche Probleme.</a:t>
            </a:r>
            <a:br>
              <a:rPr lang="de-CH" dirty="0" smtClean="0"/>
            </a:br>
            <a:r>
              <a:rPr lang="de-CH" dirty="0" smtClean="0"/>
              <a:t>Schwächen: Unentschlossen in Krisensituationen, leicht zu beeinflussen.</a:t>
            </a:r>
          </a:p>
        </p:txBody>
      </p:sp>
      <p:sp>
        <p:nvSpPr>
          <p:cNvPr id="3" name="Titel 2"/>
          <p:cNvSpPr>
            <a:spLocks noGrp="1"/>
          </p:cNvSpPr>
          <p:nvPr>
            <p:ph type="ctrTitle"/>
          </p:nvPr>
        </p:nvSpPr>
        <p:spPr/>
        <p:txBody>
          <a:bodyPr/>
          <a:lstStyle/>
          <a:p>
            <a:r>
              <a:rPr lang="de-CH" sz="1800" dirty="0">
                <a:latin typeface="Lucida Sans" pitchFamily="34" charset="0"/>
                <a:cs typeface="Lucida Sans Unicode" pitchFamily="34" charset="0"/>
              </a:rPr>
              <a:t>Teamrollen – nach Meredith Belbin</a:t>
            </a:r>
            <a:r>
              <a:rPr lang="de-CH" dirty="0" smtClean="0">
                <a:latin typeface="Lucida Sans" pitchFamily="34" charset="0"/>
                <a:cs typeface="Lucida Sans Unicode" pitchFamily="34" charset="0"/>
              </a:rPr>
              <a:t/>
            </a:r>
            <a:br>
              <a:rPr lang="de-CH" dirty="0" smtClean="0">
                <a:latin typeface="Lucida Sans" pitchFamily="34" charset="0"/>
                <a:cs typeface="Lucida Sans Unicode" pitchFamily="34" charset="0"/>
              </a:rPr>
            </a:br>
            <a:r>
              <a:rPr lang="de-CH" dirty="0">
                <a:latin typeface="Lucida Sans" pitchFamily="34" charset="0"/>
                <a:cs typeface="Lucida Sans Unicode" pitchFamily="34" charset="0"/>
              </a:rPr>
              <a:t>Teamrollen nach </a:t>
            </a:r>
            <a:r>
              <a:rPr lang="de-CH" dirty="0" smtClean="0">
                <a:latin typeface="Lucida Sans" pitchFamily="34" charset="0"/>
                <a:cs typeface="Lucida Sans Unicode" pitchFamily="34" charset="0"/>
              </a:rPr>
              <a:t>Belbin </a:t>
            </a:r>
            <a:r>
              <a:rPr lang="de-CH" sz="1200" dirty="0">
                <a:solidFill>
                  <a:schemeClr val="tx1"/>
                </a:solidFill>
                <a:latin typeface="+mj-lt"/>
                <a:cs typeface="+mn-cs"/>
              </a:rPr>
              <a:t>(nach www.belbin.com)</a:t>
            </a:r>
          </a:p>
        </p:txBody>
      </p:sp>
      <p:pic>
        <p:nvPicPr>
          <p:cNvPr id="10" name="Grafik 9"/>
          <p:cNvPicPr>
            <a:picLocks noChangeAspect="1"/>
          </p:cNvPicPr>
          <p:nvPr/>
        </p:nvPicPr>
        <p:blipFill>
          <a:blip r:embed="rId2"/>
          <a:stretch>
            <a:fillRect/>
          </a:stretch>
        </p:blipFill>
        <p:spPr>
          <a:xfrm>
            <a:off x="8084744" y="1186502"/>
            <a:ext cx="817409" cy="813784"/>
          </a:xfrm>
          <a:prstGeom prst="rect">
            <a:avLst/>
          </a:prstGeom>
        </p:spPr>
      </p:pic>
      <p:pic>
        <p:nvPicPr>
          <p:cNvPr id="11" name="Grafik 10"/>
          <p:cNvPicPr>
            <a:picLocks noChangeAspect="1"/>
          </p:cNvPicPr>
          <p:nvPr/>
        </p:nvPicPr>
        <p:blipFill>
          <a:blip r:embed="rId3"/>
          <a:stretch>
            <a:fillRect/>
          </a:stretch>
        </p:blipFill>
        <p:spPr>
          <a:xfrm>
            <a:off x="8084744" y="2477906"/>
            <a:ext cx="817409" cy="815636"/>
          </a:xfrm>
          <a:prstGeom prst="rect">
            <a:avLst/>
          </a:prstGeom>
        </p:spPr>
      </p:pic>
      <p:pic>
        <p:nvPicPr>
          <p:cNvPr id="12" name="Grafik 11"/>
          <p:cNvPicPr>
            <a:picLocks noChangeAspect="1"/>
          </p:cNvPicPr>
          <p:nvPr/>
        </p:nvPicPr>
        <p:blipFill>
          <a:blip r:embed="rId4"/>
          <a:stretch>
            <a:fillRect/>
          </a:stretch>
        </p:blipFill>
        <p:spPr>
          <a:xfrm>
            <a:off x="8084745" y="4517677"/>
            <a:ext cx="817408" cy="817408"/>
          </a:xfrm>
          <a:prstGeom prst="rect">
            <a:avLst/>
          </a:prstGeom>
        </p:spPr>
      </p:pic>
    </p:spTree>
    <p:extLst>
      <p:ext uri="{BB962C8B-B14F-4D97-AF65-F5344CB8AC3E}">
        <p14:creationId xmlns:p14="http://schemas.microsoft.com/office/powerpoint/2010/main" val="626385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6F20A37C6110E47868E927E48D0A54D" ma:contentTypeVersion="0" ma:contentTypeDescription="Ein neues Dokument erstellen." ma:contentTypeScope="" ma:versionID="625138f5850c531513664869d20c2674">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91048-6F15-48C6-9650-9BFF3E56974F}">
  <ds:schemaRefs>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9E2C93D-B182-4182-AA21-5DF1FE2EF8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CF5E5E7-7F77-47A8-99A9-B4D5839292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200</Words>
  <Application>Microsoft Office PowerPoint</Application>
  <PresentationFormat>Bildschirmpräsentation (4:3)</PresentationFormat>
  <Paragraphs>64</Paragraphs>
  <Slides>14</Slides>
  <Notes>1</Notes>
  <HiddenSlides>9</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14</vt:i4>
      </vt:variant>
    </vt:vector>
  </HeadingPairs>
  <TitlesOfParts>
    <vt:vector size="23" baseType="lpstr">
      <vt:lpstr>MS PGothic</vt:lpstr>
      <vt:lpstr>MS PGothic</vt:lpstr>
      <vt:lpstr>Arial</vt:lpstr>
      <vt:lpstr>Calibri</vt:lpstr>
      <vt:lpstr>Lucida Grande</vt:lpstr>
      <vt:lpstr>Lucida Sans</vt:lpstr>
      <vt:lpstr>Lucida Sans Unicode</vt:lpstr>
      <vt:lpstr>Wingdings</vt:lpstr>
      <vt:lpstr>BFH_PPT_Vorlage</vt:lpstr>
      <vt:lpstr>Teamrollen – nach Meredith Belbin</vt:lpstr>
      <vt:lpstr>Teamrollen – nach Meredith Belbin Begriffsklärung aus der Organisationslehre (nach www.leaders-cricle.at und hfu-blog.ch)</vt:lpstr>
      <vt:lpstr>Teamrollen – nach Meredith Belbin Rollen oder Verhaltensmuster  im persönlichen Umfeld</vt:lpstr>
      <vt:lpstr>Teamrollen – nach Meredith Belbin  Rollen oder Verhaltensmuster  im persönlichen Umfeld</vt:lpstr>
      <vt:lpstr>Teamrollen – nach Meredith Belbin Teamrollen nach Belbin</vt:lpstr>
      <vt:lpstr>Teamrollen – nach Meredith Belbin Teamrollen nach Belbin (nach www.belbin.com)</vt:lpstr>
      <vt:lpstr>Teamrollen – nach Meredith Belbin Teamrollen nach Belbin (nach www.belbin.com)</vt:lpstr>
      <vt:lpstr>Teamrollen – nach Meredith Belbin Teamrollen nach Belbin (nach www.belbin.com)</vt:lpstr>
      <vt:lpstr>Teamrollen – nach Meredith Belbin Teamrollen nach Belbin (nach www.belbin.com)</vt:lpstr>
      <vt:lpstr>Teamrollen – nach Meredith Belbin Teamrollen nach Belbin (nach www.belbin.com)</vt:lpstr>
      <vt:lpstr>Teamrollen Alternative Modelle Soziodynamische Rangstruktur nach Raoul Schindler</vt:lpstr>
      <vt:lpstr>Teamrollen Alternative Modelle Soziodynamische Rangstruktur nach Raoul Schindler</vt:lpstr>
      <vt:lpstr>Teamrollen Alternative Modelle TMS – Team Management System</vt:lpstr>
      <vt:lpstr>Teamrollen Alternative Modelle TMS – Team Management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Georg Ninck</dc:creator>
  <cp:lastModifiedBy>Georg Ninck</cp:lastModifiedBy>
  <cp:revision>112</cp:revision>
  <cp:lastPrinted>2016-10-09T14:09:50Z</cp:lastPrinted>
  <dcterms:created xsi:type="dcterms:W3CDTF">2015-12-10T10:20:54Z</dcterms:created>
  <dcterms:modified xsi:type="dcterms:W3CDTF">2016-10-09T14:10:05Z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0x010100D6F20A37C6110E47868E927E48D0A54D</vt:lpwstr>
  </property>
  <property fmtid="{D5CDD505-2E9C-101B-9397-08002B2CF9AE}" pid="3" name="BfhIntranetDocumentType">
    <vt:lpwstr>241;#Vorlage|de1a6d3c-ac6a-4b34-8edd-308eb81066db</vt:lpwstr>
  </property>
  <property fmtid="{D5CDD505-2E9C-101B-9397-08002B2CF9AE}" pid="4" name="BfhIntranetDepartmentText">
    <vt:lpwstr>Vorlagede1a6d3c-ac6a-4b34-8edd-308eb81066db</vt:lpwstr>
  </property>
  <property fmtid="{D5CDD505-2E9C-101B-9397-08002B2CF9AE}" pid="5" name="TaxCatchAll">
    <vt:lpwstr>241</vt:lpwstr>
  </property>
</Properties>
</file>