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8"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10"/>
    <p:restoredTop sz="70624"/>
  </p:normalViewPr>
  <p:slideViewPr>
    <p:cSldViewPr snapToGrid="0">
      <p:cViewPr varScale="1">
        <p:scale>
          <a:sx n="112" d="100"/>
          <a:sy n="112" d="100"/>
        </p:scale>
        <p:origin x="1632" y="1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B8CE4D-4D3C-CD46-B1FC-6E87F78CB9F9}" type="datetimeFigureOut">
              <a:rPr lang="en-US" smtClean="0"/>
              <a:t>12/19/22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67D9B3-2215-D94F-81A2-E5BBA94C8861}" type="slidenum">
              <a:rPr lang="en-US" smtClean="0"/>
              <a:t>‹#›</a:t>
            </a:fld>
            <a:endParaRPr lang="en-US"/>
          </a:p>
        </p:txBody>
      </p:sp>
    </p:spTree>
    <p:extLst>
      <p:ext uri="{BB962C8B-B14F-4D97-AF65-F5344CB8AC3E}">
        <p14:creationId xmlns:p14="http://schemas.microsoft.com/office/powerpoint/2010/main" val="2208384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When making the decision to buy an electric vehicle last February, I was stuck wrestling the competing narratives behind the pros and cons behind ‘going electric’.</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The car I had my heart set on, and eventually bought, was a Fully Electric 2019 Chevy Bolt, The successor to the very popular plug in hybrid vehicle, the chevy Volt</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Obviously there was the clear marketed data of 238 mi range, but I had read a lot about low temperatures having a big affect on  range, in some vehicles reducing their range by  20-30%</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But every electric vehicle apparently has different performance on this.</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Other than some tangential Chevy Bolt forums , there wasn’t any real world data on the vehicle I was interested in to </a:t>
            </a:r>
            <a:r>
              <a:rPr lang="en-US" sz="1800" b="0" i="0" u="none" strike="noStrike" dirty="0" err="1">
                <a:solidFill>
                  <a:srgbClr val="000000"/>
                </a:solidFill>
                <a:effectLst/>
                <a:latin typeface="Arial" panose="020B0604020202020204" pitchFamily="34" charset="0"/>
              </a:rPr>
              <a:t>adiquetly</a:t>
            </a:r>
            <a:r>
              <a:rPr lang="en-US" sz="1800" b="0" i="0" u="none" strike="noStrike" dirty="0">
                <a:solidFill>
                  <a:srgbClr val="000000"/>
                </a:solidFill>
                <a:effectLst/>
                <a:latin typeface="Arial" panose="020B0604020202020204" pitchFamily="34" charset="0"/>
              </a:rPr>
              <a:t> make my decision. </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Switching from a gas vehicle to an electric vehicle felt like jumping into the unknown. </a:t>
            </a:r>
          </a:p>
          <a:p>
            <a:pPr rtl="0">
              <a:spcBef>
                <a:spcPts val="0"/>
              </a:spcBef>
              <a:spcAft>
                <a:spcPts val="0"/>
              </a:spcAft>
            </a:pPr>
            <a:endParaRPr lang="en-US" sz="1800" b="0" i="0" u="none" strike="noStrike">
              <a:solidFill>
                <a:srgbClr val="000000"/>
              </a:solidFill>
              <a:effectLst/>
              <a:latin typeface="Arial" panose="020B0604020202020204" pitchFamily="34" charset="0"/>
            </a:endParaRPr>
          </a:p>
          <a:p>
            <a:pPr rtl="0">
              <a:spcBef>
                <a:spcPts val="0"/>
              </a:spcBef>
              <a:spcAft>
                <a:spcPts val="0"/>
              </a:spcAft>
            </a:pPr>
            <a:r>
              <a:rPr lang="en-US" sz="1800" b="0" i="0" u="none" strike="noStrike">
                <a:solidFill>
                  <a:srgbClr val="000000"/>
                </a:solidFill>
                <a:effectLst/>
                <a:latin typeface="Arial" panose="020B0604020202020204" pitchFamily="34" charset="0"/>
              </a:rPr>
              <a:t>(% </a:t>
            </a:r>
            <a:r>
              <a:rPr lang="en-US" sz="1800" b="0" i="0" u="none" strike="noStrike" dirty="0">
                <a:solidFill>
                  <a:srgbClr val="000000"/>
                </a:solidFill>
                <a:effectLst/>
                <a:latin typeface="Arial" panose="020B0604020202020204" pitchFamily="34" charset="0"/>
              </a:rPr>
              <a:t>of </a:t>
            </a:r>
            <a:r>
              <a:rPr lang="en-US" sz="1800" b="0" i="0" u="none" strike="noStrike" dirty="0" err="1">
                <a:solidFill>
                  <a:srgbClr val="000000"/>
                </a:solidFill>
                <a:effectLst/>
                <a:latin typeface="Arial" panose="020B0604020202020204" pitchFamily="34" charset="0"/>
              </a:rPr>
              <a:t>ev’s</a:t>
            </a:r>
            <a:r>
              <a:rPr lang="en-US" sz="1800" b="0" i="0" u="none" strike="noStrike" dirty="0">
                <a:solidFill>
                  <a:srgbClr val="000000"/>
                </a:solidFill>
                <a:effectLst/>
                <a:latin typeface="Arial" panose="020B0604020202020204" pitchFamily="34" charset="0"/>
              </a:rPr>
              <a:t> on the road) with x% of </a:t>
            </a:r>
            <a:r>
              <a:rPr lang="en-US" sz="1800" b="0" i="0" u="none" strike="noStrike" dirty="0" err="1">
                <a:solidFill>
                  <a:srgbClr val="000000"/>
                </a:solidFill>
                <a:effectLst/>
                <a:latin typeface="Arial" panose="020B0604020202020204" pitchFamily="34" charset="0"/>
              </a:rPr>
              <a:t>ev’s</a:t>
            </a:r>
            <a:r>
              <a:rPr lang="en-US" sz="1800" b="0" i="0" u="none" strike="noStrike" dirty="0">
                <a:solidFill>
                  <a:srgbClr val="000000"/>
                </a:solidFill>
                <a:effectLst/>
                <a:latin typeface="Arial" panose="020B0604020202020204" pitchFamily="34" charset="0"/>
              </a:rPr>
              <a:t> on the road, I thought for sure there would be someone who has the data of what the battery range was in the winder time, or what an average efficiency was, but that was not the case and made the purchase of my vehicle a more difficult decision. You’d think that maybe they would have some clear numbers in a pamphlet for the vehicle, </a:t>
            </a:r>
            <a:r>
              <a:rPr lang="en-US" sz="1800" b="0" i="0" u="none" strike="noStrike" dirty="0" err="1">
                <a:solidFill>
                  <a:srgbClr val="000000"/>
                </a:solidFill>
                <a:effectLst/>
                <a:latin typeface="Arial" panose="020B0604020202020204" pitchFamily="34" charset="0"/>
              </a:rPr>
              <a:t>butI</a:t>
            </a:r>
            <a:r>
              <a:rPr lang="en-US" sz="1800" b="0" i="0" u="none" strike="noStrike" dirty="0">
                <a:solidFill>
                  <a:srgbClr val="000000"/>
                </a:solidFill>
                <a:effectLst/>
                <a:latin typeface="Arial" panose="020B0604020202020204" pitchFamily="34" charset="0"/>
              </a:rPr>
              <a:t> couldn’t find any, and the salespeople at every dealer were not knowledge about electric vehicles or their corks.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467D9B3-2215-D94F-81A2-E5BBA94C8861}" type="slidenum">
              <a:rPr lang="en-US" smtClean="0"/>
              <a:t>2</a:t>
            </a:fld>
            <a:endParaRPr lang="en-US"/>
          </a:p>
        </p:txBody>
      </p:sp>
    </p:spTree>
    <p:extLst>
      <p:ext uri="{BB962C8B-B14F-4D97-AF65-F5344CB8AC3E}">
        <p14:creationId xmlns:p14="http://schemas.microsoft.com/office/powerpoint/2010/main" val="932960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15C3-4F26-3C10-5E4D-1ABF2E4E90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97EF25-0EF6-9575-B1E4-E4F3EAF3E7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DCB6DC-1EBC-006F-5FF7-1D32AAE64A7B}"/>
              </a:ext>
            </a:extLst>
          </p:cNvPr>
          <p:cNvSpPr>
            <a:spLocks noGrp="1"/>
          </p:cNvSpPr>
          <p:nvPr>
            <p:ph type="dt" sz="half" idx="10"/>
          </p:nvPr>
        </p:nvSpPr>
        <p:spPr/>
        <p:txBody>
          <a:bodyPr/>
          <a:lstStyle/>
          <a:p>
            <a:fld id="{E2B9C846-848C-9943-8752-5A788A87F4E2}" type="datetimeFigureOut">
              <a:rPr lang="en-US" smtClean="0"/>
              <a:t>12/19/22</a:t>
            </a:fld>
            <a:endParaRPr lang="en-US"/>
          </a:p>
        </p:txBody>
      </p:sp>
      <p:sp>
        <p:nvSpPr>
          <p:cNvPr id="5" name="Footer Placeholder 4">
            <a:extLst>
              <a:ext uri="{FF2B5EF4-FFF2-40B4-BE49-F238E27FC236}">
                <a16:creationId xmlns:a16="http://schemas.microsoft.com/office/drawing/2014/main" id="{3E65E1FD-2B14-DFF1-8924-194B0C86BB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2B249-DF90-276E-4C3B-C0C6FB4687C7}"/>
              </a:ext>
            </a:extLst>
          </p:cNvPr>
          <p:cNvSpPr>
            <a:spLocks noGrp="1"/>
          </p:cNvSpPr>
          <p:nvPr>
            <p:ph type="sldNum" sz="quarter" idx="12"/>
          </p:nvPr>
        </p:nvSpPr>
        <p:spPr/>
        <p:txBody>
          <a:bodyPr/>
          <a:lstStyle/>
          <a:p>
            <a:fld id="{0A4E09F4-E301-4947-9127-8E8DF519BA85}" type="slidenum">
              <a:rPr lang="en-US" smtClean="0"/>
              <a:t>‹#›</a:t>
            </a:fld>
            <a:endParaRPr lang="en-US"/>
          </a:p>
        </p:txBody>
      </p:sp>
    </p:spTree>
    <p:extLst>
      <p:ext uri="{BB962C8B-B14F-4D97-AF65-F5344CB8AC3E}">
        <p14:creationId xmlns:p14="http://schemas.microsoft.com/office/powerpoint/2010/main" val="3144191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3225-1838-6295-0752-99DDFA4183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986255-2B30-8309-03DE-D3BF97FB8A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F5A245-C6A1-71AD-183A-0E2889451BFC}"/>
              </a:ext>
            </a:extLst>
          </p:cNvPr>
          <p:cNvSpPr>
            <a:spLocks noGrp="1"/>
          </p:cNvSpPr>
          <p:nvPr>
            <p:ph type="dt" sz="half" idx="10"/>
          </p:nvPr>
        </p:nvSpPr>
        <p:spPr/>
        <p:txBody>
          <a:bodyPr/>
          <a:lstStyle/>
          <a:p>
            <a:fld id="{E2B9C846-848C-9943-8752-5A788A87F4E2}" type="datetimeFigureOut">
              <a:rPr lang="en-US" smtClean="0"/>
              <a:t>12/19/22</a:t>
            </a:fld>
            <a:endParaRPr lang="en-US"/>
          </a:p>
        </p:txBody>
      </p:sp>
      <p:sp>
        <p:nvSpPr>
          <p:cNvPr id="5" name="Footer Placeholder 4">
            <a:extLst>
              <a:ext uri="{FF2B5EF4-FFF2-40B4-BE49-F238E27FC236}">
                <a16:creationId xmlns:a16="http://schemas.microsoft.com/office/drawing/2014/main" id="{F8B46B08-734F-79A8-679C-CEEF44F789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5A56CD-9438-8400-E720-6B0FB90CBFD3}"/>
              </a:ext>
            </a:extLst>
          </p:cNvPr>
          <p:cNvSpPr>
            <a:spLocks noGrp="1"/>
          </p:cNvSpPr>
          <p:nvPr>
            <p:ph type="sldNum" sz="quarter" idx="12"/>
          </p:nvPr>
        </p:nvSpPr>
        <p:spPr/>
        <p:txBody>
          <a:bodyPr/>
          <a:lstStyle/>
          <a:p>
            <a:fld id="{0A4E09F4-E301-4947-9127-8E8DF519BA85}" type="slidenum">
              <a:rPr lang="en-US" smtClean="0"/>
              <a:t>‹#›</a:t>
            </a:fld>
            <a:endParaRPr lang="en-US"/>
          </a:p>
        </p:txBody>
      </p:sp>
    </p:spTree>
    <p:extLst>
      <p:ext uri="{BB962C8B-B14F-4D97-AF65-F5344CB8AC3E}">
        <p14:creationId xmlns:p14="http://schemas.microsoft.com/office/powerpoint/2010/main" val="3717224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9DC857-E51B-6EDA-43B3-666A1F284A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09A174-39D8-181C-AC85-3798F400F9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4EFB62-D2D7-56E6-51A7-6125BFB85678}"/>
              </a:ext>
            </a:extLst>
          </p:cNvPr>
          <p:cNvSpPr>
            <a:spLocks noGrp="1"/>
          </p:cNvSpPr>
          <p:nvPr>
            <p:ph type="dt" sz="half" idx="10"/>
          </p:nvPr>
        </p:nvSpPr>
        <p:spPr/>
        <p:txBody>
          <a:bodyPr/>
          <a:lstStyle/>
          <a:p>
            <a:fld id="{E2B9C846-848C-9943-8752-5A788A87F4E2}" type="datetimeFigureOut">
              <a:rPr lang="en-US" smtClean="0"/>
              <a:t>12/19/22</a:t>
            </a:fld>
            <a:endParaRPr lang="en-US"/>
          </a:p>
        </p:txBody>
      </p:sp>
      <p:sp>
        <p:nvSpPr>
          <p:cNvPr id="5" name="Footer Placeholder 4">
            <a:extLst>
              <a:ext uri="{FF2B5EF4-FFF2-40B4-BE49-F238E27FC236}">
                <a16:creationId xmlns:a16="http://schemas.microsoft.com/office/drawing/2014/main" id="{F3A91125-B825-015C-DF11-2965187ACB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B7FED-790C-80EA-6D02-64D1EA6038EB}"/>
              </a:ext>
            </a:extLst>
          </p:cNvPr>
          <p:cNvSpPr>
            <a:spLocks noGrp="1"/>
          </p:cNvSpPr>
          <p:nvPr>
            <p:ph type="sldNum" sz="quarter" idx="12"/>
          </p:nvPr>
        </p:nvSpPr>
        <p:spPr/>
        <p:txBody>
          <a:bodyPr/>
          <a:lstStyle/>
          <a:p>
            <a:fld id="{0A4E09F4-E301-4947-9127-8E8DF519BA85}" type="slidenum">
              <a:rPr lang="en-US" smtClean="0"/>
              <a:t>‹#›</a:t>
            </a:fld>
            <a:endParaRPr lang="en-US"/>
          </a:p>
        </p:txBody>
      </p:sp>
    </p:spTree>
    <p:extLst>
      <p:ext uri="{BB962C8B-B14F-4D97-AF65-F5344CB8AC3E}">
        <p14:creationId xmlns:p14="http://schemas.microsoft.com/office/powerpoint/2010/main" val="3766784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DCA0B-8105-5299-DA80-B652E74F4F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3449EA-3A75-D1C7-9869-BFA65F249B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937DC4-087F-659F-4561-7AE4529132A0}"/>
              </a:ext>
            </a:extLst>
          </p:cNvPr>
          <p:cNvSpPr>
            <a:spLocks noGrp="1"/>
          </p:cNvSpPr>
          <p:nvPr>
            <p:ph type="dt" sz="half" idx="10"/>
          </p:nvPr>
        </p:nvSpPr>
        <p:spPr/>
        <p:txBody>
          <a:bodyPr/>
          <a:lstStyle/>
          <a:p>
            <a:fld id="{E2B9C846-848C-9943-8752-5A788A87F4E2}" type="datetimeFigureOut">
              <a:rPr lang="en-US" smtClean="0"/>
              <a:t>12/19/22</a:t>
            </a:fld>
            <a:endParaRPr lang="en-US"/>
          </a:p>
        </p:txBody>
      </p:sp>
      <p:sp>
        <p:nvSpPr>
          <p:cNvPr id="5" name="Footer Placeholder 4">
            <a:extLst>
              <a:ext uri="{FF2B5EF4-FFF2-40B4-BE49-F238E27FC236}">
                <a16:creationId xmlns:a16="http://schemas.microsoft.com/office/drawing/2014/main" id="{D036A13C-7871-FEBA-4FB1-032A2C4DB0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7710A8-CE29-3509-FD8B-AB2E68466DFA}"/>
              </a:ext>
            </a:extLst>
          </p:cNvPr>
          <p:cNvSpPr>
            <a:spLocks noGrp="1"/>
          </p:cNvSpPr>
          <p:nvPr>
            <p:ph type="sldNum" sz="quarter" idx="12"/>
          </p:nvPr>
        </p:nvSpPr>
        <p:spPr/>
        <p:txBody>
          <a:bodyPr/>
          <a:lstStyle/>
          <a:p>
            <a:fld id="{0A4E09F4-E301-4947-9127-8E8DF519BA85}" type="slidenum">
              <a:rPr lang="en-US" smtClean="0"/>
              <a:t>‹#›</a:t>
            </a:fld>
            <a:endParaRPr lang="en-US"/>
          </a:p>
        </p:txBody>
      </p:sp>
    </p:spTree>
    <p:extLst>
      <p:ext uri="{BB962C8B-B14F-4D97-AF65-F5344CB8AC3E}">
        <p14:creationId xmlns:p14="http://schemas.microsoft.com/office/powerpoint/2010/main" val="1049722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BC6CE-192D-536F-E515-D12C353F01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D45A11-B925-114A-4B3D-CF809F6C15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DA7D2E-AE08-593D-132F-B8313F4260D1}"/>
              </a:ext>
            </a:extLst>
          </p:cNvPr>
          <p:cNvSpPr>
            <a:spLocks noGrp="1"/>
          </p:cNvSpPr>
          <p:nvPr>
            <p:ph type="dt" sz="half" idx="10"/>
          </p:nvPr>
        </p:nvSpPr>
        <p:spPr/>
        <p:txBody>
          <a:bodyPr/>
          <a:lstStyle/>
          <a:p>
            <a:fld id="{E2B9C846-848C-9943-8752-5A788A87F4E2}" type="datetimeFigureOut">
              <a:rPr lang="en-US" smtClean="0"/>
              <a:t>12/19/22</a:t>
            </a:fld>
            <a:endParaRPr lang="en-US"/>
          </a:p>
        </p:txBody>
      </p:sp>
      <p:sp>
        <p:nvSpPr>
          <p:cNvPr id="5" name="Footer Placeholder 4">
            <a:extLst>
              <a:ext uri="{FF2B5EF4-FFF2-40B4-BE49-F238E27FC236}">
                <a16:creationId xmlns:a16="http://schemas.microsoft.com/office/drawing/2014/main" id="{71F10A6A-C56C-B8F8-C0FD-0C152AC21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70516-74CF-6217-D68F-2DCB8C04BD19}"/>
              </a:ext>
            </a:extLst>
          </p:cNvPr>
          <p:cNvSpPr>
            <a:spLocks noGrp="1"/>
          </p:cNvSpPr>
          <p:nvPr>
            <p:ph type="sldNum" sz="quarter" idx="12"/>
          </p:nvPr>
        </p:nvSpPr>
        <p:spPr/>
        <p:txBody>
          <a:bodyPr/>
          <a:lstStyle/>
          <a:p>
            <a:fld id="{0A4E09F4-E301-4947-9127-8E8DF519BA85}" type="slidenum">
              <a:rPr lang="en-US" smtClean="0"/>
              <a:t>‹#›</a:t>
            </a:fld>
            <a:endParaRPr lang="en-US"/>
          </a:p>
        </p:txBody>
      </p:sp>
    </p:spTree>
    <p:extLst>
      <p:ext uri="{BB962C8B-B14F-4D97-AF65-F5344CB8AC3E}">
        <p14:creationId xmlns:p14="http://schemas.microsoft.com/office/powerpoint/2010/main" val="226415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D6B35-9B39-616F-0ED6-D1357E4200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09466E-ED5F-049A-FFC6-8B6D7F86C4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8CCE10-EFA3-4B5B-5A7E-3EBF6A9F23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1A70A2-8B73-5F98-2BDB-8FA320869656}"/>
              </a:ext>
            </a:extLst>
          </p:cNvPr>
          <p:cNvSpPr>
            <a:spLocks noGrp="1"/>
          </p:cNvSpPr>
          <p:nvPr>
            <p:ph type="dt" sz="half" idx="10"/>
          </p:nvPr>
        </p:nvSpPr>
        <p:spPr/>
        <p:txBody>
          <a:bodyPr/>
          <a:lstStyle/>
          <a:p>
            <a:fld id="{E2B9C846-848C-9943-8752-5A788A87F4E2}" type="datetimeFigureOut">
              <a:rPr lang="en-US" smtClean="0"/>
              <a:t>12/19/22</a:t>
            </a:fld>
            <a:endParaRPr lang="en-US"/>
          </a:p>
        </p:txBody>
      </p:sp>
      <p:sp>
        <p:nvSpPr>
          <p:cNvPr id="6" name="Footer Placeholder 5">
            <a:extLst>
              <a:ext uri="{FF2B5EF4-FFF2-40B4-BE49-F238E27FC236}">
                <a16:creationId xmlns:a16="http://schemas.microsoft.com/office/drawing/2014/main" id="{BFD588ED-442E-1DCE-C61C-6EBAE23F87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76682E-4F8A-2BCB-FE9C-0BF2249DB0D3}"/>
              </a:ext>
            </a:extLst>
          </p:cNvPr>
          <p:cNvSpPr>
            <a:spLocks noGrp="1"/>
          </p:cNvSpPr>
          <p:nvPr>
            <p:ph type="sldNum" sz="quarter" idx="12"/>
          </p:nvPr>
        </p:nvSpPr>
        <p:spPr/>
        <p:txBody>
          <a:bodyPr/>
          <a:lstStyle/>
          <a:p>
            <a:fld id="{0A4E09F4-E301-4947-9127-8E8DF519BA85}" type="slidenum">
              <a:rPr lang="en-US" smtClean="0"/>
              <a:t>‹#›</a:t>
            </a:fld>
            <a:endParaRPr lang="en-US"/>
          </a:p>
        </p:txBody>
      </p:sp>
    </p:spTree>
    <p:extLst>
      <p:ext uri="{BB962C8B-B14F-4D97-AF65-F5344CB8AC3E}">
        <p14:creationId xmlns:p14="http://schemas.microsoft.com/office/powerpoint/2010/main" val="1092413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6628F-A5CF-F43F-3C6F-6F6AA3A191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A3F139-E347-65CE-2E28-03339BE541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11F082-246A-6BAE-D9D6-CD809D6FC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CF79D5-F1CE-6B30-546A-6E173C48D3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20E016-5EBB-4250-C88D-D5CBA62877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0218BF-4885-8C3D-5084-04839C866D33}"/>
              </a:ext>
            </a:extLst>
          </p:cNvPr>
          <p:cNvSpPr>
            <a:spLocks noGrp="1"/>
          </p:cNvSpPr>
          <p:nvPr>
            <p:ph type="dt" sz="half" idx="10"/>
          </p:nvPr>
        </p:nvSpPr>
        <p:spPr/>
        <p:txBody>
          <a:bodyPr/>
          <a:lstStyle/>
          <a:p>
            <a:fld id="{E2B9C846-848C-9943-8752-5A788A87F4E2}" type="datetimeFigureOut">
              <a:rPr lang="en-US" smtClean="0"/>
              <a:t>12/19/22</a:t>
            </a:fld>
            <a:endParaRPr lang="en-US"/>
          </a:p>
        </p:txBody>
      </p:sp>
      <p:sp>
        <p:nvSpPr>
          <p:cNvPr id="8" name="Footer Placeholder 7">
            <a:extLst>
              <a:ext uri="{FF2B5EF4-FFF2-40B4-BE49-F238E27FC236}">
                <a16:creationId xmlns:a16="http://schemas.microsoft.com/office/drawing/2014/main" id="{08C2DA21-9851-B016-9AAC-08064E4991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40AF2C-725E-E59B-8E48-045A9D14B72F}"/>
              </a:ext>
            </a:extLst>
          </p:cNvPr>
          <p:cNvSpPr>
            <a:spLocks noGrp="1"/>
          </p:cNvSpPr>
          <p:nvPr>
            <p:ph type="sldNum" sz="quarter" idx="12"/>
          </p:nvPr>
        </p:nvSpPr>
        <p:spPr/>
        <p:txBody>
          <a:bodyPr/>
          <a:lstStyle/>
          <a:p>
            <a:fld id="{0A4E09F4-E301-4947-9127-8E8DF519BA85}" type="slidenum">
              <a:rPr lang="en-US" smtClean="0"/>
              <a:t>‹#›</a:t>
            </a:fld>
            <a:endParaRPr lang="en-US"/>
          </a:p>
        </p:txBody>
      </p:sp>
    </p:spTree>
    <p:extLst>
      <p:ext uri="{BB962C8B-B14F-4D97-AF65-F5344CB8AC3E}">
        <p14:creationId xmlns:p14="http://schemas.microsoft.com/office/powerpoint/2010/main" val="335360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CD69C-D68C-040A-CDC6-442C1C4566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AD004D-93AA-8B3C-17F0-ED55C4374858}"/>
              </a:ext>
            </a:extLst>
          </p:cNvPr>
          <p:cNvSpPr>
            <a:spLocks noGrp="1"/>
          </p:cNvSpPr>
          <p:nvPr>
            <p:ph type="dt" sz="half" idx="10"/>
          </p:nvPr>
        </p:nvSpPr>
        <p:spPr/>
        <p:txBody>
          <a:bodyPr/>
          <a:lstStyle/>
          <a:p>
            <a:fld id="{E2B9C846-848C-9943-8752-5A788A87F4E2}" type="datetimeFigureOut">
              <a:rPr lang="en-US" smtClean="0"/>
              <a:t>12/19/22</a:t>
            </a:fld>
            <a:endParaRPr lang="en-US"/>
          </a:p>
        </p:txBody>
      </p:sp>
      <p:sp>
        <p:nvSpPr>
          <p:cNvPr id="4" name="Footer Placeholder 3">
            <a:extLst>
              <a:ext uri="{FF2B5EF4-FFF2-40B4-BE49-F238E27FC236}">
                <a16:creationId xmlns:a16="http://schemas.microsoft.com/office/drawing/2014/main" id="{2C325FEC-A121-D602-B9A5-FD643ECE79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5FEB12-70E8-733D-FAF8-8119BB7E5058}"/>
              </a:ext>
            </a:extLst>
          </p:cNvPr>
          <p:cNvSpPr>
            <a:spLocks noGrp="1"/>
          </p:cNvSpPr>
          <p:nvPr>
            <p:ph type="sldNum" sz="quarter" idx="12"/>
          </p:nvPr>
        </p:nvSpPr>
        <p:spPr/>
        <p:txBody>
          <a:bodyPr/>
          <a:lstStyle/>
          <a:p>
            <a:fld id="{0A4E09F4-E301-4947-9127-8E8DF519BA85}" type="slidenum">
              <a:rPr lang="en-US" smtClean="0"/>
              <a:t>‹#›</a:t>
            </a:fld>
            <a:endParaRPr lang="en-US"/>
          </a:p>
        </p:txBody>
      </p:sp>
    </p:spTree>
    <p:extLst>
      <p:ext uri="{BB962C8B-B14F-4D97-AF65-F5344CB8AC3E}">
        <p14:creationId xmlns:p14="http://schemas.microsoft.com/office/powerpoint/2010/main" val="666216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166D9D-39E2-5C60-ED8D-6E68C0679D0E}"/>
              </a:ext>
            </a:extLst>
          </p:cNvPr>
          <p:cNvSpPr>
            <a:spLocks noGrp="1"/>
          </p:cNvSpPr>
          <p:nvPr>
            <p:ph type="dt" sz="half" idx="10"/>
          </p:nvPr>
        </p:nvSpPr>
        <p:spPr/>
        <p:txBody>
          <a:bodyPr/>
          <a:lstStyle/>
          <a:p>
            <a:fld id="{E2B9C846-848C-9943-8752-5A788A87F4E2}" type="datetimeFigureOut">
              <a:rPr lang="en-US" smtClean="0"/>
              <a:t>12/19/22</a:t>
            </a:fld>
            <a:endParaRPr lang="en-US"/>
          </a:p>
        </p:txBody>
      </p:sp>
      <p:sp>
        <p:nvSpPr>
          <p:cNvPr id="3" name="Footer Placeholder 2">
            <a:extLst>
              <a:ext uri="{FF2B5EF4-FFF2-40B4-BE49-F238E27FC236}">
                <a16:creationId xmlns:a16="http://schemas.microsoft.com/office/drawing/2014/main" id="{898721E5-7E91-5A2C-B28F-6405A04FE1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579212-49B4-2010-C54B-42B35E218B43}"/>
              </a:ext>
            </a:extLst>
          </p:cNvPr>
          <p:cNvSpPr>
            <a:spLocks noGrp="1"/>
          </p:cNvSpPr>
          <p:nvPr>
            <p:ph type="sldNum" sz="quarter" idx="12"/>
          </p:nvPr>
        </p:nvSpPr>
        <p:spPr/>
        <p:txBody>
          <a:bodyPr/>
          <a:lstStyle/>
          <a:p>
            <a:fld id="{0A4E09F4-E301-4947-9127-8E8DF519BA85}" type="slidenum">
              <a:rPr lang="en-US" smtClean="0"/>
              <a:t>‹#›</a:t>
            </a:fld>
            <a:endParaRPr lang="en-US"/>
          </a:p>
        </p:txBody>
      </p:sp>
    </p:spTree>
    <p:extLst>
      <p:ext uri="{BB962C8B-B14F-4D97-AF65-F5344CB8AC3E}">
        <p14:creationId xmlns:p14="http://schemas.microsoft.com/office/powerpoint/2010/main" val="1247577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D740-4A9C-8EA6-F230-892B96628C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109EE5-703E-1397-918F-A37EA53E27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68EAB7-DC4B-18E8-5EA3-091AC5B348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93047E-E3B3-E6F3-8E40-8894C7300CD0}"/>
              </a:ext>
            </a:extLst>
          </p:cNvPr>
          <p:cNvSpPr>
            <a:spLocks noGrp="1"/>
          </p:cNvSpPr>
          <p:nvPr>
            <p:ph type="dt" sz="half" idx="10"/>
          </p:nvPr>
        </p:nvSpPr>
        <p:spPr/>
        <p:txBody>
          <a:bodyPr/>
          <a:lstStyle/>
          <a:p>
            <a:fld id="{E2B9C846-848C-9943-8752-5A788A87F4E2}" type="datetimeFigureOut">
              <a:rPr lang="en-US" smtClean="0"/>
              <a:t>12/19/22</a:t>
            </a:fld>
            <a:endParaRPr lang="en-US"/>
          </a:p>
        </p:txBody>
      </p:sp>
      <p:sp>
        <p:nvSpPr>
          <p:cNvPr id="6" name="Footer Placeholder 5">
            <a:extLst>
              <a:ext uri="{FF2B5EF4-FFF2-40B4-BE49-F238E27FC236}">
                <a16:creationId xmlns:a16="http://schemas.microsoft.com/office/drawing/2014/main" id="{AB7184B2-BAAE-BED1-1586-EFC94EDA14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58918F-971E-DF6B-E652-ED7FBFBA84B7}"/>
              </a:ext>
            </a:extLst>
          </p:cNvPr>
          <p:cNvSpPr>
            <a:spLocks noGrp="1"/>
          </p:cNvSpPr>
          <p:nvPr>
            <p:ph type="sldNum" sz="quarter" idx="12"/>
          </p:nvPr>
        </p:nvSpPr>
        <p:spPr/>
        <p:txBody>
          <a:bodyPr/>
          <a:lstStyle/>
          <a:p>
            <a:fld id="{0A4E09F4-E301-4947-9127-8E8DF519BA85}" type="slidenum">
              <a:rPr lang="en-US" smtClean="0"/>
              <a:t>‹#›</a:t>
            </a:fld>
            <a:endParaRPr lang="en-US"/>
          </a:p>
        </p:txBody>
      </p:sp>
    </p:spTree>
    <p:extLst>
      <p:ext uri="{BB962C8B-B14F-4D97-AF65-F5344CB8AC3E}">
        <p14:creationId xmlns:p14="http://schemas.microsoft.com/office/powerpoint/2010/main" val="3055252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517FD-703D-45EB-7D2A-DC31212AD2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CFBE12-81F4-5DF3-0545-11EECAC279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2987F7-F854-4260-B30F-E33EF220A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E9AEF4-CBDA-9B90-DA48-388BD692B8ED}"/>
              </a:ext>
            </a:extLst>
          </p:cNvPr>
          <p:cNvSpPr>
            <a:spLocks noGrp="1"/>
          </p:cNvSpPr>
          <p:nvPr>
            <p:ph type="dt" sz="half" idx="10"/>
          </p:nvPr>
        </p:nvSpPr>
        <p:spPr/>
        <p:txBody>
          <a:bodyPr/>
          <a:lstStyle/>
          <a:p>
            <a:fld id="{E2B9C846-848C-9943-8752-5A788A87F4E2}" type="datetimeFigureOut">
              <a:rPr lang="en-US" smtClean="0"/>
              <a:t>12/19/22</a:t>
            </a:fld>
            <a:endParaRPr lang="en-US"/>
          </a:p>
        </p:txBody>
      </p:sp>
      <p:sp>
        <p:nvSpPr>
          <p:cNvPr id="6" name="Footer Placeholder 5">
            <a:extLst>
              <a:ext uri="{FF2B5EF4-FFF2-40B4-BE49-F238E27FC236}">
                <a16:creationId xmlns:a16="http://schemas.microsoft.com/office/drawing/2014/main" id="{56E3BEBA-6552-8895-AFF7-1B257F2CF8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AD9AE1-7363-DFF5-6826-0D4508308991}"/>
              </a:ext>
            </a:extLst>
          </p:cNvPr>
          <p:cNvSpPr>
            <a:spLocks noGrp="1"/>
          </p:cNvSpPr>
          <p:nvPr>
            <p:ph type="sldNum" sz="quarter" idx="12"/>
          </p:nvPr>
        </p:nvSpPr>
        <p:spPr/>
        <p:txBody>
          <a:bodyPr/>
          <a:lstStyle/>
          <a:p>
            <a:fld id="{0A4E09F4-E301-4947-9127-8E8DF519BA85}" type="slidenum">
              <a:rPr lang="en-US" smtClean="0"/>
              <a:t>‹#›</a:t>
            </a:fld>
            <a:endParaRPr lang="en-US"/>
          </a:p>
        </p:txBody>
      </p:sp>
    </p:spTree>
    <p:extLst>
      <p:ext uri="{BB962C8B-B14F-4D97-AF65-F5344CB8AC3E}">
        <p14:creationId xmlns:p14="http://schemas.microsoft.com/office/powerpoint/2010/main" val="3466391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F263C9-A8AE-25FB-F38D-8205407B1A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C92645-02F3-DEBE-2C9B-8E04DCE4E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EDE7E7-97FE-8030-295A-C50A3C1C73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B9C846-848C-9943-8752-5A788A87F4E2}" type="datetimeFigureOut">
              <a:rPr lang="en-US" smtClean="0"/>
              <a:t>12/19/22</a:t>
            </a:fld>
            <a:endParaRPr lang="en-US"/>
          </a:p>
        </p:txBody>
      </p:sp>
      <p:sp>
        <p:nvSpPr>
          <p:cNvPr id="5" name="Footer Placeholder 4">
            <a:extLst>
              <a:ext uri="{FF2B5EF4-FFF2-40B4-BE49-F238E27FC236}">
                <a16:creationId xmlns:a16="http://schemas.microsoft.com/office/drawing/2014/main" id="{7F3F0F1F-2145-ACCE-8569-C63C3A77A4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47B81E-69BB-4E6B-EA2F-243C5B9D68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4E09F4-E301-4947-9127-8E8DF519BA85}" type="slidenum">
              <a:rPr lang="en-US" smtClean="0"/>
              <a:t>‹#›</a:t>
            </a:fld>
            <a:endParaRPr lang="en-US"/>
          </a:p>
        </p:txBody>
      </p:sp>
    </p:spTree>
    <p:extLst>
      <p:ext uri="{BB962C8B-B14F-4D97-AF65-F5344CB8AC3E}">
        <p14:creationId xmlns:p14="http://schemas.microsoft.com/office/powerpoint/2010/main" val="153905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75679-8B06-3C07-D915-2D98FCA79B5C}"/>
              </a:ext>
            </a:extLst>
          </p:cNvPr>
          <p:cNvSpPr>
            <a:spLocks noGrp="1"/>
          </p:cNvSpPr>
          <p:nvPr>
            <p:ph type="ctrTitle"/>
          </p:nvPr>
        </p:nvSpPr>
        <p:spPr/>
        <p:txBody>
          <a:bodyPr>
            <a:normAutofit fontScale="90000"/>
          </a:bodyPr>
          <a:lstStyle/>
          <a:p>
            <a:r>
              <a:rPr lang="en-US" dirty="0">
                <a:latin typeface="Spenser Medium 0.94" pitchFamily="2" charset="77"/>
              </a:rPr>
              <a:t>Comparing Reality </a:t>
            </a:r>
            <a:br>
              <a:rPr lang="en-US" dirty="0">
                <a:latin typeface="Spenser Medium 0.94" pitchFamily="2" charset="77"/>
              </a:rPr>
            </a:br>
            <a:r>
              <a:rPr lang="en-US" dirty="0">
                <a:latin typeface="Spenser Medium 0.94" pitchFamily="2" charset="77"/>
              </a:rPr>
              <a:t>to the Myths </a:t>
            </a:r>
            <a:br>
              <a:rPr lang="en-US" dirty="0">
                <a:latin typeface="Spenser Medium 0.94" pitchFamily="2" charset="77"/>
              </a:rPr>
            </a:br>
            <a:r>
              <a:rPr lang="en-US" dirty="0">
                <a:latin typeface="Spenser Medium 0.94" pitchFamily="2" charset="77"/>
              </a:rPr>
              <a:t>of EV driving </a:t>
            </a:r>
          </a:p>
        </p:txBody>
      </p:sp>
      <p:sp>
        <p:nvSpPr>
          <p:cNvPr id="3" name="Subtitle 2">
            <a:extLst>
              <a:ext uri="{FF2B5EF4-FFF2-40B4-BE49-F238E27FC236}">
                <a16:creationId xmlns:a16="http://schemas.microsoft.com/office/drawing/2014/main" id="{728CB5F8-6B49-53EA-17A1-2EA7FDA0AE5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69021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577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5DD779-C765-5E7C-6669-8926C000DF1C}"/>
              </a:ext>
            </a:extLst>
          </p:cNvPr>
          <p:cNvSpPr txBox="1"/>
          <p:nvPr/>
        </p:nvSpPr>
        <p:spPr>
          <a:xfrm>
            <a:off x="2820112" y="1382041"/>
            <a:ext cx="6097424" cy="2862322"/>
          </a:xfrm>
          <a:prstGeom prst="rect">
            <a:avLst/>
          </a:prstGeom>
          <a:noFill/>
        </p:spPr>
        <p:txBody>
          <a:bodyPr wrap="square">
            <a:spAutoFit/>
          </a:bodyPr>
          <a:lstStyle/>
          <a:p>
            <a:r>
              <a:rPr lang="en-US" dirty="0"/>
              <a:t>Myth #1: Charging my car will cost just as much as filling up a gas car.</a:t>
            </a:r>
          </a:p>
          <a:p>
            <a:endParaRPr lang="en-US" dirty="0"/>
          </a:p>
          <a:p>
            <a:r>
              <a:rPr lang="en-US" dirty="0"/>
              <a:t>Myth #2: Electric Vehicles can’t drive as far in the winter</a:t>
            </a:r>
          </a:p>
          <a:p>
            <a:r>
              <a:rPr lang="en-US" dirty="0"/>
              <a:t>Myth#2: Temperature affects electric efficiency </a:t>
            </a:r>
          </a:p>
          <a:p>
            <a:endParaRPr lang="en-US" dirty="0"/>
          </a:p>
          <a:p>
            <a:r>
              <a:rPr lang="en-US" strike="sngStrike" dirty="0"/>
              <a:t>Myth #3: There is nowhere to charge. </a:t>
            </a:r>
            <a:r>
              <a:rPr lang="en-US" dirty="0"/>
              <a:t>To much of a tangent</a:t>
            </a:r>
          </a:p>
          <a:p>
            <a:endParaRPr lang="en-US" dirty="0"/>
          </a:p>
          <a:p>
            <a:r>
              <a:rPr lang="en-US" dirty="0"/>
              <a:t>Myth #4: Electric vehicles don’t have enough range to handle daily travel demands.</a:t>
            </a:r>
          </a:p>
        </p:txBody>
      </p:sp>
    </p:spTree>
    <p:extLst>
      <p:ext uri="{BB962C8B-B14F-4D97-AF65-F5344CB8AC3E}">
        <p14:creationId xmlns:p14="http://schemas.microsoft.com/office/powerpoint/2010/main" val="1175173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520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2524446"/>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1603</TotalTime>
  <Words>340</Words>
  <Application>Microsoft Macintosh PowerPoint</Application>
  <PresentationFormat>Widescreen</PresentationFormat>
  <Paragraphs>24</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Spenser Medium 0.94</vt:lpstr>
      <vt:lpstr>Office Theme 2013 - 2022</vt:lpstr>
      <vt:lpstr>Comparing Reality  to the Myths  of EV driving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Reality  to the Myths  of EV driving </dc:title>
  <dc:creator>Brian Ralston</dc:creator>
  <cp:lastModifiedBy>Brian Ralston</cp:lastModifiedBy>
  <cp:revision>2</cp:revision>
  <dcterms:created xsi:type="dcterms:W3CDTF">2022-12-18T00:20:18Z</dcterms:created>
  <dcterms:modified xsi:type="dcterms:W3CDTF">2022-12-19T14:15:45Z</dcterms:modified>
</cp:coreProperties>
</file>