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283" r:id="rId3"/>
    <p:sldId id="371" r:id="rId4"/>
    <p:sldId id="398" r:id="rId5"/>
    <p:sldId id="392" r:id="rId6"/>
    <p:sldId id="396" r:id="rId7"/>
    <p:sldId id="372" r:id="rId8"/>
    <p:sldId id="394" r:id="rId9"/>
    <p:sldId id="395" r:id="rId10"/>
    <p:sldId id="383" r:id="rId11"/>
    <p:sldId id="384" r:id="rId12"/>
    <p:sldId id="385" r:id="rId13"/>
    <p:sldId id="386" r:id="rId14"/>
    <p:sldId id="387" r:id="rId15"/>
    <p:sldId id="388" r:id="rId16"/>
    <p:sldId id="373" r:id="rId17"/>
    <p:sldId id="399" r:id="rId18"/>
    <p:sldId id="374" r:id="rId19"/>
    <p:sldId id="400" r:id="rId20"/>
    <p:sldId id="401" r:id="rId21"/>
    <p:sldId id="375" r:id="rId22"/>
    <p:sldId id="379" r:id="rId23"/>
    <p:sldId id="403" r:id="rId24"/>
    <p:sldId id="376" r:id="rId25"/>
    <p:sldId id="407" r:id="rId26"/>
    <p:sldId id="404" r:id="rId27"/>
    <p:sldId id="408" r:id="rId28"/>
    <p:sldId id="409" r:id="rId29"/>
    <p:sldId id="410" r:id="rId30"/>
    <p:sldId id="411" r:id="rId31"/>
    <p:sldId id="377" r:id="rId32"/>
    <p:sldId id="405" r:id="rId33"/>
    <p:sldId id="378" r:id="rId34"/>
    <p:sldId id="40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371"/>
            <p14:sldId id="398"/>
            <p14:sldId id="392"/>
            <p14:sldId id="396"/>
            <p14:sldId id="372"/>
            <p14:sldId id="394"/>
            <p14:sldId id="395"/>
            <p14:sldId id="383"/>
            <p14:sldId id="384"/>
            <p14:sldId id="385"/>
            <p14:sldId id="386"/>
            <p14:sldId id="387"/>
            <p14:sldId id="388"/>
            <p14:sldId id="373"/>
            <p14:sldId id="399"/>
            <p14:sldId id="374"/>
            <p14:sldId id="400"/>
            <p14:sldId id="401"/>
            <p14:sldId id="375"/>
            <p14:sldId id="379"/>
            <p14:sldId id="403"/>
            <p14:sldId id="376"/>
            <p14:sldId id="407"/>
            <p14:sldId id="404"/>
            <p14:sldId id="408"/>
            <p14:sldId id="409"/>
            <p14:sldId id="410"/>
            <p14:sldId id="411"/>
            <p14:sldId id="377"/>
            <p14:sldId id="405"/>
            <p14:sldId id="378"/>
            <p14:sldId id="4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8A8A8D"/>
    <a:srgbClr val="CF0A2C"/>
    <a:srgbClr val="D24726"/>
    <a:srgbClr val="404040"/>
    <a:srgbClr val="FF9B45"/>
    <a:srgbClr val="DD462F"/>
    <a:srgbClr val="F8CFB6"/>
    <a:srgbClr val="F8CAB6"/>
    <a:srgbClr val="923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569" autoAdjust="0"/>
  </p:normalViewPr>
  <p:slideViewPr>
    <p:cSldViewPr snapToGrid="0">
      <p:cViewPr varScale="1">
        <p:scale>
          <a:sx n="56" d="100"/>
          <a:sy n="56" d="100"/>
        </p:scale>
        <p:origin x="121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https://nvlpubs.nist.gov/nistpubs/Legacy/SP/nistspecialpublication800-30r1.pdf</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1457467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https://nvlpubs.nist.gov/nistpubs/Legacy/SP/nistspecialpublication800-30r1.pdf</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84439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https://nvlpubs.nist.gov/nistpubs/Legacy/SP/nistspecialpublication800-30r1.pdf</a:t>
            </a:r>
          </a:p>
          <a:p>
            <a:endParaRPr lang="en-US" dirty="0" smtClean="0"/>
          </a:p>
          <a:p>
            <a:r>
              <a:rPr lang="en-US" dirty="0" smtClean="0"/>
              <a:t>https://www.fairinstitute.org/what-is-fair</a:t>
            </a:r>
          </a:p>
          <a:p>
            <a:endParaRPr lang="en-US" dirty="0" smtClean="0"/>
          </a:p>
          <a:p>
            <a:r>
              <a:rPr lang="en-US" dirty="0" smtClean="0"/>
              <a:t>NIST:</a:t>
            </a:r>
          </a:p>
          <a:p>
            <a:r>
              <a:rPr lang="en-US" dirty="0" smtClean="0"/>
              <a:t>Analysis approaches differ with respect to the orientation or starting point of the risk assessment, level of detail in the assessment, and how risks due to similar threat scenarios are treated. An analysis approach can be: (</a:t>
            </a:r>
            <a:r>
              <a:rPr lang="en-US" dirty="0" err="1" smtClean="0"/>
              <a:t>i</a:t>
            </a:r>
            <a:r>
              <a:rPr lang="en-US" dirty="0" smtClean="0"/>
              <a:t>) threat-oriented; (ii) asset/impact-oriented; or (iii) vulnerability-oriented.30 A threat-oriented approach starts with the identification of threat sources and threat events, and focuses on the development of threat scenarios; vulnerabilities are identified in the context of threats, and for adversarial threats, impacts are identified based on adversary intent. An asset/impact-oriented approach starts with the identification of impacts or consequences of concern and critical assets, possibly using the results of a mission or business impact analyses and identifying threat events that could lead to and/or threat sources that could seek those impacts or consequences. A vulnerability-oriented approach starts with a set of predisposing conditions or exploitable weaknesses/deficiencies in organizational information systems or the environments in which the systems operate, and identifies threat events that could exercise those vulnerabilities together with possible consequences of vulnerabilities being exercised. Each analysis approach takes into consideration the same risk factors, and thus entails the same set of risk assessment activities, albeit in different order. Differences in the starting point of the risk assessment can potentially bias the results, causing some risks not to be identified. Therefore, identification of risks from a second orientation (e.g., complementing a threat-oriented analysis approach with an asset/impact-oriented analysis approach) can improve the rigor and effectiveness of the analysis.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67897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https://nvlpubs.nist.gov/nistpubs/Legacy/SP/nistspecialpublication800-30r1.pdf</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00667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https://nvlpubs.nist.gov/nistpubs/Legacy/SP/nistspecialpublication800-30r1.pdf</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145648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https://nvlpubs.nist.gov/nistpubs/Legacy/SP/nistspecialpublication800-30r1.pdf</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458864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https://nvlpubs.nist.gov/nistpubs/Legacy/SP/nistspecialpublication800-30r1.pdf</a:t>
            </a:r>
          </a:p>
          <a:p>
            <a:endParaRPr lang="en-US" dirty="0" smtClean="0"/>
          </a:p>
          <a:p>
            <a:r>
              <a:rPr lang="en-US" dirty="0" smtClean="0"/>
              <a:t>https://itsecurity.uiowa.edu/sites/itsecurity.uiowa.edu/files/sampleriskassessmentreport.pdf</a:t>
            </a:r>
          </a:p>
          <a:p>
            <a:endParaRPr lang="en-US" dirty="0" smtClean="0"/>
          </a:p>
          <a:p>
            <a:r>
              <a:rPr lang="en-US" dirty="0" smtClean="0"/>
              <a:t>http://examples.complianceforge.com/cybersecurity-risk-assessment-template-it-security-risk-assessment.pdf</a:t>
            </a:r>
          </a:p>
          <a:p>
            <a:endParaRPr lang="en-US" dirty="0" smtClean="0"/>
          </a:p>
          <a:p>
            <a:r>
              <a:rPr lang="en-US" dirty="0" smtClean="0"/>
              <a:t>https://www.nccoe.nist.gov/publication/1800-8/VolA/index.html</a:t>
            </a:r>
          </a:p>
          <a:p>
            <a:endParaRPr lang="en-US" dirty="0" smtClean="0"/>
          </a:p>
          <a:p>
            <a:r>
              <a:rPr lang="en-US" dirty="0" smtClean="0"/>
              <a:t>https://www.nccoe.nist.gov/publication/1800-8/VolC/index.html#risk-assessment</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41547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https://nvlpubs.nist.gov/nistpubs/Legacy/SP/nistspecialpublication800-30r1.pdf</a:t>
            </a:r>
          </a:p>
          <a:p>
            <a:endParaRPr lang="en-US" dirty="0" smtClean="0"/>
          </a:p>
          <a:p>
            <a:r>
              <a:rPr lang="en-US" dirty="0" smtClean="0"/>
              <a:t>https://itsecurity.uiowa.edu/sites/itsecurity.uiowa.edu/files/sampleriskassessmentreport.pdf</a:t>
            </a:r>
          </a:p>
          <a:p>
            <a:endParaRPr lang="en-US" dirty="0" smtClean="0"/>
          </a:p>
          <a:p>
            <a:r>
              <a:rPr lang="en-US" dirty="0" smtClean="0"/>
              <a:t>http://examples.complianceforge.com/cybersecurity-risk-assessment-template-it-security-risk-assessment.pdf</a:t>
            </a:r>
          </a:p>
          <a:p>
            <a:endParaRPr lang="en-US" dirty="0" smtClean="0"/>
          </a:p>
          <a:p>
            <a:r>
              <a:rPr lang="en-US" dirty="0" smtClean="0"/>
              <a:t>https://www.nccoe.nist.gov/publication/1800-8/VolA/index.html</a:t>
            </a:r>
          </a:p>
          <a:p>
            <a:endParaRPr lang="en-US" dirty="0" smtClean="0"/>
          </a:p>
          <a:p>
            <a:r>
              <a:rPr lang="en-US" dirty="0" smtClean="0"/>
              <a:t>https://www.nccoe.nist.gov/publication/1800-8/VolC/index.html#risk-assessment</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482149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9975273" y="0"/>
            <a:ext cx="1773382" cy="108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White">
          <a:xfrm>
            <a:off x="254950" y="262784"/>
            <a:ext cx="11682101" cy="6332433"/>
          </a:xfrm>
          <a:prstGeom prst="rect">
            <a:avLst/>
          </a:prstGeom>
          <a:solidFill>
            <a:srgbClr val="CF0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userDrawn="1"/>
        </p:nvPicPr>
        <p:blipFill>
          <a:blip r:embed="rId2"/>
          <a:stretch>
            <a:fillRect/>
          </a:stretch>
        </p:blipFill>
        <p:spPr>
          <a:xfrm>
            <a:off x="9157856" y="448056"/>
            <a:ext cx="2337582" cy="2105372"/>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604434" y="1196392"/>
            <a:ext cx="1098313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r>
              <a:rPr lang="en-US" dirty="0" smtClean="0"/>
              <a:t>January 11, 2020</a:t>
            </a:r>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smtClean="0"/>
              <a:t>St. John's University</a:t>
            </a:r>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
        <p:nvSpPr>
          <p:cNvPr id="14" name="Content Placeholder 2"/>
          <p:cNvSpPr>
            <a:spLocks noGrp="1"/>
          </p:cNvSpPr>
          <p:nvPr>
            <p:ph idx="1" hasCustomPrompt="1"/>
          </p:nvPr>
        </p:nvSpPr>
        <p:spPr>
          <a:xfrm>
            <a:off x="628650" y="1437690"/>
            <a:ext cx="6915150" cy="4351338"/>
          </a:xfrm>
          <a:prstGeom prst="rect">
            <a:avLst/>
          </a:prstGeom>
        </p:spPr>
        <p:txBody>
          <a:bodyPr/>
          <a:lstStyle>
            <a:lvl1pPr>
              <a:defRPr/>
            </a:lvl1pPr>
          </a:lstStyle>
          <a:p>
            <a:pPr lvl="0"/>
            <a:r>
              <a:rPr lang="en-US" dirty="0" smtClean="0"/>
              <a:t>  </a:t>
            </a:r>
          </a:p>
          <a:p>
            <a:pPr lvl="0"/>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9975273" y="0"/>
            <a:ext cx="1773382" cy="108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CF0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1" indent="0">
              <a:lnSpc>
                <a:spcPct val="150000"/>
              </a:lnSpc>
              <a:spcBef>
                <a:spcPts val="1000"/>
              </a:spcBef>
              <a:spcAft>
                <a:spcPts val="1200"/>
              </a:spcAft>
              <a:buNone/>
            </a:pPr>
            <a:endParaRPr lang="en-US" dirty="0" smtClean="0"/>
          </a:p>
          <a:p>
            <a:pPr marL="0" lvl="1" indent="0">
              <a:lnSpc>
                <a:spcPct val="150000"/>
              </a:lnSpc>
              <a:spcBef>
                <a:spcPts val="1000"/>
              </a:spcBef>
              <a:spcAft>
                <a:spcPts val="1200"/>
              </a:spcAft>
              <a:buNone/>
            </a:pPr>
            <a:endParaRPr lang="en-US" dirty="0" smtClean="0"/>
          </a:p>
          <a:p>
            <a:pPr marL="0" lvl="1" indent="0">
              <a:lnSpc>
                <a:spcPct val="150000"/>
              </a:lnSpc>
              <a:spcBef>
                <a:spcPts val="1000"/>
              </a:spcBef>
              <a:spcAft>
                <a:spcPts val="1200"/>
              </a:spcAft>
              <a:buNone/>
            </a:pPr>
            <a:endParaRPr lang="en-US" dirty="0"/>
          </a:p>
        </p:txBody>
      </p:sp>
      <p:pic>
        <p:nvPicPr>
          <p:cNvPr id="3" name="Picture 2"/>
          <p:cNvPicPr>
            <a:picLocks noChangeAspect="1"/>
          </p:cNvPicPr>
          <p:nvPr userDrawn="1"/>
        </p:nvPicPr>
        <p:blipFill>
          <a:blip r:embed="rId2"/>
          <a:stretch>
            <a:fillRect/>
          </a:stretch>
        </p:blipFill>
        <p:spPr>
          <a:xfrm>
            <a:off x="10330347" y="372950"/>
            <a:ext cx="1438275" cy="1295400"/>
          </a:xfrm>
          <a:prstGeom prst="rect">
            <a:avLst/>
          </a:prstGeom>
        </p:spPr>
      </p:pic>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r>
              <a:rPr lang="en-US" dirty="0" smtClean="0"/>
              <a:t>January 11, 2020</a:t>
            </a:r>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smtClean="0"/>
              <a:t>St. John's University</a:t>
            </a:r>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5"/>
          <a:stretch>
            <a:fillRect/>
          </a:stretch>
        </p:blipFill>
        <p:spPr>
          <a:xfrm>
            <a:off x="10222018" y="96982"/>
            <a:ext cx="1287974" cy="1005010"/>
          </a:xfrm>
          <a:prstGeom prst="rect">
            <a:avLst/>
          </a:prstGeom>
        </p:spPr>
      </p:pic>
      <p:sp>
        <p:nvSpPr>
          <p:cNvPr id="14" name="Content Placeholder 6"/>
          <p:cNvSpPr txBox="1">
            <a:spLocks/>
          </p:cNvSpPr>
          <p:nvPr userDrawn="1"/>
        </p:nvSpPr>
        <p:spPr>
          <a:xfrm>
            <a:off x="568452" y="1603095"/>
            <a:ext cx="94457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2400" kern="1200" smtClean="0">
                <a:solidFill>
                  <a:schemeClr val="tx1">
                    <a:lumMod val="75000"/>
                    <a:lumOff val="25000"/>
                  </a:schemeClr>
                </a:solidFill>
                <a:latin typeface="+mj-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0" lvl="1" indent="0">
              <a:buFont typeface="Arial" panose="020B0604020202020204" pitchFamily="34" charset="0"/>
              <a:buNone/>
            </a:pPr>
            <a:endParaRPr lang="en-US" smtClean="0"/>
          </a:p>
          <a:p>
            <a:pPr marL="0" lvl="1" indent="0">
              <a:buFont typeface="Arial" panose="020B0604020202020204" pitchFamily="34" charset="0"/>
              <a:buNone/>
            </a:pPr>
            <a:endParaRPr lang="en-US" smtClean="0"/>
          </a:p>
          <a:p>
            <a:pPr marL="0" lvl="1" indent="0">
              <a:buFont typeface="Arial" panose="020B0604020202020204" pitchFamily="34" charset="0"/>
              <a:buNone/>
            </a:pPr>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Creating a Standardized Risk Assessment Framework</a:t>
            </a:r>
            <a:br>
              <a:rPr lang="en-US" b="1" dirty="0">
                <a:solidFill>
                  <a:schemeClr val="bg1"/>
                </a:solidFill>
              </a:rPr>
            </a:br>
            <a:r>
              <a:rPr lang="en-US" b="1" dirty="0">
                <a:solidFill>
                  <a:schemeClr val="bg1"/>
                </a:solidFill>
              </a:rPr>
              <a:t>Library for Healthcare Information Technology</a:t>
            </a:r>
          </a:p>
        </p:txBody>
      </p:sp>
      <p:sp>
        <p:nvSpPr>
          <p:cNvPr id="3" name="Subtitle 2"/>
          <p:cNvSpPr>
            <a:spLocks noGrp="1"/>
          </p:cNvSpPr>
          <p:nvPr>
            <p:ph type="subTitle" idx="4294967295"/>
          </p:nvPr>
        </p:nvSpPr>
        <p:spPr>
          <a:xfrm>
            <a:off x="855620" y="2933105"/>
            <a:ext cx="9853944" cy="1819004"/>
          </a:xfrm>
          <a:prstGeom prst="rect">
            <a:avLst/>
          </a:prstGeom>
        </p:spPr>
        <p:txBody>
          <a:bodyPr>
            <a:normAutofit/>
          </a:bodyPr>
          <a:lstStyle/>
          <a:p>
            <a:pPr marL="0" indent="0">
              <a:spcBef>
                <a:spcPts val="0"/>
              </a:spcBef>
              <a:spcAft>
                <a:spcPts val="0"/>
              </a:spcAft>
              <a:buNone/>
            </a:pPr>
            <a:r>
              <a:rPr lang="en-US" sz="2400" dirty="0" smtClean="0">
                <a:solidFill>
                  <a:schemeClr val="bg1"/>
                </a:solidFill>
                <a:latin typeface="+mj-lt"/>
              </a:rPr>
              <a:t>Dr</a:t>
            </a:r>
            <a:r>
              <a:rPr lang="en-US" sz="2400" dirty="0" smtClean="0">
                <a:solidFill>
                  <a:schemeClr val="bg1"/>
                </a:solidFill>
                <a:latin typeface="+mj-lt"/>
              </a:rPr>
              <a:t>. Suzanna </a:t>
            </a:r>
            <a:r>
              <a:rPr lang="en-US" sz="2400" dirty="0" smtClean="0">
                <a:solidFill>
                  <a:schemeClr val="bg1"/>
                </a:solidFill>
                <a:latin typeface="+mj-lt"/>
              </a:rPr>
              <a:t>Schmeelk, St. John’s University, Queens, New York</a:t>
            </a:r>
            <a:endParaRPr lang="en-US" sz="2400" dirty="0" smtClean="0">
              <a:solidFill>
                <a:schemeClr val="bg1"/>
              </a:solidFill>
              <a:latin typeface="+mj-lt"/>
            </a:endParaRPr>
          </a:p>
          <a:p>
            <a:pPr>
              <a:spcBef>
                <a:spcPts val="0"/>
              </a:spcBef>
              <a:spcAft>
                <a:spcPts val="0"/>
              </a:spcAft>
            </a:pPr>
            <a:r>
              <a:rPr lang="en-US" sz="2400" dirty="0" smtClean="0">
                <a:solidFill>
                  <a:schemeClr val="bg1"/>
                </a:solidFill>
                <a:latin typeface="+mj-lt"/>
              </a:rPr>
              <a:t>HICSS-53, Maui, HI, 2020</a:t>
            </a:r>
          </a:p>
          <a:p>
            <a:pPr>
              <a:spcBef>
                <a:spcPts val="0"/>
              </a:spcBef>
              <a:spcAft>
                <a:spcPts val="0"/>
              </a:spcAft>
            </a:pPr>
            <a:r>
              <a:rPr lang="en-US" sz="2400" dirty="0" smtClean="0">
                <a:solidFill>
                  <a:schemeClr val="bg1"/>
                </a:solidFill>
                <a:latin typeface="+mj-lt"/>
              </a:rPr>
              <a:t>January 11, 2020</a:t>
            </a:r>
            <a:endParaRPr lang="en-US" sz="2400" dirty="0">
              <a:solidFill>
                <a:schemeClr val="bg1"/>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0187" y="4445661"/>
            <a:ext cx="1750088" cy="17500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6662" y="3740231"/>
            <a:ext cx="1791652" cy="179165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9956" y="4722693"/>
            <a:ext cx="1502473" cy="1502473"/>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Can we Manage Security?</a:t>
            </a:r>
            <a:endParaRPr lang="en-US" dirty="0"/>
          </a:p>
        </p:txBody>
      </p:sp>
      <p:sp>
        <p:nvSpPr>
          <p:cNvPr id="6" name="Content Placeholder 2"/>
          <p:cNvSpPr txBox="1">
            <a:spLocks/>
          </p:cNvSpPr>
          <p:nvPr/>
        </p:nvSpPr>
        <p:spPr>
          <a:xfrm>
            <a:off x="539496" y="2560320"/>
            <a:ext cx="94457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2400" kern="1200" smtClean="0">
                <a:solidFill>
                  <a:schemeClr val="tx1">
                    <a:lumMod val="75000"/>
                    <a:lumOff val="25000"/>
                  </a:schemeClr>
                </a:solidFill>
                <a:latin typeface="+mj-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smtClean="0"/>
              <a:t>Manage Risk -&gt; </a:t>
            </a:r>
          </a:p>
          <a:p>
            <a:r>
              <a:rPr lang="en-US" dirty="0"/>
              <a:t> </a:t>
            </a:r>
            <a:r>
              <a:rPr lang="en-US" dirty="0" smtClean="0"/>
              <a:t>          Frame</a:t>
            </a:r>
          </a:p>
          <a:p>
            <a:r>
              <a:rPr lang="en-US" dirty="0"/>
              <a:t>	</a:t>
            </a:r>
            <a:r>
              <a:rPr lang="en-US" dirty="0" smtClean="0"/>
              <a:t>Assess/Mitigate </a:t>
            </a:r>
            <a:r>
              <a:rPr lang="en-US" dirty="0"/>
              <a:t>(i.e. </a:t>
            </a:r>
            <a:r>
              <a:rPr lang="en-US" dirty="0" smtClean="0"/>
              <a:t>Tech,, Ph., Admin. </a:t>
            </a:r>
            <a:r>
              <a:rPr lang="en-US" dirty="0"/>
              <a:t>Controls</a:t>
            </a:r>
            <a:r>
              <a:rPr lang="en-US" dirty="0" smtClean="0"/>
              <a:t>)</a:t>
            </a:r>
          </a:p>
          <a:p>
            <a:r>
              <a:rPr lang="en-US" dirty="0"/>
              <a:t>	</a:t>
            </a:r>
            <a:r>
              <a:rPr lang="en-US" dirty="0" smtClean="0"/>
              <a:t>Monitor</a:t>
            </a:r>
          </a:p>
          <a:p>
            <a:r>
              <a:rPr lang="en-US" dirty="0"/>
              <a:t>	</a:t>
            </a:r>
            <a:r>
              <a:rPr lang="en-US" dirty="0" smtClean="0"/>
              <a:t>Respond</a:t>
            </a:r>
          </a:p>
        </p:txBody>
      </p:sp>
      <p:pic>
        <p:nvPicPr>
          <p:cNvPr id="3" name="Picture 2"/>
          <p:cNvPicPr>
            <a:picLocks noChangeAspect="1"/>
          </p:cNvPicPr>
          <p:nvPr/>
        </p:nvPicPr>
        <p:blipFill>
          <a:blip r:embed="rId3"/>
          <a:stretch>
            <a:fillRect/>
          </a:stretch>
        </p:blipFill>
        <p:spPr>
          <a:xfrm>
            <a:off x="7621678" y="2560321"/>
            <a:ext cx="4192491" cy="2669406"/>
          </a:xfrm>
          <a:prstGeom prst="rect">
            <a:avLst/>
          </a:prstGeom>
          <a:ln>
            <a:solidFill>
              <a:schemeClr val="tx1"/>
            </a:solidFill>
          </a:ln>
        </p:spPr>
      </p:pic>
      <p:pic>
        <p:nvPicPr>
          <p:cNvPr id="2" name="Content Placeholder 1"/>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6869659" y="4677476"/>
            <a:ext cx="1815817" cy="1815817"/>
          </a:xfrm>
        </p:spPr>
      </p:pic>
    </p:spTree>
    <p:extLst>
      <p:ext uri="{BB962C8B-B14F-4D97-AF65-F5344CB8AC3E}">
        <p14:creationId xmlns:p14="http://schemas.microsoft.com/office/powerpoint/2010/main" val="2779205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Risk </a:t>
            </a:r>
            <a:r>
              <a:rPr lang="en-US" b="1" dirty="0"/>
              <a:t>(NIST SP 800-30 </a:t>
            </a:r>
            <a:r>
              <a:rPr lang="en-US" b="1" dirty="0" smtClean="0"/>
              <a:t>Definition)</a:t>
            </a:r>
            <a:endParaRPr lang="en-US" b="1" dirty="0"/>
          </a:p>
        </p:txBody>
      </p:sp>
      <p:sp>
        <p:nvSpPr>
          <p:cNvPr id="7" name="Content Placeholder 2"/>
          <p:cNvSpPr>
            <a:spLocks noGrp="1"/>
          </p:cNvSpPr>
          <p:nvPr>
            <p:ph sz="quarter" idx="4294967295"/>
          </p:nvPr>
        </p:nvSpPr>
        <p:spPr>
          <a:xfrm>
            <a:off x="539496" y="1435608"/>
            <a:ext cx="4225010" cy="4949150"/>
          </a:xfrm>
          <a:prstGeom prst="rect">
            <a:avLst/>
          </a:prstGeom>
        </p:spPr>
        <p:txBody>
          <a:bodyPr/>
          <a:lstStyle/>
          <a:p>
            <a:pPr marL="171450" indent="-171450">
              <a:buClr>
                <a:srgbClr val="CF0A2C"/>
              </a:buClr>
              <a:buSzPct val="120000"/>
              <a:buFont typeface="Wingdings" panose="05000000000000000000" pitchFamily="2" charset="2"/>
              <a:buChar char="v"/>
            </a:pPr>
            <a:r>
              <a:rPr lang="en-US" sz="2000" dirty="0"/>
              <a:t>A </a:t>
            </a:r>
            <a:r>
              <a:rPr lang="en-US" sz="2000" b="1" dirty="0"/>
              <a:t>measure</a:t>
            </a:r>
            <a:r>
              <a:rPr lang="en-US" sz="2000" dirty="0"/>
              <a:t> of the </a:t>
            </a:r>
            <a:r>
              <a:rPr lang="en-US" sz="2000" b="1" dirty="0"/>
              <a:t>extent to which </a:t>
            </a:r>
            <a:r>
              <a:rPr lang="en-US" sz="2000" dirty="0"/>
              <a:t>an </a:t>
            </a:r>
            <a:r>
              <a:rPr lang="en-US" sz="2000" b="1" dirty="0"/>
              <a:t>entity</a:t>
            </a:r>
            <a:r>
              <a:rPr lang="en-US" sz="2000" dirty="0"/>
              <a:t> is </a:t>
            </a:r>
            <a:r>
              <a:rPr lang="en-US" sz="2000" b="1" dirty="0"/>
              <a:t>threatened</a:t>
            </a:r>
            <a:r>
              <a:rPr lang="en-US" sz="2000" dirty="0"/>
              <a:t> by a </a:t>
            </a:r>
            <a:r>
              <a:rPr lang="en-US" sz="2000" b="1" dirty="0"/>
              <a:t>potential </a:t>
            </a:r>
            <a:r>
              <a:rPr lang="en-US" sz="2000" b="1" dirty="0" smtClean="0"/>
              <a:t>… </a:t>
            </a:r>
            <a:r>
              <a:rPr lang="en-US" sz="2000" b="1" dirty="0"/>
              <a:t>event</a:t>
            </a:r>
            <a:r>
              <a:rPr lang="en-US" sz="2000" dirty="0"/>
              <a:t>, and </a:t>
            </a:r>
            <a:r>
              <a:rPr lang="en-US" sz="2000" b="1" dirty="0"/>
              <a:t>typically</a:t>
            </a:r>
            <a:r>
              <a:rPr lang="en-US" sz="2000" dirty="0"/>
              <a:t> a </a:t>
            </a:r>
            <a:r>
              <a:rPr lang="en-US" sz="2000" b="1" dirty="0"/>
              <a:t>function</a:t>
            </a:r>
            <a:r>
              <a:rPr lang="en-US" sz="2000" dirty="0"/>
              <a:t> of: (</a:t>
            </a:r>
            <a:r>
              <a:rPr lang="en-US" sz="2000" dirty="0" err="1"/>
              <a:t>i</a:t>
            </a:r>
            <a:r>
              <a:rPr lang="en-US" sz="2000" dirty="0"/>
              <a:t>) the adverse </a:t>
            </a:r>
            <a:r>
              <a:rPr lang="en-US" sz="2000" b="1" dirty="0"/>
              <a:t>impact</a:t>
            </a:r>
            <a:r>
              <a:rPr lang="en-US" sz="2000" dirty="0"/>
              <a:t>s that would arise if the circumstance or event occurs; </a:t>
            </a:r>
            <a:r>
              <a:rPr lang="en-US" sz="2000" b="1" dirty="0"/>
              <a:t>and</a:t>
            </a:r>
            <a:r>
              <a:rPr lang="en-US" sz="2000" dirty="0"/>
              <a:t> (ii) the </a:t>
            </a:r>
            <a:r>
              <a:rPr lang="en-US" sz="2000" b="1" dirty="0"/>
              <a:t>likelihood</a:t>
            </a:r>
            <a:r>
              <a:rPr lang="en-US" sz="2000" dirty="0"/>
              <a:t> of occurrence.</a:t>
            </a:r>
          </a:p>
          <a:p>
            <a:pPr marL="400050" lvl="1" indent="-171450">
              <a:buClr>
                <a:srgbClr val="CF0A2C"/>
              </a:buClr>
              <a:buSzPct val="120000"/>
              <a:buFont typeface="Wingdings" panose="05000000000000000000" pitchFamily="2" charset="2"/>
              <a:buChar char="v"/>
            </a:pPr>
            <a:r>
              <a:rPr lang="en-US" sz="2000" dirty="0" smtClean="0"/>
              <a:t>Source</a:t>
            </a:r>
            <a:r>
              <a:rPr lang="en-US" sz="2000" dirty="0"/>
              <a:t>: CNSSI No. 4009</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249" y="3580775"/>
            <a:ext cx="2154354" cy="2154354"/>
          </a:xfrm>
          <a:prstGeom prst="rect">
            <a:avLst/>
          </a:prstGeom>
        </p:spPr>
      </p:pic>
      <p:sp>
        <p:nvSpPr>
          <p:cNvPr id="3" name="Date Placeholder 2"/>
          <p:cNvSpPr>
            <a:spLocks noGrp="1"/>
          </p:cNvSpPr>
          <p:nvPr>
            <p:ph type="dt" sz="half" idx="2"/>
          </p:nvPr>
        </p:nvSpPr>
        <p:spPr/>
        <p:txBody>
          <a:bodyPr/>
          <a:lstStyle/>
          <a:p>
            <a:r>
              <a:rPr lang="en-US" smtClean="0"/>
              <a:t>Nov. 28, 2018</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11</a:t>
            </a:fld>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145047">
            <a:off x="5305569" y="1338877"/>
            <a:ext cx="2113077" cy="2113077"/>
          </a:xfrm>
          <a:prstGeom prst="rect">
            <a:avLst/>
          </a:prstGeom>
        </p:spPr>
      </p:pic>
      <p:pic>
        <p:nvPicPr>
          <p:cNvPr id="11" name="Picture 10"/>
          <p:cNvPicPr>
            <a:picLocks noChangeAspect="1"/>
          </p:cNvPicPr>
          <p:nvPr/>
        </p:nvPicPr>
        <p:blipFill>
          <a:blip r:embed="rId5"/>
          <a:stretch>
            <a:fillRect/>
          </a:stretch>
        </p:blipFill>
        <p:spPr>
          <a:xfrm>
            <a:off x="8142304" y="1497994"/>
            <a:ext cx="3272724" cy="4358066"/>
          </a:xfrm>
          <a:prstGeom prst="rect">
            <a:avLst/>
          </a:prstGeom>
          <a:ln>
            <a:solidFill>
              <a:schemeClr val="tx1"/>
            </a:solidFill>
          </a:ln>
        </p:spPr>
      </p:pic>
    </p:spTree>
    <p:extLst>
      <p:ext uri="{BB962C8B-B14F-4D97-AF65-F5344CB8AC3E}">
        <p14:creationId xmlns:p14="http://schemas.microsoft.com/office/powerpoint/2010/main" val="3284658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How to Manage Risk?</a:t>
            </a:r>
            <a:endParaRPr lang="en-US" b="1" dirty="0"/>
          </a:p>
        </p:txBody>
      </p:sp>
      <p:pic>
        <p:nvPicPr>
          <p:cNvPr id="7" name="Content Placeholder 6"/>
          <p:cNvPicPr>
            <a:picLocks noGrp="1" noChangeAspect="1"/>
          </p:cNvPicPr>
          <p:nvPr>
            <p:ph sz="quarter" idx="4294967295"/>
          </p:nvPr>
        </p:nvPicPr>
        <p:blipFill>
          <a:blip r:embed="rId3"/>
          <a:stretch>
            <a:fillRect/>
          </a:stretch>
        </p:blipFill>
        <p:spPr>
          <a:xfrm>
            <a:off x="7202905" y="1359908"/>
            <a:ext cx="3659057" cy="4855786"/>
          </a:xfrm>
          <a:prstGeom prst="rect">
            <a:avLst/>
          </a:prstGeom>
          <a:ln>
            <a:solidFill>
              <a:schemeClr val="tx1"/>
            </a:solidFill>
          </a:ln>
        </p:spPr>
      </p:pic>
      <p:sp>
        <p:nvSpPr>
          <p:cNvPr id="9" name="Content Placeholder 2"/>
          <p:cNvSpPr>
            <a:spLocks noGrp="1"/>
          </p:cNvSpPr>
          <p:nvPr>
            <p:ph sz="quarter" idx="4294967295"/>
          </p:nvPr>
        </p:nvSpPr>
        <p:spPr>
          <a:xfrm>
            <a:off x="539495" y="1449463"/>
            <a:ext cx="6278400" cy="3977640"/>
          </a:xfrm>
          <a:prstGeom prst="rect">
            <a:avLst/>
          </a:prstGeom>
        </p:spPr>
        <p:txBody>
          <a:bodyPr/>
          <a:lstStyle/>
          <a:p>
            <a:pPr marL="171450" indent="-171450">
              <a:buClr>
                <a:srgbClr val="CF0A2C"/>
              </a:buClr>
              <a:buSzPct val="120000"/>
              <a:buFont typeface="Wingdings" panose="05000000000000000000" pitchFamily="2" charset="2"/>
              <a:buChar char="v"/>
            </a:pPr>
            <a:r>
              <a:rPr lang="en-US" sz="3200" dirty="0" smtClean="0"/>
              <a:t>Frameworks for Managing Risk</a:t>
            </a:r>
          </a:p>
          <a:p>
            <a:pPr marL="400050" lvl="1" indent="-171450">
              <a:buClr>
                <a:srgbClr val="CF0A2C"/>
              </a:buClr>
              <a:buSzPct val="120000"/>
              <a:buFont typeface="Wingdings" panose="05000000000000000000" pitchFamily="2" charset="2"/>
              <a:buChar char="v"/>
            </a:pPr>
            <a:r>
              <a:rPr lang="en-US" sz="2800" dirty="0" smtClean="0"/>
              <a:t>Quantitative, Qualitative</a:t>
            </a:r>
          </a:p>
          <a:p>
            <a:pPr marL="400050" lvl="1" indent="-171450">
              <a:buClr>
                <a:srgbClr val="CF0A2C"/>
              </a:buClr>
              <a:buSzPct val="120000"/>
              <a:buFont typeface="Wingdings" panose="05000000000000000000" pitchFamily="2" charset="2"/>
              <a:buChar char="v"/>
            </a:pPr>
            <a:r>
              <a:rPr lang="en-US" sz="2800" dirty="0" smtClean="0"/>
              <a:t>NIST SP 800-30, FAIR (Factor </a:t>
            </a:r>
            <a:r>
              <a:rPr lang="en-US" sz="2800" dirty="0"/>
              <a:t>Analysis of Information </a:t>
            </a:r>
            <a:r>
              <a:rPr lang="en-US" sz="2800" dirty="0" smtClean="0"/>
              <a:t>Risk)</a:t>
            </a:r>
          </a:p>
          <a:p>
            <a:pPr marL="400050" lvl="1" indent="-171450">
              <a:buClr>
                <a:srgbClr val="CF0A2C"/>
              </a:buClr>
              <a:buSzPct val="120000"/>
              <a:buFont typeface="Wingdings" panose="05000000000000000000" pitchFamily="2" charset="2"/>
              <a:buChar char="v"/>
            </a:pPr>
            <a:r>
              <a:rPr lang="en-US" sz="2800" dirty="0"/>
              <a:t>T</a:t>
            </a:r>
            <a:r>
              <a:rPr lang="en-US" sz="2800" dirty="0" smtClean="0"/>
              <a:t>hreat-oriented; </a:t>
            </a:r>
            <a:r>
              <a:rPr lang="en-US" sz="2800" dirty="0"/>
              <a:t>asset/impact-oriented; </a:t>
            </a:r>
            <a:r>
              <a:rPr lang="en-US" sz="2800" dirty="0" smtClean="0"/>
              <a:t>or vulnerability-oriented </a:t>
            </a:r>
          </a:p>
          <a:p>
            <a:pPr marL="857250" lvl="2" indent="-171450">
              <a:buClr>
                <a:srgbClr val="CF0A2C"/>
              </a:buClr>
              <a:buSzPct val="120000"/>
              <a:buFont typeface="Wingdings" panose="05000000000000000000" pitchFamily="2" charset="2"/>
              <a:buChar char="v"/>
            </a:pPr>
            <a:endParaRPr lang="en-US" sz="2800" dirty="0"/>
          </a:p>
        </p:txBody>
      </p:sp>
      <p:sp>
        <p:nvSpPr>
          <p:cNvPr id="2" name="Date Placeholder 1"/>
          <p:cNvSpPr>
            <a:spLocks noGrp="1"/>
          </p:cNvSpPr>
          <p:nvPr>
            <p:ph type="dt" sz="half" idx="2"/>
          </p:nvPr>
        </p:nvSpPr>
        <p:spPr/>
        <p:txBody>
          <a:bodyPr/>
          <a:lstStyle/>
          <a:p>
            <a:r>
              <a:rPr lang="en-US" smtClean="0"/>
              <a:t>Nov. 28, 2018</a:t>
            </a:r>
            <a:endParaRPr lang="en-US" dirty="0"/>
          </a:p>
        </p:txBody>
      </p:sp>
      <p:sp>
        <p:nvSpPr>
          <p:cNvPr id="3" name="Footer Placeholder 2"/>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dirty="0"/>
          </a:p>
        </p:txBody>
      </p:sp>
    </p:spTree>
    <p:extLst>
      <p:ext uri="{BB962C8B-B14F-4D97-AF65-F5344CB8AC3E}">
        <p14:creationId xmlns:p14="http://schemas.microsoft.com/office/powerpoint/2010/main" val="2586651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7914887" cy="640080"/>
          </a:xfrm>
        </p:spPr>
        <p:txBody>
          <a:bodyPr>
            <a:normAutofit fontScale="90000"/>
          </a:bodyPr>
          <a:lstStyle/>
          <a:p>
            <a:r>
              <a:rPr lang="en-US" b="1" dirty="0" smtClean="0"/>
              <a:t>Threats and Vulnerabilities (NIST SP 800-30 Definitions)</a:t>
            </a:r>
            <a:endParaRPr lang="en-US" b="1" dirty="0"/>
          </a:p>
        </p:txBody>
      </p:sp>
      <p:sp>
        <p:nvSpPr>
          <p:cNvPr id="3" name="Date Placeholder 2"/>
          <p:cNvSpPr>
            <a:spLocks noGrp="1"/>
          </p:cNvSpPr>
          <p:nvPr>
            <p:ph type="dt" sz="half" idx="2"/>
          </p:nvPr>
        </p:nvSpPr>
        <p:spPr/>
        <p:txBody>
          <a:bodyPr/>
          <a:lstStyle/>
          <a:p>
            <a:r>
              <a:rPr lang="en-US" smtClean="0"/>
              <a:t>Nov. 28, 2018</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7" name="Content Placeholder 2"/>
          <p:cNvSpPr>
            <a:spLocks noGrp="1"/>
          </p:cNvSpPr>
          <p:nvPr>
            <p:ph sz="quarter" idx="4294967295"/>
          </p:nvPr>
        </p:nvSpPr>
        <p:spPr>
          <a:xfrm>
            <a:off x="539495" y="1449463"/>
            <a:ext cx="4995031" cy="3977640"/>
          </a:xfrm>
          <a:prstGeom prst="rect">
            <a:avLst/>
          </a:prstGeom>
        </p:spPr>
        <p:txBody>
          <a:bodyPr/>
          <a:lstStyle/>
          <a:p>
            <a:pPr marL="171450" indent="-171450">
              <a:buClr>
                <a:srgbClr val="CF0A2C"/>
              </a:buClr>
              <a:buSzPct val="120000"/>
              <a:buFont typeface="Wingdings" panose="05000000000000000000" pitchFamily="2" charset="2"/>
              <a:buChar char="v"/>
            </a:pPr>
            <a:r>
              <a:rPr lang="en-US" sz="3200" dirty="0" smtClean="0"/>
              <a:t>Threat – </a:t>
            </a:r>
            <a:r>
              <a:rPr lang="en-US" sz="2400" dirty="0" smtClean="0"/>
              <a:t>any … </a:t>
            </a:r>
            <a:r>
              <a:rPr lang="en-US" sz="2400" b="1" dirty="0" smtClean="0"/>
              <a:t>event</a:t>
            </a:r>
            <a:r>
              <a:rPr lang="en-US" sz="2400" dirty="0" smtClean="0"/>
              <a:t> </a:t>
            </a:r>
            <a:r>
              <a:rPr lang="en-US" sz="2400" dirty="0"/>
              <a:t>with the </a:t>
            </a:r>
            <a:r>
              <a:rPr lang="en-US" sz="2400" b="1" dirty="0"/>
              <a:t>potential</a:t>
            </a:r>
            <a:r>
              <a:rPr lang="en-US" sz="2400" dirty="0"/>
              <a:t> to </a:t>
            </a:r>
            <a:r>
              <a:rPr lang="en-US" sz="2400" b="1" dirty="0"/>
              <a:t>adversely impact organizational operations</a:t>
            </a:r>
            <a:r>
              <a:rPr lang="en-US" sz="2400" dirty="0"/>
              <a:t> </a:t>
            </a:r>
            <a:r>
              <a:rPr lang="en-US" sz="2400" dirty="0" smtClean="0"/>
              <a:t>…</a:t>
            </a:r>
          </a:p>
          <a:p>
            <a:pPr marL="171450" indent="-171450">
              <a:buClr>
                <a:srgbClr val="CF0A2C"/>
              </a:buClr>
              <a:buSzPct val="120000"/>
              <a:buFont typeface="Wingdings" panose="05000000000000000000" pitchFamily="2" charset="2"/>
              <a:buChar char="v"/>
            </a:pPr>
            <a:r>
              <a:rPr lang="en-US" sz="1800" dirty="0"/>
              <a:t>Threat events are caused by threat </a:t>
            </a:r>
            <a:r>
              <a:rPr lang="en-US" sz="1800" dirty="0" smtClean="0"/>
              <a:t>sources. </a:t>
            </a:r>
            <a:r>
              <a:rPr lang="en-US" sz="1800" dirty="0"/>
              <a:t>(e.g. </a:t>
            </a:r>
            <a:r>
              <a:rPr lang="en-US" sz="1800" i="1" dirty="0"/>
              <a:t>Incorrect privilege </a:t>
            </a:r>
            <a:r>
              <a:rPr lang="en-US" sz="1800" i="1" dirty="0" smtClean="0"/>
              <a:t>settings</a:t>
            </a:r>
            <a:r>
              <a:rPr lang="en-US" sz="1800" dirty="0" smtClean="0"/>
              <a:t>, etc.)</a:t>
            </a:r>
            <a:endParaRPr lang="en-US" sz="1800" dirty="0"/>
          </a:p>
          <a:p>
            <a:pPr>
              <a:buClr>
                <a:srgbClr val="CF0A2C"/>
              </a:buClr>
              <a:buSzPct val="120000"/>
            </a:pPr>
            <a:endParaRPr lang="en-US" sz="2800" dirty="0"/>
          </a:p>
        </p:txBody>
      </p:sp>
      <p:sp>
        <p:nvSpPr>
          <p:cNvPr id="8" name="Content Placeholder 2"/>
          <p:cNvSpPr>
            <a:spLocks noGrp="1"/>
          </p:cNvSpPr>
          <p:nvPr>
            <p:ph sz="quarter" idx="4294967295"/>
          </p:nvPr>
        </p:nvSpPr>
        <p:spPr>
          <a:xfrm>
            <a:off x="7543800" y="1449463"/>
            <a:ext cx="4104726" cy="3977640"/>
          </a:xfrm>
          <a:prstGeom prst="rect">
            <a:avLst/>
          </a:prstGeom>
        </p:spPr>
        <p:txBody>
          <a:bodyPr/>
          <a:lstStyle/>
          <a:p>
            <a:pPr marL="171450" indent="-171450">
              <a:buClr>
                <a:srgbClr val="CF0A2C"/>
              </a:buClr>
              <a:buSzPct val="120000"/>
              <a:buFont typeface="Wingdings" panose="05000000000000000000" pitchFamily="2" charset="2"/>
              <a:buChar char="v"/>
            </a:pPr>
            <a:r>
              <a:rPr lang="en-US" sz="3200" dirty="0" smtClean="0"/>
              <a:t>Vulnerability </a:t>
            </a:r>
            <a:r>
              <a:rPr lang="en-US" sz="3200" dirty="0"/>
              <a:t>- </a:t>
            </a:r>
            <a:r>
              <a:rPr lang="en-US" sz="2400" b="1" dirty="0"/>
              <a:t>weakness</a:t>
            </a:r>
            <a:r>
              <a:rPr lang="en-US" sz="2400" dirty="0"/>
              <a:t> in an information </a:t>
            </a:r>
            <a:r>
              <a:rPr lang="en-US" sz="2400" b="1" dirty="0"/>
              <a:t>system</a:t>
            </a:r>
            <a:r>
              <a:rPr lang="en-US" sz="2400" dirty="0"/>
              <a:t>, system security </a:t>
            </a:r>
            <a:r>
              <a:rPr lang="en-US" sz="2400" b="1" dirty="0" smtClean="0"/>
              <a:t>procedures</a:t>
            </a:r>
            <a:r>
              <a:rPr lang="en-US" sz="2400" dirty="0" smtClean="0"/>
              <a:t>, … that </a:t>
            </a:r>
            <a:r>
              <a:rPr lang="en-US" sz="2400" dirty="0"/>
              <a:t>could be </a:t>
            </a:r>
            <a:r>
              <a:rPr lang="en-US" sz="2400" b="1" dirty="0"/>
              <a:t>exploited by a threat </a:t>
            </a:r>
            <a:r>
              <a:rPr lang="en-US" sz="2400" b="1" dirty="0" smtClean="0"/>
              <a:t>source</a:t>
            </a:r>
            <a:r>
              <a:rPr lang="en-US" sz="2400" dirty="0" smtClean="0"/>
              <a:t>.</a:t>
            </a:r>
            <a:endParaRPr lang="en-US" sz="3200" dirty="0"/>
          </a:p>
          <a:p>
            <a:pPr>
              <a:buClr>
                <a:srgbClr val="CF0A2C"/>
              </a:buClr>
              <a:buSzPct val="120000"/>
            </a:pPr>
            <a:endParaRPr lang="en-US" sz="2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534526" y="2747119"/>
            <a:ext cx="1797850" cy="1797850"/>
          </a:xfrm>
          <a:prstGeom prst="rect">
            <a:avLst/>
          </a:prstGeom>
        </p:spPr>
      </p:pic>
    </p:spTree>
    <p:extLst>
      <p:ext uri="{BB962C8B-B14F-4D97-AF65-F5344CB8AC3E}">
        <p14:creationId xmlns:p14="http://schemas.microsoft.com/office/powerpoint/2010/main" val="1581589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Likelihood (NIST SP 800-30 </a:t>
            </a:r>
            <a:r>
              <a:rPr lang="en-US" b="1" dirty="0" smtClean="0"/>
              <a:t>Definition)</a:t>
            </a:r>
            <a:endParaRPr lang="en-US" b="1" dirty="0"/>
          </a:p>
        </p:txBody>
      </p:sp>
      <p:sp>
        <p:nvSpPr>
          <p:cNvPr id="4" name="Date Placeholder 3"/>
          <p:cNvSpPr>
            <a:spLocks noGrp="1"/>
          </p:cNvSpPr>
          <p:nvPr>
            <p:ph type="dt" sz="half" idx="2"/>
          </p:nvPr>
        </p:nvSpPr>
        <p:spPr/>
        <p:txBody>
          <a:bodyPr/>
          <a:lstStyle/>
          <a:p>
            <a:r>
              <a:rPr lang="en-US" smtClean="0"/>
              <a:t>Nov. 28, 2018</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14</a:t>
            </a:fld>
            <a:endParaRPr lang="en-US" dirty="0"/>
          </a:p>
        </p:txBody>
      </p:sp>
      <p:sp>
        <p:nvSpPr>
          <p:cNvPr id="8" name="Content Placeholder 2"/>
          <p:cNvSpPr>
            <a:spLocks noGrp="1"/>
          </p:cNvSpPr>
          <p:nvPr>
            <p:ph sz="quarter" idx="4294967295"/>
          </p:nvPr>
        </p:nvSpPr>
        <p:spPr>
          <a:xfrm>
            <a:off x="539495" y="1435608"/>
            <a:ext cx="4108705" cy="3977640"/>
          </a:xfrm>
          <a:prstGeom prst="rect">
            <a:avLst/>
          </a:prstGeom>
        </p:spPr>
        <p:txBody>
          <a:bodyPr/>
          <a:lstStyle/>
          <a:p>
            <a:pPr marL="171450" indent="-171450">
              <a:buClr>
                <a:srgbClr val="CF0A2C"/>
              </a:buClr>
              <a:buSzPct val="120000"/>
              <a:buFont typeface="Wingdings" panose="05000000000000000000" pitchFamily="2" charset="2"/>
              <a:buChar char="v"/>
            </a:pPr>
            <a:r>
              <a:rPr lang="en-US" sz="2800" dirty="0" smtClean="0"/>
              <a:t>W</a:t>
            </a:r>
            <a:r>
              <a:rPr lang="en-US" sz="2400" dirty="0" smtClean="0"/>
              <a:t>eighted </a:t>
            </a:r>
            <a:r>
              <a:rPr lang="en-US" sz="2400" dirty="0"/>
              <a:t>risk factor based on </a:t>
            </a:r>
            <a:r>
              <a:rPr lang="en-US" sz="2400" dirty="0" smtClean="0"/>
              <a:t>… </a:t>
            </a:r>
            <a:r>
              <a:rPr lang="en-US" sz="2400" b="1" dirty="0" smtClean="0"/>
              <a:t>probability</a:t>
            </a:r>
            <a:r>
              <a:rPr lang="en-US" sz="2400" dirty="0" smtClean="0"/>
              <a:t> </a:t>
            </a:r>
            <a:r>
              <a:rPr lang="en-US" sz="2400" dirty="0"/>
              <a:t>that </a:t>
            </a:r>
            <a:r>
              <a:rPr lang="en-US" sz="2400" dirty="0" smtClean="0"/>
              <a:t>a </a:t>
            </a:r>
            <a:r>
              <a:rPr lang="en-US" sz="2400" dirty="0"/>
              <a:t>given </a:t>
            </a:r>
            <a:r>
              <a:rPr lang="en-US" sz="2400" b="1" dirty="0"/>
              <a:t>threat</a:t>
            </a:r>
            <a:r>
              <a:rPr lang="en-US" sz="2400" dirty="0"/>
              <a:t> is capable of </a:t>
            </a:r>
            <a:r>
              <a:rPr lang="en-US" sz="2400" b="1" dirty="0"/>
              <a:t>exploiting</a:t>
            </a:r>
            <a:r>
              <a:rPr lang="en-US" sz="2400" dirty="0"/>
              <a:t> a given </a:t>
            </a:r>
            <a:r>
              <a:rPr lang="en-US" sz="2400" b="1" dirty="0" smtClean="0"/>
              <a:t>vulnerability</a:t>
            </a:r>
            <a:r>
              <a:rPr lang="en-US" sz="2400" dirty="0" smtClean="0"/>
              <a:t> ....</a:t>
            </a:r>
          </a:p>
        </p:txBody>
      </p:sp>
      <p:sp>
        <p:nvSpPr>
          <p:cNvPr id="9" name="Content Placeholder 2"/>
          <p:cNvSpPr>
            <a:spLocks noGrp="1"/>
          </p:cNvSpPr>
          <p:nvPr>
            <p:ph sz="quarter" idx="4294967295"/>
          </p:nvPr>
        </p:nvSpPr>
        <p:spPr>
          <a:xfrm>
            <a:off x="7122695" y="1435608"/>
            <a:ext cx="4860758" cy="3697866"/>
          </a:xfrm>
          <a:prstGeom prst="rect">
            <a:avLst/>
          </a:prstGeom>
        </p:spPr>
        <p:txBody>
          <a:bodyPr/>
          <a:lstStyle/>
          <a:p>
            <a:pPr marL="171450" indent="-171450">
              <a:buClr>
                <a:srgbClr val="CF0A2C"/>
              </a:buClr>
              <a:buSzPct val="120000"/>
              <a:buFont typeface="Wingdings" panose="05000000000000000000" pitchFamily="2" charset="2"/>
              <a:buChar char="v"/>
            </a:pPr>
            <a:r>
              <a:rPr lang="en-US" sz="3200" dirty="0" smtClean="0"/>
              <a:t>Traditional Mitigations</a:t>
            </a:r>
          </a:p>
          <a:p>
            <a:pPr marL="400050" lvl="1" indent="-171450">
              <a:buClr>
                <a:srgbClr val="CF0A2C"/>
              </a:buClr>
              <a:buSzPct val="120000"/>
              <a:buFont typeface="Wingdings" panose="05000000000000000000" pitchFamily="2" charset="2"/>
              <a:buChar char="v"/>
            </a:pPr>
            <a:r>
              <a:rPr lang="en-US" sz="2800" dirty="0" smtClean="0"/>
              <a:t>Technical Controls</a:t>
            </a:r>
          </a:p>
          <a:p>
            <a:pPr marL="400050" lvl="1" indent="-171450">
              <a:buClr>
                <a:srgbClr val="CF0A2C"/>
              </a:buClr>
              <a:buSzPct val="120000"/>
              <a:buFont typeface="Wingdings" panose="05000000000000000000" pitchFamily="2" charset="2"/>
              <a:buChar char="v"/>
            </a:pPr>
            <a:r>
              <a:rPr lang="en-US" sz="2800" dirty="0" smtClean="0"/>
              <a:t>Physical Controls</a:t>
            </a:r>
          </a:p>
          <a:p>
            <a:pPr marL="400050" lvl="1" indent="-171450">
              <a:buClr>
                <a:srgbClr val="CF0A2C"/>
              </a:buClr>
              <a:buSzPct val="120000"/>
              <a:buFont typeface="Wingdings" panose="05000000000000000000" pitchFamily="2" charset="2"/>
              <a:buChar char="v"/>
            </a:pPr>
            <a:r>
              <a:rPr lang="en-US" sz="2800" dirty="0" smtClean="0"/>
              <a:t>Administrative Controls</a:t>
            </a:r>
            <a:endParaRPr lang="en-US" sz="2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322" y="2243971"/>
            <a:ext cx="2308686" cy="2308686"/>
          </a:xfrm>
          <a:prstGeom prst="rect">
            <a:avLst/>
          </a:prstGeom>
        </p:spPr>
      </p:pic>
      <p:sp>
        <p:nvSpPr>
          <p:cNvPr id="11" name="Content Placeholder 2"/>
          <p:cNvSpPr>
            <a:spLocks noGrp="1"/>
          </p:cNvSpPr>
          <p:nvPr>
            <p:ph sz="quarter" idx="4294967295"/>
          </p:nvPr>
        </p:nvSpPr>
        <p:spPr>
          <a:xfrm>
            <a:off x="2177796" y="5200525"/>
            <a:ext cx="7335943" cy="1229829"/>
          </a:xfrm>
          <a:prstGeom prst="rect">
            <a:avLst/>
          </a:prstGeom>
        </p:spPr>
        <p:txBody>
          <a:bodyPr/>
          <a:lstStyle/>
          <a:p>
            <a:pPr marL="171450" indent="-171450">
              <a:buClr>
                <a:srgbClr val="CF0A2C"/>
              </a:buClr>
              <a:buSzPct val="120000"/>
              <a:buFont typeface="Wingdings" panose="05000000000000000000" pitchFamily="2" charset="2"/>
              <a:buChar char="v"/>
            </a:pPr>
            <a:r>
              <a:rPr lang="en-US" sz="2400" dirty="0"/>
              <a:t>Calculate </a:t>
            </a:r>
            <a:r>
              <a:rPr lang="en-US" sz="2400" dirty="0" smtClean="0"/>
              <a:t>Qualitatively: Low, Med, High, Critical </a:t>
            </a:r>
            <a:endParaRPr lang="en-US" sz="2000" dirty="0" smtClean="0"/>
          </a:p>
        </p:txBody>
      </p:sp>
    </p:spTree>
    <p:extLst>
      <p:ext uri="{BB962C8B-B14F-4D97-AF65-F5344CB8AC3E}">
        <p14:creationId xmlns:p14="http://schemas.microsoft.com/office/powerpoint/2010/main" val="1208102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 (NIST SP 800-30 </a:t>
            </a:r>
            <a:r>
              <a:rPr lang="en-US" b="1" dirty="0" smtClean="0"/>
              <a:t>Definition)</a:t>
            </a:r>
            <a:endParaRPr lang="en-US" b="1" dirty="0"/>
          </a:p>
        </p:txBody>
      </p:sp>
      <p:sp>
        <p:nvSpPr>
          <p:cNvPr id="4" name="Date Placeholder 3"/>
          <p:cNvSpPr>
            <a:spLocks noGrp="1"/>
          </p:cNvSpPr>
          <p:nvPr>
            <p:ph type="dt" sz="half" idx="2"/>
          </p:nvPr>
        </p:nvSpPr>
        <p:spPr/>
        <p:txBody>
          <a:bodyPr/>
          <a:lstStyle/>
          <a:p>
            <a:r>
              <a:rPr lang="en-US" smtClean="0"/>
              <a:t>Nov. 28, 2018</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15</a:t>
            </a:fld>
            <a:endParaRPr lang="en-US" dirty="0"/>
          </a:p>
        </p:txBody>
      </p:sp>
      <p:sp>
        <p:nvSpPr>
          <p:cNvPr id="8" name="Content Placeholder 2"/>
          <p:cNvSpPr>
            <a:spLocks noGrp="1"/>
          </p:cNvSpPr>
          <p:nvPr>
            <p:ph sz="quarter" idx="4294967295"/>
          </p:nvPr>
        </p:nvSpPr>
        <p:spPr>
          <a:xfrm>
            <a:off x="539495" y="1435608"/>
            <a:ext cx="4808359" cy="3977640"/>
          </a:xfrm>
          <a:prstGeom prst="rect">
            <a:avLst/>
          </a:prstGeom>
        </p:spPr>
        <p:txBody>
          <a:bodyPr/>
          <a:lstStyle/>
          <a:p>
            <a:pPr marL="171450" indent="-171450">
              <a:buClr>
                <a:srgbClr val="CF0A2C"/>
              </a:buClr>
              <a:buSzPct val="120000"/>
              <a:buFont typeface="Wingdings" panose="05000000000000000000" pitchFamily="2" charset="2"/>
              <a:buChar char="v"/>
            </a:pPr>
            <a:r>
              <a:rPr lang="en-US" sz="2400" b="1" dirty="0" smtClean="0"/>
              <a:t>M</a:t>
            </a:r>
            <a:r>
              <a:rPr lang="en-US" sz="1800" b="1" dirty="0" smtClean="0"/>
              <a:t>agnitude </a:t>
            </a:r>
            <a:r>
              <a:rPr lang="en-US" sz="1800" b="1" dirty="0"/>
              <a:t>of harm</a:t>
            </a:r>
            <a:r>
              <a:rPr lang="en-US" sz="1800" dirty="0"/>
              <a:t> that can be </a:t>
            </a:r>
            <a:r>
              <a:rPr lang="en-US" sz="1800" b="1" dirty="0"/>
              <a:t>expected to result</a:t>
            </a:r>
            <a:r>
              <a:rPr lang="en-US" sz="1800" dirty="0"/>
              <a:t> from the </a:t>
            </a:r>
            <a:r>
              <a:rPr lang="en-US" sz="1800" b="1" dirty="0" smtClean="0"/>
              <a:t>consequences of a threat exploiting a vulnerability </a:t>
            </a:r>
          </a:p>
          <a:p>
            <a:pPr marL="171450" indent="-171450">
              <a:buClr>
                <a:srgbClr val="CF0A2C"/>
              </a:buClr>
              <a:buSzPct val="120000"/>
              <a:buFont typeface="Wingdings" panose="05000000000000000000" pitchFamily="2" charset="2"/>
              <a:buChar char="v"/>
            </a:pPr>
            <a:r>
              <a:rPr lang="en-US" sz="1800" dirty="0" smtClean="0"/>
              <a:t>(</a:t>
            </a:r>
            <a:r>
              <a:rPr lang="en-US" sz="1800" dirty="0" err="1" smtClean="0"/>
              <a:t>e.g</a:t>
            </a:r>
            <a:r>
              <a:rPr lang="en-US" sz="1800" dirty="0" smtClean="0"/>
              <a:t> </a:t>
            </a:r>
            <a:r>
              <a:rPr lang="en-US" sz="1800" dirty="0"/>
              <a:t>unauthorized disclosure of information, unauthorized modification of information, unauthorized destruction of information, or loss of information or information system </a:t>
            </a:r>
            <a:r>
              <a:rPr lang="en-US" sz="1800" dirty="0" smtClean="0"/>
              <a:t>availability)</a:t>
            </a:r>
            <a:endParaRPr lang="en-US" sz="1800" dirty="0"/>
          </a:p>
          <a:p>
            <a:pPr>
              <a:buClr>
                <a:srgbClr val="CF0A2C"/>
              </a:buClr>
              <a:buSzPct val="120000"/>
            </a:pPr>
            <a:endParaRPr lang="en-US" sz="3200" dirty="0"/>
          </a:p>
        </p:txBody>
      </p:sp>
      <p:sp>
        <p:nvSpPr>
          <p:cNvPr id="9" name="Content Placeholder 2"/>
          <p:cNvSpPr>
            <a:spLocks noGrp="1"/>
          </p:cNvSpPr>
          <p:nvPr>
            <p:ph sz="quarter" idx="4294967295"/>
          </p:nvPr>
        </p:nvSpPr>
        <p:spPr>
          <a:xfrm>
            <a:off x="6611645" y="1484394"/>
            <a:ext cx="5371190" cy="811246"/>
          </a:xfrm>
          <a:prstGeom prst="rect">
            <a:avLst/>
          </a:prstGeom>
        </p:spPr>
        <p:txBody>
          <a:bodyPr/>
          <a:lstStyle/>
          <a:p>
            <a:pPr marL="171450" indent="-171450">
              <a:buClr>
                <a:srgbClr val="CF0A2C"/>
              </a:buClr>
              <a:buSzPct val="120000"/>
              <a:buFont typeface="Wingdings" panose="05000000000000000000" pitchFamily="2" charset="2"/>
              <a:buChar char="v"/>
            </a:pPr>
            <a:r>
              <a:rPr lang="en-US" sz="2400" dirty="0" smtClean="0"/>
              <a:t>Typical Information Classifications:</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066" y="2440018"/>
            <a:ext cx="2213482" cy="2257576"/>
          </a:xfrm>
          <a:prstGeom prst="rect">
            <a:avLst/>
          </a:prstGeom>
        </p:spPr>
      </p:pic>
      <p:sp>
        <p:nvSpPr>
          <p:cNvPr id="10" name="Content Placeholder 2"/>
          <p:cNvSpPr>
            <a:spLocks noGrp="1"/>
          </p:cNvSpPr>
          <p:nvPr>
            <p:ph sz="quarter" idx="4294967295"/>
          </p:nvPr>
        </p:nvSpPr>
        <p:spPr>
          <a:xfrm>
            <a:off x="2943674" y="5343920"/>
            <a:ext cx="7335943" cy="1049653"/>
          </a:xfrm>
          <a:prstGeom prst="rect">
            <a:avLst/>
          </a:prstGeom>
        </p:spPr>
        <p:txBody>
          <a:bodyPr/>
          <a:lstStyle/>
          <a:p>
            <a:pPr marL="171450" indent="-171450">
              <a:buClr>
                <a:srgbClr val="CF0A2C"/>
              </a:buClr>
              <a:buSzPct val="120000"/>
              <a:buFont typeface="Wingdings" panose="05000000000000000000" pitchFamily="2" charset="2"/>
              <a:buChar char="v"/>
            </a:pPr>
            <a:r>
              <a:rPr lang="en-US" sz="2400" dirty="0" smtClean="0"/>
              <a:t>Calculate Qualitatively: Low, Med, High, Critical </a:t>
            </a:r>
            <a:endParaRPr lang="en-US" sz="2000" dirty="0" smtClean="0"/>
          </a:p>
        </p:txBody>
      </p:sp>
      <p:sp>
        <p:nvSpPr>
          <p:cNvPr id="11" name="Content Placeholder 2"/>
          <p:cNvSpPr>
            <a:spLocks noGrp="1"/>
          </p:cNvSpPr>
          <p:nvPr>
            <p:ph sz="quarter" idx="4294967295"/>
          </p:nvPr>
        </p:nvSpPr>
        <p:spPr>
          <a:xfrm>
            <a:off x="7324631" y="2128344"/>
            <a:ext cx="5371190" cy="3143290"/>
          </a:xfrm>
          <a:prstGeom prst="rect">
            <a:avLst/>
          </a:prstGeom>
        </p:spPr>
        <p:txBody>
          <a:bodyPr/>
          <a:lstStyle/>
          <a:p>
            <a:pPr marL="400050" lvl="1" indent="-171450">
              <a:buClr>
                <a:srgbClr val="CF0A2C"/>
              </a:buClr>
              <a:buSzPct val="120000"/>
              <a:buFont typeface="Wingdings" panose="05000000000000000000" pitchFamily="2" charset="2"/>
              <a:buChar char="v"/>
            </a:pPr>
            <a:r>
              <a:rPr lang="en-US" sz="2400" dirty="0" smtClean="0"/>
              <a:t>Public (L)</a:t>
            </a:r>
          </a:p>
          <a:p>
            <a:pPr marL="400050" lvl="1" indent="-171450">
              <a:buClr>
                <a:srgbClr val="CF0A2C"/>
              </a:buClr>
              <a:buSzPct val="120000"/>
              <a:buFont typeface="Wingdings" panose="05000000000000000000" pitchFamily="2" charset="2"/>
              <a:buChar char="v"/>
            </a:pPr>
            <a:r>
              <a:rPr lang="en-US" sz="2400" dirty="0" smtClean="0"/>
              <a:t>Internal Only (M) </a:t>
            </a:r>
          </a:p>
          <a:p>
            <a:pPr marL="400050" lvl="1" indent="-171450">
              <a:buClr>
                <a:srgbClr val="CF0A2C"/>
              </a:buClr>
              <a:buSzPct val="120000"/>
              <a:buFont typeface="Wingdings" panose="05000000000000000000" pitchFamily="2" charset="2"/>
              <a:buChar char="v"/>
            </a:pPr>
            <a:r>
              <a:rPr lang="en-US" sz="2400" dirty="0" smtClean="0"/>
              <a:t>Sensitive (e.g. regulated) (H)</a:t>
            </a:r>
          </a:p>
          <a:p>
            <a:pPr marL="400050" lvl="1" indent="-171450">
              <a:buClr>
                <a:srgbClr val="CF0A2C"/>
              </a:buClr>
              <a:buSzPct val="120000"/>
              <a:buFont typeface="Wingdings" panose="05000000000000000000" pitchFamily="2" charset="2"/>
              <a:buChar char="v"/>
            </a:pPr>
            <a:r>
              <a:rPr lang="en-US" sz="2400" smtClean="0"/>
              <a:t>Life </a:t>
            </a:r>
            <a:r>
              <a:rPr lang="en-US" sz="2400" dirty="0" smtClean="0"/>
              <a:t>Critical or DMZ (C)</a:t>
            </a:r>
            <a:endParaRPr lang="en-US" sz="2400" dirty="0"/>
          </a:p>
        </p:txBody>
      </p:sp>
    </p:spTree>
    <p:extLst>
      <p:ext uri="{BB962C8B-B14F-4D97-AF65-F5344CB8AC3E}">
        <p14:creationId xmlns:p14="http://schemas.microsoft.com/office/powerpoint/2010/main" val="204593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3292" y="3700668"/>
            <a:ext cx="8403349" cy="640080"/>
          </a:xfrm>
        </p:spPr>
        <p:txBody>
          <a:bodyPr>
            <a:noAutofit/>
          </a:bodyPr>
          <a:lstStyle/>
          <a:p>
            <a:r>
              <a:rPr lang="en-US" sz="6000" b="1" dirty="0"/>
              <a:t>Risk Assessment Literature Review</a:t>
            </a:r>
            <a:endParaRPr lang="en-US" sz="6000" b="1" dirty="0"/>
          </a:p>
        </p:txBody>
      </p:sp>
    </p:spTree>
    <p:extLst>
      <p:ext uri="{BB962C8B-B14F-4D97-AF65-F5344CB8AC3E}">
        <p14:creationId xmlns:p14="http://schemas.microsoft.com/office/powerpoint/2010/main" val="828921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a:t>
            </a:r>
            <a:endParaRPr lang="en-US" dirty="0"/>
          </a:p>
        </p:txBody>
      </p:sp>
      <p:sp>
        <p:nvSpPr>
          <p:cNvPr id="3" name="Date Placeholder 2"/>
          <p:cNvSpPr>
            <a:spLocks noGrp="1"/>
          </p:cNvSpPr>
          <p:nvPr>
            <p:ph type="dt" sz="half" idx="2"/>
          </p:nvPr>
        </p:nvSpPr>
        <p:spPr/>
        <p:txBody>
          <a:bodyPr/>
          <a:lstStyle/>
          <a:p>
            <a:r>
              <a:rPr lang="en-US" smtClean="0"/>
              <a:t>January 11, 2020</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17</a:t>
            </a:fld>
            <a:endParaRPr lang="en-US" dirty="0"/>
          </a:p>
        </p:txBody>
      </p:sp>
      <p:sp>
        <p:nvSpPr>
          <p:cNvPr id="6" name="Content Placeholder 5"/>
          <p:cNvSpPr>
            <a:spLocks noGrp="1"/>
          </p:cNvSpPr>
          <p:nvPr>
            <p:ph idx="1"/>
          </p:nvPr>
        </p:nvSpPr>
        <p:spPr/>
        <p:txBody>
          <a:bodyPr/>
          <a:lstStyle/>
          <a:p>
            <a:pPr marL="228600" indent="-228600">
              <a:buFont typeface="+mj-lt"/>
              <a:buAutoNum type="arabicPeriod"/>
            </a:pPr>
            <a:r>
              <a:rPr lang="en-US" sz="2400" dirty="0" smtClean="0"/>
              <a:t> Risk Assessment Automation</a:t>
            </a:r>
          </a:p>
          <a:p>
            <a:pPr marL="228600" indent="-228600">
              <a:buFont typeface="+mj-lt"/>
              <a:buAutoNum type="arabicPeriod"/>
            </a:pPr>
            <a:r>
              <a:rPr lang="en-US" sz="2400" dirty="0" smtClean="0"/>
              <a:t>Risk Assessment Education</a:t>
            </a:r>
          </a:p>
          <a:p>
            <a:pPr marL="228600" indent="-228600">
              <a:buFont typeface="+mj-lt"/>
              <a:buAutoNum type="arabicPeriod"/>
            </a:pPr>
            <a:r>
              <a:rPr lang="en-US" sz="2400" dirty="0" smtClean="0"/>
              <a:t>Risk Assessment Standards</a:t>
            </a:r>
            <a:endParaRPr lang="en-US" sz="2400" dirty="0"/>
          </a:p>
        </p:txBody>
      </p:sp>
      <p:pic>
        <p:nvPicPr>
          <p:cNvPr id="7" name="Picture 6"/>
          <p:cNvPicPr>
            <a:picLocks noChangeAspect="1"/>
          </p:cNvPicPr>
          <p:nvPr/>
        </p:nvPicPr>
        <p:blipFill>
          <a:blip r:embed="rId2"/>
          <a:stretch>
            <a:fillRect/>
          </a:stretch>
        </p:blipFill>
        <p:spPr>
          <a:xfrm>
            <a:off x="5193103" y="3125437"/>
            <a:ext cx="6137244" cy="2663591"/>
          </a:xfrm>
          <a:prstGeom prst="rect">
            <a:avLst/>
          </a:prstGeom>
        </p:spPr>
      </p:pic>
    </p:spTree>
    <p:extLst>
      <p:ext uri="{BB962C8B-B14F-4D97-AF65-F5344CB8AC3E}">
        <p14:creationId xmlns:p14="http://schemas.microsoft.com/office/powerpoint/2010/main" val="2037817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8788" y="3234842"/>
            <a:ext cx="8253824" cy="640080"/>
          </a:xfrm>
        </p:spPr>
        <p:txBody>
          <a:bodyPr>
            <a:noAutofit/>
          </a:bodyPr>
          <a:lstStyle/>
          <a:p>
            <a:r>
              <a:rPr lang="en-US" sz="6000" b="1" dirty="0"/>
              <a:t>Risk Assessment Model</a:t>
            </a:r>
            <a:endParaRPr lang="en-US" sz="6000" b="1" dirty="0"/>
          </a:p>
        </p:txBody>
      </p:sp>
    </p:spTree>
    <p:extLst>
      <p:ext uri="{BB962C8B-B14F-4D97-AF65-F5344CB8AC3E}">
        <p14:creationId xmlns:p14="http://schemas.microsoft.com/office/powerpoint/2010/main" val="2781883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5"/>
            <a:ext cx="7708393" cy="755103"/>
          </a:xfrm>
        </p:spPr>
        <p:txBody>
          <a:bodyPr>
            <a:normAutofit/>
          </a:bodyPr>
          <a:lstStyle/>
          <a:p>
            <a:r>
              <a:rPr lang="en-US" b="1" dirty="0" smtClean="0"/>
              <a:t>NIST Organizational Risk Model</a:t>
            </a:r>
            <a:endParaRPr lang="en-US" b="1" dirty="0"/>
          </a:p>
        </p:txBody>
      </p:sp>
      <p:sp>
        <p:nvSpPr>
          <p:cNvPr id="3" name="Date Placeholder 2"/>
          <p:cNvSpPr>
            <a:spLocks noGrp="1"/>
          </p:cNvSpPr>
          <p:nvPr>
            <p:ph type="dt" sz="half" idx="2"/>
          </p:nvPr>
        </p:nvSpPr>
        <p:spPr/>
        <p:txBody>
          <a:bodyPr/>
          <a:lstStyle/>
          <a:p>
            <a:r>
              <a:rPr lang="en-US" smtClean="0"/>
              <a:t>Nov. 28, 2018</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19</a:t>
            </a:fld>
            <a:endParaRPr lang="en-US" dirty="0"/>
          </a:p>
        </p:txBody>
      </p:sp>
      <p:pic>
        <p:nvPicPr>
          <p:cNvPr id="8" name="Content Placeholder 7"/>
          <p:cNvPicPr>
            <a:picLocks noGrp="1" noChangeAspect="1"/>
          </p:cNvPicPr>
          <p:nvPr>
            <p:ph idx="1"/>
          </p:nvPr>
        </p:nvPicPr>
        <p:blipFill>
          <a:blip r:embed="rId3"/>
          <a:stretch>
            <a:fillRect/>
          </a:stretch>
        </p:blipFill>
        <p:spPr>
          <a:xfrm>
            <a:off x="364358" y="1422315"/>
            <a:ext cx="8199079" cy="4562480"/>
          </a:xfrm>
          <a:prstGeom prst="rect">
            <a:avLst/>
          </a:prstGeom>
        </p:spPr>
      </p:pic>
      <p:pic>
        <p:nvPicPr>
          <p:cNvPr id="6" name="Picture 5"/>
          <p:cNvPicPr>
            <a:picLocks noChangeAspect="1"/>
          </p:cNvPicPr>
          <p:nvPr/>
        </p:nvPicPr>
        <p:blipFill>
          <a:blip r:embed="rId4"/>
          <a:stretch>
            <a:fillRect/>
          </a:stretch>
        </p:blipFill>
        <p:spPr>
          <a:xfrm>
            <a:off x="8563437" y="3657097"/>
            <a:ext cx="3628563" cy="1821180"/>
          </a:xfrm>
          <a:prstGeom prst="rect">
            <a:avLst/>
          </a:prstGeom>
        </p:spPr>
      </p:pic>
      <p:sp>
        <p:nvSpPr>
          <p:cNvPr id="9" name="Content Placeholder 2"/>
          <p:cNvSpPr txBox="1">
            <a:spLocks/>
          </p:cNvSpPr>
          <p:nvPr/>
        </p:nvSpPr>
        <p:spPr>
          <a:xfrm>
            <a:off x="8722066" y="1655127"/>
            <a:ext cx="3360800" cy="1047267"/>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buClr>
                <a:srgbClr val="CF0A2C"/>
              </a:buClr>
              <a:buSzPct val="120000"/>
              <a:buFont typeface="Wingdings" panose="05000000000000000000" pitchFamily="2" charset="2"/>
              <a:buChar char="v"/>
            </a:pPr>
            <a:r>
              <a:rPr lang="en-US" sz="2400" dirty="0" smtClean="0"/>
              <a:t>Calculating Risk for each Issue: Qualitatively</a:t>
            </a:r>
            <a:endParaRPr lang="en-US" sz="2000" dirty="0" smtClean="0"/>
          </a:p>
        </p:txBody>
      </p:sp>
    </p:spTree>
    <p:extLst>
      <p:ext uri="{BB962C8B-B14F-4D97-AF65-F5344CB8AC3E}">
        <p14:creationId xmlns:p14="http://schemas.microsoft.com/office/powerpoint/2010/main" val="1220050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Session Outline (15 minutes)</a:t>
            </a:r>
            <a:endParaRPr lang="en-US" b="1" dirty="0"/>
          </a:p>
        </p:txBody>
      </p:sp>
      <p:sp>
        <p:nvSpPr>
          <p:cNvPr id="3" name="Content Placeholder 2"/>
          <p:cNvSpPr>
            <a:spLocks noGrp="1"/>
          </p:cNvSpPr>
          <p:nvPr>
            <p:ph sz="quarter" idx="4294967295"/>
          </p:nvPr>
        </p:nvSpPr>
        <p:spPr>
          <a:xfrm>
            <a:off x="539494" y="1435607"/>
            <a:ext cx="11109031" cy="4227255"/>
          </a:xfrm>
          <a:prstGeom prst="rect">
            <a:avLst/>
          </a:prstGeom>
        </p:spPr>
        <p:txBody>
          <a:bodyPr/>
          <a:lstStyle/>
          <a:p>
            <a:pPr marL="514350" indent="-514350">
              <a:spcBef>
                <a:spcPts val="0"/>
              </a:spcBef>
              <a:spcAft>
                <a:spcPts val="0"/>
              </a:spcAft>
              <a:buClr>
                <a:srgbClr val="CF0A2C"/>
              </a:buClr>
              <a:buSzPct val="120000"/>
              <a:buFont typeface="+mj-lt"/>
              <a:buAutoNum type="arabicPeriod"/>
            </a:pPr>
            <a:r>
              <a:rPr lang="en-US" sz="2400" dirty="0"/>
              <a:t>Introduction</a:t>
            </a:r>
          </a:p>
          <a:p>
            <a:pPr marL="514350" indent="-514350">
              <a:spcBef>
                <a:spcPts val="0"/>
              </a:spcBef>
              <a:spcAft>
                <a:spcPts val="0"/>
              </a:spcAft>
              <a:buClr>
                <a:srgbClr val="CF0A2C"/>
              </a:buClr>
              <a:buSzPct val="120000"/>
              <a:buFont typeface="+mj-lt"/>
              <a:buAutoNum type="arabicPeriod"/>
            </a:pPr>
            <a:r>
              <a:rPr lang="en-US" sz="2400" dirty="0"/>
              <a:t>Risk Assessment Standards</a:t>
            </a:r>
          </a:p>
          <a:p>
            <a:pPr marL="514350" indent="-514350">
              <a:spcBef>
                <a:spcPts val="0"/>
              </a:spcBef>
              <a:spcAft>
                <a:spcPts val="0"/>
              </a:spcAft>
              <a:buClr>
                <a:srgbClr val="CF0A2C"/>
              </a:buClr>
              <a:buSzPct val="120000"/>
              <a:buFont typeface="+mj-lt"/>
              <a:buAutoNum type="arabicPeriod"/>
            </a:pPr>
            <a:r>
              <a:rPr lang="en-US" sz="2400" dirty="0"/>
              <a:t>Risk Assessment Literature Review</a:t>
            </a:r>
          </a:p>
          <a:p>
            <a:pPr marL="514350" indent="-514350">
              <a:spcBef>
                <a:spcPts val="0"/>
              </a:spcBef>
              <a:spcAft>
                <a:spcPts val="0"/>
              </a:spcAft>
              <a:buClr>
                <a:srgbClr val="CF0A2C"/>
              </a:buClr>
              <a:buSzPct val="120000"/>
              <a:buFont typeface="+mj-lt"/>
              <a:buAutoNum type="arabicPeriod"/>
            </a:pPr>
            <a:r>
              <a:rPr lang="en-US" sz="2400" dirty="0"/>
              <a:t>Risk Assessment Model</a:t>
            </a:r>
          </a:p>
          <a:p>
            <a:pPr marL="514350" indent="-514350">
              <a:spcBef>
                <a:spcPts val="0"/>
              </a:spcBef>
              <a:spcAft>
                <a:spcPts val="0"/>
              </a:spcAft>
              <a:buClr>
                <a:srgbClr val="CF0A2C"/>
              </a:buClr>
              <a:buSzPct val="120000"/>
              <a:buFont typeface="+mj-lt"/>
              <a:buAutoNum type="arabicPeriod"/>
            </a:pPr>
            <a:r>
              <a:rPr lang="en-US" sz="2400" dirty="0"/>
              <a:t>Risk Assessment Library Considerations</a:t>
            </a:r>
          </a:p>
          <a:p>
            <a:pPr marL="514350" indent="-514350">
              <a:spcBef>
                <a:spcPts val="0"/>
              </a:spcBef>
              <a:spcAft>
                <a:spcPts val="0"/>
              </a:spcAft>
              <a:buClr>
                <a:srgbClr val="CF0A2C"/>
              </a:buClr>
              <a:buSzPct val="120000"/>
              <a:buFont typeface="+mj-lt"/>
              <a:buAutoNum type="arabicPeriod"/>
            </a:pPr>
            <a:r>
              <a:rPr lang="en-US" sz="2400" dirty="0"/>
              <a:t>A Risk Assessment Library </a:t>
            </a:r>
            <a:r>
              <a:rPr lang="en-US" sz="2400" dirty="0" smtClean="0"/>
              <a:t>Example</a:t>
            </a:r>
          </a:p>
          <a:p>
            <a:pPr marL="514350" indent="-514350">
              <a:spcBef>
                <a:spcPts val="0"/>
              </a:spcBef>
              <a:spcAft>
                <a:spcPts val="0"/>
              </a:spcAft>
              <a:buClr>
                <a:srgbClr val="CF0A2C"/>
              </a:buClr>
              <a:buSzPct val="120000"/>
              <a:buFont typeface="+mj-lt"/>
              <a:buAutoNum type="arabicPeriod"/>
            </a:pPr>
            <a:r>
              <a:rPr lang="en-US" sz="2400" dirty="0" smtClean="0"/>
              <a:t>Future Work and Implications</a:t>
            </a:r>
          </a:p>
          <a:p>
            <a:pPr marL="514350" indent="-514350">
              <a:spcBef>
                <a:spcPts val="0"/>
              </a:spcBef>
              <a:spcAft>
                <a:spcPts val="0"/>
              </a:spcAft>
              <a:buClr>
                <a:srgbClr val="CF0A2C"/>
              </a:buClr>
              <a:buSzPct val="120000"/>
              <a:buFont typeface="+mj-lt"/>
              <a:buAutoNum type="arabicPeriod"/>
            </a:pPr>
            <a:r>
              <a:rPr lang="en-US" sz="2400" dirty="0" smtClean="0"/>
              <a:t>Conclusions</a:t>
            </a:r>
            <a:endParaRPr lang="en-US" sz="2400" dirty="0"/>
          </a:p>
        </p:txBody>
      </p:sp>
      <p:sp>
        <p:nvSpPr>
          <p:cNvPr id="4" name="Date Placeholder 3"/>
          <p:cNvSpPr>
            <a:spLocks noGrp="1"/>
          </p:cNvSpPr>
          <p:nvPr>
            <p:ph type="dt" sz="half" idx="2"/>
          </p:nvPr>
        </p:nvSpPr>
        <p:spPr/>
        <p:txBody>
          <a:bodyPr/>
          <a:lstStyle/>
          <a:p>
            <a:r>
              <a:rPr lang="en-US" dirty="0" smtClean="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2</a:t>
            </a:fld>
            <a:endParaRPr lang="en-US" dirty="0"/>
          </a:p>
        </p:txBody>
      </p:sp>
    </p:spTree>
    <p:extLst>
      <p:ext uri="{BB962C8B-B14F-4D97-AF65-F5344CB8AC3E}">
        <p14:creationId xmlns:p14="http://schemas.microsoft.com/office/powerpoint/2010/main" val="2949654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5"/>
            <a:ext cx="9007804" cy="755103"/>
          </a:xfrm>
        </p:spPr>
        <p:txBody>
          <a:bodyPr>
            <a:normAutofit fontScale="90000"/>
          </a:bodyPr>
          <a:lstStyle/>
          <a:p>
            <a:r>
              <a:rPr lang="en-US" b="1" dirty="0" smtClean="0"/>
              <a:t>NIST Assessment Example: Medical Wireless Infusion Pumps</a:t>
            </a:r>
            <a:endParaRPr lang="en-US" b="1" dirty="0"/>
          </a:p>
        </p:txBody>
      </p:sp>
      <p:sp>
        <p:nvSpPr>
          <p:cNvPr id="3" name="Date Placeholder 2"/>
          <p:cNvSpPr>
            <a:spLocks noGrp="1"/>
          </p:cNvSpPr>
          <p:nvPr>
            <p:ph type="dt" sz="half" idx="2"/>
          </p:nvPr>
        </p:nvSpPr>
        <p:spPr/>
        <p:txBody>
          <a:bodyPr/>
          <a:lstStyle/>
          <a:p>
            <a:r>
              <a:rPr lang="en-US" smtClean="0"/>
              <a:t>Nov. 28, 2018</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20</a:t>
            </a:fld>
            <a:endParaRPr lang="en-US" dirty="0"/>
          </a:p>
        </p:txBody>
      </p:sp>
      <p:pic>
        <p:nvPicPr>
          <p:cNvPr id="9" name="Picture 8"/>
          <p:cNvPicPr>
            <a:picLocks noChangeAspect="1"/>
          </p:cNvPicPr>
          <p:nvPr/>
        </p:nvPicPr>
        <p:blipFill>
          <a:blip r:embed="rId3"/>
          <a:stretch>
            <a:fillRect/>
          </a:stretch>
        </p:blipFill>
        <p:spPr>
          <a:xfrm>
            <a:off x="635700" y="1631452"/>
            <a:ext cx="4529857" cy="2995209"/>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5415667" y="1465180"/>
            <a:ext cx="6200775" cy="4476750"/>
          </a:xfrm>
          <a:prstGeom prst="rect">
            <a:avLst/>
          </a:prstGeom>
          <a:ln>
            <a:solidFill>
              <a:schemeClr val="tx1"/>
            </a:solidFill>
          </a:ln>
        </p:spPr>
      </p:pic>
      <p:pic>
        <p:nvPicPr>
          <p:cNvPr id="12" name="Picture 11"/>
          <p:cNvPicPr>
            <a:picLocks noChangeAspect="1"/>
          </p:cNvPicPr>
          <p:nvPr/>
        </p:nvPicPr>
        <p:blipFill>
          <a:blip r:embed="rId5"/>
          <a:stretch>
            <a:fillRect/>
          </a:stretch>
        </p:blipFill>
        <p:spPr>
          <a:xfrm>
            <a:off x="2017375" y="4850323"/>
            <a:ext cx="1891487" cy="812540"/>
          </a:xfrm>
          <a:prstGeom prst="rect">
            <a:avLst/>
          </a:prstGeom>
          <a:ln>
            <a:solidFill>
              <a:schemeClr val="tx1"/>
            </a:solidFill>
          </a:ln>
        </p:spPr>
      </p:pic>
    </p:spTree>
    <p:extLst>
      <p:ext uri="{BB962C8B-B14F-4D97-AF65-F5344CB8AC3E}">
        <p14:creationId xmlns:p14="http://schemas.microsoft.com/office/powerpoint/2010/main" val="2700690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4282" y="3631657"/>
            <a:ext cx="7523454" cy="640080"/>
          </a:xfrm>
        </p:spPr>
        <p:txBody>
          <a:bodyPr>
            <a:noAutofit/>
          </a:bodyPr>
          <a:lstStyle/>
          <a:p>
            <a:r>
              <a:rPr lang="en-US" sz="6000" b="1" dirty="0"/>
              <a:t>Risk Assessment Library Considerations</a:t>
            </a:r>
            <a:endParaRPr lang="en-US" sz="6000" b="1" dirty="0"/>
          </a:p>
        </p:txBody>
      </p:sp>
    </p:spTree>
    <p:extLst>
      <p:ext uri="{BB962C8B-B14F-4D97-AF65-F5344CB8AC3E}">
        <p14:creationId xmlns:p14="http://schemas.microsoft.com/office/powerpoint/2010/main" val="1044218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smtClean="0"/>
              <a:t>Risk Assessment Library Considerations</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22</a:t>
            </a:fld>
            <a:endParaRPr lang="en-US" dirty="0"/>
          </a:p>
        </p:txBody>
      </p:sp>
      <p:pic>
        <p:nvPicPr>
          <p:cNvPr id="8" name="Picture 7"/>
          <p:cNvPicPr>
            <a:picLocks noChangeAspect="1"/>
          </p:cNvPicPr>
          <p:nvPr/>
        </p:nvPicPr>
        <p:blipFill>
          <a:blip r:embed="rId2"/>
          <a:stretch>
            <a:fillRect/>
          </a:stretch>
        </p:blipFill>
        <p:spPr>
          <a:xfrm>
            <a:off x="4986068" y="1666358"/>
            <a:ext cx="5748777" cy="3794193"/>
          </a:xfrm>
          <a:prstGeom prst="rect">
            <a:avLst/>
          </a:prstGeom>
        </p:spPr>
      </p:pic>
      <p:sp>
        <p:nvSpPr>
          <p:cNvPr id="9" name="Content Placeholder 2"/>
          <p:cNvSpPr>
            <a:spLocks noGrp="1"/>
          </p:cNvSpPr>
          <p:nvPr>
            <p:ph sz="quarter" idx="4294967295"/>
          </p:nvPr>
        </p:nvSpPr>
        <p:spPr>
          <a:xfrm>
            <a:off x="683873" y="1666358"/>
            <a:ext cx="5412127" cy="3959372"/>
          </a:xfrm>
          <a:prstGeom prst="rect">
            <a:avLst/>
          </a:prstGeom>
        </p:spPr>
        <p:txBody>
          <a:bodyPr/>
          <a:lstStyle/>
          <a:p>
            <a:pPr marL="171450" indent="-171450">
              <a:buClr>
                <a:srgbClr val="CF0A2C"/>
              </a:buClr>
              <a:buSzPct val="120000"/>
              <a:buFont typeface="Wingdings" panose="05000000000000000000" pitchFamily="2" charset="2"/>
              <a:buChar char="v"/>
            </a:pPr>
            <a:r>
              <a:rPr lang="en-US" sz="1800" dirty="0"/>
              <a:t>Legal Requirements</a:t>
            </a:r>
          </a:p>
          <a:p>
            <a:pPr marL="171450" indent="-171450">
              <a:buClr>
                <a:srgbClr val="CF0A2C"/>
              </a:buClr>
              <a:buSzPct val="120000"/>
              <a:buFont typeface="Wingdings" panose="05000000000000000000" pitchFamily="2" charset="2"/>
              <a:buChar char="v"/>
            </a:pPr>
            <a:r>
              <a:rPr lang="en-US" sz="1800" dirty="0"/>
              <a:t>Training Requirements</a:t>
            </a:r>
          </a:p>
          <a:p>
            <a:pPr marL="171450" indent="-171450">
              <a:buClr>
                <a:srgbClr val="CF0A2C"/>
              </a:buClr>
              <a:buSzPct val="120000"/>
              <a:buFont typeface="Wingdings" panose="05000000000000000000" pitchFamily="2" charset="2"/>
              <a:buChar char="v"/>
            </a:pPr>
            <a:r>
              <a:rPr lang="en-US" sz="1800" dirty="0"/>
              <a:t>Vendor </a:t>
            </a:r>
            <a:r>
              <a:rPr lang="en-US" sz="1800" dirty="0" smtClean="0"/>
              <a:t>Requirements</a:t>
            </a:r>
          </a:p>
          <a:p>
            <a:pPr marL="171450" indent="-171450">
              <a:buClr>
                <a:srgbClr val="CF0A2C"/>
              </a:buClr>
              <a:buSzPct val="120000"/>
              <a:buFont typeface="Wingdings" panose="05000000000000000000" pitchFamily="2" charset="2"/>
              <a:buChar char="v"/>
            </a:pPr>
            <a:r>
              <a:rPr lang="en-US" sz="1800" dirty="0"/>
              <a:t>Application and System </a:t>
            </a:r>
            <a:r>
              <a:rPr lang="en-US" sz="1800" dirty="0" smtClean="0"/>
              <a:t>Requirements</a:t>
            </a:r>
          </a:p>
          <a:p>
            <a:pPr marL="171450" indent="-171450">
              <a:buClr>
                <a:srgbClr val="CF0A2C"/>
              </a:buClr>
              <a:buSzPct val="120000"/>
              <a:buFont typeface="Wingdings" panose="05000000000000000000" pitchFamily="2" charset="2"/>
              <a:buChar char="v"/>
            </a:pPr>
            <a:r>
              <a:rPr lang="en-US" sz="1800" dirty="0" smtClean="0"/>
              <a:t>Budget for Adverse Events</a:t>
            </a:r>
          </a:p>
          <a:p>
            <a:pPr marL="171450" indent="-171450">
              <a:buClr>
                <a:srgbClr val="CF0A2C"/>
              </a:buClr>
              <a:buSzPct val="120000"/>
              <a:buFont typeface="Wingdings" panose="05000000000000000000" pitchFamily="2" charset="2"/>
              <a:buChar char="v"/>
            </a:pPr>
            <a:endParaRPr lang="en-US" sz="1800" dirty="0"/>
          </a:p>
        </p:txBody>
      </p:sp>
    </p:spTree>
    <p:extLst>
      <p:ext uri="{BB962C8B-B14F-4D97-AF65-F5344CB8AC3E}">
        <p14:creationId xmlns:p14="http://schemas.microsoft.com/office/powerpoint/2010/main" val="3618073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smtClean="0"/>
              <a:t>Application and System Requirements</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23</a:t>
            </a:fld>
            <a:endParaRPr lang="en-US" dirty="0"/>
          </a:p>
        </p:txBody>
      </p:sp>
      <p:sp>
        <p:nvSpPr>
          <p:cNvPr id="9" name="Content Placeholder 2"/>
          <p:cNvSpPr>
            <a:spLocks noGrp="1"/>
          </p:cNvSpPr>
          <p:nvPr>
            <p:ph sz="quarter" idx="4294967295"/>
          </p:nvPr>
        </p:nvSpPr>
        <p:spPr>
          <a:xfrm>
            <a:off x="539496" y="1444584"/>
            <a:ext cx="5412127" cy="3959372"/>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Authentication</a:t>
            </a:r>
            <a:endParaRPr lang="en-US" sz="1800" dirty="0"/>
          </a:p>
          <a:p>
            <a:pPr marL="400050" lvl="1" indent="-171450">
              <a:spcBef>
                <a:spcPts val="0"/>
              </a:spcBef>
              <a:spcAft>
                <a:spcPts val="0"/>
              </a:spcAft>
              <a:buClr>
                <a:srgbClr val="CF0A2C"/>
              </a:buClr>
              <a:buSzPct val="120000"/>
              <a:buFont typeface="Wingdings" panose="05000000000000000000" pitchFamily="2" charset="2"/>
              <a:buChar char="v"/>
            </a:pPr>
            <a:r>
              <a:rPr lang="en-US" sz="1800" dirty="0"/>
              <a:t>Session Management</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Data-in-Motion</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Data-at-Rest and External Media</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Data-in-Use</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Access Control</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Auditing and Monitoring</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Injection and Input Vulnerabilities</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Organizational Control </a:t>
            </a:r>
            <a:r>
              <a:rPr lang="en-US" sz="1800" dirty="0" smtClean="0"/>
              <a:t>Requirements</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Policies </a:t>
            </a:r>
            <a:r>
              <a:rPr lang="en-US" sz="1800" dirty="0"/>
              <a:t>and </a:t>
            </a:r>
            <a:r>
              <a:rPr lang="en-US" sz="1800" dirty="0" smtClean="0"/>
              <a:t>Procedures</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Physical Security</a:t>
            </a:r>
            <a:endParaRPr lang="en-US" sz="1800" dirty="0"/>
          </a:p>
        </p:txBody>
      </p:sp>
      <p:pic>
        <p:nvPicPr>
          <p:cNvPr id="10" name="Picture 9"/>
          <p:cNvPicPr>
            <a:picLocks noChangeAspect="1"/>
          </p:cNvPicPr>
          <p:nvPr/>
        </p:nvPicPr>
        <p:blipFill>
          <a:blip r:embed="rId2"/>
          <a:stretch>
            <a:fillRect/>
          </a:stretch>
        </p:blipFill>
        <p:spPr>
          <a:xfrm>
            <a:off x="6362997" y="1364184"/>
            <a:ext cx="5632651" cy="4467275"/>
          </a:xfrm>
          <a:prstGeom prst="rect">
            <a:avLst/>
          </a:prstGeom>
        </p:spPr>
      </p:pic>
    </p:spTree>
    <p:extLst>
      <p:ext uri="{BB962C8B-B14F-4D97-AF65-F5344CB8AC3E}">
        <p14:creationId xmlns:p14="http://schemas.microsoft.com/office/powerpoint/2010/main" val="434472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6041" y="3700669"/>
            <a:ext cx="8253824" cy="640080"/>
          </a:xfrm>
        </p:spPr>
        <p:txBody>
          <a:bodyPr>
            <a:noAutofit/>
          </a:bodyPr>
          <a:lstStyle/>
          <a:p>
            <a:r>
              <a:rPr lang="en-US" sz="6000" b="1" dirty="0"/>
              <a:t>A Risk Assessment Library Example</a:t>
            </a:r>
            <a:endParaRPr lang="en-US" sz="6000" b="1" dirty="0"/>
          </a:p>
        </p:txBody>
      </p:sp>
    </p:spTree>
    <p:extLst>
      <p:ext uri="{BB962C8B-B14F-4D97-AF65-F5344CB8AC3E}">
        <p14:creationId xmlns:p14="http://schemas.microsoft.com/office/powerpoint/2010/main" val="4100808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Risk Assessment Library</a:t>
            </a:r>
            <a:endParaRPr lang="en-US" dirty="0"/>
          </a:p>
        </p:txBody>
      </p:sp>
      <p:sp>
        <p:nvSpPr>
          <p:cNvPr id="3" name="Date Placeholder 2"/>
          <p:cNvSpPr>
            <a:spLocks noGrp="1"/>
          </p:cNvSpPr>
          <p:nvPr>
            <p:ph type="dt" sz="half" idx="2"/>
          </p:nvPr>
        </p:nvSpPr>
        <p:spPr/>
        <p:txBody>
          <a:bodyPr/>
          <a:lstStyle/>
          <a:p>
            <a:r>
              <a:rPr lang="en-US" smtClean="0"/>
              <a:t>January 11, 2020</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25</a:t>
            </a:fld>
            <a:endParaRPr lang="en-US" dirty="0"/>
          </a:p>
        </p:txBody>
      </p:sp>
      <p:pic>
        <p:nvPicPr>
          <p:cNvPr id="102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20" y="1885321"/>
            <a:ext cx="11553250" cy="392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728529" y="1321115"/>
            <a:ext cx="4174541" cy="369332"/>
          </a:xfrm>
          <a:prstGeom prst="rect">
            <a:avLst/>
          </a:prstGeom>
          <a:noFill/>
        </p:spPr>
        <p:txBody>
          <a:bodyPr wrap="none" rtlCol="0">
            <a:spAutoFit/>
          </a:bodyPr>
          <a:lstStyle/>
          <a:p>
            <a:r>
              <a:rPr lang="en-US" i="1" dirty="0"/>
              <a:t>https://github.com/schmeelk/HICSS-53</a:t>
            </a:r>
          </a:p>
        </p:txBody>
      </p:sp>
    </p:spTree>
    <p:extLst>
      <p:ext uri="{BB962C8B-B14F-4D97-AF65-F5344CB8AC3E}">
        <p14:creationId xmlns:p14="http://schemas.microsoft.com/office/powerpoint/2010/main" val="766279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a:t>Findings 1: Stored Cross-Site Scripting (XSS).</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26</a:t>
            </a:fld>
            <a:endParaRPr lang="en-US" dirty="0"/>
          </a:p>
        </p:txBody>
      </p:sp>
      <p:sp>
        <p:nvSpPr>
          <p:cNvPr id="9" name="Content Placeholder 2"/>
          <p:cNvSpPr>
            <a:spLocks noGrp="1"/>
          </p:cNvSpPr>
          <p:nvPr>
            <p:ph sz="quarter" idx="4294967295"/>
          </p:nvPr>
        </p:nvSpPr>
        <p:spPr>
          <a:xfrm>
            <a:off x="539496" y="1444584"/>
            <a:ext cx="11109030" cy="1402133"/>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a:t>Cross-site scripting is considered an injection/input validation software development </a:t>
            </a:r>
            <a:r>
              <a:rPr lang="en-US" sz="1800" dirty="0" smtClean="0"/>
              <a:t>error</a:t>
            </a:r>
            <a:r>
              <a:rPr lang="en-US" sz="1800" dirty="0"/>
              <a:t>.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HIPAA </a:t>
            </a:r>
            <a:r>
              <a:rPr lang="en-US" sz="1800" dirty="0"/>
              <a:t>does not specifically mention cross-site scripting within the law itself, but other interpretations about access control, confidentiality, integrity and availability could potentially affect legal recourse.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a:t>C</a:t>
            </a:r>
            <a:r>
              <a:rPr lang="en-US" sz="1800" dirty="0" smtClean="0"/>
              <a:t>onsidering </a:t>
            </a:r>
            <a:r>
              <a:rPr lang="en-US" sz="1800" dirty="0"/>
              <a:t>the NYS policies, accepting an XSS vulnerability may be in violation of the organizational Secure Coding Standard (NYS-S13-002), as it requires systems free of such software bugs.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During </a:t>
            </a:r>
            <a:r>
              <a:rPr lang="en-US" sz="1800" dirty="0"/>
              <a:t>a risk assessment, not only should the finding be identified, it should be </a:t>
            </a:r>
            <a:r>
              <a:rPr lang="en-US" sz="1800" dirty="0" smtClean="0"/>
              <a:t>mapped</a:t>
            </a:r>
            <a:endParaRPr lang="en-US" sz="1800"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11" y="4247271"/>
            <a:ext cx="11496399" cy="158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469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a:t>Findings 2: Denial of Service</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27</a:t>
            </a:fld>
            <a:endParaRPr lang="en-US" dirty="0"/>
          </a:p>
        </p:txBody>
      </p:sp>
      <p:sp>
        <p:nvSpPr>
          <p:cNvPr id="9" name="Content Placeholder 2"/>
          <p:cNvSpPr>
            <a:spLocks noGrp="1"/>
          </p:cNvSpPr>
          <p:nvPr>
            <p:ph sz="quarter" idx="4294967295"/>
          </p:nvPr>
        </p:nvSpPr>
        <p:spPr>
          <a:xfrm>
            <a:off x="539496" y="1444584"/>
            <a:ext cx="11109030" cy="1402133"/>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a:t>The application is susceptible to a denial of service attack based on how the application is </a:t>
            </a:r>
            <a:r>
              <a:rPr lang="en-US" sz="1800" dirty="0" smtClean="0"/>
              <a:t>constructed.</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a:t>D</a:t>
            </a:r>
            <a:r>
              <a:rPr lang="en-US" sz="1800" dirty="0" smtClean="0"/>
              <a:t>enial </a:t>
            </a:r>
            <a:r>
              <a:rPr lang="en-US" sz="1800" dirty="0"/>
              <a:t>of service is not mentioned in HIPAA directly; however, organizations are required maintain the availability of </a:t>
            </a:r>
            <a:r>
              <a:rPr lang="en-US" sz="1800" dirty="0" err="1"/>
              <a:t>ePHI</a:t>
            </a:r>
            <a:r>
              <a:rPr lang="en-US" sz="1800" dirty="0"/>
              <a:t> which is within an application.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Connecting </a:t>
            </a:r>
            <a:r>
              <a:rPr lang="en-US" sz="1800" dirty="0"/>
              <a:t>this finding to policies, for example the NYS ITS policies, a violation of the Secure Coding Standard (NYS-S13-002) occurs, which should be managed. </a:t>
            </a: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19" y="3942512"/>
            <a:ext cx="11527503" cy="163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85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a:t>Findings 3: Cookie Manipulation</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28</a:t>
            </a:fld>
            <a:endParaRPr lang="en-US" dirty="0"/>
          </a:p>
        </p:txBody>
      </p:sp>
      <p:sp>
        <p:nvSpPr>
          <p:cNvPr id="9" name="Content Placeholder 2"/>
          <p:cNvSpPr>
            <a:spLocks noGrp="1"/>
          </p:cNvSpPr>
          <p:nvPr>
            <p:ph sz="quarter" idx="4294967295"/>
          </p:nvPr>
        </p:nvSpPr>
        <p:spPr>
          <a:xfrm>
            <a:off x="539496" y="1444584"/>
            <a:ext cx="11109030" cy="1402133"/>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a:t>The application is susceptible to cookie manipulation meaning that the session management vulnerable.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This </a:t>
            </a:r>
            <a:r>
              <a:rPr lang="en-US" sz="1800" dirty="0"/>
              <a:t>particular finding is not discussed directly in HIPAA; however, HIPAA discusses access control standards, which may come into question in such a case where a known vulnerability exists.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This </a:t>
            </a:r>
            <a:r>
              <a:rPr lang="en-US" sz="1800" dirty="0"/>
              <a:t>particular finding violates the NYS Secure Coding Standard (NYS-S13-002).</a:t>
            </a: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91" y="3876021"/>
            <a:ext cx="11451116" cy="201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429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a:t>Findings 4: Lack of Application Auditing</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29</a:t>
            </a:fld>
            <a:endParaRPr lang="en-US" dirty="0"/>
          </a:p>
        </p:txBody>
      </p:sp>
      <p:sp>
        <p:nvSpPr>
          <p:cNvPr id="9" name="Content Placeholder 2"/>
          <p:cNvSpPr>
            <a:spLocks noGrp="1"/>
          </p:cNvSpPr>
          <p:nvPr>
            <p:ph sz="quarter" idx="4294967295"/>
          </p:nvPr>
        </p:nvSpPr>
        <p:spPr>
          <a:xfrm>
            <a:off x="539496" y="1444584"/>
            <a:ext cx="11109030" cy="1402133"/>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a:t>This particular application may be found to be improperly auditing associated activities.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If </a:t>
            </a:r>
            <a:r>
              <a:rPr lang="en-US" sz="1800" dirty="0"/>
              <a:t>the application were to house </a:t>
            </a:r>
            <a:r>
              <a:rPr lang="en-US" sz="1800" dirty="0" err="1"/>
              <a:t>ePHI</a:t>
            </a:r>
            <a:r>
              <a:rPr lang="en-US" sz="1800" dirty="0"/>
              <a:t>, then it would be required to provide auditing records under HIPAA.  This would be a direct violation of the federal law.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This </a:t>
            </a:r>
            <a:r>
              <a:rPr lang="en-US" sz="1800" dirty="0"/>
              <a:t>particular finding would also be in violation of the NYS Security Logging (NYS-S14-005) policy, so a policy exception should be put into place. </a:t>
            </a: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95" y="3896096"/>
            <a:ext cx="11725575" cy="227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0765" y="3200336"/>
            <a:ext cx="8253824" cy="640080"/>
          </a:xfrm>
        </p:spPr>
        <p:txBody>
          <a:bodyPr>
            <a:noAutofit/>
          </a:bodyPr>
          <a:lstStyle/>
          <a:p>
            <a:r>
              <a:rPr lang="en-US" sz="6000" b="1" dirty="0" smtClean="0"/>
              <a:t>Introduction</a:t>
            </a:r>
            <a:endParaRPr lang="en-US" sz="6000" b="1" dirty="0"/>
          </a:p>
        </p:txBody>
      </p:sp>
    </p:spTree>
    <p:extLst>
      <p:ext uri="{BB962C8B-B14F-4D97-AF65-F5344CB8AC3E}">
        <p14:creationId xmlns:p14="http://schemas.microsoft.com/office/powerpoint/2010/main" val="3698236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a:t>Findings 5: Lack of Vendor </a:t>
            </a:r>
            <a:r>
              <a:rPr lang="en-US" b="1" dirty="0" smtClean="0"/>
              <a:t>Agreements</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30</a:t>
            </a:fld>
            <a:endParaRPr lang="en-US" dirty="0"/>
          </a:p>
        </p:txBody>
      </p:sp>
      <p:sp>
        <p:nvSpPr>
          <p:cNvPr id="9" name="Content Placeholder 2"/>
          <p:cNvSpPr>
            <a:spLocks noGrp="1"/>
          </p:cNvSpPr>
          <p:nvPr>
            <p:ph sz="quarter" idx="4294967295"/>
          </p:nvPr>
        </p:nvSpPr>
        <p:spPr>
          <a:xfrm>
            <a:off x="539496" y="1444584"/>
            <a:ext cx="11109030" cy="1402133"/>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a:t>This particular application may be from a vendor.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In </a:t>
            </a:r>
            <a:r>
              <a:rPr lang="en-US" sz="1800" dirty="0"/>
              <a:t>such a case, proper agreements such as a Business Associate Agreement (BAA) or other vendor requirements must be in </a:t>
            </a:r>
            <a:r>
              <a:rPr lang="en-US" sz="1800" dirty="0" smtClean="0"/>
              <a:t>place based on Federal requirements.  </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If </a:t>
            </a:r>
            <a:r>
              <a:rPr lang="en-US" sz="1800" dirty="0"/>
              <a:t>the application is housing </a:t>
            </a:r>
            <a:r>
              <a:rPr lang="en-US" sz="1800" dirty="0" err="1"/>
              <a:t>ePHI</a:t>
            </a:r>
            <a:r>
              <a:rPr lang="en-US" sz="1800" dirty="0"/>
              <a:t>, then both HIPAA and the organizational polices/standards (e.g. NYS ITS Information Security Risk Management Standard (NYS-S14-001)) may be violated </a:t>
            </a:r>
            <a:r>
              <a:rPr lang="en-US" sz="1800" dirty="0" smtClean="0"/>
              <a:t>and are </a:t>
            </a:r>
            <a:r>
              <a:rPr lang="en-US" sz="1800" dirty="0"/>
              <a:t>at stake so the connection to the laws and policies/standards needs to be clear to effectively manage the risks to the organization. </a:t>
            </a: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03" y="4442141"/>
            <a:ext cx="11776517" cy="166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800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10327" y="3700668"/>
            <a:ext cx="8253824" cy="640080"/>
          </a:xfrm>
        </p:spPr>
        <p:txBody>
          <a:bodyPr>
            <a:noAutofit/>
          </a:bodyPr>
          <a:lstStyle/>
          <a:p>
            <a:r>
              <a:rPr lang="en-US" sz="6000" b="1" dirty="0"/>
              <a:t>Future Work and Implications</a:t>
            </a:r>
            <a:endParaRPr lang="en-US" sz="6000" b="1" dirty="0"/>
          </a:p>
        </p:txBody>
      </p:sp>
    </p:spTree>
    <p:extLst>
      <p:ext uri="{BB962C8B-B14F-4D97-AF65-F5344CB8AC3E}">
        <p14:creationId xmlns:p14="http://schemas.microsoft.com/office/powerpoint/2010/main" val="22225799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smtClean="0"/>
              <a:t>Future Work and Implications</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32</a:t>
            </a:fld>
            <a:endParaRPr lang="en-US" dirty="0"/>
          </a:p>
        </p:txBody>
      </p:sp>
      <p:sp>
        <p:nvSpPr>
          <p:cNvPr id="9" name="Content Placeholder 2"/>
          <p:cNvSpPr>
            <a:spLocks noGrp="1"/>
          </p:cNvSpPr>
          <p:nvPr>
            <p:ph sz="quarter" idx="4294967295"/>
          </p:nvPr>
        </p:nvSpPr>
        <p:spPr>
          <a:xfrm>
            <a:off x="539496" y="1427331"/>
            <a:ext cx="11261440" cy="4369620"/>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a:t>Risk is currently being distributed across many departments in medical institutions across the </a:t>
            </a:r>
            <a:r>
              <a:rPr lang="en-US" sz="1800" dirty="0" smtClean="0"/>
              <a:t>US </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Most </a:t>
            </a:r>
            <a:r>
              <a:rPr lang="en-US" sz="1800" dirty="0"/>
              <a:t>IRM solutions require the institutions to configure and customize the software to meet their </a:t>
            </a:r>
            <a:r>
              <a:rPr lang="en-US" sz="1800" dirty="0" smtClean="0"/>
              <a:t>needs</a:t>
            </a:r>
            <a:r>
              <a:rPr lang="en-US" sz="1800" dirty="0"/>
              <a:t>. </a:t>
            </a:r>
            <a:endParaRPr lang="en-US" sz="1800" dirty="0" smtClean="0"/>
          </a:p>
          <a:p>
            <a:pPr marL="400050" lvl="1" indent="-171450">
              <a:spcBef>
                <a:spcPts val="0"/>
              </a:spcBef>
              <a:spcAft>
                <a:spcPts val="0"/>
              </a:spcAft>
              <a:buClr>
                <a:srgbClr val="CF0A2C"/>
              </a:buClr>
              <a:buSzPct val="120000"/>
              <a:buFont typeface="Wingdings" panose="05000000000000000000" pitchFamily="2" charset="2"/>
              <a:buChar char="v"/>
            </a:pPr>
            <a:r>
              <a:rPr lang="en-US" sz="1800" dirty="0"/>
              <a:t>O</a:t>
            </a:r>
            <a:r>
              <a:rPr lang="en-US" sz="1800" dirty="0" smtClean="0"/>
              <a:t>rganizational </a:t>
            </a:r>
            <a:r>
              <a:rPr lang="en-US" sz="1800" dirty="0"/>
              <a:t>risk owners may face frustrations as to what risk they are inheriting and for what exactly they are liable during a breach of regulations by the </a:t>
            </a:r>
            <a:r>
              <a:rPr lang="en-US" sz="1800" dirty="0" smtClean="0"/>
              <a:t>organization.</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a:t>A</a:t>
            </a:r>
            <a:r>
              <a:rPr lang="en-US" sz="1800" dirty="0" smtClean="0"/>
              <a:t>s </a:t>
            </a:r>
            <a:r>
              <a:rPr lang="en-US" sz="1800" dirty="0"/>
              <a:t>people leave/retire and newer staff replace existing medical staff roles, the newer staff legally need to know what responsibilities and risks have already been accepted at their job-level by their predecessor. </a:t>
            </a:r>
            <a:endParaRPr lang="en-US" sz="1800" dirty="0" smtClean="0"/>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Perhaps </a:t>
            </a:r>
            <a:r>
              <a:rPr lang="en-US" sz="1800" dirty="0"/>
              <a:t>future job postings should reflect the expected level of risk, which is associated with </a:t>
            </a:r>
            <a:r>
              <a:rPr lang="en-US" sz="1800" dirty="0" smtClean="0"/>
              <a:t>position</a:t>
            </a:r>
            <a:r>
              <a:rPr lang="en-US" sz="1800" dirty="0"/>
              <a:t>. </a:t>
            </a:r>
            <a:endParaRPr lang="en-US" sz="1800" dirty="0" smtClean="0"/>
          </a:p>
          <a:p>
            <a:pPr marL="1314450" lvl="3" indent="-171450">
              <a:spcBef>
                <a:spcPts val="0"/>
              </a:spcBef>
              <a:spcAft>
                <a:spcPts val="0"/>
              </a:spcAft>
              <a:buClr>
                <a:srgbClr val="CF0A2C"/>
              </a:buClr>
              <a:buSzPct val="120000"/>
              <a:buFont typeface="Wingdings" panose="05000000000000000000" pitchFamily="2" charset="2"/>
              <a:buChar char="v"/>
            </a:pPr>
            <a:r>
              <a:rPr lang="en-US" sz="1800" dirty="0" smtClean="0"/>
              <a:t>For </a:t>
            </a:r>
            <a:r>
              <a:rPr lang="en-US" sz="1800" dirty="0"/>
              <a:t>example, breaches investigated by the US HHS OCR which result in organizational corrective action plans are inherited and stay with the breached organization for the duration of the</a:t>
            </a:r>
          </a:p>
        </p:txBody>
      </p:sp>
    </p:spTree>
    <p:extLst>
      <p:ext uri="{BB962C8B-B14F-4D97-AF65-F5344CB8AC3E}">
        <p14:creationId xmlns:p14="http://schemas.microsoft.com/office/powerpoint/2010/main" val="126922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7579" y="3079567"/>
            <a:ext cx="8253824" cy="640080"/>
          </a:xfrm>
        </p:spPr>
        <p:txBody>
          <a:bodyPr>
            <a:noAutofit/>
          </a:bodyPr>
          <a:lstStyle/>
          <a:p>
            <a:r>
              <a:rPr lang="en-US" sz="6000" b="1" dirty="0"/>
              <a:t>Conclusions</a:t>
            </a:r>
            <a:endParaRPr lang="en-US" sz="6000" b="1" dirty="0"/>
          </a:p>
        </p:txBody>
      </p:sp>
    </p:spTree>
    <p:extLst>
      <p:ext uri="{BB962C8B-B14F-4D97-AF65-F5344CB8AC3E}">
        <p14:creationId xmlns:p14="http://schemas.microsoft.com/office/powerpoint/2010/main" val="800761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531930" cy="640080"/>
          </a:xfrm>
        </p:spPr>
        <p:txBody>
          <a:bodyPr>
            <a:normAutofit/>
          </a:bodyPr>
          <a:lstStyle/>
          <a:p>
            <a:r>
              <a:rPr lang="en-US" b="1" dirty="0" smtClean="0"/>
              <a:t>Conclusions</a:t>
            </a:r>
            <a:endParaRPr lang="en-US" b="1" dirty="0"/>
          </a:p>
        </p:txBody>
      </p:sp>
      <p:sp>
        <p:nvSpPr>
          <p:cNvPr id="3" name="Date Placeholder 2"/>
          <p:cNvSpPr>
            <a:spLocks noGrp="1"/>
          </p:cNvSpPr>
          <p:nvPr>
            <p:ph type="dt" sz="half" idx="2"/>
          </p:nvPr>
        </p:nvSpPr>
        <p:spPr/>
        <p:txBody>
          <a:bodyPr/>
          <a:lstStyle/>
          <a:p>
            <a:r>
              <a:rPr lang="en-US" dirty="0"/>
              <a:t>January 11, 2020</a:t>
            </a:r>
            <a:endParaRPr lang="en-US" dirty="0"/>
          </a:p>
        </p:txBody>
      </p:sp>
      <p:sp>
        <p:nvSpPr>
          <p:cNvPr id="5" name="Footer Placeholder 4"/>
          <p:cNvSpPr>
            <a:spLocks noGrp="1"/>
          </p:cNvSpPr>
          <p:nvPr>
            <p:ph type="ftr" sz="quarter" idx="3"/>
          </p:nvPr>
        </p:nvSpPr>
        <p:spPr/>
        <p:txBody>
          <a:bodyPr/>
          <a:lstStyle/>
          <a:p>
            <a:r>
              <a:rPr lang="en-US" smtClean="0"/>
              <a:t>St. John's University</a:t>
            </a:r>
            <a:endParaRPr lang="en-US"/>
          </a:p>
        </p:txBody>
      </p:sp>
      <p:sp>
        <p:nvSpPr>
          <p:cNvPr id="6" name="Slide Number Placeholder 5"/>
          <p:cNvSpPr>
            <a:spLocks noGrp="1"/>
          </p:cNvSpPr>
          <p:nvPr>
            <p:ph type="sldNum" sz="quarter" idx="4"/>
          </p:nvPr>
        </p:nvSpPr>
        <p:spPr/>
        <p:txBody>
          <a:bodyPr/>
          <a:lstStyle/>
          <a:p>
            <a:fld id="{9860EDB8-5305-433F-BE41-D7A86D811DB3}" type="slidenum">
              <a:rPr lang="en-US" smtClean="0"/>
              <a:pPr/>
              <a:t>34</a:t>
            </a:fld>
            <a:endParaRPr lang="en-US" dirty="0"/>
          </a:p>
        </p:txBody>
      </p:sp>
      <p:sp>
        <p:nvSpPr>
          <p:cNvPr id="9" name="Content Placeholder 2"/>
          <p:cNvSpPr>
            <a:spLocks noGrp="1"/>
          </p:cNvSpPr>
          <p:nvPr>
            <p:ph sz="quarter" idx="4294967295"/>
          </p:nvPr>
        </p:nvSpPr>
        <p:spPr>
          <a:xfrm>
            <a:off x="539496" y="1444583"/>
            <a:ext cx="11109030" cy="4438631"/>
          </a:xfrm>
          <a:prstGeom prst="rect">
            <a:avLst/>
          </a:prstGeom>
        </p:spPr>
        <p:txBody>
          <a:bodyPr/>
          <a:lstStyle/>
          <a:p>
            <a:pPr marL="400050" lvl="1" indent="-171450">
              <a:spcBef>
                <a:spcPts val="0"/>
              </a:spcBef>
              <a:spcAft>
                <a:spcPts val="0"/>
              </a:spcAft>
              <a:buClr>
                <a:srgbClr val="CF0A2C"/>
              </a:buClr>
              <a:buSzPct val="120000"/>
              <a:buFont typeface="Wingdings" panose="05000000000000000000" pitchFamily="2" charset="2"/>
              <a:buChar char="v"/>
            </a:pPr>
            <a:r>
              <a:rPr lang="en-US" sz="1800" dirty="0" err="1" smtClean="0"/>
              <a:t>Databreaches</a:t>
            </a:r>
            <a:r>
              <a:rPr lang="en-US" sz="1800" dirty="0" smtClean="0"/>
              <a:t> are occurring at an unprecedented rate </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e.g. Facebook appropriate budget for cybersecurity issues.</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A risk assessment from one hospital cannot currently be compared with a risk assessment from another hospital. </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No standardized language</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No standardized process</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No standardized analysis</a:t>
            </a:r>
          </a:p>
          <a:p>
            <a:pPr marL="857250" lvl="2" indent="-171450">
              <a:spcBef>
                <a:spcPts val="0"/>
              </a:spcBef>
              <a:spcAft>
                <a:spcPts val="0"/>
              </a:spcAft>
              <a:buClr>
                <a:srgbClr val="CF0A2C"/>
              </a:buClr>
              <a:buSzPct val="120000"/>
              <a:buFont typeface="Wingdings" panose="05000000000000000000" pitchFamily="2" charset="2"/>
              <a:buChar char="v"/>
            </a:pPr>
            <a:r>
              <a:rPr lang="en-US" sz="1800" dirty="0" smtClean="0"/>
              <a:t>No standardized library</a:t>
            </a:r>
          </a:p>
          <a:p>
            <a:pPr marL="400050" lvl="1" indent="-171450">
              <a:spcBef>
                <a:spcPts val="0"/>
              </a:spcBef>
              <a:spcAft>
                <a:spcPts val="0"/>
              </a:spcAft>
              <a:buClr>
                <a:srgbClr val="CF0A2C"/>
              </a:buClr>
              <a:buSzPct val="120000"/>
              <a:buFont typeface="Wingdings" panose="05000000000000000000" pitchFamily="2" charset="2"/>
              <a:buChar char="v"/>
            </a:pPr>
            <a:r>
              <a:rPr lang="en-US" sz="1800" dirty="0" smtClean="0"/>
              <a:t>All the unstandardized unknowns lead to unknown risks resulting in unknown cyber insurance costs.</a:t>
            </a:r>
            <a:endParaRPr lang="en-US" sz="1800" dirty="0"/>
          </a:p>
        </p:txBody>
      </p:sp>
    </p:spTree>
    <p:extLst>
      <p:ext uri="{BB962C8B-B14F-4D97-AF65-F5344CB8AC3E}">
        <p14:creationId xmlns:p14="http://schemas.microsoft.com/office/powerpoint/2010/main" val="3444018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Breaches of 2020</a:t>
            </a:r>
            <a:endParaRPr lang="en-US" dirty="0"/>
          </a:p>
        </p:txBody>
      </p:sp>
      <p:sp>
        <p:nvSpPr>
          <p:cNvPr id="3" name="Date Placeholder 2"/>
          <p:cNvSpPr>
            <a:spLocks noGrp="1"/>
          </p:cNvSpPr>
          <p:nvPr>
            <p:ph type="dt" sz="half" idx="2"/>
          </p:nvPr>
        </p:nvSpPr>
        <p:spPr/>
        <p:txBody>
          <a:bodyPr/>
          <a:lstStyle/>
          <a:p>
            <a:r>
              <a:rPr lang="en-US" smtClean="0"/>
              <a:t>January 11, 2020</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pic>
        <p:nvPicPr>
          <p:cNvPr id="7" name="Content Placeholder 6"/>
          <p:cNvPicPr>
            <a:picLocks noGrp="1" noChangeAspect="1"/>
          </p:cNvPicPr>
          <p:nvPr>
            <p:ph idx="1"/>
          </p:nvPr>
        </p:nvPicPr>
        <p:blipFill>
          <a:blip r:embed="rId2"/>
          <a:stretch>
            <a:fillRect/>
          </a:stretch>
        </p:blipFill>
        <p:spPr>
          <a:xfrm>
            <a:off x="628650" y="1848400"/>
            <a:ext cx="10188575" cy="3531087"/>
          </a:xfrm>
          <a:prstGeom prst="rect">
            <a:avLst/>
          </a:prstGeom>
        </p:spPr>
      </p:pic>
    </p:spTree>
    <p:extLst>
      <p:ext uri="{BB962C8B-B14F-4D97-AF65-F5344CB8AC3E}">
        <p14:creationId xmlns:p14="http://schemas.microsoft.com/office/powerpoint/2010/main" val="217395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Date Placeholder 2"/>
          <p:cNvSpPr>
            <a:spLocks noGrp="1"/>
          </p:cNvSpPr>
          <p:nvPr>
            <p:ph type="dt" sz="half" idx="2"/>
          </p:nvPr>
        </p:nvSpPr>
        <p:spPr/>
        <p:txBody>
          <a:bodyPr/>
          <a:lstStyle/>
          <a:p>
            <a:r>
              <a:rPr lang="en-US" smtClean="0"/>
              <a:t>January 11, 2020</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Content Placeholder 5"/>
          <p:cNvSpPr>
            <a:spLocks noGrp="1"/>
          </p:cNvSpPr>
          <p:nvPr>
            <p:ph idx="1"/>
          </p:nvPr>
        </p:nvSpPr>
        <p:spPr>
          <a:xfrm>
            <a:off x="628650" y="1437689"/>
            <a:ext cx="10464920" cy="4359262"/>
          </a:xfrm>
        </p:spPr>
        <p:txBody>
          <a:bodyPr/>
          <a:lstStyle/>
          <a:p>
            <a:pPr marL="514350" indent="-514350">
              <a:spcBef>
                <a:spcPts val="0"/>
              </a:spcBef>
              <a:spcAft>
                <a:spcPts val="0"/>
              </a:spcAft>
              <a:buClr>
                <a:srgbClr val="CF0A2C"/>
              </a:buClr>
              <a:buSzPct val="120000"/>
              <a:buFont typeface="+mj-lt"/>
              <a:buAutoNum type="arabicPeriod"/>
            </a:pPr>
            <a:r>
              <a:rPr lang="en-US" sz="2000" dirty="0" smtClean="0"/>
              <a:t>Health </a:t>
            </a:r>
            <a:r>
              <a:rPr lang="en-US" sz="2000" dirty="0"/>
              <a:t>Insurance Portability and Accountability Act (HIPAA) and Health Information Technology for Economic and Clinical Health Act (HITECH) [2] are regulations at the federal-level to protect the privacy and security of patient health </a:t>
            </a:r>
            <a:r>
              <a:rPr lang="en-US" sz="2000" dirty="0" smtClean="0"/>
              <a:t>information (PHI) </a:t>
            </a:r>
            <a:r>
              <a:rPr lang="en-US" sz="2000" dirty="0"/>
              <a:t>such as name, birthdate, social security numbers, medical record numbers, etc.  </a:t>
            </a:r>
            <a:endParaRPr lang="en-US" sz="2000" dirty="0" smtClean="0"/>
          </a:p>
          <a:p>
            <a:pPr marL="514350" indent="-514350">
              <a:spcBef>
                <a:spcPts val="0"/>
              </a:spcBef>
              <a:spcAft>
                <a:spcPts val="0"/>
              </a:spcAft>
              <a:buClr>
                <a:srgbClr val="CF0A2C"/>
              </a:buClr>
              <a:buSzPct val="120000"/>
              <a:buFont typeface="+mj-lt"/>
              <a:buAutoNum type="arabicPeriod"/>
            </a:pPr>
            <a:r>
              <a:rPr lang="en-US" sz="2000" dirty="0" smtClean="0"/>
              <a:t>This </a:t>
            </a:r>
            <a:r>
              <a:rPr lang="en-US" sz="2000" dirty="0"/>
              <a:t>specific digital patient information is considered electronic patient health information (</a:t>
            </a:r>
            <a:r>
              <a:rPr lang="en-US" sz="2000" dirty="0" err="1"/>
              <a:t>ePHI</a:t>
            </a:r>
            <a:r>
              <a:rPr lang="en-US" sz="2000" dirty="0"/>
              <a:t>).  Medical entities may also be under other legal requirements such as non-disclosure or confidentiality requirements of other data (e.g. </a:t>
            </a:r>
            <a:r>
              <a:rPr lang="en-US" sz="2000" dirty="0"/>
              <a:t>research, employee, drug, etc</a:t>
            </a:r>
            <a:r>
              <a:rPr lang="en-US" sz="2000" dirty="0" smtClean="0"/>
              <a:t>.).</a:t>
            </a:r>
            <a:endParaRPr lang="en-US" sz="2000" dirty="0"/>
          </a:p>
        </p:txBody>
      </p:sp>
    </p:spTree>
    <p:extLst>
      <p:ext uri="{BB962C8B-B14F-4D97-AF65-F5344CB8AC3E}">
        <p14:creationId xmlns:p14="http://schemas.microsoft.com/office/powerpoint/2010/main" val="3919479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Date Placeholder 2"/>
          <p:cNvSpPr>
            <a:spLocks noGrp="1"/>
          </p:cNvSpPr>
          <p:nvPr>
            <p:ph type="dt" sz="half" idx="2"/>
          </p:nvPr>
        </p:nvSpPr>
        <p:spPr/>
        <p:txBody>
          <a:bodyPr/>
          <a:lstStyle/>
          <a:p>
            <a:r>
              <a:rPr lang="en-US" smtClean="0"/>
              <a:t>January 11, 2020</a:t>
            </a:r>
            <a:endParaRPr lang="en-US" dirty="0"/>
          </a:p>
        </p:txBody>
      </p:sp>
      <p:sp>
        <p:nvSpPr>
          <p:cNvPr id="4" name="Footer Placeholder 3"/>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Content Placeholder 5"/>
          <p:cNvSpPr>
            <a:spLocks noGrp="1"/>
          </p:cNvSpPr>
          <p:nvPr>
            <p:ph idx="1"/>
          </p:nvPr>
        </p:nvSpPr>
        <p:spPr>
          <a:xfrm>
            <a:off x="628650" y="1437690"/>
            <a:ext cx="11019876" cy="4351338"/>
          </a:xfrm>
        </p:spPr>
        <p:txBody>
          <a:bodyPr/>
          <a:lstStyle/>
          <a:p>
            <a:pPr marL="514350" indent="-514350">
              <a:spcBef>
                <a:spcPts val="0"/>
              </a:spcBef>
              <a:spcAft>
                <a:spcPts val="0"/>
              </a:spcAft>
              <a:buClr>
                <a:srgbClr val="CF0A2C"/>
              </a:buClr>
              <a:buSzPct val="120000"/>
              <a:buFont typeface="Wingdings" panose="05000000000000000000" pitchFamily="2" charset="2"/>
              <a:buChar char="§"/>
            </a:pPr>
            <a:r>
              <a:rPr lang="en-US" sz="2400" dirty="0" smtClean="0"/>
              <a:t>Since </a:t>
            </a:r>
            <a:r>
              <a:rPr lang="en-US" sz="2400" dirty="0"/>
              <a:t>many covered entities are </a:t>
            </a:r>
            <a:r>
              <a:rPr lang="en-US" sz="2400" dirty="0" err="1" smtClean="0"/>
              <a:t>siloed</a:t>
            </a:r>
            <a:r>
              <a:rPr lang="en-US" sz="2400" dirty="0" smtClean="0"/>
              <a:t>:</a:t>
            </a:r>
          </a:p>
          <a:p>
            <a:pPr marL="742950" lvl="1" indent="-514350">
              <a:spcBef>
                <a:spcPts val="0"/>
              </a:spcBef>
              <a:spcAft>
                <a:spcPts val="0"/>
              </a:spcAft>
              <a:buClr>
                <a:srgbClr val="CF0A2C"/>
              </a:buClr>
              <a:buSzPct val="120000"/>
              <a:buFont typeface="Wingdings" panose="05000000000000000000" pitchFamily="2" charset="2"/>
              <a:buChar char="§"/>
            </a:pPr>
            <a:r>
              <a:rPr lang="en-US" sz="2400" dirty="0" smtClean="0"/>
              <a:t>Different </a:t>
            </a:r>
            <a:r>
              <a:rPr lang="en-US" sz="2400" dirty="0"/>
              <a:t>components of the organizational risk (e.g. legal, budget, security, privacy, technology, etc.) are being managed by different department entities without a standardized and well-connected </a:t>
            </a:r>
            <a:r>
              <a:rPr lang="en-US" sz="2400" dirty="0" smtClean="0"/>
              <a:t>system</a:t>
            </a:r>
          </a:p>
          <a:p>
            <a:pPr marL="1200150" lvl="2" indent="-514350">
              <a:spcBef>
                <a:spcPts val="0"/>
              </a:spcBef>
              <a:spcAft>
                <a:spcPts val="0"/>
              </a:spcAft>
              <a:buClr>
                <a:srgbClr val="CF0A2C"/>
              </a:buClr>
              <a:buSzPct val="120000"/>
              <a:buFont typeface="Wingdings" panose="05000000000000000000" pitchFamily="2" charset="2"/>
              <a:buChar char="§"/>
            </a:pPr>
            <a:r>
              <a:rPr lang="en-US" sz="2400" dirty="0" smtClean="0"/>
              <a:t>organizations </a:t>
            </a:r>
            <a:r>
              <a:rPr lang="en-US" sz="2400" dirty="0"/>
              <a:t>deal with frustrations both when needing to produce detailed </a:t>
            </a:r>
            <a:r>
              <a:rPr lang="en-US" sz="2400" dirty="0" smtClean="0"/>
              <a:t>and accurate </a:t>
            </a:r>
            <a:r>
              <a:rPr lang="en-US" sz="2400" dirty="0"/>
              <a:t>audit </a:t>
            </a:r>
            <a:r>
              <a:rPr lang="en-US" sz="2400" dirty="0" smtClean="0"/>
              <a:t>records</a:t>
            </a:r>
          </a:p>
          <a:p>
            <a:pPr marL="1200150" lvl="2" indent="-514350">
              <a:spcBef>
                <a:spcPts val="0"/>
              </a:spcBef>
              <a:spcAft>
                <a:spcPts val="0"/>
              </a:spcAft>
              <a:buClr>
                <a:srgbClr val="CF0A2C"/>
              </a:buClr>
              <a:buSzPct val="120000"/>
              <a:buFont typeface="Wingdings" panose="05000000000000000000" pitchFamily="2" charset="2"/>
              <a:buChar char="§"/>
            </a:pPr>
            <a:r>
              <a:rPr lang="en-US" sz="2400" dirty="0" smtClean="0"/>
              <a:t>when </a:t>
            </a:r>
            <a:r>
              <a:rPr lang="en-US" sz="2400" dirty="0"/>
              <a:t>communicating risks to the business. </a:t>
            </a:r>
          </a:p>
        </p:txBody>
      </p:sp>
    </p:spTree>
    <p:extLst>
      <p:ext uri="{BB962C8B-B14F-4D97-AF65-F5344CB8AC3E}">
        <p14:creationId xmlns:p14="http://schemas.microsoft.com/office/powerpoint/2010/main" val="1282212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4282" y="3424623"/>
            <a:ext cx="9265990" cy="640080"/>
          </a:xfrm>
        </p:spPr>
        <p:txBody>
          <a:bodyPr>
            <a:noAutofit/>
          </a:bodyPr>
          <a:lstStyle/>
          <a:p>
            <a:r>
              <a:rPr lang="en-US" sz="6000" b="1" dirty="0"/>
              <a:t>Risk Assessment Standards</a:t>
            </a:r>
            <a:endParaRPr lang="en-US" sz="6000" b="1" dirty="0"/>
          </a:p>
        </p:txBody>
      </p:sp>
    </p:spTree>
    <p:extLst>
      <p:ext uri="{BB962C8B-B14F-4D97-AF65-F5344CB8AC3E}">
        <p14:creationId xmlns:p14="http://schemas.microsoft.com/office/powerpoint/2010/main" val="909744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9601361" cy="626765"/>
          </a:xfrm>
        </p:spPr>
        <p:txBody>
          <a:bodyPr>
            <a:normAutofit/>
          </a:bodyPr>
          <a:lstStyle/>
          <a:p>
            <a:r>
              <a:rPr lang="en-US" b="1" dirty="0" smtClean="0"/>
              <a:t>National Institute of Standards and Technology (NIST)</a:t>
            </a:r>
            <a:endParaRPr lang="en-US" b="1" dirty="0"/>
          </a:p>
        </p:txBody>
      </p:sp>
      <p:sp>
        <p:nvSpPr>
          <p:cNvPr id="7" name="Content Placeholder 2"/>
          <p:cNvSpPr>
            <a:spLocks noGrp="1"/>
          </p:cNvSpPr>
          <p:nvPr>
            <p:ph sz="quarter" idx="4294967295"/>
          </p:nvPr>
        </p:nvSpPr>
        <p:spPr>
          <a:xfrm>
            <a:off x="539494" y="1435608"/>
            <a:ext cx="7832431" cy="3977640"/>
          </a:xfrm>
          <a:prstGeom prst="rect">
            <a:avLst/>
          </a:prstGeom>
        </p:spPr>
        <p:txBody>
          <a:bodyPr/>
          <a:lstStyle/>
          <a:p>
            <a:pPr marL="171450" indent="-171450">
              <a:buClr>
                <a:srgbClr val="CF0A2C"/>
              </a:buClr>
              <a:buSzPct val="120000"/>
              <a:buFont typeface="Wingdings" panose="05000000000000000000" pitchFamily="2" charset="2"/>
              <a:buChar char="v"/>
            </a:pPr>
            <a:r>
              <a:rPr lang="en-US" sz="3200" dirty="0" smtClean="0"/>
              <a:t>National Vulnerability Database (NVD)</a:t>
            </a:r>
            <a:endParaRPr lang="en-US" sz="3200" dirty="0" smtClean="0"/>
          </a:p>
          <a:p>
            <a:pPr marL="171450" indent="-171450">
              <a:buClr>
                <a:srgbClr val="CF0A2C"/>
              </a:buClr>
              <a:buSzPct val="120000"/>
              <a:buFont typeface="Wingdings" panose="05000000000000000000" pitchFamily="2" charset="2"/>
              <a:buChar char="v"/>
            </a:pPr>
            <a:r>
              <a:rPr lang="en-US" sz="3200" dirty="0" smtClean="0"/>
              <a:t>Bug Framework (BF)</a:t>
            </a:r>
            <a:endParaRPr lang="en-US" sz="3200" dirty="0"/>
          </a:p>
          <a:p>
            <a:pPr marL="171450" indent="-171450">
              <a:buClr>
                <a:srgbClr val="CF0A2C"/>
              </a:buClr>
              <a:buSzPct val="120000"/>
              <a:buFont typeface="Wingdings" panose="05000000000000000000" pitchFamily="2" charset="2"/>
              <a:buChar char="v"/>
            </a:pPr>
            <a:endParaRPr lang="en-US" sz="3200" dirty="0"/>
          </a:p>
        </p:txBody>
      </p:sp>
      <p:sp>
        <p:nvSpPr>
          <p:cNvPr id="2" name="Date Placeholder 1"/>
          <p:cNvSpPr>
            <a:spLocks noGrp="1"/>
          </p:cNvSpPr>
          <p:nvPr>
            <p:ph type="dt" sz="half" idx="2"/>
          </p:nvPr>
        </p:nvSpPr>
        <p:spPr/>
        <p:txBody>
          <a:bodyPr/>
          <a:lstStyle/>
          <a:p>
            <a:r>
              <a:rPr lang="en-US" dirty="0"/>
              <a:t>January 11, 2020</a:t>
            </a:r>
            <a:endParaRPr lang="en-US" dirty="0"/>
          </a:p>
        </p:txBody>
      </p:sp>
      <p:sp>
        <p:nvSpPr>
          <p:cNvPr id="3" name="Footer Placeholder 2"/>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pic>
        <p:nvPicPr>
          <p:cNvPr id="8" name="Picture 7"/>
          <p:cNvPicPr>
            <a:picLocks noChangeAspect="1"/>
          </p:cNvPicPr>
          <p:nvPr/>
        </p:nvPicPr>
        <p:blipFill>
          <a:blip r:embed="rId2"/>
          <a:stretch>
            <a:fillRect/>
          </a:stretch>
        </p:blipFill>
        <p:spPr>
          <a:xfrm>
            <a:off x="6514286" y="2856390"/>
            <a:ext cx="4594380" cy="2900451"/>
          </a:xfrm>
          <a:prstGeom prst="rect">
            <a:avLst/>
          </a:prstGeom>
        </p:spPr>
      </p:pic>
      <p:pic>
        <p:nvPicPr>
          <p:cNvPr id="6" name="Picture 5"/>
          <p:cNvPicPr>
            <a:picLocks noChangeAspect="1"/>
          </p:cNvPicPr>
          <p:nvPr/>
        </p:nvPicPr>
        <p:blipFill>
          <a:blip r:embed="rId3"/>
          <a:stretch>
            <a:fillRect/>
          </a:stretch>
        </p:blipFill>
        <p:spPr>
          <a:xfrm>
            <a:off x="2385204" y="3555246"/>
            <a:ext cx="3889418" cy="1858002"/>
          </a:xfrm>
          <a:prstGeom prst="rect">
            <a:avLst/>
          </a:prstGeom>
        </p:spPr>
      </p:pic>
    </p:spTree>
    <p:extLst>
      <p:ext uri="{BB962C8B-B14F-4D97-AF65-F5344CB8AC3E}">
        <p14:creationId xmlns:p14="http://schemas.microsoft.com/office/powerpoint/2010/main" val="426174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9601361" cy="626765"/>
          </a:xfrm>
        </p:spPr>
        <p:txBody>
          <a:bodyPr>
            <a:normAutofit/>
          </a:bodyPr>
          <a:lstStyle/>
          <a:p>
            <a:r>
              <a:rPr lang="en-US" b="1" dirty="0" smtClean="0"/>
              <a:t>MITRE</a:t>
            </a:r>
            <a:endParaRPr lang="en-US" b="1" dirty="0"/>
          </a:p>
        </p:txBody>
      </p:sp>
      <p:sp>
        <p:nvSpPr>
          <p:cNvPr id="7" name="Content Placeholder 2"/>
          <p:cNvSpPr>
            <a:spLocks noGrp="1"/>
          </p:cNvSpPr>
          <p:nvPr>
            <p:ph sz="quarter" idx="4294967295"/>
          </p:nvPr>
        </p:nvSpPr>
        <p:spPr>
          <a:xfrm>
            <a:off x="539495" y="1435608"/>
            <a:ext cx="8759780" cy="1997752"/>
          </a:xfrm>
          <a:prstGeom prst="rect">
            <a:avLst/>
          </a:prstGeom>
        </p:spPr>
        <p:txBody>
          <a:bodyPr/>
          <a:lstStyle/>
          <a:p>
            <a:pPr marL="171450" indent="-171450">
              <a:buClr>
                <a:srgbClr val="CF0A2C"/>
              </a:buClr>
              <a:buSzPct val="120000"/>
              <a:buFont typeface="Wingdings" panose="05000000000000000000" pitchFamily="2" charset="2"/>
              <a:buChar char="v"/>
            </a:pPr>
            <a:r>
              <a:rPr lang="en-US" sz="3200" dirty="0" smtClean="0"/>
              <a:t>Common Weakness Enumeration (CWE)</a:t>
            </a:r>
          </a:p>
          <a:p>
            <a:pPr marL="171450" indent="-171450">
              <a:buClr>
                <a:srgbClr val="CF0A2C"/>
              </a:buClr>
              <a:buSzPct val="120000"/>
              <a:buFont typeface="Wingdings" panose="05000000000000000000" pitchFamily="2" charset="2"/>
              <a:buChar char="v"/>
            </a:pPr>
            <a:r>
              <a:rPr lang="en-US" sz="3200" dirty="0" smtClean="0"/>
              <a:t>Common Vulnerability Enumeration (CVE)</a:t>
            </a:r>
            <a:endParaRPr lang="en-US" sz="3200" dirty="0"/>
          </a:p>
          <a:p>
            <a:pPr marL="171450" indent="-171450">
              <a:buClr>
                <a:srgbClr val="CF0A2C"/>
              </a:buClr>
              <a:buSzPct val="120000"/>
              <a:buFont typeface="Wingdings" panose="05000000000000000000" pitchFamily="2" charset="2"/>
              <a:buChar char="v"/>
            </a:pPr>
            <a:endParaRPr lang="en-US" sz="3200" dirty="0"/>
          </a:p>
        </p:txBody>
      </p:sp>
      <p:sp>
        <p:nvSpPr>
          <p:cNvPr id="2" name="Date Placeholder 1"/>
          <p:cNvSpPr>
            <a:spLocks noGrp="1"/>
          </p:cNvSpPr>
          <p:nvPr>
            <p:ph type="dt" sz="half" idx="2"/>
          </p:nvPr>
        </p:nvSpPr>
        <p:spPr/>
        <p:txBody>
          <a:bodyPr/>
          <a:lstStyle/>
          <a:p>
            <a:r>
              <a:rPr lang="en-US" dirty="0"/>
              <a:t>January 11, 2020</a:t>
            </a:r>
            <a:endParaRPr lang="en-US" dirty="0"/>
          </a:p>
        </p:txBody>
      </p:sp>
      <p:sp>
        <p:nvSpPr>
          <p:cNvPr id="3" name="Footer Placeholder 2"/>
          <p:cNvSpPr>
            <a:spLocks noGrp="1"/>
          </p:cNvSpPr>
          <p:nvPr>
            <p:ph type="ftr" sz="quarter" idx="3"/>
          </p:nvPr>
        </p:nvSpPr>
        <p:spPr/>
        <p:txBody>
          <a:bodyPr/>
          <a:lstStyle/>
          <a:p>
            <a:r>
              <a:rPr lang="en-US" smtClean="0"/>
              <a:t>St. John's University</a:t>
            </a:r>
            <a:endParaRPr lang="en-US"/>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pic>
        <p:nvPicPr>
          <p:cNvPr id="9" name="Picture 8"/>
          <p:cNvPicPr>
            <a:picLocks noChangeAspect="1"/>
          </p:cNvPicPr>
          <p:nvPr/>
        </p:nvPicPr>
        <p:blipFill>
          <a:blip r:embed="rId2"/>
          <a:stretch>
            <a:fillRect/>
          </a:stretch>
        </p:blipFill>
        <p:spPr>
          <a:xfrm>
            <a:off x="1545372" y="3299044"/>
            <a:ext cx="2738290" cy="1121709"/>
          </a:xfrm>
          <a:prstGeom prst="rect">
            <a:avLst/>
          </a:prstGeom>
        </p:spPr>
      </p:pic>
      <p:pic>
        <p:nvPicPr>
          <p:cNvPr id="10" name="Picture 9"/>
          <p:cNvPicPr>
            <a:picLocks noChangeAspect="1"/>
          </p:cNvPicPr>
          <p:nvPr/>
        </p:nvPicPr>
        <p:blipFill>
          <a:blip r:embed="rId3"/>
          <a:stretch>
            <a:fillRect/>
          </a:stretch>
        </p:blipFill>
        <p:spPr>
          <a:xfrm>
            <a:off x="4221839" y="3859898"/>
            <a:ext cx="2076450" cy="1905000"/>
          </a:xfrm>
          <a:prstGeom prst="rect">
            <a:avLst/>
          </a:prstGeom>
        </p:spPr>
      </p:pic>
    </p:spTree>
    <p:extLst>
      <p:ext uri="{BB962C8B-B14F-4D97-AF65-F5344CB8AC3E}">
        <p14:creationId xmlns:p14="http://schemas.microsoft.com/office/powerpoint/2010/main" val="4035650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3546</TotalTime>
  <Words>1885</Words>
  <Application>Microsoft Office PowerPoint</Application>
  <PresentationFormat>Widescreen</PresentationFormat>
  <Paragraphs>244</Paragraphs>
  <Slides>34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Segoe UI</vt:lpstr>
      <vt:lpstr>Segoe UI Light</vt:lpstr>
      <vt:lpstr>Wingdings</vt:lpstr>
      <vt:lpstr>WelcomeDoc</vt:lpstr>
      <vt:lpstr>Creating a Standardized Risk Assessment Framework Library for Healthcare Information Technology</vt:lpstr>
      <vt:lpstr>Class Session Outline (15 minutes)</vt:lpstr>
      <vt:lpstr>Introduction</vt:lpstr>
      <vt:lpstr>Top Breaches of 2020</vt:lpstr>
      <vt:lpstr>Introduction</vt:lpstr>
      <vt:lpstr>Introduction</vt:lpstr>
      <vt:lpstr>Risk Assessment Standards</vt:lpstr>
      <vt:lpstr>National Institute of Standards and Technology (NIST)</vt:lpstr>
      <vt:lpstr>MITRE</vt:lpstr>
      <vt:lpstr>Can we Manage Security?</vt:lpstr>
      <vt:lpstr>Risk (NIST SP 800-30 Definition)</vt:lpstr>
      <vt:lpstr>How to Manage Risk?</vt:lpstr>
      <vt:lpstr>Threats and Vulnerabilities (NIST SP 800-30 Definitions)</vt:lpstr>
      <vt:lpstr>Likelihood (NIST SP 800-30 Definition)</vt:lpstr>
      <vt:lpstr>Impact (NIST SP 800-30 Definition)</vt:lpstr>
      <vt:lpstr>Risk Assessment Literature Review</vt:lpstr>
      <vt:lpstr>Literature</vt:lpstr>
      <vt:lpstr>Risk Assessment Model</vt:lpstr>
      <vt:lpstr>NIST Organizational Risk Model</vt:lpstr>
      <vt:lpstr>NIST Assessment Example: Medical Wireless Infusion Pumps</vt:lpstr>
      <vt:lpstr>Risk Assessment Library Considerations</vt:lpstr>
      <vt:lpstr>Risk Assessment Library Considerations</vt:lpstr>
      <vt:lpstr>Application and System Requirements</vt:lpstr>
      <vt:lpstr>A Risk Assessment Library Example</vt:lpstr>
      <vt:lpstr>Example Risk Assessment Library</vt:lpstr>
      <vt:lpstr>Findings 1: Stored Cross-Site Scripting (XSS).</vt:lpstr>
      <vt:lpstr>Findings 2: Denial of Service</vt:lpstr>
      <vt:lpstr>Findings 3: Cookie Manipulation</vt:lpstr>
      <vt:lpstr>Findings 4: Lack of Application Auditing</vt:lpstr>
      <vt:lpstr>Findings 5: Lack of Vendor Agreements</vt:lpstr>
      <vt:lpstr>Future Work and Implications</vt:lpstr>
      <vt:lpstr>Future Work and Implications</vt:lpstr>
      <vt:lpstr>Conclusions</vt:lpstr>
      <vt:lpstr>Conclusions</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schmeelk</dc:creator>
  <cp:keywords/>
  <cp:lastModifiedBy>schmeelk</cp:lastModifiedBy>
  <cp:revision>557</cp:revision>
  <dcterms:created xsi:type="dcterms:W3CDTF">2018-11-21T20:10:20Z</dcterms:created>
  <dcterms:modified xsi:type="dcterms:W3CDTF">2020-01-10T09:24:00Z</dcterms:modified>
  <cp:version/>
</cp:coreProperties>
</file>