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4" r:id="rId4"/>
    <p:sldId id="273" r:id="rId5"/>
    <p:sldId id="284" r:id="rId6"/>
    <p:sldId id="287" r:id="rId7"/>
    <p:sldId id="288" r:id="rId8"/>
    <p:sldId id="281" r:id="rId9"/>
    <p:sldId id="285" r:id="rId10"/>
    <p:sldId id="289" r:id="rId11"/>
    <p:sldId id="291" r:id="rId12"/>
    <p:sldId id="290" r:id="rId13"/>
    <p:sldId id="280" r:id="rId14"/>
    <p:sldId id="283" r:id="rId15"/>
  </p:sldIdLst>
  <p:sldSz cx="7315200" cy="12195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3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5E5"/>
    <a:srgbClr val="989898"/>
    <a:srgbClr val="383838"/>
    <a:srgbClr val="3E3E3E"/>
    <a:srgbClr val="181818"/>
    <a:srgbClr val="3B3B3B"/>
    <a:srgbClr val="030303"/>
    <a:srgbClr val="575757"/>
    <a:srgbClr val="59666B"/>
    <a:srgbClr val="1D3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0" autoAdjust="0"/>
    <p:restoredTop sz="93671" autoAdjust="0"/>
  </p:normalViewPr>
  <p:slideViewPr>
    <p:cSldViewPr>
      <p:cViewPr varScale="1">
        <p:scale>
          <a:sx n="39" d="100"/>
          <a:sy n="39" d="100"/>
        </p:scale>
        <p:origin x="1932" y="60"/>
      </p:cViewPr>
      <p:guideLst>
        <p:guide orient="horz" pos="3843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8C242-9E6C-47C7-BA4E-36651C8FE16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FDAE4-BB16-4DB2-8BFF-318E72B5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7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1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74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55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07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788410"/>
            <a:ext cx="6217920" cy="2614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6910599"/>
            <a:ext cx="5120640" cy="3116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2" y="869472"/>
            <a:ext cx="1316990" cy="18496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869472"/>
            <a:ext cx="3829050" cy="18496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7836530"/>
            <a:ext cx="6217920" cy="24220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5168835"/>
            <a:ext cx="6217920" cy="26676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729802"/>
            <a:ext cx="323215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867450"/>
            <a:ext cx="323215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729802"/>
            <a:ext cx="323342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867450"/>
            <a:ext cx="323342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5550"/>
            <a:ext cx="2406650" cy="20664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485550"/>
            <a:ext cx="4089400" cy="10408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551956"/>
            <a:ext cx="2406650" cy="8341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8536624"/>
            <a:ext cx="4389120" cy="100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1089662"/>
            <a:ext cx="4389120" cy="7317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9544420"/>
            <a:ext cx="4389120" cy="14312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845543"/>
            <a:ext cx="6583680" cy="804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9BCF-8912-4CF2-B1EC-2064388CE51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11303123"/>
            <a:ext cx="23164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ttom Title"/>
          <p:cNvSpPr txBox="1"/>
          <p:nvPr/>
        </p:nvSpPr>
        <p:spPr>
          <a:xfrm>
            <a:off x="29344" y="1053275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Roboto Lt" pitchFamily="2" charset="0"/>
                <a:ea typeface="Roboto Lt" pitchFamily="2" charset="0"/>
              </a:rPr>
              <a:t>768x1280 | </a:t>
            </a:r>
            <a:r>
              <a:rPr lang="en-US" sz="3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LG Nexus 4</a:t>
            </a:r>
            <a:endParaRPr lang="en-US" sz="3600" dirty="0">
              <a:solidFill>
                <a:schemeClr val="bg1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7" name="Building Blocks"/>
          <p:cNvSpPr/>
          <p:nvPr/>
        </p:nvSpPr>
        <p:spPr>
          <a:xfrm>
            <a:off x="4089648" y="624979"/>
            <a:ext cx="3225552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Roboto Cn" pitchFamily="2" charset="0"/>
                <a:ea typeface="Roboto Cn" pitchFamily="2" charset="0"/>
              </a:rPr>
              <a:t>German </a:t>
            </a:r>
            <a:r>
              <a:rPr lang="en-US" sz="3600" b="1" dirty="0">
                <a:latin typeface="Roboto Cn" pitchFamily="2" charset="0"/>
                <a:ea typeface="Roboto Cn" pitchFamily="2" charset="0"/>
              </a:rPr>
              <a:t>Renaissance</a:t>
            </a:r>
            <a:endParaRPr lang="en-US" sz="3600" b="1" dirty="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9" name="Title"/>
          <p:cNvSpPr txBox="1"/>
          <p:nvPr/>
        </p:nvSpPr>
        <p:spPr>
          <a:xfrm>
            <a:off x="0" y="2785219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33B5E5"/>
                </a:solidFill>
                <a:latin typeface="Roboto Cn" pitchFamily="2" charset="0"/>
                <a:ea typeface="Roboto Cn" pitchFamily="2" charset="0"/>
              </a:rPr>
              <a:t>Where </a:t>
            </a:r>
            <a:r>
              <a:rPr lang="en-US" sz="4000" dirty="0">
                <a:solidFill>
                  <a:srgbClr val="33B5E5"/>
                </a:solidFill>
                <a:latin typeface="Roboto Cn" pitchFamily="2" charset="0"/>
                <a:ea typeface="Roboto Cn" pitchFamily="2" charset="0"/>
              </a:rPr>
              <a:t>is </a:t>
            </a:r>
            <a:r>
              <a:rPr lang="en-US" sz="4000" dirty="0" err="1" smtClean="0">
                <a:solidFill>
                  <a:srgbClr val="33B5E5"/>
                </a:solidFill>
                <a:latin typeface="Roboto Cn" pitchFamily="2" charset="0"/>
                <a:ea typeface="Roboto Cn" pitchFamily="2" charset="0"/>
              </a:rPr>
              <a:t>Dürer</a:t>
            </a:r>
            <a:r>
              <a:rPr lang="en-US" sz="4000" dirty="0" smtClean="0">
                <a:solidFill>
                  <a:srgbClr val="33B5E5"/>
                </a:solidFill>
                <a:latin typeface="Roboto Cn" pitchFamily="2" charset="0"/>
                <a:ea typeface="Roboto Cn" pitchFamily="2" charset="0"/>
              </a:rPr>
              <a:t> in the Met?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10" name="Version"/>
          <p:cNvSpPr txBox="1"/>
          <p:nvPr/>
        </p:nvSpPr>
        <p:spPr>
          <a:xfrm>
            <a:off x="921296" y="3493105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3B3B"/>
                </a:solidFill>
                <a:latin typeface="Roboto Lt" pitchFamily="2" charset="0"/>
                <a:ea typeface="Roboto Lt" pitchFamily="2" charset="0"/>
              </a:rPr>
              <a:t>1.0</a:t>
            </a:r>
            <a:endParaRPr lang="en-US" sz="3200" dirty="0">
              <a:solidFill>
                <a:srgbClr val="FF3B3B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11" name="Username Field"/>
          <p:cNvSpPr/>
          <p:nvPr/>
        </p:nvSpPr>
        <p:spPr>
          <a:xfrm>
            <a:off x="705272" y="4753073"/>
            <a:ext cx="5904656" cy="87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  Enter your username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Password Field"/>
          <p:cNvSpPr/>
          <p:nvPr/>
        </p:nvSpPr>
        <p:spPr>
          <a:xfrm>
            <a:off x="705272" y="5911131"/>
            <a:ext cx="5904656" cy="87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  Enter your password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Sign In Button"/>
          <p:cNvSpPr/>
          <p:nvPr/>
        </p:nvSpPr>
        <p:spPr>
          <a:xfrm>
            <a:off x="705272" y="7069189"/>
            <a:ext cx="5904656" cy="873732"/>
          </a:xfrm>
          <a:prstGeom prst="rect">
            <a:avLst/>
          </a:prstGeom>
          <a:solidFill>
            <a:srgbClr val="33B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Sign In</a:t>
            </a:r>
            <a:endParaRPr lang="en-US" sz="2600" dirty="0">
              <a:solidFill>
                <a:schemeClr val="bg1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15" name="Web Address"/>
          <p:cNvSpPr txBox="1"/>
          <p:nvPr/>
        </p:nvSpPr>
        <p:spPr>
          <a:xfrm>
            <a:off x="34280" y="97592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AndroidUIUX.com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Color Bar"/>
          <p:cNvGrpSpPr/>
          <p:nvPr/>
        </p:nvGrpSpPr>
        <p:grpSpPr>
          <a:xfrm>
            <a:off x="489248" y="10274051"/>
            <a:ext cx="6336704" cy="144016"/>
            <a:chOff x="489248" y="10274051"/>
            <a:chExt cx="6336704" cy="144016"/>
          </a:xfrm>
        </p:grpSpPr>
        <p:sp>
          <p:nvSpPr>
            <p:cNvPr id="16" name="Rectangle 15"/>
            <p:cNvSpPr/>
            <p:nvPr/>
          </p:nvSpPr>
          <p:spPr>
            <a:xfrm>
              <a:off x="489248" y="10274051"/>
              <a:ext cx="158417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3424" y="10274051"/>
              <a:ext cx="1584176" cy="144016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7600" y="10274051"/>
              <a:ext cx="1584176" cy="144016"/>
            </a:xfrm>
            <a:prstGeom prst="rect">
              <a:avLst/>
            </a:pr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41776" y="10274051"/>
              <a:ext cx="1584176" cy="144016"/>
            </a:xfrm>
            <a:prstGeom prst="rect">
              <a:avLst/>
            </a:prstGeom>
            <a:solidFill>
              <a:srgbClr val="33B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978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16" y="459134"/>
            <a:ext cx="6840760" cy="1083463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81736" y="4009355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61856" y="3073251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13784" y="3361283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4377680" y="9986019"/>
            <a:ext cx="648072" cy="504056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3708" y="10120744"/>
            <a:ext cx="82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69768" y="1561083"/>
            <a:ext cx="1584176" cy="576064"/>
          </a:xfrm>
          <a:prstGeom prst="rect">
            <a:avLst/>
          </a:prstGeom>
          <a:solidFill>
            <a:schemeClr val="accent2"/>
          </a:solidFill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Ravie" panose="04040805050809020602" pitchFamily="82" charset="0"/>
              </a:rPr>
              <a:t>Print </a:t>
            </a:r>
            <a:endParaRPr lang="en-US" sz="2400" dirty="0"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7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16" y="459134"/>
            <a:ext cx="6840760" cy="1083463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81736" y="4009355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61856" y="3073251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13784" y="3361283"/>
            <a:ext cx="216024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4377680" y="9986019"/>
            <a:ext cx="648072" cy="504056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3708" y="10120744"/>
            <a:ext cx="82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69768" y="1561083"/>
            <a:ext cx="1584176" cy="576064"/>
          </a:xfrm>
          <a:prstGeom prst="rect">
            <a:avLst/>
          </a:prstGeom>
          <a:solidFill>
            <a:schemeClr val="accent2"/>
          </a:solidFill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Ravie" panose="04040805050809020602" pitchFamily="82" charset="0"/>
              </a:rPr>
              <a:t>Print </a:t>
            </a:r>
            <a:endParaRPr lang="en-US" sz="2400" dirty="0">
              <a:latin typeface="Ravie" panose="04040805050809020602" pitchFamily="82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642" y="2065139"/>
            <a:ext cx="1019363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16" y="459134"/>
            <a:ext cx="6840760" cy="10834634"/>
          </a:xfrm>
          <a:prstGeom prst="rect">
            <a:avLst/>
          </a:prstGeom>
        </p:spPr>
      </p:pic>
      <p:grpSp>
        <p:nvGrpSpPr>
          <p:cNvPr id="10" name="Typical Selection Dialog"/>
          <p:cNvGrpSpPr/>
          <p:nvPr/>
        </p:nvGrpSpPr>
        <p:grpSpPr>
          <a:xfrm>
            <a:off x="724266" y="3208354"/>
            <a:ext cx="5866666" cy="6257144"/>
            <a:chOff x="2793504" y="3442870"/>
            <a:chExt cx="5866666" cy="6257144"/>
          </a:xfrm>
        </p:grpSpPr>
        <p:sp>
          <p:nvSpPr>
            <p:cNvPr id="11" name="Dialog Panel"/>
            <p:cNvSpPr/>
            <p:nvPr/>
          </p:nvSpPr>
          <p:spPr>
            <a:xfrm>
              <a:off x="2793504" y="3442870"/>
              <a:ext cx="5866666" cy="6257144"/>
            </a:xfrm>
            <a:prstGeom prst="roundRect">
              <a:avLst>
                <a:gd name="adj" fmla="val 0"/>
              </a:avLst>
            </a:prstGeom>
            <a:solidFill>
              <a:srgbClr val="F3F3F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Button Divider"/>
            <p:cNvCxnSpPr/>
            <p:nvPr/>
          </p:nvCxnSpPr>
          <p:spPr>
            <a:xfrm flipV="1">
              <a:off x="5688702" y="8767687"/>
              <a:ext cx="0" cy="910726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Button"/>
            <p:cNvSpPr txBox="1"/>
            <p:nvPr/>
          </p:nvSpPr>
          <p:spPr>
            <a:xfrm>
              <a:off x="5688703" y="9007606"/>
              <a:ext cx="27511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Roboto" pitchFamily="2" charset="0"/>
                  <a:ea typeface="Roboto" pitchFamily="2" charset="0"/>
                </a:rPr>
                <a:t>OK</a:t>
              </a:r>
              <a:endParaRPr lang="en-US" sz="2200" dirty="0"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15" name="Content Divider"/>
            <p:cNvCxnSpPr/>
            <p:nvPr/>
          </p:nvCxnSpPr>
          <p:spPr>
            <a:xfrm>
              <a:off x="5688702" y="8767687"/>
              <a:ext cx="2971468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320" y="4729435"/>
            <a:ext cx="3897504" cy="3674789"/>
          </a:xfrm>
          <a:prstGeom prst="rect">
            <a:avLst/>
          </a:prstGeom>
        </p:spPr>
      </p:pic>
      <p:cxnSp>
        <p:nvCxnSpPr>
          <p:cNvPr id="26" name="Title Divider"/>
          <p:cNvCxnSpPr/>
          <p:nvPr/>
        </p:nvCxnSpPr>
        <p:spPr>
          <a:xfrm>
            <a:off x="724266" y="4566927"/>
            <a:ext cx="5866666" cy="0"/>
          </a:xfrm>
          <a:prstGeom prst="line">
            <a:avLst/>
          </a:prstGeom>
          <a:ln w="38100">
            <a:solidFill>
              <a:srgbClr val="2BB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"/>
          <p:cNvSpPr txBox="1"/>
          <p:nvPr/>
        </p:nvSpPr>
        <p:spPr>
          <a:xfrm>
            <a:off x="1012298" y="3598257"/>
            <a:ext cx="5032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43BAE6"/>
                </a:solidFill>
                <a:latin typeface="Roboto" pitchFamily="2" charset="0"/>
                <a:ea typeface="Roboto" pitchFamily="2" charset="0"/>
              </a:rPr>
              <a:t>Print My Itinerary</a:t>
            </a:r>
            <a:br>
              <a:rPr lang="en-US" sz="3600" dirty="0" smtClean="0">
                <a:solidFill>
                  <a:srgbClr val="43BAE6"/>
                </a:solidFill>
                <a:latin typeface="Roboto" pitchFamily="2" charset="0"/>
                <a:ea typeface="Roboto" pitchFamily="2" charset="0"/>
              </a:rPr>
            </a:br>
            <a:r>
              <a:rPr lang="en-US" sz="3600" dirty="0" smtClean="0">
                <a:solidFill>
                  <a:srgbClr val="43BAE6"/>
                </a:solidFill>
                <a:latin typeface="Roboto" pitchFamily="2" charset="0"/>
                <a:ea typeface="Roboto" pitchFamily="2" charset="0"/>
              </a:rPr>
              <a:t>in The Great Hall </a:t>
            </a:r>
            <a:endParaRPr lang="en-US" sz="3600" dirty="0">
              <a:solidFill>
                <a:srgbClr val="43BAE6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5-Point Star 27"/>
          <p:cNvSpPr/>
          <p:nvPr/>
        </p:nvSpPr>
        <p:spPr>
          <a:xfrm>
            <a:off x="4377680" y="9986019"/>
            <a:ext cx="648072" cy="504056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305672" y="10120744"/>
            <a:ext cx="82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8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12654"/>
            <a:ext cx="609600" cy="609600"/>
          </a:xfrm>
          <a:prstGeom prst="rect">
            <a:avLst/>
          </a:prstGeom>
        </p:spPr>
      </p:pic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Up Caret" hidden="1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37363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Where is </a:t>
            </a:r>
            <a:r>
              <a:rPr lang="en-US" sz="2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Dürer</a:t>
            </a:r>
            <a:r>
              <a:rPr lang="en-US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 in The Met?</a:t>
            </a:r>
            <a:endParaRPr lang="en-US" sz="2700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rgbClr val="7CBF33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Overflow Panel (Short)"/>
          <p:cNvGrpSpPr/>
          <p:nvPr/>
        </p:nvGrpSpPr>
        <p:grpSpPr>
          <a:xfrm>
            <a:off x="3118302" y="1382607"/>
            <a:ext cx="4059067" cy="2780031"/>
            <a:chOff x="3134213" y="5007925"/>
            <a:chExt cx="4059067" cy="2780031"/>
          </a:xfrm>
        </p:grpSpPr>
        <p:sp>
          <p:nvSpPr>
            <p:cNvPr id="7" name="Panel"/>
            <p:cNvSpPr/>
            <p:nvPr/>
          </p:nvSpPr>
          <p:spPr>
            <a:xfrm>
              <a:off x="3138304" y="5007925"/>
              <a:ext cx="4054976" cy="278003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Divider"/>
            <p:cNvCxnSpPr/>
            <p:nvPr/>
          </p:nvCxnSpPr>
          <p:spPr>
            <a:xfrm>
              <a:off x="3138304" y="5927283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ivider"/>
            <p:cNvCxnSpPr/>
            <p:nvPr/>
          </p:nvCxnSpPr>
          <p:spPr>
            <a:xfrm>
              <a:off x="3134213" y="6863387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ption 1"/>
            <p:cNvSpPr txBox="1"/>
            <p:nvPr/>
          </p:nvSpPr>
          <p:spPr>
            <a:xfrm>
              <a:off x="3297560" y="5212428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1: Turn 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Oveview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 On/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OFf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0" name="Option 2"/>
            <p:cNvSpPr txBox="1"/>
            <p:nvPr/>
          </p:nvSpPr>
          <p:spPr>
            <a:xfrm>
              <a:off x="3274722" y="614566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2: Locations in Met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2" name="Option 3"/>
            <p:cNvSpPr txBox="1"/>
            <p:nvPr/>
          </p:nvSpPr>
          <p:spPr>
            <a:xfrm>
              <a:off x="3297560" y="706789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3: History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5" name="Overflow Panel (Long)" hidden="1"/>
          <p:cNvGrpSpPr/>
          <p:nvPr/>
        </p:nvGrpSpPr>
        <p:grpSpPr>
          <a:xfrm>
            <a:off x="3106212" y="1369424"/>
            <a:ext cx="4061962" cy="5520251"/>
            <a:chOff x="3106212" y="1369424"/>
            <a:chExt cx="4061962" cy="5520251"/>
          </a:xfrm>
        </p:grpSpPr>
        <p:sp>
          <p:nvSpPr>
            <p:cNvPr id="37" name="Panel"/>
            <p:cNvSpPr/>
            <p:nvPr/>
          </p:nvSpPr>
          <p:spPr>
            <a:xfrm>
              <a:off x="3110974" y="1369424"/>
              <a:ext cx="4054976" cy="552025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Divider"/>
            <p:cNvCxnSpPr/>
            <p:nvPr/>
          </p:nvCxnSpPr>
          <p:spPr>
            <a:xfrm>
              <a:off x="3106212" y="597262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ivider"/>
            <p:cNvCxnSpPr/>
            <p:nvPr/>
          </p:nvCxnSpPr>
          <p:spPr>
            <a:xfrm>
              <a:off x="3110974" y="506509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ivider"/>
            <p:cNvCxnSpPr/>
            <p:nvPr/>
          </p:nvCxnSpPr>
          <p:spPr>
            <a:xfrm>
              <a:off x="3108141" y="4135689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Divider"/>
            <p:cNvCxnSpPr/>
            <p:nvPr/>
          </p:nvCxnSpPr>
          <p:spPr>
            <a:xfrm>
              <a:off x="3110852" y="319631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ivider"/>
            <p:cNvCxnSpPr/>
            <p:nvPr/>
          </p:nvCxnSpPr>
          <p:spPr>
            <a:xfrm>
              <a:off x="3110974" y="227354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ption 6"/>
            <p:cNvSpPr txBox="1"/>
            <p:nvPr/>
          </p:nvSpPr>
          <p:spPr>
            <a:xfrm>
              <a:off x="3281649" y="6178442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6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2" name="Option 5"/>
            <p:cNvSpPr txBox="1"/>
            <p:nvPr/>
          </p:nvSpPr>
          <p:spPr>
            <a:xfrm>
              <a:off x="3281649" y="525438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5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1" name="Option 4"/>
            <p:cNvSpPr txBox="1"/>
            <p:nvPr/>
          </p:nvSpPr>
          <p:spPr>
            <a:xfrm>
              <a:off x="3262610" y="434200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4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8" name="Option 3"/>
            <p:cNvSpPr txBox="1"/>
            <p:nvPr/>
          </p:nvSpPr>
          <p:spPr>
            <a:xfrm>
              <a:off x="3270230" y="342938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3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7" name="Option 2"/>
            <p:cNvSpPr txBox="1"/>
            <p:nvPr/>
          </p:nvSpPr>
          <p:spPr>
            <a:xfrm>
              <a:off x="3270230" y="2506446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2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6" name="Option 1"/>
            <p:cNvSpPr txBox="1"/>
            <p:nvPr/>
          </p:nvSpPr>
          <p:spPr>
            <a:xfrm>
              <a:off x="3270230" y="157392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1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74" name="Note"/>
          <p:cNvSpPr txBox="1"/>
          <p:nvPr/>
        </p:nvSpPr>
        <p:spPr>
          <a:xfrm>
            <a:off x="284015" y="1581172"/>
            <a:ext cx="684076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78" name="Down Arrow 7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76" y="2086446"/>
            <a:ext cx="1409700" cy="206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84" y="3487816"/>
            <a:ext cx="1438275" cy="1828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84" y="5305499"/>
            <a:ext cx="6531024" cy="336639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8"/>
          <a:srcRect b="50800"/>
          <a:stretch/>
        </p:blipFill>
        <p:spPr>
          <a:xfrm>
            <a:off x="363289" y="8779889"/>
            <a:ext cx="6283008" cy="16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6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1471 - 1528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37220" y="1485771"/>
            <a:ext cx="6840760" cy="133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1471 - May </a:t>
            </a:r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21 Born in Nuremberg, Germany</a:t>
            </a: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….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The Lighthouse of Alexandria's final remains disappear when </a:t>
            </a:r>
            <a:r>
              <a:rPr lang="en-US" sz="3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Qaitbay</a:t>
            </a:r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, Sultan of Egypt, builds the Citadel of </a:t>
            </a:r>
            <a:r>
              <a:rPr lang="en-US" sz="3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Qaitbay</a:t>
            </a:r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on its site.</a:t>
            </a:r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251" y="2714523"/>
            <a:ext cx="1246833" cy="1828127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441576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44" y="7483717"/>
            <a:ext cx="6531024" cy="33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Where </a:t>
            </a:r>
            <a:r>
              <a:rPr lang="en-US" sz="4000" b="1" i="1" dirty="0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is </a:t>
            </a:r>
            <a:r>
              <a:rPr lang="en-US" sz="4000" b="1" i="1" dirty="0" err="1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4000" b="1" i="1" dirty="0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en-US" sz="4000" b="1" i="1" dirty="0" smtClean="0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In The Met?</a:t>
            </a:r>
            <a:endParaRPr lang="en-US" sz="4000" b="1" i="1" dirty="0">
              <a:solidFill>
                <a:srgbClr val="7030A0"/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Want to find your favorite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artwork and create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a visit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itinerary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in the Metropolitan Museum of New York in Manhattan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?</a:t>
            </a:r>
            <a:endParaRPr 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Wondering what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was happening in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Dürer’s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 life before and after the artwork was produced?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Curious about what else was happening during the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German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Renaissance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?</a:t>
            </a:r>
            <a:endParaRPr 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Art enthusiast wanting to learn more about what is in the Metropolitan Museum of New York in Manhattan?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Student looking for inspiration for the perfect project?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Historian trying to research historical events?</a:t>
            </a:r>
            <a:endParaRPr lang="en-US" sz="3200" b="1" dirty="0">
              <a:solidFill>
                <a:schemeClr val="bg1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37220" y="8365256"/>
            <a:ext cx="68407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Look No Further ….</a:t>
            </a:r>
            <a:endParaRPr lang="en-US" sz="3600" b="1" i="1" dirty="0">
              <a:solidFill>
                <a:srgbClr val="7030A0"/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This Android Application has been created to address the above questions at Parsons School of Design at The New School in Manhattan, New York City, New York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.  You can print your personalized itinerary in The Great Hall. </a:t>
            </a: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0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 in the Met 1481 - 1528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73751" y="1576395"/>
            <a:ext cx="6840760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76" y="1921123"/>
            <a:ext cx="1409700" cy="206692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384" y="4963437"/>
            <a:ext cx="6531024" cy="3366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b="50800"/>
          <a:stretch/>
        </p:blipFill>
        <p:spPr>
          <a:xfrm>
            <a:off x="363289" y="8437827"/>
            <a:ext cx="6283008" cy="16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Note"/>
          <p:cNvSpPr txBox="1"/>
          <p:nvPr/>
        </p:nvSpPr>
        <p:spPr>
          <a:xfrm>
            <a:off x="284015" y="1581172"/>
            <a:ext cx="684076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12654"/>
            <a:ext cx="609600" cy="609600"/>
          </a:xfrm>
          <a:prstGeom prst="rect">
            <a:avLst/>
          </a:prstGeom>
        </p:spPr>
      </p:pic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Up Caret" hidden="1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37363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Where is </a:t>
            </a:r>
            <a:r>
              <a:rPr lang="en-US" sz="2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Dürer</a:t>
            </a:r>
            <a:r>
              <a:rPr lang="en-US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 in The Met?</a:t>
            </a:r>
            <a:endParaRPr lang="en-US" sz="2700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rgbClr val="7CBF33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Overflow Panel (Short)"/>
          <p:cNvGrpSpPr/>
          <p:nvPr/>
        </p:nvGrpSpPr>
        <p:grpSpPr>
          <a:xfrm>
            <a:off x="3118302" y="1382607"/>
            <a:ext cx="4059067" cy="2780031"/>
            <a:chOff x="3134213" y="5007925"/>
            <a:chExt cx="4059067" cy="2780031"/>
          </a:xfrm>
        </p:grpSpPr>
        <p:sp>
          <p:nvSpPr>
            <p:cNvPr id="7" name="Panel"/>
            <p:cNvSpPr/>
            <p:nvPr/>
          </p:nvSpPr>
          <p:spPr>
            <a:xfrm>
              <a:off x="3138304" y="5007925"/>
              <a:ext cx="4054976" cy="278003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Divider"/>
            <p:cNvCxnSpPr/>
            <p:nvPr/>
          </p:nvCxnSpPr>
          <p:spPr>
            <a:xfrm>
              <a:off x="3138304" y="5927283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ivider"/>
            <p:cNvCxnSpPr/>
            <p:nvPr/>
          </p:nvCxnSpPr>
          <p:spPr>
            <a:xfrm>
              <a:off x="3134213" y="6863387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ption 1"/>
            <p:cNvSpPr txBox="1"/>
            <p:nvPr/>
          </p:nvSpPr>
          <p:spPr>
            <a:xfrm>
              <a:off x="3297560" y="5212428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1: Turn 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Oveview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 On/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OFf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0" name="Option 2"/>
            <p:cNvSpPr txBox="1"/>
            <p:nvPr/>
          </p:nvSpPr>
          <p:spPr>
            <a:xfrm>
              <a:off x="3274722" y="614566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2: Locations in Met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2" name="Option 3"/>
            <p:cNvSpPr txBox="1"/>
            <p:nvPr/>
          </p:nvSpPr>
          <p:spPr>
            <a:xfrm>
              <a:off x="3297560" y="706789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3: History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5" name="Overflow Panel (Long)" hidden="1"/>
          <p:cNvGrpSpPr/>
          <p:nvPr/>
        </p:nvGrpSpPr>
        <p:grpSpPr>
          <a:xfrm>
            <a:off x="3106212" y="1369424"/>
            <a:ext cx="4061962" cy="5520251"/>
            <a:chOff x="3106212" y="1369424"/>
            <a:chExt cx="4061962" cy="5520251"/>
          </a:xfrm>
        </p:grpSpPr>
        <p:sp>
          <p:nvSpPr>
            <p:cNvPr id="37" name="Panel"/>
            <p:cNvSpPr/>
            <p:nvPr/>
          </p:nvSpPr>
          <p:spPr>
            <a:xfrm>
              <a:off x="3110974" y="1369424"/>
              <a:ext cx="4054976" cy="552025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Divider"/>
            <p:cNvCxnSpPr/>
            <p:nvPr/>
          </p:nvCxnSpPr>
          <p:spPr>
            <a:xfrm>
              <a:off x="3106212" y="597262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ivider"/>
            <p:cNvCxnSpPr/>
            <p:nvPr/>
          </p:nvCxnSpPr>
          <p:spPr>
            <a:xfrm>
              <a:off x="3110974" y="506509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ivider"/>
            <p:cNvCxnSpPr/>
            <p:nvPr/>
          </p:nvCxnSpPr>
          <p:spPr>
            <a:xfrm>
              <a:off x="3108141" y="4135689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Divider"/>
            <p:cNvCxnSpPr/>
            <p:nvPr/>
          </p:nvCxnSpPr>
          <p:spPr>
            <a:xfrm>
              <a:off x="3110852" y="319631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ivider"/>
            <p:cNvCxnSpPr/>
            <p:nvPr/>
          </p:nvCxnSpPr>
          <p:spPr>
            <a:xfrm>
              <a:off x="3110974" y="227354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ption 6"/>
            <p:cNvSpPr txBox="1"/>
            <p:nvPr/>
          </p:nvSpPr>
          <p:spPr>
            <a:xfrm>
              <a:off x="3281649" y="6178442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6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2" name="Option 5"/>
            <p:cNvSpPr txBox="1"/>
            <p:nvPr/>
          </p:nvSpPr>
          <p:spPr>
            <a:xfrm>
              <a:off x="3281649" y="525438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5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1" name="Option 4"/>
            <p:cNvSpPr txBox="1"/>
            <p:nvPr/>
          </p:nvSpPr>
          <p:spPr>
            <a:xfrm>
              <a:off x="3262610" y="434200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4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8" name="Option 3"/>
            <p:cNvSpPr txBox="1"/>
            <p:nvPr/>
          </p:nvSpPr>
          <p:spPr>
            <a:xfrm>
              <a:off x="3270230" y="342938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3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7" name="Option 2"/>
            <p:cNvSpPr txBox="1"/>
            <p:nvPr/>
          </p:nvSpPr>
          <p:spPr>
            <a:xfrm>
              <a:off x="3270230" y="2506446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2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6" name="Option 1"/>
            <p:cNvSpPr txBox="1"/>
            <p:nvPr/>
          </p:nvSpPr>
          <p:spPr>
            <a:xfrm>
              <a:off x="3270230" y="157392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1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78" name="Down Arrow 7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76" y="2086446"/>
            <a:ext cx="1409700" cy="2066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931" y="1995067"/>
            <a:ext cx="1438275" cy="1828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84" y="5179461"/>
            <a:ext cx="6531024" cy="336639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8"/>
          <a:srcRect b="50800"/>
          <a:stretch/>
        </p:blipFill>
        <p:spPr>
          <a:xfrm>
            <a:off x="363289" y="8653851"/>
            <a:ext cx="6283008" cy="16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1471 - 1528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84015" y="1581172"/>
            <a:ext cx="6840760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/>
            <a:r>
              <a:rPr lang="en-US" sz="4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127" y="2900563"/>
            <a:ext cx="4824536" cy="7073813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9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1471 - 1528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84015" y="1581172"/>
            <a:ext cx="6840760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/>
            <a:r>
              <a:rPr lang="en-US" sz="4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7734" r="8161"/>
          <a:stretch/>
        </p:blipFill>
        <p:spPr>
          <a:xfrm>
            <a:off x="561256" y="2753389"/>
            <a:ext cx="6264696" cy="744865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393904" y="5953571"/>
            <a:ext cx="730871" cy="158417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262432" y="5881563"/>
            <a:ext cx="730871" cy="158417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1471 - 1528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84015" y="1581172"/>
            <a:ext cx="6840760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/>
            <a:r>
              <a:rPr lang="en-US" sz="4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393904" y="5953571"/>
            <a:ext cx="730871" cy="158417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262432" y="5881563"/>
            <a:ext cx="730871" cy="158417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312" y="3001243"/>
            <a:ext cx="5112568" cy="7144894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4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12654"/>
            <a:ext cx="609600" cy="609600"/>
          </a:xfrm>
          <a:prstGeom prst="rect">
            <a:avLst/>
          </a:prstGeom>
        </p:spPr>
      </p:pic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Up Caret" hidden="1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37363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Where is </a:t>
            </a:r>
            <a:r>
              <a:rPr lang="en-US" sz="2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Dürer</a:t>
            </a:r>
            <a:r>
              <a:rPr lang="en-US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 in The Met?</a:t>
            </a:r>
            <a:endParaRPr lang="en-US" sz="2700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rgbClr val="7CBF33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Overflow Panel (Short)"/>
          <p:cNvGrpSpPr/>
          <p:nvPr/>
        </p:nvGrpSpPr>
        <p:grpSpPr>
          <a:xfrm>
            <a:off x="3118302" y="1382607"/>
            <a:ext cx="4059067" cy="2780031"/>
            <a:chOff x="3134213" y="5007925"/>
            <a:chExt cx="4059067" cy="2780031"/>
          </a:xfrm>
        </p:grpSpPr>
        <p:sp>
          <p:nvSpPr>
            <p:cNvPr id="7" name="Panel"/>
            <p:cNvSpPr/>
            <p:nvPr/>
          </p:nvSpPr>
          <p:spPr>
            <a:xfrm>
              <a:off x="3138304" y="5007925"/>
              <a:ext cx="4054976" cy="278003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Divider"/>
            <p:cNvCxnSpPr/>
            <p:nvPr/>
          </p:nvCxnSpPr>
          <p:spPr>
            <a:xfrm>
              <a:off x="3138304" y="5927283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ivider"/>
            <p:cNvCxnSpPr/>
            <p:nvPr/>
          </p:nvCxnSpPr>
          <p:spPr>
            <a:xfrm>
              <a:off x="3134213" y="6863387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ption 1"/>
            <p:cNvSpPr txBox="1"/>
            <p:nvPr/>
          </p:nvSpPr>
          <p:spPr>
            <a:xfrm>
              <a:off x="3297560" y="5212428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1: Turn 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Oveview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 On/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OFf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0" name="Option 2"/>
            <p:cNvSpPr txBox="1"/>
            <p:nvPr/>
          </p:nvSpPr>
          <p:spPr>
            <a:xfrm>
              <a:off x="3274722" y="614566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2: Locations in Met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2" name="Option 3"/>
            <p:cNvSpPr txBox="1"/>
            <p:nvPr/>
          </p:nvSpPr>
          <p:spPr>
            <a:xfrm>
              <a:off x="3297560" y="706789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3: History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5" name="Overflow Panel (Long)" hidden="1"/>
          <p:cNvGrpSpPr/>
          <p:nvPr/>
        </p:nvGrpSpPr>
        <p:grpSpPr>
          <a:xfrm>
            <a:off x="3106212" y="1369424"/>
            <a:ext cx="4061962" cy="5520251"/>
            <a:chOff x="3106212" y="1369424"/>
            <a:chExt cx="4061962" cy="5520251"/>
          </a:xfrm>
        </p:grpSpPr>
        <p:sp>
          <p:nvSpPr>
            <p:cNvPr id="37" name="Panel"/>
            <p:cNvSpPr/>
            <p:nvPr/>
          </p:nvSpPr>
          <p:spPr>
            <a:xfrm>
              <a:off x="3110974" y="1369424"/>
              <a:ext cx="4054976" cy="552025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Divider"/>
            <p:cNvCxnSpPr/>
            <p:nvPr/>
          </p:nvCxnSpPr>
          <p:spPr>
            <a:xfrm>
              <a:off x="3106212" y="597262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ivider"/>
            <p:cNvCxnSpPr/>
            <p:nvPr/>
          </p:nvCxnSpPr>
          <p:spPr>
            <a:xfrm>
              <a:off x="3110974" y="506509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ivider"/>
            <p:cNvCxnSpPr/>
            <p:nvPr/>
          </p:nvCxnSpPr>
          <p:spPr>
            <a:xfrm>
              <a:off x="3108141" y="4135689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Divider"/>
            <p:cNvCxnSpPr/>
            <p:nvPr/>
          </p:nvCxnSpPr>
          <p:spPr>
            <a:xfrm>
              <a:off x="3110852" y="319631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ivider"/>
            <p:cNvCxnSpPr/>
            <p:nvPr/>
          </p:nvCxnSpPr>
          <p:spPr>
            <a:xfrm>
              <a:off x="3110974" y="227354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ption 6"/>
            <p:cNvSpPr txBox="1"/>
            <p:nvPr/>
          </p:nvSpPr>
          <p:spPr>
            <a:xfrm>
              <a:off x="3281649" y="6178442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6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2" name="Option 5"/>
            <p:cNvSpPr txBox="1"/>
            <p:nvPr/>
          </p:nvSpPr>
          <p:spPr>
            <a:xfrm>
              <a:off x="3281649" y="525438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5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1" name="Option 4"/>
            <p:cNvSpPr txBox="1"/>
            <p:nvPr/>
          </p:nvSpPr>
          <p:spPr>
            <a:xfrm>
              <a:off x="3262610" y="434200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4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8" name="Option 3"/>
            <p:cNvSpPr txBox="1"/>
            <p:nvPr/>
          </p:nvSpPr>
          <p:spPr>
            <a:xfrm>
              <a:off x="3270230" y="342938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3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7" name="Option 2"/>
            <p:cNvSpPr txBox="1"/>
            <p:nvPr/>
          </p:nvSpPr>
          <p:spPr>
            <a:xfrm>
              <a:off x="3270230" y="2506446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2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6" name="Option 1"/>
            <p:cNvSpPr txBox="1"/>
            <p:nvPr/>
          </p:nvSpPr>
          <p:spPr>
            <a:xfrm>
              <a:off x="3270230" y="157392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1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74" name="Note"/>
          <p:cNvSpPr txBox="1"/>
          <p:nvPr/>
        </p:nvSpPr>
        <p:spPr>
          <a:xfrm>
            <a:off x="284015" y="1581172"/>
            <a:ext cx="684076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78" name="Down Arrow 7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76" y="2086446"/>
            <a:ext cx="1409700" cy="206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3002" y="2856175"/>
            <a:ext cx="1438275" cy="1828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84" y="5179461"/>
            <a:ext cx="6531024" cy="336639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8"/>
          <a:srcRect b="50800"/>
          <a:stretch/>
        </p:blipFill>
        <p:spPr>
          <a:xfrm>
            <a:off x="363289" y="8653851"/>
            <a:ext cx="6283008" cy="16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84" y="5179461"/>
            <a:ext cx="6531024" cy="336639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b="50800"/>
          <a:stretch/>
        </p:blipFill>
        <p:spPr>
          <a:xfrm>
            <a:off x="363289" y="8653851"/>
            <a:ext cx="6283008" cy="1620200"/>
          </a:xfrm>
          <a:prstGeom prst="rect">
            <a:avLst/>
          </a:prstGeom>
        </p:spPr>
      </p:pic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1471 - 1528</a:t>
            </a:r>
            <a:endParaRPr lang="en-US" sz="3600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84015" y="1581172"/>
            <a:ext cx="684076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1376" y="2086446"/>
            <a:ext cx="1409700" cy="206692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Alert Dialog"/>
          <p:cNvGrpSpPr/>
          <p:nvPr/>
        </p:nvGrpSpPr>
        <p:grpSpPr>
          <a:xfrm>
            <a:off x="906417" y="938389"/>
            <a:ext cx="5502364" cy="1821452"/>
            <a:chOff x="906418" y="3217267"/>
            <a:chExt cx="5502364" cy="1821452"/>
          </a:xfrm>
        </p:grpSpPr>
        <p:sp>
          <p:nvSpPr>
            <p:cNvPr id="12" name="Dialog Panel"/>
            <p:cNvSpPr/>
            <p:nvPr/>
          </p:nvSpPr>
          <p:spPr>
            <a:xfrm>
              <a:off x="906418" y="3217267"/>
              <a:ext cx="5502364" cy="1821452"/>
            </a:xfrm>
            <a:prstGeom prst="roundRect">
              <a:avLst>
                <a:gd name="adj" fmla="val 1528"/>
              </a:avLst>
            </a:prstGeom>
            <a:solidFill>
              <a:srgbClr val="F3F3F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ain Content"/>
            <p:cNvSpPr txBox="1"/>
            <p:nvPr/>
          </p:nvSpPr>
          <p:spPr>
            <a:xfrm>
              <a:off x="906418" y="3677942"/>
              <a:ext cx="55023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Roboto" pitchFamily="2" charset="0"/>
                  <a:ea typeface="Roboto" pitchFamily="2" charset="0"/>
                </a:rPr>
                <a:t>Saint </a:t>
              </a:r>
              <a:r>
                <a:rPr lang="en-US" sz="2800" b="1" dirty="0">
                  <a:latin typeface="Roboto" pitchFamily="2" charset="0"/>
                  <a:ea typeface="Roboto" pitchFamily="2" charset="0"/>
                </a:rPr>
                <a:t>John Beholding the Seven Golden Candlesticks, from The Apocalypse</a:t>
              </a:r>
            </a:p>
          </p:txBody>
        </p:sp>
      </p:grpSp>
      <p:grpSp>
        <p:nvGrpSpPr>
          <p:cNvPr id="18" name="Typical Selection Dialog"/>
          <p:cNvGrpSpPr/>
          <p:nvPr/>
        </p:nvGrpSpPr>
        <p:grpSpPr>
          <a:xfrm>
            <a:off x="724266" y="3208354"/>
            <a:ext cx="5866666" cy="6257144"/>
            <a:chOff x="2793504" y="3442870"/>
            <a:chExt cx="5866666" cy="6257144"/>
          </a:xfrm>
        </p:grpSpPr>
        <p:sp>
          <p:nvSpPr>
            <p:cNvPr id="19" name="Dialog Panel"/>
            <p:cNvSpPr/>
            <p:nvPr/>
          </p:nvSpPr>
          <p:spPr>
            <a:xfrm>
              <a:off x="2793504" y="3442870"/>
              <a:ext cx="5866666" cy="6257144"/>
            </a:xfrm>
            <a:prstGeom prst="roundRect">
              <a:avLst>
                <a:gd name="adj" fmla="val 0"/>
              </a:avLst>
            </a:prstGeom>
            <a:solidFill>
              <a:srgbClr val="F3F3F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Button Divider"/>
            <p:cNvCxnSpPr/>
            <p:nvPr/>
          </p:nvCxnSpPr>
          <p:spPr>
            <a:xfrm flipV="1">
              <a:off x="5688702" y="8767687"/>
              <a:ext cx="0" cy="910726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eft Button"/>
            <p:cNvSpPr txBox="1"/>
            <p:nvPr/>
          </p:nvSpPr>
          <p:spPr>
            <a:xfrm>
              <a:off x="2937520" y="9007607"/>
              <a:ext cx="27511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Roboto" pitchFamily="2" charset="0"/>
                  <a:ea typeface="Roboto" pitchFamily="2" charset="0"/>
                </a:rPr>
                <a:t>Add to </a:t>
              </a:r>
              <a:r>
                <a:rPr lang="en-US" sz="2200" dirty="0" smtClean="0">
                  <a:latin typeface="Roboto" pitchFamily="2" charset="0"/>
                  <a:ea typeface="Roboto" pitchFamily="2" charset="0"/>
                </a:rPr>
                <a:t>Itinerary</a:t>
              </a:r>
              <a:endParaRPr lang="en-US" sz="22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4" name="Right Button"/>
            <p:cNvSpPr txBox="1"/>
            <p:nvPr/>
          </p:nvSpPr>
          <p:spPr>
            <a:xfrm>
              <a:off x="5688703" y="9007606"/>
              <a:ext cx="27511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Roboto" pitchFamily="2" charset="0"/>
                  <a:ea typeface="Roboto" pitchFamily="2" charset="0"/>
                </a:rPr>
                <a:t>Print Itinerary</a:t>
              </a:r>
              <a:endParaRPr lang="en-US" sz="2200" dirty="0"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25" name="Content Divider"/>
            <p:cNvCxnSpPr/>
            <p:nvPr/>
          </p:nvCxnSpPr>
          <p:spPr>
            <a:xfrm>
              <a:off x="2793504" y="8767687"/>
              <a:ext cx="5866666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tent Divider"/>
            <p:cNvCxnSpPr/>
            <p:nvPr/>
          </p:nvCxnSpPr>
          <p:spPr>
            <a:xfrm>
              <a:off x="2793504" y="7825779"/>
              <a:ext cx="5866666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tent Divider"/>
            <p:cNvCxnSpPr/>
            <p:nvPr/>
          </p:nvCxnSpPr>
          <p:spPr>
            <a:xfrm>
              <a:off x="2793504" y="6817667"/>
              <a:ext cx="5866666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tent Divider"/>
            <p:cNvCxnSpPr/>
            <p:nvPr/>
          </p:nvCxnSpPr>
          <p:spPr>
            <a:xfrm>
              <a:off x="2793504" y="5809555"/>
              <a:ext cx="5866666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Title Divider"/>
            <p:cNvCxnSpPr/>
            <p:nvPr/>
          </p:nvCxnSpPr>
          <p:spPr>
            <a:xfrm>
              <a:off x="2793504" y="4801443"/>
              <a:ext cx="5866666" cy="0"/>
            </a:xfrm>
            <a:prstGeom prst="line">
              <a:avLst/>
            </a:prstGeom>
            <a:ln w="38100">
              <a:solidFill>
                <a:srgbClr val="2BB2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itle"/>
            <p:cNvSpPr txBox="1"/>
            <p:nvPr/>
          </p:nvSpPr>
          <p:spPr>
            <a:xfrm>
              <a:off x="3081536" y="3832773"/>
              <a:ext cx="5032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43BAE6"/>
                  </a:solidFill>
                  <a:latin typeface="Roboto" pitchFamily="2" charset="0"/>
                  <a:ea typeface="Roboto" pitchFamily="2" charset="0"/>
                </a:rPr>
                <a:t>What’s in the Met?</a:t>
              </a:r>
              <a:endParaRPr lang="en-US" sz="3600" dirty="0">
                <a:solidFill>
                  <a:srgbClr val="43BAE6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1" name="Option 1"/>
            <p:cNvSpPr txBox="1"/>
            <p:nvPr/>
          </p:nvSpPr>
          <p:spPr>
            <a:xfrm>
              <a:off x="3081536" y="5076992"/>
              <a:ext cx="2341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Location: Gallery </a:t>
              </a:r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4</a:t>
              </a:r>
              <a:endParaRPr lang="en-US" sz="28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2" name="Option 2"/>
            <p:cNvSpPr txBox="1"/>
            <p:nvPr/>
          </p:nvSpPr>
          <p:spPr>
            <a:xfrm>
              <a:off x="3081536" y="6072300"/>
              <a:ext cx="2341936" cy="53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Met API</a:t>
              </a:r>
              <a:endParaRPr lang="en-US" sz="28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3" name="Option 3"/>
            <p:cNvSpPr txBox="1"/>
            <p:nvPr/>
          </p:nvSpPr>
          <p:spPr>
            <a:xfrm>
              <a:off x="6440391" y="6114405"/>
              <a:ext cx="2111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Circa Dates</a:t>
              </a:r>
              <a:endParaRPr lang="en-US" sz="28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4" name="Option 4"/>
            <p:cNvSpPr txBox="1"/>
            <p:nvPr/>
          </p:nvSpPr>
          <p:spPr>
            <a:xfrm>
              <a:off x="2975655" y="7122516"/>
              <a:ext cx="5144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Credit Line</a:t>
              </a:r>
              <a:endParaRPr lang="en-US" sz="2800" dirty="0">
                <a:latin typeface="Roboto" pitchFamily="2" charset="0"/>
                <a:ea typeface="Roboto" pitchFamily="2" charset="0"/>
              </a:endParaRPr>
            </a:p>
          </p:txBody>
        </p:sp>
      </p:grpSp>
      <p:cxnSp>
        <p:nvCxnSpPr>
          <p:cNvPr id="54" name="Button Divider"/>
          <p:cNvCxnSpPr/>
          <p:nvPr/>
        </p:nvCxnSpPr>
        <p:spPr>
          <a:xfrm flipV="1">
            <a:off x="3657600" y="5690917"/>
            <a:ext cx="0" cy="910726"/>
          </a:xfrm>
          <a:prstGeom prst="line">
            <a:avLst/>
          </a:prstGeom>
          <a:ln w="1270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Button Divider"/>
          <p:cNvCxnSpPr/>
          <p:nvPr/>
        </p:nvCxnSpPr>
        <p:spPr>
          <a:xfrm flipV="1">
            <a:off x="3657600" y="4585419"/>
            <a:ext cx="0" cy="910726"/>
          </a:xfrm>
          <a:prstGeom prst="line">
            <a:avLst/>
          </a:prstGeom>
          <a:ln w="1270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utton"/>
          <p:cNvSpPr txBox="1"/>
          <p:nvPr/>
        </p:nvSpPr>
        <p:spPr>
          <a:xfrm>
            <a:off x="3657600" y="4874612"/>
            <a:ext cx="275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" pitchFamily="2" charset="0"/>
                <a:ea typeface="Roboto" pitchFamily="2" charset="0"/>
              </a:rPr>
              <a:t>See Map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6801" y="9170555"/>
            <a:ext cx="1438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399</Words>
  <Application>Microsoft Office PowerPoint</Application>
  <PresentationFormat>Custom</PresentationFormat>
  <Paragraphs>227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Ravie</vt:lpstr>
      <vt:lpstr>Roboto</vt:lpstr>
      <vt:lpstr>Roboto Cn</vt:lpstr>
      <vt:lpstr>Roboto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Ling</dc:creator>
  <cp:keywords>Android UI Design Kit 1.0</cp:keywords>
  <cp:lastModifiedBy>schmeelk</cp:lastModifiedBy>
  <cp:revision>135</cp:revision>
  <dcterms:created xsi:type="dcterms:W3CDTF">2013-04-12T07:23:48Z</dcterms:created>
  <dcterms:modified xsi:type="dcterms:W3CDTF">2018-05-02T00:27:20Z</dcterms:modified>
</cp:coreProperties>
</file>