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77" r:id="rId4"/>
    <p:sldId id="257" r:id="rId5"/>
    <p:sldId id="258" r:id="rId6"/>
    <p:sldId id="260" r:id="rId7"/>
    <p:sldId id="261" r:id="rId8"/>
    <p:sldId id="263" r:id="rId9"/>
    <p:sldId id="272" r:id="rId10"/>
    <p:sldId id="274" r:id="rId11"/>
    <p:sldId id="276" r:id="rId12"/>
    <p:sldId id="275" r:id="rId13"/>
    <p:sldId id="266" r:id="rId14"/>
    <p:sldId id="267" r:id="rId15"/>
    <p:sldId id="271" r:id="rId16"/>
    <p:sldId id="273" r:id="rId17"/>
    <p:sldId id="268" r:id="rId18"/>
    <p:sldId id="270" r:id="rId19"/>
  </p:sldIdLst>
  <p:sldSz cx="10080625" cy="7559675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321E9B6-16C7-47D3-8DE1-49982F3FACD9}">
          <p14:sldIdLst>
            <p14:sldId id="256"/>
            <p14:sldId id="277"/>
          </p14:sldIdLst>
        </p14:section>
        <p14:section name="Organisation" id="{E917FB2C-21DA-44BF-BD71-5263800AE4EF}">
          <p14:sldIdLst>
            <p14:sldId id="257"/>
            <p14:sldId id="258"/>
          </p14:sldIdLst>
        </p14:section>
        <p14:section name="Vorbereitungsphase" id="{91232D46-E241-4052-B817-3317B6D264A5}">
          <p14:sldIdLst>
            <p14:sldId id="260"/>
            <p14:sldId id="261"/>
            <p14:sldId id="263"/>
          </p14:sldIdLst>
        </p14:section>
        <p14:section name="Anforderungen" id="{0FDFFCB9-B146-4AAD-BDA9-6E87DFAB1D6A}">
          <p14:sldIdLst>
            <p14:sldId id="272"/>
            <p14:sldId id="274"/>
            <p14:sldId id="276"/>
            <p14:sldId id="275"/>
          </p14:sldIdLst>
        </p14:section>
        <p14:section name="Aktueller Stand" id="{3941FA18-5AD7-4BB7-B79A-6B961D5A02CA}">
          <p14:sldIdLst>
            <p14:sldId id="266"/>
            <p14:sldId id="267"/>
            <p14:sldId id="271"/>
          </p14:sldIdLst>
        </p14:section>
        <p14:section name="User Interface" id="{A4109367-D9D7-471B-83EE-301EE9E9F379}">
          <p14:sldIdLst>
            <p14:sldId id="273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D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3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D3DA4A4-48A9-4937-90D7-E7B599FD0BD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900DB7-6A25-445A-8D3E-D5636A8680F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554B60-B6B3-4423-9A78-0CE7E7B8C4B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D66FE8-CC72-46A4-A2B0-98D3A74179A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FF58327-9AD2-452B-9307-8C3292A2D06B}" type="slidenum">
              <a:t>‹Nr.›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65845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CB0FE73-E373-4FAD-8B08-9A28ECC81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DE20DEC-9E32-4C1E-98F3-8B0233D6C73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100C661F-D8CC-4F12-A5A3-B8C838EFD63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343976-1DC2-4F1B-B7E4-CF5BC25BED8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2A0326-21BD-4132-8461-5C03A2CE1F4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99B515-9D33-4DD8-AA3D-86FE657A8C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5948D337-5AB5-429C-A1D6-52BA62D849F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8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E4DD0832-7717-4660-A479-26E1C1A56BE9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C2F1521-8ECC-420D-A792-FD5FD169CD89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Notizenplatzhalter 1">
            <a:extLst>
              <a:ext uri="{FF2B5EF4-FFF2-40B4-BE49-F238E27FC236}">
                <a16:creationId xmlns:a16="http://schemas.microsoft.com/office/drawing/2014/main" id="{E2F25561-7CCA-45DB-8294-2AFFB93541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526280"/>
          </a:xfrm>
        </p:spPr>
        <p:txBody>
          <a:bodyPr wrap="square">
            <a:spAutoFit/>
          </a:bodyPr>
          <a:lstStyle/>
          <a:p>
            <a:endParaRPr lang="de-DE"/>
          </a:p>
        </p:txBody>
      </p:sp>
      <p:sp>
        <p:nvSpPr>
          <p:cNvPr id="4" name="Folienbildplatzhalter 2">
            <a:extLst>
              <a:ext uri="{FF2B5EF4-FFF2-40B4-BE49-F238E27FC236}">
                <a16:creationId xmlns:a16="http://schemas.microsoft.com/office/drawing/2014/main" id="{5A637754-9CED-4A45-9B8B-8AB3094351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06242750-2ED7-4BE5-BBFD-6D43964861F2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463162-2708-4041-AE91-D1A5D72F7EFF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65871D2F-CB2D-47F0-A6E7-7659C95F78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F1BECA01-2C29-4181-8B5E-8E1C434B87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wrap="square"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B6F6DA0E-4667-44DE-928F-70A455F4ECB6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D2D4A12-3350-445E-97A9-5972C4843D0E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6FC1310B-19C2-4E5E-91BF-8D06CE512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44E5F032-5CFC-4DC3-8C7D-36E228E2C9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wrap="square"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7ADE3CC3-2BA6-4BB1-81DC-41AEFBDF6EAE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3B0DF6-FF63-4D5F-9959-1DA64B8F3811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1726940B-9E1E-4B44-8E86-9797CFAFA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2487B92D-3256-446A-9EE8-F5B531DE9B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wrap="square"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E8B9F157-6456-4529-B6BC-2B6D1814CBDA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2AF3B52-519C-4542-837B-1E8F4FEC2CEE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4F168F30-C70E-480E-A228-B3F2C2D481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FC5D9244-1FAC-46F3-9BD6-DC93B31EA2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wrap="square"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11133A40-D92D-4E39-8974-E5A1722057B1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FF2506-1003-4BE9-9352-85BFA12D590E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DC05450E-E81B-48B1-91A6-270CC3F12F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2C17BB04-1A52-46A0-B958-700B1FF5803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wrap="square"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4C1264F8-BEC2-4B03-9536-6D6EE33D9FDB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116ED7D-4241-4888-A142-D07CE72E58BE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8AE37E81-4ED8-4443-BEAC-C287FF7DB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66FDDE85-9B68-4C5F-AD61-271ED3EC41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wrap="square"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9C69F72E-EFEA-4B8A-9823-6214C46B70A2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B1FFDD6-A0E7-4EAE-829D-DB8DD36D02BD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35222E5B-CE5D-41B1-B40B-A78295F80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ED46C8DE-A072-4501-85F7-1934393A10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wrap="square"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>
            <a:extLst>
              <a:ext uri="{FF2B5EF4-FFF2-40B4-BE49-F238E27FC236}">
                <a16:creationId xmlns:a16="http://schemas.microsoft.com/office/drawing/2014/main" id="{4FB047DE-D5DB-446B-BBAF-4006F3087FDE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539DD5-03E3-4614-A2D5-25F006FE53AF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Folienbildplatzhalter 1">
            <a:extLst>
              <a:ext uri="{FF2B5EF4-FFF2-40B4-BE49-F238E27FC236}">
                <a16:creationId xmlns:a16="http://schemas.microsoft.com/office/drawing/2014/main" id="{ACC10543-CDCE-4F6F-B363-8DB213C8A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Notizenplatzhalter 2">
            <a:extLst>
              <a:ext uri="{FF2B5EF4-FFF2-40B4-BE49-F238E27FC236}">
                <a16:creationId xmlns:a16="http://schemas.microsoft.com/office/drawing/2014/main" id="{86C91DD2-027B-49AE-B61D-12D30DA328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wrap="square"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143FD-476C-4A4C-B405-8B7C1ECF702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  <a:prstGeom prst="rect">
            <a:avLst/>
          </a:prstGeom>
        </p:spPr>
        <p:txBody>
          <a:bodyPr anchor="b" anchorCtr="1"/>
          <a:lstStyle>
            <a:lvl1pPr algn="ctr">
              <a:defRPr lang="de-DE"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79D4A1-3AD2-4CE0-B77F-58D8DB9C07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  <a:prstGeom prst="rect">
            <a:avLst/>
          </a:prstGeo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8141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998451-E64D-4500-9616-A3B6A7F4B02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998" y="1769043"/>
            <a:ext cx="9071643" cy="438480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2530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5DE03A7-1823-44FA-88FE-DBBEA340260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1768477"/>
            <a:ext cx="2266953" cy="4384676"/>
          </a:xfrm>
          <a:prstGeom prst="rect">
            <a:avLst/>
          </a:prstGeom>
        </p:spPr>
        <p:txBody>
          <a:bodyPr vert="eaVert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BF4F13-79D3-4585-8ED7-597E1062FA8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1768477"/>
            <a:ext cx="6653210" cy="4384676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09206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3F574-5678-45C2-91AD-AA7C44F4E81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lang="de-DE" sz="6000"/>
            </a:lvl1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04D69D-1B1A-4EE7-951C-C106B84D1E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79879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E8381-4D2E-4E62-BD46-81C206A8542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7F5720-C5C3-401B-A44B-99C75586338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91271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6C881-08ED-4542-BBC4-0DA59691B4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de-DE"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6A229B-13EB-4C4C-9B98-CC43CE1500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19B2B4-683C-4455-BF8F-6A94A6237A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288356" y="6995159"/>
            <a:ext cx="1677594" cy="5212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BCDF65-70B3-450C-AC26-E593090726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947757" y="6995159"/>
            <a:ext cx="2023201" cy="5212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9A812-D8E1-4CEA-91EB-009AC8A674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7952756" y="6995159"/>
            <a:ext cx="1803242" cy="5212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E96FEB99-48A0-4FBE-97BA-7AE226272BB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79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E91A1-74C1-4423-87AB-68B518DD4C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34B8F3-D1DA-43DE-B57E-115EED047A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2273298"/>
            <a:ext cx="4459291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37E852-40A3-45B6-BDEA-971E55AB7A3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2273298"/>
            <a:ext cx="446087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8743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E32E3-DC66-41C4-A4B5-F6F72F3762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82BA1C-E8EA-4AD3-9F56-7FD14BD484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D02F71-1E15-4621-91E6-03F883E6000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3EE885-7B67-4934-A20E-24473B5EB81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B1678D-193A-40C5-B927-538BCCA6B39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6652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E9013-A167-4873-A8A0-616457C807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83878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846F7E-DAA3-41E1-8D81-7054A40F44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288356" y="6995159"/>
            <a:ext cx="1677594" cy="5212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6BFEDA-3CBC-4802-86F8-59CA69EEA3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947757" y="6995159"/>
            <a:ext cx="2023201" cy="5212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702EE1-AE6B-4222-8ED4-6F9ED6CCC2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7952756" y="6995159"/>
            <a:ext cx="1803242" cy="5212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FABC1A85-FA03-4EAA-B2BB-CBC2CBFCA2A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048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B95AD-485E-4ACC-878D-98F8E14E7B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479E35-CF9B-4E01-B148-A867BC61BB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830EB-674A-4B1D-BC62-125E43E36F2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424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313C1-8E29-4797-A80A-8460518215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7600" y="2482202"/>
            <a:ext cx="5643000" cy="1353961"/>
          </a:xfrm>
          <a:prstGeom prst="rect">
            <a:avLst/>
          </a:prstGeom>
        </p:spPr>
        <p:txBody>
          <a:bodyPr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15175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305D9-62D9-44DE-B2F0-EAA95ED23D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1A8B1E-201C-4601-AE56-930FB48412D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052458-C59C-4BEB-94C5-5537546F096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80770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3E029-74A3-4A42-9E57-45C2EA65FB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5E1505-D21F-495B-800D-6C5E860D3AF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93762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0CC405-BF84-4241-8199-0B9269401A1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804864"/>
            <a:ext cx="2266953" cy="5853110"/>
          </a:xfrm>
        </p:spPr>
        <p:txBody>
          <a:bodyPr vert="eaVert"/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5D012C-234F-4ED8-9CA1-C4718D596D6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804864"/>
            <a:ext cx="6653210" cy="585311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2613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2DAA0-0FAD-4325-B5A2-410683416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  <a:prstGeom prst="rect">
            <a:avLst/>
          </a:prstGeom>
        </p:spPr>
        <p:txBody>
          <a:bodyPr anchor="b"/>
          <a:lstStyle>
            <a:lvl1pPr>
              <a:defRPr lang="de-DE"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B29CC2-8697-4CE2-89A8-91E442A016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4252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10FDA-DA0F-437E-85EA-26642A9934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7600" y="2482202"/>
            <a:ext cx="5643000" cy="1353961"/>
          </a:xfrm>
          <a:prstGeom prst="rect">
            <a:avLst/>
          </a:prstGeom>
        </p:spPr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87FD72-ED18-40C5-B757-477B691FF1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384676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3D8BF3-22E4-4466-BEB1-E11017E664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288721" y="6995159"/>
            <a:ext cx="1677594" cy="5212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FB172-DC1C-4200-9B27-0C97CF6428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03998" y="6995159"/>
            <a:ext cx="9071643" cy="5212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4133A9-192E-4867-BFBB-1D48036EBE4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7953122" y="6995159"/>
            <a:ext cx="1803242" cy="5212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F81C925E-60EC-4E2D-B054-904133E9B82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0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C86B7-D1A8-41B2-AB84-6656ED5F13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  <a:prstGeom prst="rect">
            <a:avLst/>
          </a:prstGeom>
        </p:spPr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0919D2-A874-467D-BE0F-9F7542B7CC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  <a:prstGeom prst="rect">
            <a:avLst/>
          </a:prstGeo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6C67E-1CBA-4C79-9D4B-A3578220431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231625-165D-45F3-8215-9FCEB01A66B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  <a:prstGeom prst="rect">
            <a:avLst/>
          </a:prstGeo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828BDD-90B6-4CA8-AC49-0D412D13CD4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684472-2736-4BE2-AB97-9C9BFDA289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288721" y="6995159"/>
            <a:ext cx="1677594" cy="5212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7BC74D-37FB-4DE8-9E63-0346A79F8DF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03998" y="6995159"/>
            <a:ext cx="9071643" cy="5212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96EF67-E07F-42CB-BDE6-B1B8D098AB9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7953122" y="6995159"/>
            <a:ext cx="1803242" cy="5212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262AE538-00D6-4DA8-86D6-E61067EA77E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3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0D4EA-BC4E-4E78-9E79-5DFEA42DB2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7600" y="2482202"/>
            <a:ext cx="5643000" cy="1353961"/>
          </a:xfrm>
          <a:prstGeom prst="rect">
            <a:avLst/>
          </a:prstGeom>
        </p:spPr>
        <p:txBody>
          <a:bodyPr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665675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6747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02D4E-11E0-4E6A-B622-9AA87F6325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  <a:prstGeom prst="rect">
            <a:avLst/>
          </a:prstGeom>
        </p:spPr>
        <p:txBody>
          <a:bodyPr anchor="b"/>
          <a:lstStyle>
            <a:lvl1pPr>
              <a:defRPr lang="de-DE"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9F5A2-AE4A-4602-89B3-E37572EE35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6DAD0D-EF5E-4A02-8A59-5F9A1CD8891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224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1173D-F818-449F-8F43-931CE5DC48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  <a:prstGeom prst="rect">
            <a:avLst/>
          </a:prstGeom>
        </p:spPr>
        <p:txBody>
          <a:bodyPr anchor="b"/>
          <a:lstStyle>
            <a:lvl1pPr>
              <a:defRPr lang="de-DE"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D6CA71-9E7A-47CB-A3D4-138D8145BD3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48E455-83E2-4519-BD33-6DBA542ACF8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652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EA486C7-A41B-46E1-BD7D-8B6CC366255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-704"/>
            <a:ext cx="10080625" cy="75603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4F0EB39-FEDC-4AC2-87A8-6F99551DF2C7}"/>
              </a:ext>
            </a:extLst>
          </p:cNvPr>
          <p:cNvSpPr txBox="1"/>
          <p:nvPr userDrawn="1"/>
        </p:nvSpPr>
        <p:spPr>
          <a:xfrm>
            <a:off x="503998" y="7139709"/>
            <a:ext cx="9071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Open Sans" pitchFamily="34"/>
                <a:ea typeface="Arial Unicode MS" pitchFamily="2"/>
                <a:cs typeface="Tahoma" pitchFamily="2"/>
              </a:rPr>
              <a:t>Alex </a:t>
            </a:r>
            <a:r>
              <a:rPr lang="en-US" sz="1100" dirty="0" err="1">
                <a:latin typeface="Open Sans" pitchFamily="34"/>
                <a:ea typeface="Arial Unicode MS" pitchFamily="2"/>
                <a:cs typeface="Tahoma" pitchFamily="2"/>
              </a:rPr>
              <a:t>Böttger</a:t>
            </a:r>
            <a:r>
              <a:rPr lang="en-US" sz="1100" dirty="0">
                <a:latin typeface="Open Sans" pitchFamily="34"/>
                <a:ea typeface="Arial Unicode MS" pitchFamily="2"/>
                <a:cs typeface="Tahoma" pitchFamily="2"/>
              </a:rPr>
              <a:t>, Mathis Ludwig, Arthur </a:t>
            </a:r>
            <a:r>
              <a:rPr lang="en-US" sz="1100" dirty="0" err="1">
                <a:latin typeface="Open Sans" pitchFamily="34"/>
                <a:ea typeface="Arial Unicode MS" pitchFamily="2"/>
                <a:cs typeface="Tahoma" pitchFamily="2"/>
              </a:rPr>
              <a:t>Mehlmann</a:t>
            </a:r>
            <a:r>
              <a:rPr lang="en-US" sz="1100" dirty="0">
                <a:latin typeface="Open Sans" pitchFamily="34"/>
                <a:ea typeface="Arial Unicode MS" pitchFamily="2"/>
                <a:cs typeface="Tahoma" pitchFamily="2"/>
              </a:rPr>
              <a:t>, Sven Peters, Markus </a:t>
            </a:r>
            <a:r>
              <a:rPr lang="en-US" sz="1100" dirty="0" err="1">
                <a:latin typeface="Open Sans" pitchFamily="34"/>
                <a:ea typeface="Arial Unicode MS" pitchFamily="2"/>
                <a:cs typeface="Tahoma" pitchFamily="2"/>
              </a:rPr>
              <a:t>Rumpel</a:t>
            </a:r>
            <a:r>
              <a:rPr lang="en-US" sz="1100" dirty="0">
                <a:latin typeface="Open Sans" pitchFamily="34"/>
                <a:ea typeface="Arial Unicode MS" pitchFamily="2"/>
                <a:cs typeface="Tahoma" pitchFamily="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FFFFFF"/>
          </a:solidFill>
          <a:uFillTx/>
          <a:latin typeface="Source Sans Pro" pitchFamily="34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de-DE" sz="3200" b="0" i="0" u="none" strike="noStrike" kern="1200" cap="none" spc="0" baseline="0">
          <a:solidFill>
            <a:srgbClr val="000000"/>
          </a:solidFill>
          <a:uFillTx/>
          <a:latin typeface="Arial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81E2CF2-3945-4064-B8F9-AAD9A988058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356"/>
            <a:ext cx="10073158" cy="75434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F620D373-4A1C-4FC5-84E7-19599242BE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805321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8CE4BA-1C66-44E6-9F99-29B364BEDA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2273042"/>
            <a:ext cx="9071643" cy="438480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B3BA4FF-0700-4074-997C-8D3E1D3A06F5}"/>
              </a:ext>
            </a:extLst>
          </p:cNvPr>
          <p:cNvSpPr txBox="1"/>
          <p:nvPr userDrawn="1"/>
        </p:nvSpPr>
        <p:spPr>
          <a:xfrm>
            <a:off x="503998" y="7139709"/>
            <a:ext cx="9071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Open Sans" pitchFamily="34"/>
                <a:ea typeface="Arial Unicode MS" pitchFamily="2"/>
                <a:cs typeface="Tahoma" pitchFamily="2"/>
              </a:rPr>
              <a:t>Alex </a:t>
            </a:r>
            <a:r>
              <a:rPr lang="en-US" sz="1100" dirty="0" err="1">
                <a:latin typeface="Open Sans" pitchFamily="34"/>
                <a:ea typeface="Arial Unicode MS" pitchFamily="2"/>
                <a:cs typeface="Tahoma" pitchFamily="2"/>
              </a:rPr>
              <a:t>Böttger</a:t>
            </a:r>
            <a:r>
              <a:rPr lang="en-US" sz="1100" dirty="0">
                <a:latin typeface="Open Sans" pitchFamily="34"/>
                <a:ea typeface="Arial Unicode MS" pitchFamily="2"/>
                <a:cs typeface="Tahoma" pitchFamily="2"/>
              </a:rPr>
              <a:t>, Mathis Ludwig, Arthur </a:t>
            </a:r>
            <a:r>
              <a:rPr lang="en-US" sz="1100" dirty="0" err="1">
                <a:latin typeface="Open Sans" pitchFamily="34"/>
                <a:ea typeface="Arial Unicode MS" pitchFamily="2"/>
                <a:cs typeface="Tahoma" pitchFamily="2"/>
              </a:rPr>
              <a:t>Mehlmann</a:t>
            </a:r>
            <a:r>
              <a:rPr lang="en-US" sz="1100" dirty="0">
                <a:latin typeface="Open Sans" pitchFamily="34"/>
                <a:ea typeface="Arial Unicode MS" pitchFamily="2"/>
                <a:cs typeface="Tahoma" pitchFamily="2"/>
              </a:rPr>
              <a:t>, Sven Peters, Markus </a:t>
            </a:r>
            <a:r>
              <a:rPr lang="en-US" sz="1100" dirty="0" err="1">
                <a:latin typeface="Open Sans" pitchFamily="34"/>
                <a:ea typeface="Arial Unicode MS" pitchFamily="2"/>
                <a:cs typeface="Tahoma" pitchFamily="2"/>
              </a:rPr>
              <a:t>Rumpel</a:t>
            </a:r>
            <a:r>
              <a:rPr lang="en-US" sz="1100" dirty="0">
                <a:latin typeface="Open Sans" pitchFamily="34"/>
                <a:ea typeface="Arial Unicode MS" pitchFamily="2"/>
                <a:cs typeface="Tahoma" pitchFamily="2"/>
              </a:rPr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DE1315E-3F85-4335-8F12-A8FB7C6C1CF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6" y="6673556"/>
            <a:ext cx="727763" cy="7277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D1B2"/>
          </a:solidFill>
          <a:uFillTx/>
          <a:latin typeface="Roboto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de-DE" sz="2200" b="0" i="0" u="none" strike="noStrike" kern="1200" cap="none" spc="0" baseline="0">
          <a:solidFill>
            <a:srgbClr val="000000"/>
          </a:solidFill>
          <a:uFillTx/>
          <a:latin typeface="Source Sans Pro" pitchFamily="34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7B68F-B24D-4F6E-B5AA-19D5792D20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24999" y="2823118"/>
            <a:ext cx="5643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latin typeface="Roboto" pitchFamily="34"/>
                <a:ea typeface="Arial Unicode MS" pitchFamily="2"/>
              </a:rPr>
              <a:t>S.A.M.A.M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6240CC-F706-474C-8AF8-E18FA7CE73B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20248" y="3579782"/>
            <a:ext cx="554775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de-DE" sz="20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 Zeitungsanzeigen des digitalen Zeitalters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7BE40-046B-4BDC-B56F-F773DB9F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 funktionale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7F130A-B48B-471E-B750-AD426D5A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- Nutzerspezifische Daten müssen entsprechend sicher gespeichert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und übermittelt werden</a:t>
            </a:r>
          </a:p>
          <a:p>
            <a:r>
              <a:rPr lang="de-DE" dirty="0">
                <a:effectLst/>
                <a:latin typeface="+mn-lt"/>
                <a:ea typeface="Calibri" panose="020F0502020204030204" pitchFamily="34" charset="0"/>
                <a:cs typeface="Symbol" panose="05050102010706020507" pitchFamily="18" charset="2"/>
              </a:rPr>
              <a:t>- Die Laufzeit und Ladezeiten müssen möglichst gering </a:t>
            </a:r>
            <a:br>
              <a:rPr lang="de-DE" dirty="0">
                <a:effectLst/>
                <a:latin typeface="+mn-lt"/>
                <a:ea typeface="Calibri" panose="020F0502020204030204" pitchFamily="34" charset="0"/>
                <a:cs typeface="Symbol" panose="05050102010706020507" pitchFamily="18" charset="2"/>
              </a:rPr>
            </a:br>
            <a:r>
              <a:rPr lang="de-DE" dirty="0">
                <a:effectLst/>
                <a:latin typeface="+mn-lt"/>
                <a:ea typeface="Calibri" panose="020F0502020204030204" pitchFamily="34" charset="0"/>
                <a:cs typeface="Symbol" panose="05050102010706020507" pitchFamily="18" charset="2"/>
              </a:rPr>
              <a:t>gehalten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78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687F7-39C9-4FC4-A4E3-8D8620AF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05E5DE-0175-45D8-BDED-2DC548D9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Einheitliche Formatierung </a:t>
            </a:r>
            <a:r>
              <a:rPr lang="de-DE" dirty="0">
                <a:sym typeface="Wingdings" panose="05000000000000000000" pitchFamily="2" charset="2"/>
              </a:rPr>
              <a:t> „</a:t>
            </a:r>
            <a:r>
              <a:rPr lang="de-DE" dirty="0" err="1">
                <a:sym typeface="Wingdings" panose="05000000000000000000" pitchFamily="2" charset="2"/>
              </a:rPr>
              <a:t>Prettier</a:t>
            </a:r>
            <a:r>
              <a:rPr lang="de-DE" dirty="0">
                <a:sym typeface="Wingdings" panose="05000000000000000000" pitchFamily="2" charset="2"/>
              </a:rPr>
              <a:t>“</a:t>
            </a:r>
          </a:p>
          <a:p>
            <a:r>
              <a:rPr lang="de-DE" dirty="0"/>
              <a:t>- Einheitliche Sortierung in Klassen</a:t>
            </a:r>
          </a:p>
          <a:p>
            <a:r>
              <a:rPr lang="de-DE" dirty="0"/>
              <a:t>- Einheitliche Schreibweisen</a:t>
            </a:r>
          </a:p>
          <a:p>
            <a:r>
              <a:rPr lang="de-DE" dirty="0"/>
              <a:t>- Vorgaben für Kommentare</a:t>
            </a:r>
          </a:p>
        </p:txBody>
      </p:sp>
    </p:spTree>
    <p:extLst>
      <p:ext uri="{BB962C8B-B14F-4D97-AF65-F5344CB8AC3E}">
        <p14:creationId xmlns:p14="http://schemas.microsoft.com/office/powerpoint/2010/main" val="403349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B5FA0C3-A880-4BDF-859C-B944CF9F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>
                <a:latin typeface="Roboto" pitchFamily="34"/>
                <a:ea typeface="Arial Unicode MS" pitchFamily="2"/>
              </a:rPr>
              <a:t>Aktueller</a:t>
            </a:r>
            <a:r>
              <a:rPr lang="en-US" sz="6000" dirty="0">
                <a:latin typeface="Roboto" pitchFamily="34"/>
                <a:ea typeface="Arial Unicode MS" pitchFamily="2"/>
              </a:rPr>
              <a:t> Stand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3A699B-C30E-4872-81E3-A2C28D6A7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stehen wir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ABB60AA-257B-4C11-8AA2-3C57C5356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598" y="1122957"/>
            <a:ext cx="4941192" cy="5872015"/>
          </a:xfrm>
          <a:prstGeom prst="rect">
            <a:avLst/>
          </a:prstGeom>
        </p:spPr>
      </p:pic>
      <p:sp>
        <p:nvSpPr>
          <p:cNvPr id="2" name="Titel 2">
            <a:extLst>
              <a:ext uri="{FF2B5EF4-FFF2-40B4-BE49-F238E27FC236}">
                <a16:creationId xmlns:a16="http://schemas.microsoft.com/office/drawing/2014/main" id="{9FF0E938-1877-4649-B16A-D3D07945B2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 sz="2800">
                <a:ea typeface="Arial Unicode MS" pitchFamily="2"/>
              </a:rPr>
              <a:t>Datenmodell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E482B-F452-4A6A-AC46-71423802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Softwareprojekt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E6490F8-8539-40EC-9F6A-15ACD48A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Bei allen Team-Mitgliedern </a:t>
            </a:r>
            <a:b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aufgesetzt und lauffähig</a:t>
            </a:r>
          </a:p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Aufgeräumte Ordnerstruktur</a:t>
            </a:r>
          </a:p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Klare Abgrenzung von </a:t>
            </a:r>
            <a:b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Funktionalitäten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E45666-FED4-48B8-B4F6-B5728E993F9F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847CA3-BAAC-407A-AEA6-78DFDF52D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483" y="1584790"/>
            <a:ext cx="3931756" cy="539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6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CC179-A7F8-424D-A2FC-DD87A690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Interface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4771ED-BBC0-44B9-BF21-8AB5EC241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Attraktiv und gut strukturiert</a:t>
            </a:r>
          </a:p>
        </p:txBody>
      </p:sp>
    </p:spTree>
    <p:extLst>
      <p:ext uri="{BB962C8B-B14F-4D97-AF65-F5344CB8AC3E}">
        <p14:creationId xmlns:p14="http://schemas.microsoft.com/office/powerpoint/2010/main" val="2466379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DD5B7-1715-4BEE-AD61-47E7B39C43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2800" dirty="0">
                <a:ea typeface="Arial Unicode MS" pitchFamily="2"/>
              </a:rPr>
              <a:t>Design-Guideline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0BE80E-196E-45DB-BCB4-7BBF83EDBA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UI-Framework: bulma.io</a:t>
            </a:r>
          </a:p>
          <a:p>
            <a:pPr lvl="0">
              <a:buSzPct val="450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Icons: Material Icons</a:t>
            </a:r>
          </a:p>
          <a:p>
            <a:pPr lvl="0">
              <a:buSzPct val="450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Überschriften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Roboto</a:t>
            </a:r>
          </a:p>
          <a:p>
            <a:pPr>
              <a:buSzPct val="450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Text: Open Sans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D3CEECD-2A59-4D64-94BB-6AB98D5A8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819" y="2388993"/>
            <a:ext cx="4315427" cy="13908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B3BF505-8B6B-404E-8EB5-D430F31B2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186" y="4129355"/>
            <a:ext cx="5087060" cy="2734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1A5B3-4D62-4B94-A761-597EB964A3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6587" y="2482202"/>
            <a:ext cx="5784012" cy="1353961"/>
          </a:xfrm>
        </p:spPr>
        <p:txBody>
          <a:bodyPr/>
          <a:lstStyle/>
          <a:p>
            <a:pPr lvl="0"/>
            <a:r>
              <a:rPr lang="de-DE" sz="3200" dirty="0">
                <a:solidFill>
                  <a:srgbClr val="000000"/>
                </a:solidFill>
                <a:latin typeface="Roboto" pitchFamily="2"/>
                <a:ea typeface="Roboto" pitchFamily="2"/>
              </a:rPr>
              <a:t>Wir freuen uns auf eure Fragen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AFBE8-AB65-4588-8901-44131E30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2FCDD2-9B4F-49EA-B8B1-048871287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dirty="0"/>
              <a:t>Organisation</a:t>
            </a:r>
          </a:p>
          <a:p>
            <a:pPr marL="457200" indent="-457200">
              <a:buAutoNum type="arabicPeriod"/>
            </a:pPr>
            <a:r>
              <a:rPr lang="de-DE" dirty="0"/>
              <a:t>Vorbereitungsphase</a:t>
            </a:r>
          </a:p>
          <a:p>
            <a:pPr marL="457200" indent="-457200">
              <a:buAutoNum type="arabicPeriod"/>
            </a:pPr>
            <a:r>
              <a:rPr lang="de-DE" dirty="0"/>
              <a:t>Anforderungen</a:t>
            </a:r>
          </a:p>
          <a:p>
            <a:pPr marL="457200" indent="-457200">
              <a:buAutoNum type="arabicPeriod"/>
            </a:pPr>
            <a:r>
              <a:rPr lang="de-DE" dirty="0"/>
              <a:t>Aktueller Stand</a:t>
            </a:r>
          </a:p>
          <a:p>
            <a:pPr marL="457200" indent="-457200">
              <a:buAutoNum type="arabicPeriod"/>
            </a:pPr>
            <a:r>
              <a:rPr lang="de-DE" dirty="0"/>
              <a:t>User Interface + Prototyp</a:t>
            </a:r>
          </a:p>
          <a:p>
            <a:pPr marL="457200" indent="-457200">
              <a:buAutoNum type="arabicPeriod"/>
            </a:pPr>
            <a:r>
              <a:rPr lang="de-DE" dirty="0"/>
              <a:t>Fragen</a:t>
            </a:r>
          </a:p>
          <a:p>
            <a:pPr marL="457200" indent="-457200">
              <a:buAutoNum type="arabicPeriod"/>
            </a:pPr>
            <a:endParaRPr lang="de-DE" dirty="0"/>
          </a:p>
        </p:txBody>
      </p:sp>
      <p:sp>
        <p:nvSpPr>
          <p:cNvPr id="4" name="Rechteck 3">
            <a:hlinkClick r:id="rId2" action="ppaction://hlinksldjump"/>
            <a:extLst>
              <a:ext uri="{FF2B5EF4-FFF2-40B4-BE49-F238E27FC236}">
                <a16:creationId xmlns:a16="http://schemas.microsoft.com/office/drawing/2014/main" id="{DCB86021-CFC6-4077-A47E-CB5A54CA23A1}"/>
              </a:ext>
            </a:extLst>
          </p:cNvPr>
          <p:cNvSpPr/>
          <p:nvPr/>
        </p:nvSpPr>
        <p:spPr>
          <a:xfrm>
            <a:off x="503998" y="2276272"/>
            <a:ext cx="3883176" cy="369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hlinkClick r:id="rId3" action="ppaction://hlinksldjump"/>
            <a:extLst>
              <a:ext uri="{FF2B5EF4-FFF2-40B4-BE49-F238E27FC236}">
                <a16:creationId xmlns:a16="http://schemas.microsoft.com/office/drawing/2014/main" id="{D9F25398-5FCD-454D-9C0E-35A0958608EF}"/>
              </a:ext>
            </a:extLst>
          </p:cNvPr>
          <p:cNvSpPr/>
          <p:nvPr/>
        </p:nvSpPr>
        <p:spPr>
          <a:xfrm>
            <a:off x="503998" y="2749684"/>
            <a:ext cx="3883176" cy="369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hlinkClick r:id="rId4" action="ppaction://hlinksldjump"/>
            <a:extLst>
              <a:ext uri="{FF2B5EF4-FFF2-40B4-BE49-F238E27FC236}">
                <a16:creationId xmlns:a16="http://schemas.microsoft.com/office/drawing/2014/main" id="{CB61AF83-75B9-4C3B-89FE-86A93F86EA79}"/>
              </a:ext>
            </a:extLst>
          </p:cNvPr>
          <p:cNvSpPr/>
          <p:nvPr/>
        </p:nvSpPr>
        <p:spPr>
          <a:xfrm>
            <a:off x="503998" y="3298960"/>
            <a:ext cx="3883176" cy="369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hlinkClick r:id="rId5" action="ppaction://hlinksldjump"/>
            <a:extLst>
              <a:ext uri="{FF2B5EF4-FFF2-40B4-BE49-F238E27FC236}">
                <a16:creationId xmlns:a16="http://schemas.microsoft.com/office/drawing/2014/main" id="{D87CE091-0FBE-4C89-91DA-2D8662A82B60}"/>
              </a:ext>
            </a:extLst>
          </p:cNvPr>
          <p:cNvSpPr/>
          <p:nvPr/>
        </p:nvSpPr>
        <p:spPr>
          <a:xfrm>
            <a:off x="503998" y="3779837"/>
            <a:ext cx="3883176" cy="369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hlinkClick r:id="rId6" action="ppaction://hlinksldjump"/>
            <a:extLst>
              <a:ext uri="{FF2B5EF4-FFF2-40B4-BE49-F238E27FC236}">
                <a16:creationId xmlns:a16="http://schemas.microsoft.com/office/drawing/2014/main" id="{A35C3FB6-B176-4A68-A33B-3704A0B75E64}"/>
              </a:ext>
            </a:extLst>
          </p:cNvPr>
          <p:cNvSpPr/>
          <p:nvPr/>
        </p:nvSpPr>
        <p:spPr>
          <a:xfrm>
            <a:off x="503998" y="4306415"/>
            <a:ext cx="3883176" cy="369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hlinkClick r:id="rId7" action="ppaction://hlinksldjump"/>
            <a:extLst>
              <a:ext uri="{FF2B5EF4-FFF2-40B4-BE49-F238E27FC236}">
                <a16:creationId xmlns:a16="http://schemas.microsoft.com/office/drawing/2014/main" id="{DA2294A4-41F4-4207-874A-585A8F7A565A}"/>
              </a:ext>
            </a:extLst>
          </p:cNvPr>
          <p:cNvSpPr/>
          <p:nvPr/>
        </p:nvSpPr>
        <p:spPr>
          <a:xfrm>
            <a:off x="503998" y="4832993"/>
            <a:ext cx="3883176" cy="369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3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F7698EA-12CA-41DD-AA05-662579E2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>
                <a:latin typeface="Roboto" pitchFamily="34"/>
                <a:ea typeface="Arial Unicode MS" pitchFamily="2"/>
              </a:rPr>
              <a:t>Organisation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A32BC6-D79C-40C9-8598-66AF319CD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 Organisation macht alles leichter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9DFCE-6813-4C03-BA5F-D354436C66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 sz="2800">
                <a:ea typeface="Arial Unicode MS" pitchFamily="2"/>
              </a:rPr>
              <a:t>Wie organisieren Sie sich im Team?</a:t>
            </a: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8E95A889-B247-4459-A438-8CAEE260D4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2273042"/>
            <a:ext cx="7469994" cy="3965188"/>
          </a:xfrm>
        </p:spPr>
        <p:txBody>
          <a:bodyPr>
            <a:spAutoFit/>
          </a:bodyPr>
          <a:lstStyle/>
          <a:p>
            <a:pPr lvl="0">
              <a:buSzPct val="45000"/>
            </a:pPr>
            <a:r>
              <a:rPr lang="en-US" dirty="0">
                <a:latin typeface="Open Sans" pitchFamily="34"/>
                <a:ea typeface="Arial Unicode MS" pitchFamily="2"/>
              </a:rPr>
              <a:t>- 2 </a:t>
            </a:r>
            <a:r>
              <a:rPr lang="en-US" dirty="0" err="1">
                <a:latin typeface="Open Sans" pitchFamily="34"/>
                <a:ea typeface="Arial Unicode MS" pitchFamily="2"/>
              </a:rPr>
              <a:t>Treffen</a:t>
            </a:r>
            <a:r>
              <a:rPr lang="en-US" dirty="0">
                <a:latin typeface="Open Sans" pitchFamily="34"/>
                <a:ea typeface="Arial Unicode MS" pitchFamily="2"/>
              </a:rPr>
              <a:t>/</a:t>
            </a:r>
            <a:r>
              <a:rPr lang="en-US" dirty="0" err="1">
                <a:latin typeface="Open Sans" pitchFamily="34"/>
                <a:ea typeface="Arial Unicode MS" pitchFamily="2"/>
              </a:rPr>
              <a:t>Woche</a:t>
            </a:r>
            <a:endParaRPr lang="en-US" dirty="0">
              <a:latin typeface="Open Sans" pitchFamily="34"/>
              <a:ea typeface="Arial Unicode MS" pitchFamily="2"/>
            </a:endParaRPr>
          </a:p>
          <a:p>
            <a:pPr lvl="0">
              <a:buSzPct val="45000"/>
            </a:pPr>
            <a:r>
              <a:rPr lang="en-US" dirty="0">
                <a:latin typeface="Open Sans" pitchFamily="34"/>
                <a:ea typeface="Arial Unicode MS" pitchFamily="2"/>
              </a:rPr>
              <a:t>- Di &amp; Fr/Sa</a:t>
            </a:r>
          </a:p>
          <a:p>
            <a:pPr lvl="0">
              <a:buSzPct val="45000"/>
            </a:pPr>
            <a:endParaRPr lang="en-US" dirty="0">
              <a:latin typeface="Open Sans" pitchFamily="34"/>
              <a:ea typeface="Arial Unicode MS" pitchFamily="2"/>
            </a:endParaRPr>
          </a:p>
          <a:p>
            <a:pPr lvl="0">
              <a:buSzPct val="45000"/>
            </a:pPr>
            <a:r>
              <a:rPr lang="de-DE" dirty="0">
                <a:latin typeface="Open Sans" pitchFamily="34"/>
                <a:ea typeface="Arial Unicode MS" pitchFamily="2"/>
              </a:rPr>
              <a:t>- Projektmanagement: Mathis Ludwig, Alex Böttger</a:t>
            </a:r>
          </a:p>
          <a:p>
            <a:pPr lvl="0">
              <a:buSzPct val="45000"/>
            </a:pPr>
            <a:r>
              <a:rPr lang="de-DE" dirty="0">
                <a:latin typeface="Open Sans" pitchFamily="34"/>
                <a:ea typeface="Arial Unicode MS" pitchFamily="2"/>
              </a:rPr>
              <a:t>- Frontend Verantwortlicher: Arthur Mehlmann</a:t>
            </a:r>
          </a:p>
          <a:p>
            <a:pPr>
              <a:buSzPct val="45000"/>
            </a:pPr>
            <a:r>
              <a:rPr lang="de-DE" dirty="0">
                <a:latin typeface="Open Sans" pitchFamily="34"/>
                <a:ea typeface="Arial Unicode MS" pitchFamily="2"/>
              </a:rPr>
              <a:t>- Backend Verantwortlicher: Sven Peters, Markus Rumpel</a:t>
            </a:r>
          </a:p>
          <a:p>
            <a:pPr>
              <a:buSzPct val="45000"/>
            </a:pPr>
            <a:r>
              <a:rPr lang="de-DE" dirty="0">
                <a:latin typeface="Open Sans" pitchFamily="34"/>
                <a:ea typeface="Arial Unicode MS" pitchFamily="2"/>
              </a:rPr>
              <a:t>- Discord-Server Admin: Markus Rumpel</a:t>
            </a:r>
            <a:endParaRPr lang="en-US" dirty="0">
              <a:latin typeface="Open Sans" pitchFamily="34"/>
              <a:ea typeface="Arial Unicode MS" pitchFamily="2"/>
            </a:endParaRPr>
          </a:p>
          <a:p>
            <a:pPr lvl="0"/>
            <a:endParaRPr lang="en-US" dirty="0">
              <a:latin typeface="Open Sans" pitchFamily="34"/>
              <a:ea typeface="Arial Unicode MS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9E44795-F5C6-4757-BAED-187A045F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>
                <a:latin typeface="Roboto" pitchFamily="34"/>
                <a:ea typeface="Arial Unicode MS" pitchFamily="2"/>
              </a:rPr>
              <a:t>Vorbereitungsphase</a:t>
            </a:r>
            <a:endParaRPr lang="de-DE" dirty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971EE3FB-DC4B-49DB-8569-9C2DA3477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/>
          <a:p>
            <a:r>
              <a:rPr lang="de-DE" dirty="0"/>
              <a:t>Das waren die ersten 14 Tage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9D8A6-8255-4A28-A2F0-B5974FB461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2800">
                <a:ea typeface="Arial Unicode MS" pitchFamily="2"/>
              </a:rPr>
              <a:t>Woran arbeiteten wir in der ersten Arbeitswoche?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25B28F-769E-4E8B-BA07-4B2D749933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SzPct val="450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Requirements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ausarbeiten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SzPct val="450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Issues in Git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erstellen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SzPct val="450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UML-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Diagramm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für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Datenstruktur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SzPct val="450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Erstellung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der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Zwischenpräsentation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SzPct val="450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Auswahl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Technologien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SzPct val="450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Projekt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aufsetzen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buSzPct val="45000"/>
              <a:buFontTx/>
              <a:buChar char="-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">
            <a:extLst>
              <a:ext uri="{FF2B5EF4-FFF2-40B4-BE49-F238E27FC236}">
                <a16:creationId xmlns:a16="http://schemas.microsoft.com/office/drawing/2014/main" id="{585A0ABC-BA5F-437A-B5D9-9813C9BECC65}"/>
              </a:ext>
            </a:extLst>
          </p:cNvPr>
          <p:cNvSpPr txBox="1">
            <a:spLocks/>
          </p:cNvSpPr>
          <p:nvPr/>
        </p:nvSpPr>
        <p:spPr>
          <a:xfrm>
            <a:off x="503998" y="2273042"/>
            <a:ext cx="9071643" cy="288793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1">
            <a:noAutofit/>
          </a:bodyPr>
          <a:lstStyle>
            <a:lvl1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lang="de-DE" sz="2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34"/>
                <a:cs typeface="Tahoma" pitchFamily="2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45000"/>
            </a:pPr>
            <a:r>
              <a:rPr lang="en-US" dirty="0">
                <a:latin typeface="Open Sans" pitchFamily="34"/>
                <a:ea typeface="Arial Unicode MS" pitchFamily="2"/>
              </a:rPr>
              <a:t>- </a:t>
            </a:r>
            <a:r>
              <a:rPr lang="en-US" dirty="0" err="1">
                <a:latin typeface="Open Sans" pitchFamily="34"/>
                <a:ea typeface="Arial Unicode MS" pitchFamily="2"/>
              </a:rPr>
              <a:t>Datenbank</a:t>
            </a:r>
            <a:r>
              <a:rPr lang="en-US" dirty="0">
                <a:latin typeface="Open Sans" pitchFamily="34"/>
                <a:ea typeface="Arial Unicode MS" pitchFamily="2"/>
              </a:rPr>
              <a:t>: MongoDB</a:t>
            </a:r>
          </a:p>
          <a:p>
            <a:pPr>
              <a:buSzPct val="45000"/>
            </a:pPr>
            <a:r>
              <a:rPr lang="en-US" dirty="0">
                <a:latin typeface="Open Sans" pitchFamily="34"/>
                <a:ea typeface="Arial Unicode MS" pitchFamily="2"/>
              </a:rPr>
              <a:t>- </a:t>
            </a:r>
            <a:r>
              <a:rPr lang="en-US" dirty="0" err="1">
                <a:latin typeface="Open Sans" pitchFamily="34"/>
                <a:ea typeface="Arial Unicode MS" pitchFamily="2"/>
              </a:rPr>
              <a:t>Api</a:t>
            </a:r>
            <a:r>
              <a:rPr lang="en-US" dirty="0">
                <a:latin typeface="Open Sans" pitchFamily="34"/>
                <a:ea typeface="Arial Unicode MS" pitchFamily="2"/>
              </a:rPr>
              <a:t>: Express</a:t>
            </a:r>
          </a:p>
          <a:p>
            <a:pPr>
              <a:buSzPct val="45000"/>
            </a:pPr>
            <a:r>
              <a:rPr lang="en-US" dirty="0">
                <a:latin typeface="Open Sans" pitchFamily="34"/>
                <a:ea typeface="Arial Unicode MS" pitchFamily="2"/>
              </a:rPr>
              <a:t>- Js-Framework: Vue.js</a:t>
            </a:r>
          </a:p>
          <a:p>
            <a:pPr>
              <a:buSzPct val="45000"/>
            </a:pPr>
            <a:r>
              <a:rPr lang="en-US" dirty="0">
                <a:latin typeface="Open Sans" pitchFamily="34"/>
                <a:ea typeface="Arial Unicode MS" pitchFamily="2"/>
              </a:rPr>
              <a:t>- </a:t>
            </a:r>
            <a:r>
              <a:rPr lang="en-US" dirty="0" err="1">
                <a:latin typeface="Open Sans" pitchFamily="34"/>
                <a:ea typeface="Arial Unicode MS" pitchFamily="2"/>
              </a:rPr>
              <a:t>Laufzeitumgebung</a:t>
            </a:r>
            <a:r>
              <a:rPr lang="en-US" dirty="0">
                <a:latin typeface="Open Sans" pitchFamily="34"/>
                <a:ea typeface="Arial Unicode MS" pitchFamily="2"/>
              </a:rPr>
              <a:t>: Node.js</a:t>
            </a:r>
          </a:p>
          <a:p>
            <a:pPr>
              <a:buSzPct val="45000"/>
            </a:pPr>
            <a:endParaRPr lang="en-US" dirty="0">
              <a:latin typeface="Open Sans" pitchFamily="34"/>
              <a:ea typeface="Arial Unicode MS" pitchFamily="2"/>
            </a:endParaRPr>
          </a:p>
          <a:p>
            <a:pPr>
              <a:buSzPct val="45000"/>
            </a:pPr>
            <a:endParaRPr lang="en-US" dirty="0">
              <a:latin typeface="Open Sans" pitchFamily="34"/>
              <a:ea typeface="Arial Unicode MS" pitchFamily="2"/>
            </a:endParaRPr>
          </a:p>
          <a:p>
            <a:pPr>
              <a:buSzPct val="45000"/>
            </a:pPr>
            <a:endParaRPr lang="en-US" dirty="0">
              <a:latin typeface="Open Sans" pitchFamily="34"/>
              <a:ea typeface="Arial Unicode MS" pitchFamily="2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DD1E03-00F4-4A37-BA4D-B78D12F26CF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2800">
                <a:ea typeface="Arial Unicode MS" pitchFamily="2"/>
              </a:rPr>
              <a:t>Welche Technologien nutzen wir?</a:t>
            </a:r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6F840D0-E06E-490C-B0DF-4740671BB1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65" b="29117"/>
          <a:stretch/>
        </p:blipFill>
        <p:spPr>
          <a:xfrm>
            <a:off x="2618460" y="4359196"/>
            <a:ext cx="4842717" cy="139105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C7ABB5D-0C64-48BD-BA93-5529C078D412}"/>
              </a:ext>
            </a:extLst>
          </p:cNvPr>
          <p:cNvSpPr txBox="1">
            <a:spLocks/>
          </p:cNvSpPr>
          <p:nvPr/>
        </p:nvSpPr>
        <p:spPr>
          <a:xfrm>
            <a:off x="503998" y="6225702"/>
            <a:ext cx="9071643" cy="32632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1">
            <a:noAutofit/>
          </a:bodyPr>
          <a:lstStyle>
            <a:lvl1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lang="de-DE" sz="2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34"/>
                <a:cs typeface="Tahoma" pitchFamily="2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rtl="0" fontAlgn="auto" hangingPunct="0">
              <a:spcBef>
                <a:spcPts val="0"/>
              </a:spcBef>
              <a:spcAft>
                <a:spcPts val="1415"/>
              </a:spcAft>
            </a:pPr>
            <a:r>
              <a:rPr lang="en-US" sz="1800" b="0" i="0" kern="1200" spc="0" baseline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Arial Unicode MS" panose="020B0604020202020204" pitchFamily="34" charset="-128"/>
                <a:cs typeface="Tahoma" panose="020B0604030504040204" pitchFamily="34" charset="0"/>
              </a:rPr>
              <a:t>Außerdem</a:t>
            </a:r>
            <a:r>
              <a:rPr lang="en-US" sz="1800" b="0" i="0" kern="1200" spc="0" baseline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Arial Unicode MS" panose="020B0604020202020204" pitchFamily="34" charset="-128"/>
                <a:cs typeface="Tahoma" panose="020B0604030504040204" pitchFamily="34" charset="0"/>
              </a:rPr>
              <a:t>: Typescript, Git, </a:t>
            </a:r>
            <a:r>
              <a:rPr lang="en-US" sz="1800" b="0" i="0" kern="1200" spc="0" baseline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Arial Unicode MS" panose="020B0604020202020204" pitchFamily="34" charset="-128"/>
                <a:cs typeface="Tahoma" panose="020B0604030504040204" pitchFamily="34" charset="0"/>
              </a:rPr>
              <a:t>Bulma</a:t>
            </a:r>
            <a:endParaRPr lang="de-DE" dirty="0">
              <a:effectLst/>
            </a:endParaRPr>
          </a:p>
          <a:p>
            <a:pPr>
              <a:buSzPct val="45000"/>
            </a:pPr>
            <a:endParaRPr lang="en-US" dirty="0">
              <a:latin typeface="Open Sans" pitchFamily="34"/>
              <a:ea typeface="Arial Unicode MS" pitchFamily="2"/>
            </a:endParaRPr>
          </a:p>
          <a:p>
            <a:pPr>
              <a:buSzPct val="45000"/>
            </a:pPr>
            <a:endParaRPr lang="en-US" dirty="0">
              <a:latin typeface="Open Sans" pitchFamily="34"/>
              <a:ea typeface="Arial Unicode MS" pitchFamily="2"/>
            </a:endParaRPr>
          </a:p>
          <a:p>
            <a:pPr>
              <a:buSzPct val="45000"/>
            </a:pPr>
            <a:endParaRPr lang="en-US" dirty="0">
              <a:latin typeface="Open Sans" pitchFamily="34"/>
              <a:ea typeface="Arial Unicode MS" pitchFamily="2"/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56B2337C-DBCC-486D-8D02-FCCE7B2C962D}"/>
              </a:ext>
            </a:extLst>
          </p:cNvPr>
          <p:cNvSpPr/>
          <p:nvPr/>
        </p:nvSpPr>
        <p:spPr>
          <a:xfrm>
            <a:off x="503996" y="4531638"/>
            <a:ext cx="1643974" cy="1046172"/>
          </a:xfrm>
          <a:prstGeom prst="rightArrow">
            <a:avLst/>
          </a:prstGeom>
          <a:solidFill>
            <a:srgbClr val="04D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389B1-E6AF-41C8-A6AF-3C2036DD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20220B-AFAC-4B84-AA14-9D133F225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Darauf legen wir Wert</a:t>
            </a:r>
          </a:p>
        </p:txBody>
      </p:sp>
    </p:spTree>
    <p:extLst>
      <p:ext uri="{BB962C8B-B14F-4D97-AF65-F5344CB8AC3E}">
        <p14:creationId xmlns:p14="http://schemas.microsoft.com/office/powerpoint/2010/main" val="339795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7BE40-046B-4BDC-B56F-F773DB9F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7F130A-B48B-471E-B750-AD426D5A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- </a:t>
            </a:r>
            <a:r>
              <a:rPr lang="de-DE" dirty="0">
                <a:effectLst/>
                <a:latin typeface="+mn-lt"/>
                <a:ea typeface="Calibri" panose="020F0502020204030204" pitchFamily="34" charset="0"/>
                <a:cs typeface="Symbol" panose="05050102010706020507" pitchFamily="18" charset="2"/>
              </a:rPr>
              <a:t>Der Nutzer muss ein Angebot oder eine Dienstleitung zum </a:t>
            </a:r>
            <a:br>
              <a:rPr lang="de-DE" dirty="0">
                <a:effectLst/>
                <a:latin typeface="+mn-lt"/>
                <a:ea typeface="Calibri" panose="020F0502020204030204" pitchFamily="34" charset="0"/>
                <a:cs typeface="Symbol" panose="05050102010706020507" pitchFamily="18" charset="2"/>
              </a:rPr>
            </a:br>
            <a:r>
              <a:rPr lang="de-DE" dirty="0">
                <a:effectLst/>
                <a:latin typeface="+mn-lt"/>
                <a:ea typeface="Calibri" panose="020F0502020204030204" pitchFamily="34" charset="0"/>
                <a:cs typeface="Symbol" panose="05050102010706020507" pitchFamily="18" charset="2"/>
              </a:rPr>
              <a:t>Bieten oder zum Verkauf einstellen können</a:t>
            </a:r>
          </a:p>
          <a:p>
            <a:r>
              <a:rPr lang="de-DE" dirty="0">
                <a:effectLst/>
                <a:latin typeface="+mn-lt"/>
                <a:ea typeface="Calibri" panose="020F0502020204030204" pitchFamily="34" charset="0"/>
                <a:cs typeface="Symbol" panose="05050102010706020507" pitchFamily="18" charset="2"/>
              </a:rPr>
              <a:t>- Die Benutzer müssen miteinander über einen Chat </a:t>
            </a:r>
            <a:br>
              <a:rPr lang="de-DE" dirty="0">
                <a:effectLst/>
                <a:latin typeface="+mn-lt"/>
                <a:ea typeface="Calibri" panose="020F0502020204030204" pitchFamily="34" charset="0"/>
                <a:cs typeface="Symbol" panose="05050102010706020507" pitchFamily="18" charset="2"/>
              </a:rPr>
            </a:br>
            <a:r>
              <a:rPr lang="de-DE" dirty="0">
                <a:effectLst/>
                <a:latin typeface="+mn-lt"/>
                <a:ea typeface="Calibri" panose="020F0502020204030204" pitchFamily="34" charset="0"/>
                <a:cs typeface="Symbol" panose="05050102010706020507" pitchFamily="18" charset="2"/>
              </a:rPr>
              <a:t>kommunizieren können</a:t>
            </a:r>
          </a:p>
          <a:p>
            <a:r>
              <a:rPr lang="de-DE" dirty="0">
                <a:latin typeface="+mn-lt"/>
                <a:ea typeface="Calibri" panose="020F0502020204030204" pitchFamily="34" charset="0"/>
                <a:cs typeface="Symbol" panose="05050102010706020507" pitchFamily="18" charset="2"/>
              </a:rPr>
              <a:t>- Der Nutzer muss nach Angeboten suchen können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469974"/>
      </p:ext>
    </p:extLst>
  </p:cSld>
  <p:clrMapOvr>
    <a:masterClrMapping/>
  </p:clrMapOvr>
</p:sld>
</file>

<file path=ppt/theme/theme1.xml><?xml version="1.0" encoding="utf-8"?>
<a:theme xmlns:a="http://schemas.openxmlformats.org/drawingml/2006/main" name="blue squar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quare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AM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Benutzerdefiniert</PresentationFormat>
  <Paragraphs>74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Open Sans</vt:lpstr>
      <vt:lpstr>Roboto</vt:lpstr>
      <vt:lpstr>Source Sans Pro</vt:lpstr>
      <vt:lpstr>blue squares</vt:lpstr>
      <vt:lpstr>blue squares1</vt:lpstr>
      <vt:lpstr>S.A.M.A.M</vt:lpstr>
      <vt:lpstr>Agenda</vt:lpstr>
      <vt:lpstr>Organisation</vt:lpstr>
      <vt:lpstr>Wie organisieren Sie sich im Team?</vt:lpstr>
      <vt:lpstr>Vorbereitungsphase</vt:lpstr>
      <vt:lpstr>Woran arbeiteten wir in der ersten Arbeitswoche?</vt:lpstr>
      <vt:lpstr>Welche Technologien nutzen wir?</vt:lpstr>
      <vt:lpstr>Anforderungen</vt:lpstr>
      <vt:lpstr>Funktionale Requirements</vt:lpstr>
      <vt:lpstr>Nicht funktionale Requirements</vt:lpstr>
      <vt:lpstr>Codeanforderungen</vt:lpstr>
      <vt:lpstr>Aktueller Stand</vt:lpstr>
      <vt:lpstr>Datenmodell</vt:lpstr>
      <vt:lpstr>Softwareprojekt</vt:lpstr>
      <vt:lpstr>User Interface</vt:lpstr>
      <vt:lpstr>Design-Guideline</vt:lpstr>
      <vt:lpstr>Wir freuen uns auf eure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SoftwareprojektTemplate</dc:title>
  <dc:subject>Presentation Template Design-9</dc:subject>
  <dc:creator>Mathis Ludwig</dc:creator>
  <cp:keywords>Apache OpenOffice business</cp:keywords>
  <dc:description>Background design by Yun Chao Xu. Template implementation by Xin Li. 
2013/1/9</dc:description>
  <cp:lastModifiedBy>Mathis Ludiwg</cp:lastModifiedBy>
  <cp:revision>25</cp:revision>
  <dcterms:created xsi:type="dcterms:W3CDTF">2021-03-22T11:46:51Z</dcterms:created>
  <dcterms:modified xsi:type="dcterms:W3CDTF">2021-03-29T17:38:57Z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BSD (http://templates.services.openoffice.org/bsd-license)</vt:lpwstr>
  </property>
</Properties>
</file>