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82" r:id="rId4"/>
    <p:sldId id="298" r:id="rId5"/>
    <p:sldId id="299" r:id="rId6"/>
    <p:sldId id="307" r:id="rId7"/>
    <p:sldId id="301" r:id="rId8"/>
    <p:sldId id="302" r:id="rId9"/>
    <p:sldId id="303" r:id="rId10"/>
    <p:sldId id="292" r:id="rId11"/>
    <p:sldId id="257" r:id="rId12"/>
    <p:sldId id="283" r:id="rId13"/>
    <p:sldId id="296" r:id="rId14"/>
    <p:sldId id="306" r:id="rId15"/>
    <p:sldId id="304" r:id="rId16"/>
    <p:sldId id="293" r:id="rId17"/>
    <p:sldId id="305" r:id="rId18"/>
    <p:sldId id="291" r:id="rId19"/>
    <p:sldId id="297" r:id="rId20"/>
    <p:sldId id="284" r:id="rId21"/>
    <p:sldId id="294" r:id="rId22"/>
    <p:sldId id="295" r:id="rId23"/>
    <p:sldId id="285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10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de-DE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Bruttoeinnahmen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de-DE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Unternehmensumsatz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de-DE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Umsatz in der zeitlichen 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 rtl="0">
            <a:defRPr b="1"/>
          </a:pPr>
          <a:r>
            <a:rPr lang="de-DE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Q1</a:t>
          </a:r>
          <a:b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  <a:t>2OJJ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de-DE" noProof="0" dirty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de-DE" noProof="0" dirty="0"/>
        </a:p>
      </dgm:t>
    </dgm:pt>
    <dgm:pt modelId="{831701CF-77C7-46C0-A913-8CC39517BAB8}">
      <dgm:prSet phldrT="[Text]"/>
      <dgm:spPr/>
      <dgm:t>
        <a:bodyPr rtlCol="0"/>
        <a:lstStyle/>
        <a:p>
          <a:pPr rtl="0"/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Finanzplan</a:t>
          </a:r>
          <a:b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Beginnt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de-DE" noProof="0" dirty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de-DE" noProof="0" dirty="0"/>
        </a:p>
      </dgm:t>
    </dgm:pt>
    <dgm:pt modelId="{096A9AF0-0DAE-4EB3-B448-4501DA034F4A}">
      <dgm:prSet phldrT="[Text]" custT="1"/>
      <dgm:spPr/>
      <dgm:t>
        <a:bodyPr rtlCol="0"/>
        <a:lstStyle/>
        <a:p>
          <a:pPr rtl="0">
            <a:defRPr b="1"/>
          </a:pPr>
          <a:r>
            <a:rPr lang="de-DE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Q2</a:t>
          </a:r>
          <a:b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  <a:t>20JJ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de-DE" noProof="0" dirty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de-DE" noProof="0" dirty="0"/>
        </a:p>
      </dgm:t>
    </dgm:pt>
    <dgm:pt modelId="{CA6B1BA0-B2FC-48AD-8EDA-F4AAA4AF2782}">
      <dgm:prSet custT="1"/>
      <dgm:spPr/>
      <dgm:t>
        <a:bodyPr rtlCol="0"/>
        <a:lstStyle/>
        <a:p>
          <a:pPr rtl="0">
            <a:defRPr b="1"/>
          </a:pPr>
          <a:r>
            <a:rPr lang="de-DE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Q3</a:t>
          </a:r>
          <a:b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  <a:t>20JJ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de-DE" noProof="0" dirty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de-DE" noProof="0" dirty="0"/>
        </a:p>
      </dgm:t>
    </dgm:pt>
    <dgm:pt modelId="{92921081-529B-4D1C-83A4-C416BB4C5224}">
      <dgm:prSet/>
      <dgm:spPr/>
      <dgm:t>
        <a:bodyPr rtlCol="0"/>
        <a:lstStyle/>
        <a:p>
          <a:pPr rtl="0"/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Beta-Registrierung beginnt</a:t>
          </a:r>
          <a:b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für die Öffentlichkeit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de-DE" noProof="0" dirty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de-DE" noProof="0" dirty="0"/>
        </a:p>
      </dgm:t>
    </dgm:pt>
    <dgm:pt modelId="{3CB04A44-4013-4CA7-90FD-29AFC3C15E37}">
      <dgm:prSet/>
      <dgm:spPr/>
      <dgm:t>
        <a:bodyPr rtlCol="0"/>
        <a:lstStyle/>
        <a:p>
          <a:pPr rtl="0"/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Werbekampagne</a:t>
          </a:r>
          <a:b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Start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de-DE" noProof="0" dirty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de-DE" noProof="0" dirty="0"/>
        </a:p>
      </dgm:t>
    </dgm:pt>
    <dgm:pt modelId="{212ADAAB-D5CB-4BBC-8DAF-7340FD334994}">
      <dgm:prSet custT="1"/>
      <dgm:spPr/>
      <dgm:t>
        <a:bodyPr rtlCol="0"/>
        <a:lstStyle/>
        <a:p>
          <a:pPr rtl="0">
            <a:defRPr b="1"/>
          </a:pPr>
          <a:r>
            <a:rPr lang="de-DE" sz="1600" b="1" noProof="0" dirty="0">
              <a:solidFill>
                <a:schemeClr val="tx1">
                  <a:lumMod val="65000"/>
                  <a:lumOff val="35000"/>
                </a:schemeClr>
              </a:solidFill>
            </a:rPr>
            <a:t>Q4</a:t>
          </a:r>
          <a:b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noProof="0" dirty="0">
              <a:solidFill>
                <a:schemeClr val="tx1">
                  <a:lumMod val="65000"/>
                  <a:lumOff val="35000"/>
                </a:schemeClr>
              </a:solidFill>
            </a:rPr>
            <a:t>20JJ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de-DE" noProof="0" dirty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de-DE" noProof="0" dirty="0"/>
        </a:p>
      </dgm:t>
    </dgm:pt>
    <dgm:pt modelId="{2AEE5C11-34AE-4EB7-8907-9BED418EA471}">
      <dgm:prSet/>
      <dgm:spPr/>
      <dgm:t>
        <a:bodyPr rtlCol="0"/>
        <a:lstStyle/>
        <a:p>
          <a:pPr rtl="0"/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MVC wird </a:t>
          </a:r>
          <a:b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noProof="0" dirty="0">
              <a:solidFill>
                <a:schemeClr val="tx1">
                  <a:lumMod val="65000"/>
                  <a:lumOff val="35000"/>
                </a:schemeClr>
              </a:solidFill>
            </a:rPr>
            <a:t>in allen Märkten gestartet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de-DE" noProof="0" dirty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de-DE" noProof="0" dirty="0"/>
        </a:p>
      </dgm:t>
    </dgm:pt>
    <dgm:pt modelId="{A2560FD2-F12F-4A06-A96F-B86674952111}">
      <dgm:prSet/>
      <dgm:spPr/>
      <dgm:t>
        <a:bodyPr rtlCol="0"/>
        <a:lstStyle/>
        <a:p>
          <a:pPr rtl="0">
            <a:defRPr b="1"/>
          </a:pPr>
          <a:r>
            <a:rPr lang="de-DE" b="0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500 Abonnenten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de-DE" noProof="0" dirty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de-DE" noProof="0" dirty="0"/>
        </a:p>
      </dgm:t>
    </dgm:pt>
    <dgm:pt modelId="{683CC5F6-E9B5-49F2-909E-A68D38896308}">
      <dgm:prSet/>
      <dgm:spPr/>
      <dgm:t>
        <a:bodyPr rtlCol="0"/>
        <a:lstStyle/>
        <a:p>
          <a:pPr rtl="0">
            <a:defRPr b="1"/>
          </a:pPr>
          <a:r>
            <a:rPr lang="de-DE" b="0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200 Abonnenten</a:t>
          </a:r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de-DE" noProof="0" dirty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de-DE" noProof="0" dirty="0"/>
        </a:p>
      </dgm:t>
    </dgm:pt>
    <dgm:pt modelId="{4EA069F3-397F-40D5-94A6-32C3E355C277}">
      <dgm:prSet/>
      <dgm:spPr/>
      <dgm:t>
        <a:bodyPr rtlCol="0" anchor="t"/>
        <a:lstStyle/>
        <a:p>
          <a:pPr rtl="0"/>
          <a:r>
            <a:rPr lang="de-DE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Anfängliche</a:t>
          </a:r>
          <a:br>
            <a:rPr lang="de-DE" i="1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Abonnenten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de-DE" noProof="0" dirty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de-DE" noProof="0" dirty="0"/>
        </a:p>
      </dgm:t>
    </dgm:pt>
    <dgm:pt modelId="{1E529C6E-C939-479A-A075-9E9B02837B50}">
      <dgm:prSet/>
      <dgm:spPr/>
      <dgm:t>
        <a:bodyPr rtlCol="0" anchor="b"/>
        <a:lstStyle/>
        <a:p>
          <a:pPr rtl="0"/>
          <a:r>
            <a:rPr lang="de-DE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Endgültige</a:t>
          </a:r>
          <a:br>
            <a:rPr lang="de-DE" i="1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i="1" noProof="0" dirty="0">
              <a:solidFill>
                <a:schemeClr val="tx1">
                  <a:lumMod val="65000"/>
                  <a:lumOff val="35000"/>
                </a:schemeClr>
              </a:solidFill>
            </a:rPr>
            <a:t>Abonnenten</a:t>
          </a:r>
          <a:endParaRPr lang="de-DE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de-DE" noProof="0" dirty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de-DE" noProof="0" dirty="0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8462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32047" y="665422"/>
          <a:ext cx="305170" cy="305170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2060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Finanzplan</a:t>
          </a:r>
          <a:b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Beginnt</a:t>
          </a:r>
        </a:p>
      </dsp:txBody>
      <dsp:txXfrm>
        <a:off x="562060" y="1097851"/>
        <a:ext cx="2576929" cy="1592961"/>
      </dsp:txXfrm>
    </dsp:sp>
    <dsp:sp modelId="{85C50C56-6DC8-4C47-8DBC-4FD6B1554AA4}">
      <dsp:nvSpPr>
        <dsp:cNvPr id="0" name=""/>
        <dsp:cNvSpPr/>
      </dsp:nvSpPr>
      <dsp:spPr>
        <a:xfrm>
          <a:off x="562060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Q1</a:t>
          </a:r>
          <a:b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2OJJ</a:t>
          </a:r>
        </a:p>
      </dsp:txBody>
      <dsp:txXfrm>
        <a:off x="562060" y="538162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Beta-Registrierung beginnt</a:t>
          </a:r>
          <a:b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für die Öffentlichkeit</a:t>
          </a:r>
        </a:p>
      </dsp:txBody>
      <dsp:txXfrm>
        <a:off x="2120742" y="2690813"/>
        <a:ext cx="2576929" cy="1592961"/>
      </dsp:txXfrm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Q2</a:t>
          </a:r>
          <a:b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20JJ</a:t>
          </a:r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205826" y="621836"/>
          <a:ext cx="392341" cy="392341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249411" y="665422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Anfängliche</a:t>
          </a:r>
          <a:br>
            <a:rPr lang="de-DE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Abonnenten</a:t>
          </a:r>
        </a:p>
      </dsp:txBody>
      <dsp:txXfrm>
        <a:off x="3679424" y="1097851"/>
        <a:ext cx="2576929" cy="1592961"/>
      </dsp:txXfrm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b="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200 Abonnenten</a:t>
          </a: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808093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Werbekampagne</a:t>
          </a:r>
          <a:b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Start</a:t>
          </a:r>
        </a:p>
      </dsp:txBody>
      <dsp:txXfrm>
        <a:off x="5238106" y="2690813"/>
        <a:ext cx="2576929" cy="1592961"/>
      </dsp:txXfrm>
    </dsp:sp>
    <dsp:sp modelId="{3DA36ABE-9810-4ED4-9A55-2905E7588D06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Q3</a:t>
          </a:r>
          <a:b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20JJ</a:t>
          </a:r>
        </a:p>
      </dsp:txBody>
      <dsp:txXfrm>
        <a:off x="5238106" y="4283774"/>
        <a:ext cx="2576929" cy="559689"/>
      </dsp:txXfrm>
    </dsp:sp>
    <dsp:sp modelId="{4B9F5909-A57C-4893-9C8A-D5960FE9BE37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MVC wird </a:t>
          </a:r>
          <a:b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5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in allen Märkten gestartet</a:t>
          </a:r>
        </a:p>
      </dsp:txBody>
      <dsp:txXfrm>
        <a:off x="6796788" y="1097851"/>
        <a:ext cx="2576929" cy="1592961"/>
      </dsp:txXfrm>
    </dsp:sp>
    <dsp:sp modelId="{6EC2FC68-E1B8-4274-8090-C2C96A4CD82C}">
      <dsp:nvSpPr>
        <dsp:cNvPr id="0" name=""/>
        <dsp:cNvSpPr/>
      </dsp:nvSpPr>
      <dsp:spPr>
        <a:xfrm>
          <a:off x="6796788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b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Q4</a:t>
          </a:r>
          <a:b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100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20JJ</a:t>
          </a:r>
        </a:p>
      </dsp:txBody>
      <dsp:txXfrm>
        <a:off x="6796788" y="538162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881871" y="4367448"/>
          <a:ext cx="392341" cy="392341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925457" y="4411033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355470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Endgültige</a:t>
          </a:r>
          <a:br>
            <a:rPr lang="de-DE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</a:br>
          <a:r>
            <a:rPr lang="de-DE" sz="150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Abonnenten</a:t>
          </a:r>
          <a:endParaRPr lang="de-DE" sz="15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355470" y="2690813"/>
        <a:ext cx="2576929" cy="1592961"/>
      </dsp:txXfrm>
    </dsp:sp>
    <dsp:sp modelId="{6FED4196-A0D3-4E5C-83DA-99291A8FFFC3}">
      <dsp:nvSpPr>
        <dsp:cNvPr id="0" name=""/>
        <dsp:cNvSpPr/>
      </dsp:nvSpPr>
      <dsp:spPr>
        <a:xfrm>
          <a:off x="8355470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b="0" i="1" kern="1200" noProof="0" dirty="0">
              <a:solidFill>
                <a:schemeClr val="tx1">
                  <a:lumMod val="65000"/>
                  <a:lumOff val="35000"/>
                </a:schemeClr>
              </a:solidFill>
            </a:rPr>
            <a:t>500 Abonnenten</a:t>
          </a:r>
        </a:p>
      </dsp:txBody>
      <dsp:txXfrm>
        <a:off x="8355470" y="4283774"/>
        <a:ext cx="2576929" cy="559689"/>
      </dsp:txXfrm>
    </dsp:sp>
    <dsp:sp modelId="{54DE4918-169B-4E9C-B946-44A9D45AEC94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CE00B-55B1-472D-8468-4303D684A226}" type="datetime1">
              <a:rPr lang="de-DE" smtClean="0"/>
              <a:t>10.10.2020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177567-2D99-412D-B5C2-05E055E4BBF5}" type="datetime1">
              <a:rPr lang="de-DE" noProof="0" smtClean="0"/>
              <a:t>10.10.2020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01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37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6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84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74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39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5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4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65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46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8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83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524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69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0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81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94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77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87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42EF66A-76DC-46BE-966E-D293CA144AB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33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Vielen Dank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500" spc="-30" baseline="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F637EC-550D-4EA3-A63A-59452D5B5F3D}" type="datetime1">
              <a:rPr lang="de-DE" noProof="0" smtClean="0"/>
              <a:t>10.10.2020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D35DBF2-A8CF-448E-B167-C826703D0B6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97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" noProof="0"/>
              <a:t>Klicken, um Präsentationsti-tel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1" name="Freihand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3" name="Freihand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4" name="Freihand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5" name="Freihand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Geben Sie Ihre Beschriftung ein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  <p:sldLayoutId id="214748366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Folienbild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feld 24" descr="Folienakzent für Titelkasten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de-DE" dirty="0"/>
              <a:t>#Campuslife   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0" name="Gleichschenkliges Dreieck 19" descr="Folienschatten für Titelkasten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A75ED8DE-91C1-418D-A17F-D34B14E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of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Etiam aliquet eu mi quis lacinia. Ut fermentum a magna ut.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800" dirty="0" err="1"/>
              <a:t>Lorem</a:t>
            </a:r>
            <a:r>
              <a:rPr lang="de-DE" sz="2800" dirty="0"/>
              <a:t> </a:t>
            </a:r>
            <a:r>
              <a:rPr lang="de-DE" sz="2800" dirty="0" err="1"/>
              <a:t>ipsum</a:t>
            </a:r>
            <a:r>
              <a:rPr lang="de-DE" sz="2800" dirty="0"/>
              <a:t> </a:t>
            </a:r>
            <a:r>
              <a:rPr lang="de-DE" sz="2800" dirty="0" err="1"/>
              <a:t>dolor</a:t>
            </a:r>
            <a:r>
              <a:rPr lang="de-DE" sz="2800" dirty="0"/>
              <a:t> </a:t>
            </a:r>
            <a:r>
              <a:rPr lang="de-DE" sz="2800" dirty="0" err="1"/>
              <a:t>sit</a:t>
            </a:r>
            <a:r>
              <a:rPr lang="de-DE" sz="2800" dirty="0"/>
              <a:t> </a:t>
            </a:r>
            <a:r>
              <a:rPr lang="de-DE" sz="2800" dirty="0" err="1"/>
              <a:t>amet</a:t>
            </a:r>
            <a:r>
              <a:rPr lang="de-DE" sz="2800" dirty="0"/>
              <a:t>, </a:t>
            </a:r>
            <a:r>
              <a:rPr lang="de-DE" sz="2800" dirty="0" err="1"/>
              <a:t>consectetur</a:t>
            </a:r>
            <a:r>
              <a:rPr lang="de-DE" sz="2800" dirty="0"/>
              <a:t> </a:t>
            </a:r>
            <a:r>
              <a:rPr lang="de-DE" sz="2800" dirty="0" err="1"/>
              <a:t>adipiscing</a:t>
            </a:r>
            <a:r>
              <a:rPr lang="de-DE" sz="2800" dirty="0"/>
              <a:t> </a:t>
            </a:r>
            <a:r>
              <a:rPr lang="de-DE" sz="2800" dirty="0" err="1"/>
              <a:t>elit</a:t>
            </a:r>
            <a:r>
              <a:rPr lang="de-DE" sz="2800" dirty="0"/>
              <a:t>. </a:t>
            </a:r>
          </a:p>
          <a:p>
            <a:pPr rtl="0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 a magna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. Integer </a:t>
            </a:r>
            <a:r>
              <a:rPr lang="de-DE" dirty="0" err="1"/>
              <a:t>convallis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ante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. </a:t>
            </a:r>
          </a:p>
          <a:p>
            <a:pPr rtl="0"/>
            <a:r>
              <a:rPr lang="de-DE" dirty="0"/>
              <a:t>Morbi a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Suspendisse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</a:t>
            </a:r>
          </a:p>
          <a:p>
            <a:pPr rtl="0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. </a:t>
            </a:r>
          </a:p>
        </p:txBody>
      </p:sp>
      <p:pic>
        <p:nvPicPr>
          <p:cNvPr id="9" name="Bildplatzhalter 8" descr="Bildplatzhalt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ihandform 5" descr="Hohler Bildakz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16" name="Freihandform 5" descr="Gefüllter Bildakz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76EF919-A29D-4031-A753-E311F959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87" y="139581"/>
            <a:ext cx="1630472" cy="9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Bildplatzhalt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feld 37" descr="Akzent für Titel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35" name="Gleichschenkliges Dreieck 34" descr="Schatten für Titel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32" name="Freihandform 5" descr="Gefüllter Akzent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33" name="Freihandform 5" descr="Hohler Akzent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 sz="1800" dirty="0"/>
              <a:t>Sofia Stein</a:t>
            </a:r>
          </a:p>
        </p:txBody>
      </p:sp>
      <p:pic>
        <p:nvPicPr>
          <p:cNvPr id="10" name="Grafik 9" descr="Smartphone" title="Symbol – Telefonnummer des Referenten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 sz="1800"/>
              <a:t>+1 23 9 87 65 54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sz="1800"/>
              <a:t>sofia@www.proseware.com</a:t>
            </a:r>
          </a:p>
        </p:txBody>
      </p:sp>
      <p:pic>
        <p:nvPicPr>
          <p:cNvPr id="11" name="Grafik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 sz="1800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ild der Trennlinienfoli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feld 23" descr="Akzentstück für Titelkasten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18" name="Gleichschenkliges Dreieck 17" descr="Schatten für Titelkasten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de-DE"/>
              <a:t>Abschnittstrenn-linie Option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</a:t>
            </a:r>
          </a:p>
        </p:txBody>
      </p:sp>
      <p:sp>
        <p:nvSpPr>
          <p:cNvPr id="15" name="Freihandform 5" descr="Akzent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16" name="Freihandform 5" descr="Hohler Akzent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02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Bildplatzhalt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ihandform 5" descr="Hohler Akz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31" name="Textfeld 30" descr="Flaggenakzent für Titel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21" name="Gleichschenkliges Dreieck 20" descr="Schattenakzent für Titel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/>
            <a:r>
              <a:rPr lang="de-DE" dirty="0"/>
              <a:t>Abschnittstrenn-linie Option 2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Über uns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Etiam aliquet eu mi quis lacinia. Ut fermentum a magna ut.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800"/>
              <a:t>Lorem ipsum dolor sit amet, consectetur adipiscing elit. </a:t>
            </a:r>
          </a:p>
          <a:p>
            <a:pPr rtl="0"/>
            <a:r>
              <a:rPr lang="de-DE"/>
              <a:t>Ut fermentum a magna ut eleifend. Integer convallis suscipit ante eu varius. </a:t>
            </a:r>
          </a:p>
          <a:p>
            <a:pPr rtl="0"/>
            <a:r>
              <a:rPr lang="de-DE"/>
              <a:t>Morbi a purus dolor. Suspendisse sit amet ipsum finibus justo viverra blandit. </a:t>
            </a:r>
          </a:p>
          <a:p>
            <a:pPr rtl="0"/>
            <a:r>
              <a:rPr lang="de-DE"/>
              <a:t>Ut congue quis tortor eget sodales. </a:t>
            </a:r>
          </a:p>
        </p:txBody>
      </p:sp>
      <p:pic>
        <p:nvPicPr>
          <p:cNvPr id="9" name="Bildplatzhalter 8" descr="Bildplatzhalt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ihandform 5" descr="Hohler Bildakz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16" name="Freihandform 5" descr="Gefüllter Bildakz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0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Unser Versprechen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800"/>
              <a:t>Lorem ipsum dolor sit amet, consectetur adipiscing elit. </a:t>
            </a:r>
          </a:p>
          <a:p>
            <a:pPr rtl="0"/>
            <a:r>
              <a:rPr lang="de-DE"/>
              <a:t>Ut fermentum a magna ut eleifend. Integer convallis suscipit ante eu varius. </a:t>
            </a:r>
          </a:p>
          <a:p>
            <a:pPr rtl="0"/>
            <a:r>
              <a:rPr lang="de-DE"/>
              <a:t>Morbi a purus dolor. Suspendisse sit amet ipsum finibus justo viverra blandit. </a:t>
            </a:r>
          </a:p>
          <a:p>
            <a:pPr rtl="0"/>
            <a:r>
              <a:rPr lang="de-DE"/>
              <a:t>Ut congue quis tortor eget sodales. </a:t>
            </a:r>
          </a:p>
        </p:txBody>
      </p:sp>
      <p:pic>
        <p:nvPicPr>
          <p:cNvPr id="8" name="Bildplatzhalter 7" descr="Folienbild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ihandform 5" descr="Hohler Akzent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67" name="Freihandform 5" descr="Gefüllter Akzent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Unser Produkt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800"/>
              <a:t>Lorem ipsum dolor sit amet, consectetur adipiscing elit. </a:t>
            </a:r>
          </a:p>
          <a:p>
            <a:pPr rtl="0"/>
            <a:r>
              <a:rPr lang="de-DE"/>
              <a:t>Ut fermentum a magna ut eleifend. Integer convallis suscipit ante eu varius. </a:t>
            </a:r>
          </a:p>
          <a:p>
            <a:pPr rtl="0"/>
            <a:r>
              <a:rPr lang="de-DE"/>
              <a:t>Morbi a purus dolor. Suspendisse sit amet ipsum finibus justo viverra blandit. </a:t>
            </a:r>
          </a:p>
          <a:p>
            <a:pPr rtl="0"/>
            <a:r>
              <a:rPr lang="de-DE"/>
              <a:t>Ut congue quis tortor eget sodales. </a:t>
            </a:r>
          </a:p>
        </p:txBody>
      </p:sp>
      <p:pic>
        <p:nvPicPr>
          <p:cNvPr id="14" name="Bildplatzhalter 13" descr="Bildplatzhalter links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Bildplatzhalter 18" descr="Bildplatzhalter unten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Bildplatzhalter 16" descr="Bildplatzhalter oben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Vergleich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de-DE"/>
              <a:t>Proseware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de-DE"/>
              <a:t>Nulla a erat eget nunc hendrerit ultrices eu nec nulla. Donec viverra leo aliquet, auctor quam id, convallis orci. </a:t>
            </a:r>
          </a:p>
          <a:p>
            <a:pPr lvl="1" rtl="0"/>
            <a:r>
              <a:rPr lang="de-DE"/>
              <a:t>Sed in molestie est. Cras ornare turpis at ligula posuere, sit amet accumsan neque lobortis.</a:t>
            </a:r>
          </a:p>
          <a:p>
            <a:pPr lvl="1" rtl="0"/>
            <a:r>
              <a:rPr lang="de-DE"/>
              <a:t>Maecenas mattis risus ligula, sed ullamcorper nunc efficitur sed.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de-DE"/>
              <a:t>Dienst eines Mitbewerbers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de-DE"/>
              <a:t>Praesent venenatis quam tortor, viverra nunc rutrum. </a:t>
            </a:r>
          </a:p>
          <a:p>
            <a:pPr lvl="1" rtl="0"/>
            <a:r>
              <a:rPr lang="de-DE"/>
              <a:t>Maecenas malesuada ultricies sapien sit amet pharetra. </a:t>
            </a:r>
          </a:p>
          <a:p>
            <a:pPr lvl="1" rtl="0"/>
            <a:r>
              <a:rPr lang="de-DE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Diagrammoptionen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Diagramm 3" title="Bruttoeinnahmen-Platzhalterdiagramm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59199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 title="Bruttoeinnahmen-Platzhalterdiagramm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431881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 title="Bruttoeinnahmen-Platzhalterdiagramm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94340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2</a:t>
            </a:fld>
            <a:endParaRPr lang="de-DE"/>
          </a:p>
        </p:txBody>
      </p:sp>
      <p:pic>
        <p:nvPicPr>
          <p:cNvPr id="10" name="Grafik 9" descr="Mann und Frau">
            <a:extLst>
              <a:ext uri="{FF2B5EF4-FFF2-40B4-BE49-F238E27FC236}">
                <a16:creationId xmlns:a16="http://schemas.microsoft.com/office/drawing/2014/main" id="{DF15AB1B-2819-4B5C-A20E-5D49A08F3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1047" y="965199"/>
            <a:ext cx="4927601" cy="4927601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C1721307-41F4-40E1-B3CC-AD4F35311E78}"/>
              </a:ext>
            </a:extLst>
          </p:cNvPr>
          <p:cNvSpPr/>
          <p:nvPr/>
        </p:nvSpPr>
        <p:spPr>
          <a:xfrm rot="1111887">
            <a:off x="4453165" y="4818521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Leon</a:t>
            </a:r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799C4B57-AE8E-4E8B-8423-648868EDB907}"/>
              </a:ext>
            </a:extLst>
          </p:cNvPr>
          <p:cNvSpPr/>
          <p:nvPr/>
        </p:nvSpPr>
        <p:spPr>
          <a:xfrm rot="20661648" flipH="1">
            <a:off x="7468562" y="4815016"/>
            <a:ext cx="100047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Anna</a:t>
            </a:r>
          </a:p>
        </p:txBody>
      </p:sp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F787EAC-6AB1-4B4D-9F3E-37A73BCADA8A}"/>
              </a:ext>
            </a:extLst>
          </p:cNvPr>
          <p:cNvSpPr/>
          <p:nvPr/>
        </p:nvSpPr>
        <p:spPr>
          <a:xfrm rot="1453349">
            <a:off x="5764204" y="1988771"/>
            <a:ext cx="1377458" cy="24324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8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Tabelle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2840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Anbieter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Benutzer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Berater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Anzeigenkunden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Bruttoeinnah-men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Firmeneinkom-men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Großer Bildplatzhalt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21</a:t>
            </a:fld>
            <a:endParaRPr lang="de-DE"/>
          </a:p>
        </p:txBody>
      </p:sp>
      <p:sp>
        <p:nvSpPr>
          <p:cNvPr id="16" name="Textfeld 15" descr="Akzentdesign für Beschriftungs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17" name="Gleichschenkliges Dreieck 16" descr="Schattenakzent für Titel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sp>
        <p:nvSpPr>
          <p:cNvPr id="19" name="Gleichschenkliges Dreieck 18" descr="Schattenakzent für Titel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7" name="Grafik 6" descr="Verwirrte Person">
            <a:extLst>
              <a:ext uri="{FF2B5EF4-FFF2-40B4-BE49-F238E27FC236}">
                <a16:creationId xmlns:a16="http://schemas.microsoft.com/office/drawing/2014/main" id="{50EA6EF1-B1B2-47E9-BD17-12332A515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4740" y="2616740"/>
            <a:ext cx="3402519" cy="3402519"/>
          </a:xfrm>
          <a:prstGeom prst="rect">
            <a:avLst/>
          </a:prstGeom>
        </p:spPr>
      </p:pic>
      <p:pic>
        <p:nvPicPr>
          <p:cNvPr id="8" name="Grafik 7" descr="Fragezeichen">
            <a:extLst>
              <a:ext uri="{FF2B5EF4-FFF2-40B4-BE49-F238E27FC236}">
                <a16:creationId xmlns:a16="http://schemas.microsoft.com/office/drawing/2014/main" id="{30E8E529-6D1C-45EF-9769-28B99153A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1698042"/>
            <a:ext cx="914400" cy="9144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85539FF-F496-4E8F-B89F-7976A7526FE6}"/>
              </a:ext>
            </a:extLst>
          </p:cNvPr>
          <p:cNvGrpSpPr/>
          <p:nvPr/>
        </p:nvGrpSpPr>
        <p:grpSpPr>
          <a:xfrm>
            <a:off x="1968437" y="552356"/>
            <a:ext cx="3485303" cy="3485303"/>
            <a:chOff x="1968437" y="552356"/>
            <a:chExt cx="3485303" cy="3485303"/>
          </a:xfrm>
        </p:grpSpPr>
        <p:pic>
          <p:nvPicPr>
            <p:cNvPr id="14" name="Grafik 13" descr="Gedankenblase">
              <a:extLst>
                <a:ext uri="{FF2B5EF4-FFF2-40B4-BE49-F238E27FC236}">
                  <a16:creationId xmlns:a16="http://schemas.microsoft.com/office/drawing/2014/main" id="{EEDBE176-18FD-4BFE-8C6B-5A3C626B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968437" y="552356"/>
              <a:ext cx="3485303" cy="3485303"/>
            </a:xfrm>
            <a:prstGeom prst="rect">
              <a:avLst/>
            </a:prstGeom>
          </p:spPr>
        </p:pic>
        <p:pic>
          <p:nvPicPr>
            <p:cNvPr id="15" name="Grafik 14" descr="Frau">
              <a:extLst>
                <a:ext uri="{FF2B5EF4-FFF2-40B4-BE49-F238E27FC236}">
                  <a16:creationId xmlns:a16="http://schemas.microsoft.com/office/drawing/2014/main" id="{B1449119-CBEF-4F33-971F-D36DE54D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27438" y="1303506"/>
              <a:ext cx="1367302" cy="1367302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D83433D-B605-4A36-B78C-E880500FDDEB}"/>
              </a:ext>
            </a:extLst>
          </p:cNvPr>
          <p:cNvGrpSpPr/>
          <p:nvPr/>
        </p:nvGrpSpPr>
        <p:grpSpPr>
          <a:xfrm>
            <a:off x="7259784" y="552356"/>
            <a:ext cx="3485303" cy="3485303"/>
            <a:chOff x="7259784" y="552356"/>
            <a:chExt cx="3485303" cy="3485303"/>
          </a:xfrm>
        </p:grpSpPr>
        <p:pic>
          <p:nvPicPr>
            <p:cNvPr id="17" name="Grafik 16" descr="Gedankenblase">
              <a:extLst>
                <a:ext uri="{FF2B5EF4-FFF2-40B4-BE49-F238E27FC236}">
                  <a16:creationId xmlns:a16="http://schemas.microsoft.com/office/drawing/2014/main" id="{04CAE402-666B-4B64-8BC1-AD014295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59784" y="552356"/>
              <a:ext cx="3485303" cy="3485303"/>
            </a:xfrm>
            <a:prstGeom prst="rect">
              <a:avLst/>
            </a:prstGeom>
          </p:spPr>
        </p:pic>
        <p:pic>
          <p:nvPicPr>
            <p:cNvPr id="18" name="Grafik 17" descr="Renoviertes Haus funkelnd">
              <a:extLst>
                <a:ext uri="{FF2B5EF4-FFF2-40B4-BE49-F238E27FC236}">
                  <a16:creationId xmlns:a16="http://schemas.microsoft.com/office/drawing/2014/main" id="{B5812B74-3F9B-4099-B1C0-BD697BA39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54461" y="1245140"/>
              <a:ext cx="1367302" cy="1367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0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11" name="Grafik 10" descr="Smartphone">
            <a:extLst>
              <a:ext uri="{FF2B5EF4-FFF2-40B4-BE49-F238E27FC236}">
                <a16:creationId xmlns:a16="http://schemas.microsoft.com/office/drawing/2014/main" id="{3263587B-076B-480A-A8A9-DB2A6F2DA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1047" y="965199"/>
            <a:ext cx="4927601" cy="49276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93FF21F-7792-413F-AB73-8922F3E32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27" y="2607149"/>
            <a:ext cx="3214282" cy="180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3A1103D-7B9D-4DDC-94A6-E813394EB0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13"/>
          <a:stretch/>
        </p:blipFill>
        <p:spPr>
          <a:xfrm>
            <a:off x="5542761" y="1798570"/>
            <a:ext cx="1841409" cy="325946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E9A0AC5-E556-4ED4-8F6D-47B266909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706" y="2607149"/>
            <a:ext cx="321428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Why</a:t>
            </a:r>
            <a:r>
              <a:rPr lang="de-DE" dirty="0"/>
              <a:t>			for flat </a:t>
            </a:r>
            <a:r>
              <a:rPr lang="de-DE" dirty="0" err="1"/>
              <a:t>finding</a:t>
            </a:r>
            <a:r>
              <a:rPr lang="de-DE" dirty="0"/>
              <a:t>?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Less</a:t>
            </a:r>
            <a:r>
              <a:rPr lang="de-DE" dirty="0"/>
              <a:t> personal social </a:t>
            </a:r>
            <a:r>
              <a:rPr lang="de-DE" dirty="0" err="1"/>
              <a:t>factors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vision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de-DE" dirty="0"/>
              <a:t>…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B50EFA9A-EE82-42B0-869D-4F1747C6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39581"/>
            <a:ext cx="1630472" cy="9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What</a:t>
            </a:r>
            <a:r>
              <a:rPr lang="de-DE" dirty="0"/>
              <a:t> is		    ? </a:t>
            </a:r>
          </a:p>
        </p:txBody>
      </p:sp>
      <p:pic>
        <p:nvPicPr>
          <p:cNvPr id="14" name="Bildplatzhalter 13" descr="Bildplatzhalter links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Bildplatzhalter 18" descr="Bildplatzhalter unten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Bildplatzhalter 16" descr="Bildplatzhalter oben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50CA202D-2D0D-4C63-B335-79436E138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631" y="139581"/>
            <a:ext cx="1630472" cy="913065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03CD86-C43D-4C0D-A9BE-C10982698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Like Tinder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flat</a:t>
            </a:r>
          </a:p>
          <a:p>
            <a:pPr lvl="1"/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apartment</a:t>
            </a:r>
            <a:r>
              <a:rPr lang="de-DE" dirty="0"/>
              <a:t> </a:t>
            </a:r>
            <a:r>
              <a:rPr lang="de-DE" dirty="0" err="1"/>
              <a:t>offers</a:t>
            </a:r>
            <a:endParaRPr lang="de-DE" dirty="0"/>
          </a:p>
          <a:p>
            <a:pPr lvl="1"/>
            <a:r>
              <a:rPr lang="de-DE" dirty="0"/>
              <a:t>Match </a:t>
            </a:r>
            <a:r>
              <a:rPr lang="de-DE" dirty="0" err="1"/>
              <a:t>with</a:t>
            </a:r>
            <a:r>
              <a:rPr lang="de-DE" dirty="0"/>
              <a:t> possible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landlords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housemates</a:t>
            </a:r>
            <a:endParaRPr lang="de-DE" dirty="0"/>
          </a:p>
          <a:p>
            <a:pPr lvl="1"/>
            <a:r>
              <a:rPr lang="de-DE" dirty="0"/>
              <a:t>Match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perfect</a:t>
            </a:r>
            <a:r>
              <a:rPr lang="de-DE" dirty="0">
                <a:sym typeface="Wingdings" panose="05000000000000000000" pitchFamily="2" charset="2"/>
              </a:rPr>
              <a:t> possible flat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Highly</a:t>
            </a:r>
            <a:r>
              <a:rPr lang="de-DE" dirty="0"/>
              <a:t> individual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Key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lvl="1"/>
            <a:r>
              <a:rPr lang="de-DE" dirty="0" err="1"/>
              <a:t>Highly</a:t>
            </a:r>
            <a:r>
              <a:rPr lang="de-DE" dirty="0"/>
              <a:t> individual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Filter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pPr lvl="1"/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/>
              <a:t>Personal social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56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What</a:t>
            </a:r>
            <a:r>
              <a:rPr lang="de-DE" dirty="0"/>
              <a:t> is		    ? </a:t>
            </a:r>
          </a:p>
        </p:txBody>
      </p:sp>
      <p:pic>
        <p:nvPicPr>
          <p:cNvPr id="14" name="Bildplatzhalter 13" descr="Bildplatzhalter links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Bildplatzhalter 18" descr="Bildplatzhalter unten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Bildplatzhalter 16" descr="Bildplatzhalter oben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50CA202D-2D0D-4C63-B335-79436E138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631" y="139581"/>
            <a:ext cx="1630472" cy="913065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03CD86-C43D-4C0D-A9BE-C10982698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  <a:p>
            <a:pPr lvl="1"/>
            <a:r>
              <a:rPr lang="de-DE" dirty="0" err="1"/>
              <a:t>Students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942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ild der Trennlinienfoli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feld 23" descr="Akzentstück für Titelkasten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18" name="Gleichschenkliges Dreieck 17" descr="Schatten für Titelkasten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 anchor="ctr"/>
          <a:lstStyle/>
          <a:p>
            <a:pPr algn="ctr" rtl="0"/>
            <a:r>
              <a:rPr lang="de-DE" dirty="0"/>
              <a:t>Prototype</a:t>
            </a:r>
          </a:p>
        </p:txBody>
      </p:sp>
      <p:sp>
        <p:nvSpPr>
          <p:cNvPr id="15" name="Freihandform 5" descr="Akzent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16" name="Freihandform 5" descr="Hohler Akzent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Roadmap</a:t>
            </a:r>
          </a:p>
        </p:txBody>
      </p:sp>
      <p:graphicFrame>
        <p:nvGraphicFramePr>
          <p:cNvPr id="3" name="Diagramm 2" descr="Platzhalter für Zeitachs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/>
        </p:nvGraphicFramePr>
        <p:xfrm>
          <a:off x="559522" y="1247775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8E0A1BD2-3D0B-4CC1-9483-318B7D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0_TF16411253.potx" id="{2E4ECA05-BD7A-4070-88F7-FC6E63A7E864}" vid="{572ED0CC-2021-4D9D-B189-90D061EBF1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6dc4bcd6-49db-4c07-9060-8acfc67cef9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Geometrische Präsentation</Template>
  <TotalTime>0</TotalTime>
  <Words>700</Words>
  <Application>Microsoft Office PowerPoint</Application>
  <PresentationFormat>Breitbild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Times New Roman</vt:lpstr>
      <vt:lpstr>Office-Design</vt:lpstr>
      <vt:lpstr>#Campuslife    </vt:lpstr>
      <vt:lpstr>PowerPoint-Präsentation</vt:lpstr>
      <vt:lpstr>PowerPoint-Präsentation</vt:lpstr>
      <vt:lpstr>PowerPoint-Präsentation</vt:lpstr>
      <vt:lpstr>Why   for flat finding? </vt:lpstr>
      <vt:lpstr>What is      ? </vt:lpstr>
      <vt:lpstr>What is      ? </vt:lpstr>
      <vt:lpstr>Prototype</vt:lpstr>
      <vt:lpstr>Roadmap</vt:lpstr>
      <vt:lpstr>Future of</vt:lpstr>
      <vt:lpstr>Thank you</vt:lpstr>
      <vt:lpstr>PowerPoint-Präsentation</vt:lpstr>
      <vt:lpstr>Abschnittstrenn-linie Option 1</vt:lpstr>
      <vt:lpstr>Abschnittstrenn-linie Option 2</vt:lpstr>
      <vt:lpstr>Über uns</vt:lpstr>
      <vt:lpstr>Unser Versprechen</vt:lpstr>
      <vt:lpstr>Unser Produkt</vt:lpstr>
      <vt:lpstr>Vergleich</vt:lpstr>
      <vt:lpstr>Diagrammoptionen</vt:lpstr>
      <vt:lpstr>Tabelle</vt:lpstr>
      <vt:lpstr>Lorem ipsum dolor sit amet, consectetur adipiscing elit.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#Campuslife Callenge</dc:title>
  <dc:creator>Kath Ehrmann</dc:creator>
  <cp:lastModifiedBy>Kath Ehrmann</cp:lastModifiedBy>
  <cp:revision>7</cp:revision>
  <dcterms:created xsi:type="dcterms:W3CDTF">2020-10-10T07:15:50Z</dcterms:created>
  <dcterms:modified xsi:type="dcterms:W3CDTF">2020-10-10T08:15:20Z</dcterms:modified>
</cp:coreProperties>
</file>