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81" r:id="rId2"/>
    <p:sldId id="282" r:id="rId3"/>
    <p:sldId id="264" r:id="rId4"/>
    <p:sldId id="309" r:id="rId5"/>
    <p:sldId id="258" r:id="rId6"/>
    <p:sldId id="283" r:id="rId7"/>
    <p:sldId id="284" r:id="rId8"/>
    <p:sldId id="287" r:id="rId9"/>
    <p:sldId id="288" r:id="rId10"/>
    <p:sldId id="303" r:id="rId11"/>
    <p:sldId id="301" r:id="rId12"/>
    <p:sldId id="292" r:id="rId13"/>
    <p:sldId id="297" r:id="rId14"/>
    <p:sldId id="293" r:id="rId15"/>
    <p:sldId id="290" r:id="rId16"/>
    <p:sldId id="294" r:id="rId17"/>
    <p:sldId id="296" r:id="rId18"/>
    <p:sldId id="304" r:id="rId19"/>
    <p:sldId id="295" r:id="rId20"/>
    <p:sldId id="307" r:id="rId21"/>
    <p:sldId id="308" r:id="rId22"/>
    <p:sldId id="299" r:id="rId23"/>
    <p:sldId id="286" r:id="rId24"/>
    <p:sldId id="302" r:id="rId25"/>
    <p:sldId id="291" r:id="rId26"/>
    <p:sldId id="300" r:id="rId27"/>
    <p:sldId id="305" r:id="rId28"/>
    <p:sldId id="306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B8DF654B-242D-414D-8344-7F84B64CF097}">
          <p14:sldIdLst>
            <p14:sldId id="281"/>
          </p14:sldIdLst>
        </p14:section>
        <p14:section name="Intro" id="{3BEAD18F-12E7-F04D-B11D-41DA35D6B1CE}">
          <p14:sldIdLst>
            <p14:sldId id="282"/>
            <p14:sldId id="264"/>
            <p14:sldId id="309"/>
            <p14:sldId id="258"/>
            <p14:sldId id="283"/>
            <p14:sldId id="284"/>
            <p14:sldId id="287"/>
          </p14:sldIdLst>
        </p14:section>
        <p14:section name="Indip NN" id="{4CA72F8F-9730-5940-A192-4B0FF15FFB60}">
          <p14:sldIdLst>
            <p14:sldId id="288"/>
            <p14:sldId id="303"/>
            <p14:sldId id="301"/>
            <p14:sldId id="292"/>
            <p14:sldId id="297"/>
            <p14:sldId id="293"/>
          </p14:sldIdLst>
        </p14:section>
        <p14:section name="Expectation NN" id="{D342D92E-58AE-1A43-8700-88779050EF6F}">
          <p14:sldIdLst>
            <p14:sldId id="290"/>
            <p14:sldId id="294"/>
            <p14:sldId id="296"/>
            <p14:sldId id="304"/>
            <p14:sldId id="295"/>
          </p14:sldIdLst>
        </p14:section>
        <p14:section name="Conclusion" id="{AE2DB8AA-EC64-4548-939D-830D621B5E9C}">
          <p14:sldIdLst>
            <p14:sldId id="307"/>
            <p14:sldId id="308"/>
            <p14:sldId id="299"/>
          </p14:sldIdLst>
        </p14:section>
        <p14:section name="Appendix" id="{F2302D9D-542D-1E4F-83D7-41E5C96BF54F}">
          <p14:sldIdLst>
            <p14:sldId id="286"/>
            <p14:sldId id="302"/>
            <p14:sldId id="291"/>
            <p14:sldId id="30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jta5H9skJ+YfaCB7QfLNoduH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/>
    <p:restoredTop sz="94677"/>
  </p:normalViewPr>
  <p:slideViewPr>
    <p:cSldViewPr snapToGrid="0">
      <p:cViewPr varScale="1">
        <p:scale>
          <a:sx n="155" d="100"/>
          <a:sy n="155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25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8D33328A-6599-5A1E-32D4-DC11FE291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2E47BE6D-3AD4-3D6D-A027-A0558C5494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B36441BE-ACCC-DC44-FF12-B49640976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8737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F2DCE3B-C1DF-F8F2-33B0-12B28CBB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E5AE69F0-DA32-8B69-EC05-E899E1BF02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627F57DF-CAF6-E3A1-A547-1C79110FA1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771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FEA9792-12CA-F2B4-443F-332865FA6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00B7641C-9A20-F0DE-D8CF-79AAD1F16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4A50C6C9-8895-E476-BEA2-B598E9F0C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1544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29AA0F1-0178-8B32-D300-97C863F5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BA81875-2A29-B6DB-B945-FF8222BDB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1AF39F65-F4E4-1AF1-63FE-89B71D3EF4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372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4C95AA4-71E8-7D50-E30A-EED5C782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E038644C-231A-F209-E4E5-A0C53FAE9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5210424B-848B-4419-0B90-85B4527F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416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141AB5F-7829-3C1C-6AA5-7000C50C3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D1967F3-74D8-EB1E-4655-A200977E6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B8D914F1-8791-51B0-65D0-F141E86D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1891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18A6B48-061C-D112-BA7B-F1162227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3F63FCEB-8A33-CC92-7111-76D58F589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91F0B2CA-88D1-B46F-5D4B-474803A74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849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D06AC9F-8FE2-28D7-C4C3-D7B0DF14E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48EADFEA-F9A4-7CB4-4508-B8ECC3876A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1B8CDD1-031E-B84C-1163-0EC50C893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393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1A293F7-B8FC-6681-CDAB-1714A97F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3623857-633B-A9D4-010B-3D248A6458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D942B19-D6E5-7611-41A3-C7F1F0862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7991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39E1B13-B6B9-0F82-818D-B01D3FE3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4463679A-9D06-25D0-F429-1B39B98E8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D7950F33-513E-E52A-67F4-3CBFFA352A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660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1DC996B5-BB0D-C0F4-88EE-77912601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4C1B207E-6213-2B1E-CF98-D9CA103AE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ECABEEE3-D606-0397-9C73-A8A0B7E9E8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8769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892274E1-3C05-FA98-E985-E6CC70B91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2B880896-5544-2389-109E-0B9F1E4D4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ED0DE4DF-5382-B512-C92E-4A6E917B7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3356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ADF2259-BBC8-1DCD-A402-89D83425C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311948FC-FC88-F011-E652-92AAC5368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D176F3E2-D42F-2D64-F048-847A511A4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470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E36E74B4-5A48-F2A6-A08F-6C70E1C3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04FAE57E-3E1A-2B5D-7B31-1CFFECD4D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6E2BDD92-C865-5BF6-90B9-1A47DE7A3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0098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6C9E717-EDC5-EF6C-BD29-D7982E47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9EEDAB7F-2811-987B-26AA-08EB7AA12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4CE99BD7-25B6-80AC-985F-2C944AB87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2763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5B9E55D-C8AC-460D-2A52-5C9BEB1C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5134C476-A433-45F1-D990-45237C84A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5D24086E-7080-70E9-D312-66C9F4260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5690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40A1BD1-EB4B-658D-4D14-C65BA4F9C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93EC2B12-30A3-526D-6BD9-04FFD68DE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CCD196EC-E801-0FF0-5931-7E6FC1337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379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8B9818D-B531-568F-762D-0292F55C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F4AD804F-08E6-9DE2-B473-EBFFA910A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871ACE72-935D-1972-2665-E14BCF0A1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637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878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802ECD64-D38B-55C0-C773-9B96D6126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D4DCEB12-E556-3344-C597-897ABA39A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146A778E-DCB2-CDE7-15CA-4B32C20CC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70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91B77FBA-C60C-A753-62FA-2C8FF70DE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CF9B6158-F77D-FBEA-380F-AC2E3DDCC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6F050AD0-93F4-D8CF-753A-EF0474A54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11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859F6A04-5FE6-EB5C-7A2C-50324A476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85F02EAC-3FCA-CBE9-EB41-4BE9CDB458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026E1BBC-12A6-CF00-0910-B11F473B9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64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5B7EB993-DC63-6D03-60EF-FCF75D1E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14A0D508-7535-CE40-79B8-874F5D30D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272E00FE-FC64-A26C-3237-A6B95DF70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44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F6FBCFA-1EC9-D724-D941-56876862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3C4785C0-FAB1-3F04-46FA-34766E023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8735339-DDEF-BA7F-F44F-621CB917CC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877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838200" y="6348112"/>
            <a:ext cx="10515600" cy="0"/>
          </a:xfrm>
          <a:prstGeom prst="straightConnector1">
            <a:avLst/>
          </a:prstGeom>
          <a:noFill/>
          <a:ln w="254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" name="Google Shape;27;p12">
            <a:extLst>
              <a:ext uri="{FF2B5EF4-FFF2-40B4-BE49-F238E27FC236}">
                <a16:creationId xmlns:a16="http://schemas.microsoft.com/office/drawing/2014/main" id="{26D23AB5-FF38-DAE3-AC7D-8399F96F66A0}"/>
              </a:ext>
            </a:extLst>
          </p:cNvPr>
          <p:cNvCxnSpPr/>
          <p:nvPr userDrawn="1"/>
        </p:nvCxnSpPr>
        <p:spPr>
          <a:xfrm>
            <a:off x="838200" y="6348112"/>
            <a:ext cx="10515600" cy="0"/>
          </a:xfrm>
          <a:prstGeom prst="straightConnector1">
            <a:avLst/>
          </a:prstGeom>
          <a:noFill/>
          <a:ln w="254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2127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logo for a university&#10;&#10;AI-generated content may be incorrect.">
            <a:extLst>
              <a:ext uri="{FF2B5EF4-FFF2-40B4-BE49-F238E27FC236}">
                <a16:creationId xmlns:a16="http://schemas.microsoft.com/office/drawing/2014/main" id="{CDCC9324-29B1-FA06-8B16-2E7E59667C1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 t="41395" r="60867" b="42041"/>
          <a:stretch>
            <a:fillRect/>
          </a:stretch>
        </p:blipFill>
        <p:spPr>
          <a:xfrm>
            <a:off x="838200" y="6356348"/>
            <a:ext cx="862657" cy="3651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7A6FD2-811E-F480-E15B-ECB1211CEEF3}"/>
              </a:ext>
            </a:extLst>
          </p:cNvPr>
          <p:cNvSpPr/>
          <p:nvPr/>
        </p:nvSpPr>
        <p:spPr>
          <a:xfrm>
            <a:off x="838200" y="6356350"/>
            <a:ext cx="953655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circle with lines in the center&#10;&#10;AI-generated content may be incorrect.">
            <a:extLst>
              <a:ext uri="{FF2B5EF4-FFF2-40B4-BE49-F238E27FC236}">
                <a16:creationId xmlns:a16="http://schemas.microsoft.com/office/drawing/2014/main" id="{F380881A-F22E-BA37-6909-9EF2A860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" y="-2"/>
            <a:ext cx="3923371" cy="430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B1AAC-97D5-74BD-44C4-AA9DD0DD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86" y="725156"/>
            <a:ext cx="10515600" cy="285273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Mixed Integer Stochastic Optimization of relative Position of two Wind Turbines using using Neural Network based Constraint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9CBA-B2B7-0F9E-0165-819D3A29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85553"/>
            <a:ext cx="10515600" cy="175663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– Simon Schmetz – </a:t>
            </a:r>
          </a:p>
          <a:p>
            <a:pPr algn="ctr"/>
            <a:r>
              <a:rPr lang="en-US" dirty="0"/>
              <a:t>Universidad Carlos III de Madrid</a:t>
            </a:r>
          </a:p>
          <a:p>
            <a:pPr algn="ctr"/>
            <a:r>
              <a:rPr lang="en-US" dirty="0"/>
              <a:t>Master Thesis Defense</a:t>
            </a:r>
          </a:p>
          <a:p>
            <a:pPr algn="ctr"/>
            <a:r>
              <a:rPr lang="en-US" dirty="0"/>
              <a:t>Madrid the 14</a:t>
            </a:r>
            <a:r>
              <a:rPr lang="en-US" baseline="30000" dirty="0"/>
              <a:t>th</a:t>
            </a:r>
            <a:r>
              <a:rPr lang="en-US" dirty="0"/>
              <a:t> of July 2025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7401D-5086-99C8-0519-54F75E5A4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0</a:t>
            </a:fld>
            <a:endParaRPr lang="en-US"/>
          </a:p>
        </p:txBody>
      </p:sp>
      <p:pic>
        <p:nvPicPr>
          <p:cNvPr id="10" name="Picture 9" descr="A logo for a university&#10;&#10;AI-generated content may be incorrect.">
            <a:extLst>
              <a:ext uri="{FF2B5EF4-FFF2-40B4-BE49-F238E27FC236}">
                <a16:creationId xmlns:a16="http://schemas.microsoft.com/office/drawing/2014/main" id="{F11F88B2-B46C-6086-DF45-9DCBAA64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926" b="30669"/>
          <a:stretch>
            <a:fillRect/>
          </a:stretch>
        </p:blipFill>
        <p:spPr>
          <a:xfrm>
            <a:off x="9227191" y="209418"/>
            <a:ext cx="2757617" cy="103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C7E61A-A5F5-A652-1A5B-EC7B4D73F85E}"/>
              </a:ext>
            </a:extLst>
          </p:cNvPr>
          <p:cNvSpPr txBox="1"/>
          <p:nvPr/>
        </p:nvSpPr>
        <p:spPr>
          <a:xfrm>
            <a:off x="321400" y="6231134"/>
            <a:ext cx="29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Supervisor: Carlos Ruiz Mora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FE271-6666-65AD-D54A-8FAEA77B7D52}"/>
              </a:ext>
            </a:extLst>
          </p:cNvPr>
          <p:cNvSpPr/>
          <p:nvPr/>
        </p:nvSpPr>
        <p:spPr>
          <a:xfrm>
            <a:off x="10744200" y="6356349"/>
            <a:ext cx="953655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2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56DF8798-FFD1-14A4-3CA1-997C05F9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C292EB56-17BD-9BA3-B62A-3C0F8AAD83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" name="Picture 3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D38664B0-1D5E-5C9D-7CE7-02B640FD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5" y="3808980"/>
            <a:ext cx="10412361" cy="1880559"/>
          </a:xfrm>
          <a:prstGeom prst="rect">
            <a:avLst/>
          </a:prstGeom>
        </p:spPr>
      </p:pic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E2B73814-A094-AFD6-81BF-94664D56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8593"/>
          <a:stretch>
            <a:fillRect/>
          </a:stretch>
        </p:blipFill>
        <p:spPr>
          <a:xfrm>
            <a:off x="941944" y="1828362"/>
            <a:ext cx="10308112" cy="1325563"/>
          </a:xfrm>
          <a:prstGeom prst="rect">
            <a:avLst/>
          </a:prstGeom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12319754-2DDD-2651-2904-09CF96AA9061}"/>
              </a:ext>
            </a:extLst>
          </p:cNvPr>
          <p:cNvSpPr/>
          <p:nvPr/>
        </p:nvSpPr>
        <p:spPr>
          <a:xfrm rot="5400000">
            <a:off x="5991344" y="-1239336"/>
            <a:ext cx="105062" cy="9971314"/>
          </a:xfrm>
          <a:prstGeom prst="leftBracket">
            <a:avLst>
              <a:gd name="adj" fmla="val 885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E70A5856-F4B0-F1B0-304B-A756AA5BFEB9}"/>
              </a:ext>
            </a:extLst>
          </p:cNvPr>
          <p:cNvSpPr/>
          <p:nvPr/>
        </p:nvSpPr>
        <p:spPr>
          <a:xfrm rot="16200000">
            <a:off x="4871542" y="547221"/>
            <a:ext cx="105062" cy="4830942"/>
          </a:xfrm>
          <a:prstGeom prst="leftBracket">
            <a:avLst>
              <a:gd name="adj" fmla="val 700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6BF7B8-4805-D538-5A59-090292B9C9A2}"/>
              </a:ext>
            </a:extLst>
          </p:cNvPr>
          <p:cNvCxnSpPr>
            <a:stCxn id="12" idx="1"/>
            <a:endCxn id="11" idx="1"/>
          </p:cNvCxnSpPr>
          <p:nvPr/>
        </p:nvCxnSpPr>
        <p:spPr>
          <a:xfrm rot="16200000" flipH="1">
            <a:off x="5144691" y="2794605"/>
            <a:ext cx="678567" cy="1119802"/>
          </a:xfrm>
          <a:prstGeom prst="bentConnector5">
            <a:avLst>
              <a:gd name="adj1" fmla="val 47393"/>
              <a:gd name="adj2" fmla="val 50000"/>
              <a:gd name="adj3" fmla="val 468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194;p5">
            <a:extLst>
              <a:ext uri="{FF2B5EF4-FFF2-40B4-BE49-F238E27FC236}">
                <a16:creationId xmlns:a16="http://schemas.microsoft.com/office/drawing/2014/main" id="{D52A1876-707C-6169-FE39-95F945AD064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8177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322053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E3FD542-7406-5D4A-C7AB-CA6958EB6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4D6894-E41F-925B-9605-54C0E01A2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Parameter Grid 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DF39FABF-0133-2DD1-8C76-3A2982E544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 descr="A table with text on it&#10;&#10;AI-generated content may be incorrect.">
            <a:extLst>
              <a:ext uri="{FF2B5EF4-FFF2-40B4-BE49-F238E27FC236}">
                <a16:creationId xmlns:a16="http://schemas.microsoft.com/office/drawing/2014/main" id="{73D3A991-B967-D58E-ADD9-2A3D241F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35"/>
          <a:stretch>
            <a:fillRect/>
          </a:stretch>
        </p:blipFill>
        <p:spPr>
          <a:xfrm>
            <a:off x="1545372" y="2186152"/>
            <a:ext cx="9101255" cy="2446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382CA-0A4C-32DF-C5C4-20E459B4F944}"/>
              </a:ext>
            </a:extLst>
          </p:cNvPr>
          <p:cNvSpPr/>
          <p:nvPr/>
        </p:nvSpPr>
        <p:spPr>
          <a:xfrm>
            <a:off x="1786759" y="3720662"/>
            <a:ext cx="8397765" cy="367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FF51693E-7937-D1AE-1012-65000AFE3867}"/>
              </a:ext>
            </a:extLst>
          </p:cNvPr>
          <p:cNvSpPr/>
          <p:nvPr/>
        </p:nvSpPr>
        <p:spPr>
          <a:xfrm rot="16200000">
            <a:off x="5933110" y="-353333"/>
            <a:ext cx="105062" cy="9971314"/>
          </a:xfrm>
          <a:prstGeom prst="leftBracket">
            <a:avLst>
              <a:gd name="adj" fmla="val 885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F0D68-3AD8-5F91-A1D7-A20115340461}"/>
              </a:ext>
            </a:extLst>
          </p:cNvPr>
          <p:cNvSpPr txBox="1"/>
          <p:nvPr/>
        </p:nvSpPr>
        <p:spPr>
          <a:xfrm>
            <a:off x="4747590" y="4770383"/>
            <a:ext cx="269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Data Using FLORIS</a:t>
            </a:r>
          </a:p>
        </p:txBody>
      </p:sp>
    </p:spTree>
    <p:extLst>
      <p:ext uri="{BB962C8B-B14F-4D97-AF65-F5344CB8AC3E}">
        <p14:creationId xmlns:p14="http://schemas.microsoft.com/office/powerpoint/2010/main" val="189200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452D0C4E-9F1D-5E53-8279-4E4AFBC7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Google Shape;194;p5">
                <a:extLst>
                  <a:ext uri="{FF2B5EF4-FFF2-40B4-BE49-F238E27FC236}">
                    <a16:creationId xmlns:a16="http://schemas.microsoft.com/office/drawing/2014/main" id="{A8A98BA1-D91A-BFFF-AA9C-1EE4DB4A101C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r>
                  <a:rPr lang="en-US" sz="3600" dirty="0"/>
                  <a:t>Modeling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600" b="0" i="0" smtClean="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de-DE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600" b="0" i="0" smtClean="0">
                        <a:latin typeface="Cambria Math" panose="02040503050406030204" pitchFamily="18" charset="0"/>
                      </a:rPr>
                      <m:t>NN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×3</m:t>
                        </m:r>
                      </m:sup>
                    </m:s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DE" sz="3600" dirty="0"/>
                  <a:t>)</a:t>
                </a:r>
                <a:endParaRPr sz="3600" dirty="0"/>
              </a:p>
            </p:txBody>
          </p:sp>
        </mc:Choice>
        <mc:Fallback xmlns="">
          <p:sp>
            <p:nvSpPr>
              <p:cNvPr id="194" name="Google Shape;194;p5">
                <a:extLst>
                  <a:ext uri="{FF2B5EF4-FFF2-40B4-BE49-F238E27FC236}">
                    <a16:creationId xmlns:a16="http://schemas.microsoft.com/office/drawing/2014/main" id="{A8A98BA1-D91A-BFFF-AA9C-1EE4DB4A101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6104C900-E217-AA7A-1841-77B1FF97DD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43A29E97-5471-5576-13F6-125D3F53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89" y="1690688"/>
            <a:ext cx="6431821" cy="458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4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DAA52D8-056D-39DB-12A3-477946179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81439994-7362-B9C7-E1DA-7C7396437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Modeling (Expectation)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C470EE0E-A7DB-8F64-0C2B-E20F246814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C5346D01-9CEE-9B90-452A-3FD555BC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580"/>
            <a:ext cx="7772400" cy="1710578"/>
          </a:xfrm>
          <a:prstGeom prst="rect">
            <a:avLst/>
          </a:prstGeom>
        </p:spPr>
      </p:pic>
      <p:pic>
        <p:nvPicPr>
          <p:cNvPr id="6" name="Picture 5" descr="A yellow graph with blue and green lines&#10;&#10;AI-generated content may be incorrect.">
            <a:extLst>
              <a:ext uri="{FF2B5EF4-FFF2-40B4-BE49-F238E27FC236}">
                <a16:creationId xmlns:a16="http://schemas.microsoft.com/office/drawing/2014/main" id="{5C424B7B-4D18-DE7B-D1FD-3E1E0CA6B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12843"/>
            <a:ext cx="7772400" cy="17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B229674A-9817-2950-5D82-3AAB3FD1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C42B02FD-2046-17E6-2AC0-03AD35B55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Optimization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7CC5C631-C578-380F-221A-9EA8FBBE8E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5" name="Picture 4" descr="A graph showing a graph&#10;&#10;AI-generated content may be incorrect.">
            <a:extLst>
              <a:ext uri="{FF2B5EF4-FFF2-40B4-BE49-F238E27FC236}">
                <a16:creationId xmlns:a16="http://schemas.microsoft.com/office/drawing/2014/main" id="{B8B08BD0-ED89-0B85-55F5-05514C16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8" y="2360637"/>
            <a:ext cx="11056883" cy="243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6C3D9-A07A-0B9A-8976-CF35E1647BB1}"/>
                  </a:ext>
                </a:extLst>
              </p:cNvPr>
              <p:cNvSpPr txBox="1"/>
              <p:nvPr/>
            </p:nvSpPr>
            <p:spPr>
              <a:xfrm>
                <a:off x="838200" y="1382911"/>
                <a:ext cx="6781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two scenarios from a discretized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(270°,5°)</m:t>
                    </m:r>
                  </m:oMath>
                </a14:m>
                <a:r>
                  <a:rPr lang="en-US" dirty="0"/>
                  <a:t> as wind direction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86C3D9-A07A-0B9A-8976-CF35E1647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2911"/>
                <a:ext cx="6781800" cy="307777"/>
              </a:xfrm>
              <a:prstGeom prst="rect">
                <a:avLst/>
              </a:prstGeom>
              <a:blipFill>
                <a:blip r:embed="rId4"/>
                <a:stretch>
                  <a:fillRect l="-37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48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403EDFB-A9E6-0579-7BC5-E4439F1E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FE87391A-3D30-299E-D9D7-81DF878F9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Wind Expectation Neural Network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CB43788A-920E-468A-6E94-F2AC7F9F70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cxnSp>
        <p:nvCxnSpPr>
          <p:cNvPr id="200" name="Google Shape;200;p5">
            <a:extLst>
              <a:ext uri="{FF2B5EF4-FFF2-40B4-BE49-F238E27FC236}">
                <a16:creationId xmlns:a16="http://schemas.microsoft.com/office/drawing/2014/main" id="{4D71F501-53A4-1C1B-4118-5E6AFEEC6E68}"/>
              </a:ext>
            </a:extLst>
          </p:cNvPr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A9134990-52EC-748B-EB43-E134475C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85" y="1577410"/>
            <a:ext cx="9028229" cy="3023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A6942B-7B3C-7F7D-059E-51EECB7BB27B}"/>
              </a:ext>
            </a:extLst>
          </p:cNvPr>
          <p:cNvSpPr/>
          <p:nvPr/>
        </p:nvSpPr>
        <p:spPr>
          <a:xfrm>
            <a:off x="2948151" y="1863809"/>
            <a:ext cx="7533035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9C9D7432-69F5-C0B6-1EEA-F1AAFF4E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B8B74F05-1269-797A-79F2-212093F8F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Modeling Process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BE179B88-A527-A6C9-16F8-A0396480B9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7" name="Picture 6" descr="A diagram of data flow&#10;&#10;AI-generated content may be incorrect.">
            <a:extLst>
              <a:ext uri="{FF2B5EF4-FFF2-40B4-BE49-F238E27FC236}">
                <a16:creationId xmlns:a16="http://schemas.microsoft.com/office/drawing/2014/main" id="{13CFB267-29A1-6C5B-39A1-1B35B56F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09" y="3018791"/>
            <a:ext cx="8305858" cy="3265931"/>
          </a:xfrm>
          <a:prstGeom prst="rect">
            <a:avLst/>
          </a:prstGeom>
        </p:spPr>
      </p:pic>
      <p:pic>
        <p:nvPicPr>
          <p:cNvPr id="8" name="Picture 7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F7B3513-A5AE-BD73-9344-17219435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879"/>
          <a:stretch>
            <a:fillRect/>
          </a:stretch>
        </p:blipFill>
        <p:spPr>
          <a:xfrm>
            <a:off x="1581885" y="1577410"/>
            <a:ext cx="9028229" cy="1001544"/>
          </a:xfrm>
          <a:prstGeom prst="rect">
            <a:avLst/>
          </a:prstGeom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7CFA8CFC-702A-50DA-4F33-6D94C4868D16}"/>
              </a:ext>
            </a:extLst>
          </p:cNvPr>
          <p:cNvSpPr/>
          <p:nvPr/>
        </p:nvSpPr>
        <p:spPr>
          <a:xfrm rot="5400000">
            <a:off x="5431201" y="-910405"/>
            <a:ext cx="105062" cy="7981843"/>
          </a:xfrm>
          <a:prstGeom prst="leftBracket">
            <a:avLst>
              <a:gd name="adj" fmla="val 885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B10E0508-F3D2-6B5F-F0ED-AFBC98CE20BA}"/>
              </a:ext>
            </a:extLst>
          </p:cNvPr>
          <p:cNvSpPr/>
          <p:nvPr/>
        </p:nvSpPr>
        <p:spPr>
          <a:xfrm rot="16200000">
            <a:off x="6648704" y="-1200049"/>
            <a:ext cx="105062" cy="7471333"/>
          </a:xfrm>
          <a:prstGeom prst="leftBracket">
            <a:avLst>
              <a:gd name="adj" fmla="val 700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25DB53C-F7B6-E842-6F69-84A7791E92B2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5400000">
            <a:off x="5872566" y="2199315"/>
            <a:ext cx="439837" cy="1217504"/>
          </a:xfrm>
          <a:prstGeom prst="bentConnector5">
            <a:avLst>
              <a:gd name="adj1" fmla="val 51974"/>
              <a:gd name="adj2" fmla="val 50000"/>
              <a:gd name="adj3" fmla="val 51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0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DC5A36E9-8850-C5D5-7567-67847402B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6136E1C7-DE6D-FDB7-2F9F-2228CD3D0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Parameter Grid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E1F492FF-ACCA-4C38-D1EB-917C462B4D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" name="Picture 3" descr="A table with text on it&#10;&#10;AI-generated content may be incorrect.">
            <a:extLst>
              <a:ext uri="{FF2B5EF4-FFF2-40B4-BE49-F238E27FC236}">
                <a16:creationId xmlns:a16="http://schemas.microsoft.com/office/drawing/2014/main" id="{99C90710-A03C-AE08-D316-49EBA747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66" y="1690688"/>
            <a:ext cx="9254868" cy="24610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0D39E2-6146-D89B-D7C8-CBE006C2D08A}"/>
              </a:ext>
            </a:extLst>
          </p:cNvPr>
          <p:cNvSpPr/>
          <p:nvPr/>
        </p:nvSpPr>
        <p:spPr>
          <a:xfrm>
            <a:off x="1714374" y="3331792"/>
            <a:ext cx="8812415" cy="3678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8E51F-0392-C72E-D336-EC92B7BBC989}"/>
                  </a:ext>
                </a:extLst>
              </p:cNvPr>
              <p:cNvSpPr txBox="1"/>
              <p:nvPr/>
            </p:nvSpPr>
            <p:spPr>
              <a:xfrm>
                <a:off x="1576754" y="4223863"/>
                <a:ext cx="6781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direction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(270°,10°)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8E51F-0392-C72E-D336-EC92B7BB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754" y="4223863"/>
                <a:ext cx="6781800" cy="307777"/>
              </a:xfrm>
              <a:prstGeom prst="rect">
                <a:avLst/>
              </a:prstGeom>
              <a:blipFill>
                <a:blip r:embed="rId4"/>
                <a:stretch>
                  <a:fillRect l="-37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ket 1">
            <a:extLst>
              <a:ext uri="{FF2B5EF4-FFF2-40B4-BE49-F238E27FC236}">
                <a16:creationId xmlns:a16="http://schemas.microsoft.com/office/drawing/2014/main" id="{69F38AC9-A861-6D09-44B8-F1C935CAE65D}"/>
              </a:ext>
            </a:extLst>
          </p:cNvPr>
          <p:cNvSpPr/>
          <p:nvPr/>
        </p:nvSpPr>
        <p:spPr>
          <a:xfrm rot="16200000">
            <a:off x="5933110" y="-353333"/>
            <a:ext cx="105062" cy="9971314"/>
          </a:xfrm>
          <a:prstGeom prst="leftBracket">
            <a:avLst>
              <a:gd name="adj" fmla="val 885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C4B27-C932-15D6-524F-41B3B376C659}"/>
              </a:ext>
            </a:extLst>
          </p:cNvPr>
          <p:cNvSpPr txBox="1"/>
          <p:nvPr/>
        </p:nvSpPr>
        <p:spPr>
          <a:xfrm>
            <a:off x="4747590" y="4770383"/>
            <a:ext cx="269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Data Using FLORIS</a:t>
            </a:r>
          </a:p>
        </p:txBody>
      </p:sp>
    </p:spTree>
    <p:extLst>
      <p:ext uri="{BB962C8B-B14F-4D97-AF65-F5344CB8AC3E}">
        <p14:creationId xmlns:p14="http://schemas.microsoft.com/office/powerpoint/2010/main" val="272462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BB3045F1-13F2-47B2-4144-4EEAA433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Google Shape;194;p5">
                <a:extLst>
                  <a:ext uri="{FF2B5EF4-FFF2-40B4-BE49-F238E27FC236}">
                    <a16:creationId xmlns:a16="http://schemas.microsoft.com/office/drawing/2014/main" id="{5802174E-4419-53C3-A7AC-47DB1530B1A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/>
                <a:r>
                  <a:rPr lang="en-US" sz="3600" dirty="0"/>
                  <a:t>Modeling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600">
                        <a:latin typeface="Cambria Math" panose="02040503050406030204" pitchFamily="18" charset="0"/>
                      </a:rPr>
                      <m:t>Using</m:t>
                    </m:r>
                    <m:r>
                      <a:rPr lang="de-DE" sz="3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3600">
                        <a:latin typeface="Cambria Math" panose="02040503050406030204" pitchFamily="18" charset="0"/>
                      </a:rPr>
                      <m:t>NN</m:t>
                    </m:r>
                    <m:r>
                      <a:rPr lang="de-DE" sz="3600" i="1">
                        <a:latin typeface="Cambria Math" panose="02040503050406030204" pitchFamily="18" charset="0"/>
                      </a:rPr>
                      <m:t>: 5−</m:t>
                    </m:r>
                    <m:sSup>
                      <m:sSupPr>
                        <m:ctrlPr>
                          <a:rPr lang="de-DE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de-DE" sz="3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DE" sz="3600" dirty="0"/>
                  <a:t>)</a:t>
                </a:r>
                <a:endParaRPr sz="3600" dirty="0"/>
              </a:p>
            </p:txBody>
          </p:sp>
        </mc:Choice>
        <mc:Fallback xmlns="">
          <p:sp>
            <p:nvSpPr>
              <p:cNvPr id="194" name="Google Shape;194;p5">
                <a:extLst>
                  <a:ext uri="{FF2B5EF4-FFF2-40B4-BE49-F238E27FC236}">
                    <a16:creationId xmlns:a16="http://schemas.microsoft.com/office/drawing/2014/main" id="{5802174E-4419-53C3-A7AC-47DB1530B1A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8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492237E1-FC70-0F4B-5789-2B1D20163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B54C7757-8E83-A79D-16DC-29DF4FE59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972" y="1536992"/>
            <a:ext cx="6320055" cy="45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4B371CD0-EDEC-F302-915A-784525C94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C09027B8-C605-3F8D-8FB9-15FCFC862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Optimization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062E0D45-FECA-C07F-A289-EFD75D1B9B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CF127077-1564-CBF7-E9AF-7E3ECF16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19" y="2268855"/>
            <a:ext cx="10671562" cy="23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ABC0822-F9BC-5DC2-C482-125DD5305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E92C7EA8-F5EF-B67F-2836-CC85DC28A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791691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The Problem: Maximize Power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20BDAE35-D848-C735-5E6A-98D16DD81D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cxnSp>
        <p:nvCxnSpPr>
          <p:cNvPr id="115" name="Google Shape;115;p3">
            <a:extLst>
              <a:ext uri="{FF2B5EF4-FFF2-40B4-BE49-F238E27FC236}">
                <a16:creationId xmlns:a16="http://schemas.microsoft.com/office/drawing/2014/main" id="{9317A5C0-EA9F-3304-EC2B-2EE1AA8ABFE3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0" y="1027907"/>
            <a:ext cx="838199" cy="0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 descr="A black background with white circles&#10;&#10;AI-generated content may be incorrect.">
            <a:extLst>
              <a:ext uri="{FF2B5EF4-FFF2-40B4-BE49-F238E27FC236}">
                <a16:creationId xmlns:a16="http://schemas.microsoft.com/office/drawing/2014/main" id="{F4765937-2745-E1BB-E689-C1D7D5FD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5" y="1476862"/>
            <a:ext cx="6731168" cy="446528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8F45A14-3B1F-9875-A355-157EC8BCE0D4}"/>
              </a:ext>
            </a:extLst>
          </p:cNvPr>
          <p:cNvSpPr txBox="1">
            <a:spLocks/>
          </p:cNvSpPr>
          <p:nvPr/>
        </p:nvSpPr>
        <p:spPr>
          <a:xfrm>
            <a:off x="7841039" y="2544612"/>
            <a:ext cx="3432961" cy="23506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Solver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64A98-26AE-C075-C20C-FEBA87869EF6}"/>
              </a:ext>
            </a:extLst>
          </p:cNvPr>
          <p:cNvSpPr txBox="1"/>
          <p:nvPr/>
        </p:nvSpPr>
        <p:spPr>
          <a:xfrm>
            <a:off x="7841039" y="2137935"/>
            <a:ext cx="501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Required Components: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EB980F-61EE-BC4D-BAF9-817392026B42}"/>
              </a:ext>
            </a:extLst>
          </p:cNvPr>
          <p:cNvCxnSpPr/>
          <p:nvPr/>
        </p:nvCxnSpPr>
        <p:spPr>
          <a:xfrm>
            <a:off x="7608755" y="2137935"/>
            <a:ext cx="0" cy="3625049"/>
          </a:xfrm>
          <a:prstGeom prst="line">
            <a:avLst/>
          </a:prstGeom>
          <a:ln cap="rnd"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8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D786-CECC-9525-62F5-864E35A2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8D06-A1F0-460C-DEA6-918EDDA6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53469"/>
            <a:ext cx="5181600" cy="382349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Delivers generally applicable solution independent of location/wind condition distribution</a:t>
            </a:r>
          </a:p>
          <a:p>
            <a:r>
              <a:rPr lang="en-US" dirty="0">
                <a:solidFill>
                  <a:srgbClr val="C00000"/>
                </a:solidFill>
              </a:rPr>
              <a:t>Has limitations due to model complexity and number of possible scenarios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46965-583D-73A4-7683-7A25914E20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2353467"/>
            <a:ext cx="5181600" cy="382349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Delivers a Model conditional on a specific location/wind condition distribution</a:t>
            </a:r>
          </a:p>
          <a:p>
            <a:r>
              <a:rPr lang="en-US" dirty="0">
                <a:solidFill>
                  <a:schemeClr val="accent6"/>
                </a:solidFill>
              </a:rPr>
              <a:t>Allows for a large number of scenarios using a small neural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29D2-4D1B-8954-6DD3-0020FBDED1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Google Shape;200;p5">
            <a:extLst>
              <a:ext uri="{FF2B5EF4-FFF2-40B4-BE49-F238E27FC236}">
                <a16:creationId xmlns:a16="http://schemas.microsoft.com/office/drawing/2014/main" id="{A18DB9C7-2479-6A1F-4864-9306AA62716F}"/>
              </a:ext>
            </a:extLst>
          </p:cNvPr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C97A65-6A79-B614-03C2-A6F550B30E19}"/>
              </a:ext>
            </a:extLst>
          </p:cNvPr>
          <p:cNvSpPr txBox="1"/>
          <p:nvPr/>
        </p:nvSpPr>
        <p:spPr>
          <a:xfrm>
            <a:off x="838200" y="1822022"/>
            <a:ext cx="501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Wind Distribution independent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4E7B6-7F87-8BAF-6A41-657FA60BA30B}"/>
              </a:ext>
            </a:extLst>
          </p:cNvPr>
          <p:cNvSpPr txBox="1"/>
          <p:nvPr/>
        </p:nvSpPr>
        <p:spPr>
          <a:xfrm>
            <a:off x="6104602" y="1822022"/>
            <a:ext cx="501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 Expectation Modeling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B7E5BA-AA5A-8545-15B7-DABE931AF4F4}"/>
              </a:ext>
            </a:extLst>
          </p:cNvPr>
          <p:cNvCxnSpPr/>
          <p:nvPr/>
        </p:nvCxnSpPr>
        <p:spPr>
          <a:xfrm>
            <a:off x="5872318" y="1822022"/>
            <a:ext cx="0" cy="3625049"/>
          </a:xfrm>
          <a:prstGeom prst="line">
            <a:avLst/>
          </a:prstGeom>
          <a:ln cap="rnd"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602D-78AD-3CF9-8868-4A21A9D6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1238-5A18-04F7-024C-4214DBED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8218C-8F77-EC28-B3C8-F1BB5401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53469"/>
            <a:ext cx="5181600" cy="382349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Delivers generally applicable solution independent of location/wind condition distribution</a:t>
            </a:r>
          </a:p>
          <a:p>
            <a:r>
              <a:rPr lang="en-US" dirty="0">
                <a:solidFill>
                  <a:srgbClr val="C00000"/>
                </a:solidFill>
              </a:rPr>
              <a:t>Has limitations due to model complexity and number of possible scenarios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A6A8-70CF-9F5F-7D66-E2BA3CD44B9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2353467"/>
            <a:ext cx="5181600" cy="382349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Delivers a Model conditional on a specific location/wind condition distribution</a:t>
            </a:r>
          </a:p>
          <a:p>
            <a:r>
              <a:rPr lang="en-US" dirty="0">
                <a:solidFill>
                  <a:schemeClr val="accent6"/>
                </a:solidFill>
              </a:rPr>
              <a:t>Allows for a large number of scenarios using a small neural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A1E3B-4E1A-393E-25D7-36242252A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7698-2DC6-96D3-3CD2-1548683AC7BE}"/>
              </a:ext>
            </a:extLst>
          </p:cNvPr>
          <p:cNvSpPr txBox="1"/>
          <p:nvPr/>
        </p:nvSpPr>
        <p:spPr>
          <a:xfrm>
            <a:off x="838200" y="1822022"/>
            <a:ext cx="501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Wind Distribution independent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00044-8A55-6CBA-A08A-5221ACC95DFD}"/>
              </a:ext>
            </a:extLst>
          </p:cNvPr>
          <p:cNvSpPr txBox="1"/>
          <p:nvPr/>
        </p:nvSpPr>
        <p:spPr>
          <a:xfrm>
            <a:off x="6104602" y="1822022"/>
            <a:ext cx="501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Direct Expectation Modeling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438A22-E18F-4D79-1492-5D0173D910C7}"/>
              </a:ext>
            </a:extLst>
          </p:cNvPr>
          <p:cNvCxnSpPr/>
          <p:nvPr/>
        </p:nvCxnSpPr>
        <p:spPr>
          <a:xfrm>
            <a:off x="5872318" y="1822022"/>
            <a:ext cx="0" cy="3625049"/>
          </a:xfrm>
          <a:prstGeom prst="line">
            <a:avLst/>
          </a:prstGeom>
          <a:ln cap="rnd"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6751A-3144-5171-7F50-14B49C4B1364}"/>
              </a:ext>
            </a:extLst>
          </p:cNvPr>
          <p:cNvSpPr/>
          <p:nvPr/>
        </p:nvSpPr>
        <p:spPr>
          <a:xfrm>
            <a:off x="6096000" y="1822022"/>
            <a:ext cx="5020597" cy="36250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200;p5">
            <a:extLst>
              <a:ext uri="{FF2B5EF4-FFF2-40B4-BE49-F238E27FC236}">
                <a16:creationId xmlns:a16="http://schemas.microsoft.com/office/drawing/2014/main" id="{8A1B72D1-E13D-6DF0-0925-1D79EE2436C9}"/>
              </a:ext>
            </a:extLst>
          </p:cNvPr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59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47828345-F3BB-37C2-6226-17C4A61F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88EF9043-F8FD-292D-0D64-C4E34382E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16A62F59-6DF5-8F0C-ADEF-743E103A1A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Picture 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0E66D4E-E427-88B6-7613-AD118504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18" y="3734290"/>
            <a:ext cx="10671562" cy="2320289"/>
          </a:xfrm>
          <a:prstGeom prst="rect">
            <a:avLst/>
          </a:prstGeom>
        </p:spPr>
      </p:pic>
      <p:pic>
        <p:nvPicPr>
          <p:cNvPr id="4" name="Picture 3" descr="A graph showing a graph&#10;&#10;AI-generated content may be incorrect.">
            <a:extLst>
              <a:ext uri="{FF2B5EF4-FFF2-40B4-BE49-F238E27FC236}">
                <a16:creationId xmlns:a16="http://schemas.microsoft.com/office/drawing/2014/main" id="{433F75A6-ED93-9DBA-011A-C650E922C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18" y="1402817"/>
            <a:ext cx="10593582" cy="2331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7FB04-E6D7-048C-D5EC-07DABA665DF8}"/>
              </a:ext>
            </a:extLst>
          </p:cNvPr>
          <p:cNvSpPr txBox="1"/>
          <p:nvPr/>
        </p:nvSpPr>
        <p:spPr>
          <a:xfrm rot="16200000">
            <a:off x="-692146" y="2059176"/>
            <a:ext cx="188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Wind Dist. </a:t>
            </a:r>
            <a:r>
              <a:rPr lang="en-US" sz="1600" b="1" dirty="0" err="1"/>
              <a:t>Indip</a:t>
            </a:r>
            <a:r>
              <a:rPr lang="en-US" sz="1600" b="1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97055-0FDE-7571-CAF8-1EA9A52360D8}"/>
              </a:ext>
            </a:extLst>
          </p:cNvPr>
          <p:cNvSpPr txBox="1"/>
          <p:nvPr/>
        </p:nvSpPr>
        <p:spPr>
          <a:xfrm rot="16200000">
            <a:off x="-696559" y="4349710"/>
            <a:ext cx="188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Expect. NN 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03C5FE7A-30E7-062F-FBF3-59B8E5B287F9}"/>
              </a:ext>
            </a:extLst>
          </p:cNvPr>
          <p:cNvSpPr/>
          <p:nvPr/>
        </p:nvSpPr>
        <p:spPr>
          <a:xfrm>
            <a:off x="472686" y="1402817"/>
            <a:ext cx="77982" cy="1663768"/>
          </a:xfrm>
          <a:prstGeom prst="leftBracket">
            <a:avLst>
              <a:gd name="adj" fmla="val 734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EFB4176-E35F-17ED-FEDD-93F86387A94E}"/>
              </a:ext>
            </a:extLst>
          </p:cNvPr>
          <p:cNvSpPr/>
          <p:nvPr/>
        </p:nvSpPr>
        <p:spPr>
          <a:xfrm>
            <a:off x="470479" y="3687103"/>
            <a:ext cx="77982" cy="1663768"/>
          </a:xfrm>
          <a:prstGeom prst="leftBracket">
            <a:avLst>
              <a:gd name="adj" fmla="val 734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A1416EE-E84C-C5A9-9B07-B3CBCC44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B8BFA8DA-E7BD-CD2F-DA3F-5E803BE79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096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3600" dirty="0" err="1"/>
              <a:t>Expectation</a:t>
            </a:r>
            <a:r>
              <a:rPr lang="de-DE" sz="3600" dirty="0"/>
              <a:t> </a:t>
            </a:r>
            <a:r>
              <a:rPr lang="de-DE" sz="3600" dirty="0" err="1"/>
              <a:t>Maximization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B27630FF-219C-6C0B-98DD-CFA0FFFF95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985CCDE-CE91-BECC-FB03-585C622C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564"/>
          <a:stretch>
            <a:fillRect/>
          </a:stretch>
        </p:blipFill>
        <p:spPr>
          <a:xfrm>
            <a:off x="2863850" y="4808568"/>
            <a:ext cx="6464300" cy="1074186"/>
          </a:xfrm>
          <a:prstGeom prst="rect">
            <a:avLst/>
          </a:prstGeom>
        </p:spPr>
      </p:pic>
      <p:pic>
        <p:nvPicPr>
          <p:cNvPr id="7" name="Picture 6" descr="A graph of a diagram and a diagram of a graph&#10;&#10;AI-generated content may be incorrect.">
            <a:extLst>
              <a:ext uri="{FF2B5EF4-FFF2-40B4-BE49-F238E27FC236}">
                <a16:creationId xmlns:a16="http://schemas.microsoft.com/office/drawing/2014/main" id="{FC38C219-8859-5DB7-D64F-890E7E2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6"/>
          <a:stretch>
            <a:fillRect/>
          </a:stretch>
        </p:blipFill>
        <p:spPr>
          <a:xfrm>
            <a:off x="2401454" y="1512339"/>
            <a:ext cx="7580745" cy="31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5DF30F96-97DE-E494-EA4B-A1A8E400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F3029B82-5D09-AFFA-4CAA-9C6AFDE7C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10306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3600" dirty="0" err="1"/>
              <a:t>Probability</a:t>
            </a:r>
            <a:r>
              <a:rPr lang="de-DE" sz="3600" dirty="0"/>
              <a:t> </a:t>
            </a:r>
            <a:r>
              <a:rPr lang="de-DE" sz="3600" dirty="0" err="1"/>
              <a:t>density</a:t>
            </a:r>
            <a:r>
              <a:rPr lang="de-DE" sz="3600" dirty="0"/>
              <a:t> </a:t>
            </a:r>
            <a:r>
              <a:rPr lang="de-DE" sz="3600" dirty="0" err="1"/>
              <a:t>function</a:t>
            </a:r>
            <a:r>
              <a:rPr lang="de-DE" sz="3600" dirty="0"/>
              <a:t> </a:t>
            </a:r>
            <a:r>
              <a:rPr lang="de-DE" sz="3600" dirty="0" err="1"/>
              <a:t>discretization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BF5EF052-EDA3-6440-4C2D-BE0C6F4675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" name="Picture 3" descr="A graph of a wind direction&#10;&#10;AI-generated content may be incorrect.">
            <a:extLst>
              <a:ext uri="{FF2B5EF4-FFF2-40B4-BE49-F238E27FC236}">
                <a16:creationId xmlns:a16="http://schemas.microsoft.com/office/drawing/2014/main" id="{43C01A73-9D75-9A4F-576A-707E4BC8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90" y="1690688"/>
            <a:ext cx="7772400" cy="3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5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BEE81AC-9F5A-964D-7445-A35A72F2F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6E7CEA60-6670-5812-9208-6A82E6B7C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Appendix: Wind Condition </a:t>
            </a:r>
            <a:r>
              <a:rPr lang="en-US" dirty="0" err="1"/>
              <a:t>indip</a:t>
            </a:r>
            <a:r>
              <a:rPr lang="en-US" dirty="0"/>
              <a:t> NN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0594D5B9-24D4-1C1C-FE60-95A66F318B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cxnSp>
        <p:nvCxnSpPr>
          <p:cNvPr id="200" name="Google Shape;200;p5">
            <a:extLst>
              <a:ext uri="{FF2B5EF4-FFF2-40B4-BE49-F238E27FC236}">
                <a16:creationId xmlns:a16="http://schemas.microsoft.com/office/drawing/2014/main" id="{310D3B40-B447-4146-719D-A255FF937366}"/>
              </a:ext>
            </a:extLst>
          </p:cNvPr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" name="Picture 5" descr="A graph of lines and numbers&#10;&#10;AI-generated content may be incorrect.">
            <a:extLst>
              <a:ext uri="{FF2B5EF4-FFF2-40B4-BE49-F238E27FC236}">
                <a16:creationId xmlns:a16="http://schemas.microsoft.com/office/drawing/2014/main" id="{9FEE4EA6-06F4-B69A-1334-DCBE0099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56" y="1819571"/>
            <a:ext cx="5937688" cy="38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B29AA09E-DBA7-2F09-95BC-4CB9D642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25615F5E-B48A-BB5A-3BB7-BD6025867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Appendix: Wind Condition </a:t>
            </a:r>
            <a:r>
              <a:rPr lang="en-US" dirty="0" err="1"/>
              <a:t>indip</a:t>
            </a:r>
            <a:r>
              <a:rPr lang="en-US" dirty="0"/>
              <a:t> NN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C435DF3F-C9D5-1A5E-8D96-4353FCC403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6" name="Picture 5" descr="A graph of lines and numbers&#10;&#10;AI-generated content may be incorrect.">
            <a:extLst>
              <a:ext uri="{FF2B5EF4-FFF2-40B4-BE49-F238E27FC236}">
                <a16:creationId xmlns:a16="http://schemas.microsoft.com/office/drawing/2014/main" id="{F08D0462-1E24-0FD5-4E7C-472610F3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56" y="1819571"/>
            <a:ext cx="5937688" cy="3831710"/>
          </a:xfrm>
          <a:prstGeom prst="rect">
            <a:avLst/>
          </a:prstGeom>
        </p:spPr>
      </p:pic>
      <p:pic>
        <p:nvPicPr>
          <p:cNvPr id="8" name="Picture 7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12346363-72A3-C6ED-37E2-4B91E0FA5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50" y="1282700"/>
            <a:ext cx="6388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4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CE4079-9AE2-406A-45F8-41AF81C44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E3F4DB0E-2338-F7BA-9A2D-CD5F2E967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Appendix: Expectation Neural Network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BA36BDB9-ADDD-59F2-CF3C-AA516BB55B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cxnSp>
        <p:nvCxnSpPr>
          <p:cNvPr id="200" name="Google Shape;200;p5">
            <a:extLst>
              <a:ext uri="{FF2B5EF4-FFF2-40B4-BE49-F238E27FC236}">
                <a16:creationId xmlns:a16="http://schemas.microsoft.com/office/drawing/2014/main" id="{AD5747DD-23FE-8627-9099-4898922F4137}"/>
              </a:ext>
            </a:extLst>
          </p:cNvPr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" name="Picture 2" descr="A graph of a tall building&#10;&#10;AI-generated content may be incorrect.">
            <a:extLst>
              <a:ext uri="{FF2B5EF4-FFF2-40B4-BE49-F238E27FC236}">
                <a16:creationId xmlns:a16="http://schemas.microsoft.com/office/drawing/2014/main" id="{DFC1D128-4449-F098-64F2-EA75857C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7733"/>
            <a:ext cx="7772400" cy="3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9312E8B-192D-9587-C8DD-4106DC0E1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C57761E9-5574-558D-B852-8F0365B12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Appendix: Expectation Neural Network</a:t>
            </a:r>
            <a:endParaRPr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4597ADB4-D4ED-0820-8C69-F45A43E9FD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" name="Picture 4" descr="A graph of lines and dots&#10;&#10;AI-generated content may be incorrect.">
            <a:extLst>
              <a:ext uri="{FF2B5EF4-FFF2-40B4-BE49-F238E27FC236}">
                <a16:creationId xmlns:a16="http://schemas.microsoft.com/office/drawing/2014/main" id="{2ABF17FA-433C-7CFC-966A-AB32E177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65" y="1494043"/>
            <a:ext cx="6560870" cy="42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Problem Definition: General Two Turbine Problem</a:t>
            </a:r>
            <a:endParaRPr sz="3600" dirty="0"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cxnSp>
        <p:nvCxnSpPr>
          <p:cNvPr id="200" name="Google Shape;200;p5"/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5" name="Picture 4" descr="A group of math symbols&#10;&#10;AI-generated content may be incorrect.">
            <a:extLst>
              <a:ext uri="{FF2B5EF4-FFF2-40B4-BE49-F238E27FC236}">
                <a16:creationId xmlns:a16="http://schemas.microsoft.com/office/drawing/2014/main" id="{8D6074CD-CF04-76D4-61E9-711AFA8D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58" y="2330355"/>
            <a:ext cx="4307096" cy="2492484"/>
          </a:xfrm>
          <a:prstGeom prst="rect">
            <a:avLst/>
          </a:prstGeom>
        </p:spPr>
      </p:pic>
      <p:pic>
        <p:nvPicPr>
          <p:cNvPr id="7" name="Picture 6" descr="A diagram of a diagram of a number of circles&#10;&#10;AI-generated content may be incorrect.">
            <a:extLst>
              <a:ext uri="{FF2B5EF4-FFF2-40B4-BE49-F238E27FC236}">
                <a16:creationId xmlns:a16="http://schemas.microsoft.com/office/drawing/2014/main" id="{D9DC5196-4BA9-71AC-B3CE-B94BFF56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03125"/>
            <a:ext cx="6053958" cy="394694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E6248-A238-A875-A1F0-2DC08C066117}"/>
              </a:ext>
            </a:extLst>
          </p:cNvPr>
          <p:cNvCxnSpPr/>
          <p:nvPr/>
        </p:nvCxnSpPr>
        <p:spPr>
          <a:xfrm>
            <a:off x="6895892" y="1925019"/>
            <a:ext cx="0" cy="3625049"/>
          </a:xfrm>
          <a:prstGeom prst="line">
            <a:avLst/>
          </a:prstGeom>
          <a:ln cap="rnd"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4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CAA8AA-9B69-2743-B02D-88A464BE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B3D67B9C-154E-B69B-C60F-90701F620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096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de-DE" sz="3600" dirty="0" err="1"/>
              <a:t>Objective</a:t>
            </a:r>
            <a:r>
              <a:rPr lang="de-DE" sz="3600" dirty="0"/>
              <a:t> </a:t>
            </a:r>
            <a:r>
              <a:rPr lang="de-DE" sz="3600" dirty="0" err="1"/>
              <a:t>Function</a:t>
            </a:r>
            <a:r>
              <a:rPr lang="de-DE" sz="3600" dirty="0"/>
              <a:t>: </a:t>
            </a:r>
            <a:r>
              <a:rPr lang="en-US" sz="3600" dirty="0"/>
              <a:t>Physical</a:t>
            </a:r>
            <a:r>
              <a:rPr lang="de-DE" sz="3600" dirty="0"/>
              <a:t> Reality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612F4E91-7B3F-A835-9786-C4181118F1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 descr="A wind turbines in the sky&#10;&#10;AI-generated content may be incorrect.">
            <a:extLst>
              <a:ext uri="{FF2B5EF4-FFF2-40B4-BE49-F238E27FC236}">
                <a16:creationId xmlns:a16="http://schemas.microsoft.com/office/drawing/2014/main" id="{CE5BB380-2780-BEC6-D4FB-7D584CC9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68" y="1690688"/>
            <a:ext cx="9352864" cy="41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096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de-DE" sz="3600" dirty="0" err="1"/>
              <a:t>Objective</a:t>
            </a:r>
            <a:r>
              <a:rPr lang="de-DE" sz="3600" dirty="0"/>
              <a:t> </a:t>
            </a:r>
            <a:r>
              <a:rPr lang="de-DE" sz="3600" dirty="0" err="1"/>
              <a:t>Function</a:t>
            </a:r>
            <a:r>
              <a:rPr lang="de-DE" sz="3600" dirty="0"/>
              <a:t>: Data </a:t>
            </a:r>
            <a:r>
              <a:rPr lang="de-DE" sz="3600" dirty="0" err="1"/>
              <a:t>to</a:t>
            </a:r>
            <a:r>
              <a:rPr lang="de-DE" sz="3600" dirty="0"/>
              <a:t> Surrogate Model</a:t>
            </a:r>
            <a:endParaRPr sz="3600"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" name="Picture 5" descr="A diagram of a turbine rotor&#10;&#10;AI-generated content may be incorrect.">
            <a:extLst>
              <a:ext uri="{FF2B5EF4-FFF2-40B4-BE49-F238E27FC236}">
                <a16:creationId xmlns:a16="http://schemas.microsoft.com/office/drawing/2014/main" id="{FF255D56-6636-38D5-A495-9178CEF8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7572"/>
            <a:ext cx="4007069" cy="3096821"/>
          </a:xfrm>
          <a:prstGeom prst="rect">
            <a:avLst/>
          </a:prstGeom>
        </p:spPr>
      </p:pic>
      <p:pic>
        <p:nvPicPr>
          <p:cNvPr id="8" name="Picture 7" descr="A black background with white circles and black text&#10;&#10;AI-generated content may be incorrect.">
            <a:extLst>
              <a:ext uri="{FF2B5EF4-FFF2-40B4-BE49-F238E27FC236}">
                <a16:creationId xmlns:a16="http://schemas.microsoft.com/office/drawing/2014/main" id="{297678E2-95C9-5C7E-6920-5B6CBA91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80" y="2044198"/>
            <a:ext cx="5642786" cy="3191239"/>
          </a:xfrm>
          <a:prstGeom prst="rect">
            <a:avLst/>
          </a:prstGeom>
        </p:spPr>
      </p:pic>
      <p:cxnSp>
        <p:nvCxnSpPr>
          <p:cNvPr id="10" name="Google Shape;115;p3">
            <a:extLst>
              <a:ext uri="{FF2B5EF4-FFF2-40B4-BE49-F238E27FC236}">
                <a16:creationId xmlns:a16="http://schemas.microsoft.com/office/drawing/2014/main" id="{74A46E9F-5EA7-5141-8F1C-2E1E9F068C8F}"/>
              </a:ext>
            </a:extLst>
          </p:cNvPr>
          <p:cNvCxnSpPr>
            <a:cxnSpLocks/>
          </p:cNvCxnSpPr>
          <p:nvPr/>
        </p:nvCxnSpPr>
        <p:spPr>
          <a:xfrm>
            <a:off x="5153966" y="3765884"/>
            <a:ext cx="557048" cy="0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8C1FE9F2-540D-43E2-B5C6-5F459B47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71B66755-60B8-7A50-9C7A-E88041211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096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de-DE" sz="3600" dirty="0" err="1"/>
              <a:t>Objective</a:t>
            </a:r>
            <a:r>
              <a:rPr lang="de-DE" sz="3600" dirty="0"/>
              <a:t> </a:t>
            </a:r>
            <a:r>
              <a:rPr lang="de-DE" sz="3600" dirty="0" err="1"/>
              <a:t>Function</a:t>
            </a:r>
            <a:r>
              <a:rPr lang="de-DE" sz="3600" dirty="0"/>
              <a:t>: Constraint Learning (CL)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47122F53-7E64-8ABC-052D-CC67539530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" name="Picture 7" descr="A black background with white circles and black text&#10;&#10;AI-generated content may be incorrect.">
            <a:extLst>
              <a:ext uri="{FF2B5EF4-FFF2-40B4-BE49-F238E27FC236}">
                <a16:creationId xmlns:a16="http://schemas.microsoft.com/office/drawing/2014/main" id="{E6D37E99-DEF1-4651-C066-53EE5FAF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2138"/>
            <a:ext cx="5642786" cy="3191239"/>
          </a:xfrm>
          <a:prstGeom prst="rect">
            <a:avLst/>
          </a:prstGeom>
        </p:spPr>
      </p:pic>
      <p:cxnSp>
        <p:nvCxnSpPr>
          <p:cNvPr id="10" name="Google Shape;115;p3">
            <a:extLst>
              <a:ext uri="{FF2B5EF4-FFF2-40B4-BE49-F238E27FC236}">
                <a16:creationId xmlns:a16="http://schemas.microsoft.com/office/drawing/2014/main" id="{E43AF18B-FF66-1F64-B95D-A110EDF32690}"/>
              </a:ext>
            </a:extLst>
          </p:cNvPr>
          <p:cNvCxnSpPr>
            <a:cxnSpLocks/>
          </p:cNvCxnSpPr>
          <p:nvPr/>
        </p:nvCxnSpPr>
        <p:spPr>
          <a:xfrm>
            <a:off x="6646435" y="3860450"/>
            <a:ext cx="557048" cy="0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 descr="A group of black text&#10;&#10;AI-generated content may be incorrect.">
            <a:extLst>
              <a:ext uri="{FF2B5EF4-FFF2-40B4-BE49-F238E27FC236}">
                <a16:creationId xmlns:a16="http://schemas.microsoft.com/office/drawing/2014/main" id="{7B70F463-C3ED-A865-62C3-5E6C5A54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83" y="2869727"/>
            <a:ext cx="4359844" cy="16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9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DD890F9C-9AD4-B2ED-6482-3E968D879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C97476C5-31B6-52C8-A723-397919B3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425" b="16125"/>
          <a:stretch>
            <a:fillRect/>
          </a:stretch>
        </p:blipFill>
        <p:spPr>
          <a:xfrm>
            <a:off x="2702685" y="4724694"/>
            <a:ext cx="2143627" cy="509502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3E02405-2E5D-B62A-9842-E0B2B9AD9B85}"/>
              </a:ext>
            </a:extLst>
          </p:cNvPr>
          <p:cNvCxnSpPr>
            <a:cxnSpLocks/>
          </p:cNvCxnSpPr>
          <p:nvPr/>
        </p:nvCxnSpPr>
        <p:spPr>
          <a:xfrm rot="5400000">
            <a:off x="2957770" y="5171669"/>
            <a:ext cx="185447" cy="152243"/>
          </a:xfrm>
          <a:prstGeom prst="bentConnector3">
            <a:avLst>
              <a:gd name="adj1" fmla="val 50000"/>
            </a:avLst>
          </a:prstGeom>
          <a:ln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5C992B-7FCE-2BB7-7AC5-1F71E4A9AE04}"/>
              </a:ext>
            </a:extLst>
          </p:cNvPr>
          <p:cNvSpPr txBox="1"/>
          <p:nvPr/>
        </p:nvSpPr>
        <p:spPr>
          <a:xfrm>
            <a:off x="2229410" y="5340514"/>
            <a:ext cx="16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 Output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1B21BE9-D991-63E7-2ADF-738C5CA6B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9490" y="5161001"/>
            <a:ext cx="199042" cy="159983"/>
          </a:xfrm>
          <a:prstGeom prst="bentConnector3">
            <a:avLst>
              <a:gd name="adj1" fmla="val 50000"/>
            </a:avLst>
          </a:prstGeom>
          <a:ln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77C150-E4EA-2E09-49DE-3C6BF08221B7}"/>
              </a:ext>
            </a:extLst>
          </p:cNvPr>
          <p:cNvSpPr txBox="1"/>
          <p:nvPr/>
        </p:nvSpPr>
        <p:spPr>
          <a:xfrm>
            <a:off x="4000229" y="5340513"/>
            <a:ext cx="16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Sum</a:t>
            </a:r>
          </a:p>
        </p:txBody>
      </p:sp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5BA714B8-4844-CD42-6CE2-746A11283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649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3600" dirty="0"/>
              <a:t>CL-Approach: </a:t>
            </a:r>
            <a:r>
              <a:rPr lang="de-DE" sz="3600" dirty="0" err="1"/>
              <a:t>Neural</a:t>
            </a:r>
            <a:r>
              <a:rPr lang="de-DE" sz="3600" dirty="0"/>
              <a:t> Network </a:t>
            </a:r>
            <a:r>
              <a:rPr lang="de-DE" sz="3600" dirty="0" err="1"/>
              <a:t>Decomposition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ECB7ABE5-5541-1D19-6E26-30E80F716B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" name="Picture 6" descr="A diagram of a circle with arrows and a circle with letters&#10;&#10;AI-generated content may be incorrect.">
            <a:extLst>
              <a:ext uri="{FF2B5EF4-FFF2-40B4-BE49-F238E27FC236}">
                <a16:creationId xmlns:a16="http://schemas.microsoft.com/office/drawing/2014/main" id="{CA20BEAE-83EA-C5E7-73A7-D7422D7C0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8"/>
            <a:ext cx="6040968" cy="2082522"/>
          </a:xfrm>
          <a:prstGeom prst="rect">
            <a:avLst/>
          </a:prstGeom>
        </p:spPr>
      </p:pic>
      <p:pic>
        <p:nvPicPr>
          <p:cNvPr id="11" name="Picture 10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814A21A1-84BC-C6D0-A423-93DEE09F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251" y="1935966"/>
            <a:ext cx="2039883" cy="789011"/>
          </a:xfrm>
          <a:prstGeom prst="rect">
            <a:avLst/>
          </a:prstGeom>
        </p:spPr>
      </p:pic>
      <p:pic>
        <p:nvPicPr>
          <p:cNvPr id="14" name="Picture 1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FD3119A-18D0-1FE2-D5F7-4756A8A70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2647548"/>
            <a:ext cx="3085224" cy="1547877"/>
          </a:xfrm>
          <a:prstGeom prst="rect">
            <a:avLst/>
          </a:prstGeom>
        </p:spPr>
      </p:pic>
      <p:pic>
        <p:nvPicPr>
          <p:cNvPr id="16" name="Picture 15" descr="A close-up of a number&#10;&#10;AI-generated content may be incorrect.">
            <a:extLst>
              <a:ext uri="{FF2B5EF4-FFF2-40B4-BE49-F238E27FC236}">
                <a16:creationId xmlns:a16="http://schemas.microsoft.com/office/drawing/2014/main" id="{2A98947B-77AB-A5A2-10A9-709544C97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880" y="4238656"/>
            <a:ext cx="2546057" cy="1091167"/>
          </a:xfrm>
          <a:prstGeom prst="rect">
            <a:avLst/>
          </a:prstGeom>
        </p:spPr>
      </p:pic>
      <p:sp>
        <p:nvSpPr>
          <p:cNvPr id="22" name="Left Bracket 21">
            <a:extLst>
              <a:ext uri="{FF2B5EF4-FFF2-40B4-BE49-F238E27FC236}">
                <a16:creationId xmlns:a16="http://schemas.microsoft.com/office/drawing/2014/main" id="{4FC99D43-C306-560B-40E0-07FD4A84D1BB}"/>
              </a:ext>
            </a:extLst>
          </p:cNvPr>
          <p:cNvSpPr/>
          <p:nvPr/>
        </p:nvSpPr>
        <p:spPr>
          <a:xfrm rot="16200000">
            <a:off x="5922628" y="2586655"/>
            <a:ext cx="105062" cy="1188508"/>
          </a:xfrm>
          <a:prstGeom prst="leftBracket">
            <a:avLst>
              <a:gd name="adj" fmla="val 700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358A3DA-95F9-0922-AF9F-AC457DF611B1}"/>
              </a:ext>
            </a:extLst>
          </p:cNvPr>
          <p:cNvCxnSpPr>
            <a:cxnSpLocks/>
            <a:stCxn id="22" idx="1"/>
            <a:endCxn id="29" idx="0"/>
          </p:cNvCxnSpPr>
          <p:nvPr/>
        </p:nvCxnSpPr>
        <p:spPr>
          <a:xfrm rot="5400000">
            <a:off x="4473432" y="3284761"/>
            <a:ext cx="1553049" cy="14504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1025F5-D541-9981-F2BE-FBF0AF9DF73E}"/>
              </a:ext>
            </a:extLst>
          </p:cNvPr>
          <p:cNvSpPr/>
          <p:nvPr/>
        </p:nvSpPr>
        <p:spPr>
          <a:xfrm>
            <a:off x="4390707" y="4786489"/>
            <a:ext cx="268090" cy="3429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97DE25-1CD4-0DE5-669B-41B5EC3E69DF}"/>
              </a:ext>
            </a:extLst>
          </p:cNvPr>
          <p:cNvCxnSpPr/>
          <p:nvPr/>
        </p:nvCxnSpPr>
        <p:spPr>
          <a:xfrm>
            <a:off x="7503661" y="1992558"/>
            <a:ext cx="0" cy="3625049"/>
          </a:xfrm>
          <a:prstGeom prst="line">
            <a:avLst/>
          </a:prstGeom>
          <a:ln cap="rnd">
            <a:head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21CF834-165C-88B6-6415-89DF0F41E899}"/>
              </a:ext>
            </a:extLst>
          </p:cNvPr>
          <p:cNvSpPr/>
          <p:nvPr/>
        </p:nvSpPr>
        <p:spPr>
          <a:xfrm>
            <a:off x="8004910" y="2812842"/>
            <a:ext cx="2729538" cy="13675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AB1363F3-C143-A08A-2D57-3FB601DFE83F}"/>
              </a:ext>
            </a:extLst>
          </p:cNvPr>
          <p:cNvSpPr/>
          <p:nvPr/>
        </p:nvSpPr>
        <p:spPr>
          <a:xfrm rot="16200000">
            <a:off x="9120378" y="1928022"/>
            <a:ext cx="105062" cy="1188508"/>
          </a:xfrm>
          <a:prstGeom prst="leftBracket">
            <a:avLst>
              <a:gd name="adj" fmla="val 700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22E8BDD-1ACC-EBC8-B3A4-45B893C28EC1}"/>
              </a:ext>
            </a:extLst>
          </p:cNvPr>
          <p:cNvCxnSpPr>
            <a:cxnSpLocks/>
            <a:stCxn id="34" idx="1"/>
            <a:endCxn id="32" idx="0"/>
          </p:cNvCxnSpPr>
          <p:nvPr/>
        </p:nvCxnSpPr>
        <p:spPr>
          <a:xfrm rot="16200000" flipH="1">
            <a:off x="9152277" y="2595439"/>
            <a:ext cx="238035" cy="196770"/>
          </a:xfrm>
          <a:prstGeom prst="bentConnector5">
            <a:avLst>
              <a:gd name="adj1" fmla="val 42682"/>
              <a:gd name="adj2" fmla="val 46508"/>
              <a:gd name="adj3" fmla="val 426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9CC5032-0C2B-E459-6EA4-F030FF4281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5110" r="68639" b="22850"/>
          <a:stretch>
            <a:fillRect/>
          </a:stretch>
        </p:blipFill>
        <p:spPr>
          <a:xfrm>
            <a:off x="1521827" y="4756504"/>
            <a:ext cx="1415165" cy="445881"/>
          </a:xfrm>
          <a:prstGeom prst="rect">
            <a:avLst/>
          </a:prstGeom>
        </p:spPr>
      </p:pic>
      <p:pic>
        <p:nvPicPr>
          <p:cNvPr id="30" name="Picture 2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3599842-E0B4-344F-D57E-9E5AA4A4A1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5437" t="6843" r="5676" b="3573"/>
          <a:stretch>
            <a:fillRect/>
          </a:stretch>
        </p:blipFill>
        <p:spPr>
          <a:xfrm>
            <a:off x="4808781" y="4595663"/>
            <a:ext cx="1754796" cy="767561"/>
          </a:xfrm>
          <a:prstGeom prst="rect">
            <a:avLst/>
          </a:prstGeom>
        </p:spPr>
      </p:pic>
      <p:pic>
        <p:nvPicPr>
          <p:cNvPr id="33" name="Picture 32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0B23C977-341D-F725-5E0D-F7DD59576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466" t="27949" r="8699" b="28084"/>
          <a:stretch>
            <a:fillRect/>
          </a:stretch>
        </p:blipFill>
        <p:spPr>
          <a:xfrm>
            <a:off x="5847501" y="5006498"/>
            <a:ext cx="204924" cy="321627"/>
          </a:xfrm>
          <a:prstGeom prst="rect">
            <a:avLst/>
          </a:prstGeom>
        </p:spPr>
      </p:pic>
      <p:pic>
        <p:nvPicPr>
          <p:cNvPr id="36" name="Picture 35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9FB0FAA-2E8A-0D38-211E-04FCC353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466" t="27949" r="8699" b="28084"/>
          <a:stretch>
            <a:fillRect/>
          </a:stretch>
        </p:blipFill>
        <p:spPr>
          <a:xfrm>
            <a:off x="5842946" y="4639858"/>
            <a:ext cx="204924" cy="321627"/>
          </a:xfrm>
          <a:prstGeom prst="rect">
            <a:avLst/>
          </a:prstGeom>
        </p:spPr>
      </p:pic>
      <p:pic>
        <p:nvPicPr>
          <p:cNvPr id="37" name="Picture 36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14EF5C7F-94B5-2191-7D5F-32FF5013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466" t="27949" r="8699" b="28084"/>
          <a:stretch>
            <a:fillRect/>
          </a:stretch>
        </p:blipFill>
        <p:spPr>
          <a:xfrm>
            <a:off x="5253080" y="5004340"/>
            <a:ext cx="204924" cy="321627"/>
          </a:xfrm>
          <a:prstGeom prst="rect">
            <a:avLst/>
          </a:prstGeom>
        </p:spPr>
      </p:pic>
      <p:pic>
        <p:nvPicPr>
          <p:cNvPr id="38" name="Picture 37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A7DFCA99-6E7B-000B-207B-AAB5D939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466" t="27949" r="8699" b="28084"/>
          <a:stretch>
            <a:fillRect/>
          </a:stretch>
        </p:blipFill>
        <p:spPr>
          <a:xfrm>
            <a:off x="2403383" y="4864420"/>
            <a:ext cx="149317" cy="2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590B9DB4-96B3-03C4-01B3-567E2CFC1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E9B21AE6-DEF3-8285-CB21-6528DBC0F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649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sz="3600" dirty="0" err="1"/>
              <a:t>Steps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Solving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Two</a:t>
            </a:r>
            <a:r>
              <a:rPr lang="de-DE" sz="3600" dirty="0"/>
              <a:t> Turbine Problem</a:t>
            </a:r>
            <a:endParaRPr sz="3600" dirty="0"/>
          </a:p>
        </p:txBody>
      </p:sp>
      <p:sp>
        <p:nvSpPr>
          <p:cNvPr id="111" name="Google Shape;111;p3">
            <a:extLst>
              <a:ext uri="{FF2B5EF4-FFF2-40B4-BE49-F238E27FC236}">
                <a16:creationId xmlns:a16="http://schemas.microsoft.com/office/drawing/2014/main" id="{07BD03FC-914E-FEAD-C308-E6B1EBC14A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62DC29DC-7001-0DD6-57EF-3E52827D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78" y="2210415"/>
            <a:ext cx="10416734" cy="30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D04C5C7D-768C-B94F-5ECE-FBCE4EB4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5839E8DF-1984-C1E1-6CDF-2EF7CA2D2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7500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Approach: Wind condition Independent Neural Network</a:t>
            </a:r>
            <a:endParaRPr sz="3600" dirty="0"/>
          </a:p>
        </p:txBody>
      </p:sp>
      <p:sp>
        <p:nvSpPr>
          <p:cNvPr id="197" name="Google Shape;197;p5">
            <a:extLst>
              <a:ext uri="{FF2B5EF4-FFF2-40B4-BE49-F238E27FC236}">
                <a16:creationId xmlns:a16="http://schemas.microsoft.com/office/drawing/2014/main" id="{DE4BA1DC-C024-ABDC-F76F-CD1B9B1522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cxnSp>
        <p:nvCxnSpPr>
          <p:cNvPr id="200" name="Google Shape;200;p5">
            <a:extLst>
              <a:ext uri="{FF2B5EF4-FFF2-40B4-BE49-F238E27FC236}">
                <a16:creationId xmlns:a16="http://schemas.microsoft.com/office/drawing/2014/main" id="{9E5F3CA6-E82E-7BF2-3076-DB80146049B1}"/>
              </a:ext>
            </a:extLst>
          </p:cNvPr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32807E1-CEC5-37A1-9C0E-60A9F51D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44" y="1828362"/>
            <a:ext cx="10308112" cy="32012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87077B-94AA-9912-A9CC-596C330C8771}"/>
              </a:ext>
            </a:extLst>
          </p:cNvPr>
          <p:cNvSpPr/>
          <p:nvPr/>
        </p:nvSpPr>
        <p:spPr>
          <a:xfrm>
            <a:off x="7577959" y="2301765"/>
            <a:ext cx="3552496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2610C-FC28-3910-ED40-D73ECF90E563}"/>
              </a:ext>
            </a:extLst>
          </p:cNvPr>
          <p:cNvSpPr/>
          <p:nvPr/>
        </p:nvSpPr>
        <p:spPr>
          <a:xfrm>
            <a:off x="2028497" y="2070539"/>
            <a:ext cx="403418" cy="956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3813B-2FDD-3534-E195-B65172E5AC27}"/>
              </a:ext>
            </a:extLst>
          </p:cNvPr>
          <p:cNvSpPr/>
          <p:nvPr/>
        </p:nvSpPr>
        <p:spPr>
          <a:xfrm>
            <a:off x="2480440" y="2301765"/>
            <a:ext cx="4897821" cy="55704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356</Words>
  <Application>Microsoft Macintosh PowerPoint</Application>
  <PresentationFormat>Widescreen</PresentationFormat>
  <Paragraphs>86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Mixed Integer Stochastic Optimization of relative Position of two Wind Turbines using using Neural Network based Constraint Learning</vt:lpstr>
      <vt:lpstr>The Problem: Maximize Power</vt:lpstr>
      <vt:lpstr>Problem Definition: General Two Turbine Problem</vt:lpstr>
      <vt:lpstr>Objective Function: Physical Reality</vt:lpstr>
      <vt:lpstr>Objective Function: Data to Surrogate Model</vt:lpstr>
      <vt:lpstr>Objective Function: Constraint Learning (CL)</vt:lpstr>
      <vt:lpstr>CL-Approach: Neural Network Decomposition</vt:lpstr>
      <vt:lpstr>Steps to Solving the Two Turbine Problem</vt:lpstr>
      <vt:lpstr>Approach: Wind condition Independent Neural Network</vt:lpstr>
      <vt:lpstr>PowerPoint Presentation</vt:lpstr>
      <vt:lpstr>Parameter Grid </vt:lpstr>
      <vt:lpstr>Modeling (Using NN: 5-50^(×3)-1)</vt:lpstr>
      <vt:lpstr>Modeling (Expectation)</vt:lpstr>
      <vt:lpstr>Optimization</vt:lpstr>
      <vt:lpstr>Wind Expectation Neural Network</vt:lpstr>
      <vt:lpstr>Modeling Process</vt:lpstr>
      <vt:lpstr>Parameter Grid</vt:lpstr>
      <vt:lpstr>Modeling (Using NN: 5-20^(×2)-1)</vt:lpstr>
      <vt:lpstr>Optimization</vt:lpstr>
      <vt:lpstr>Comparison</vt:lpstr>
      <vt:lpstr>Conclusion</vt:lpstr>
      <vt:lpstr>Questions?</vt:lpstr>
      <vt:lpstr>Expectation Maximization</vt:lpstr>
      <vt:lpstr>Probability density function discretization</vt:lpstr>
      <vt:lpstr>Appendix: Wind Condition indip NN</vt:lpstr>
      <vt:lpstr>Appendix: Wind Condition indip NN</vt:lpstr>
      <vt:lpstr>Appendix: Expectation Neural Network</vt:lpstr>
      <vt:lpstr>Appendix: Expectation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Simon Schmetz</dc:creator>
  <cp:lastModifiedBy>Simon Schmetz</cp:lastModifiedBy>
  <cp:revision>10</cp:revision>
  <dcterms:created xsi:type="dcterms:W3CDTF">2024-12-10T10:42:52Z</dcterms:created>
  <dcterms:modified xsi:type="dcterms:W3CDTF">2025-07-10T11:12:36Z</dcterms:modified>
</cp:coreProperties>
</file>