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81" r:id="rId2"/>
    <p:sldId id="257" r:id="rId3"/>
    <p:sldId id="258" r:id="rId4"/>
    <p:sldId id="264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jta5H9skJ+YfaCB7QfLNoduHf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5254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838200" y="6348112"/>
            <a:ext cx="10515600" cy="0"/>
          </a:xfrm>
          <a:prstGeom prst="straightConnector1">
            <a:avLst/>
          </a:prstGeom>
          <a:noFill/>
          <a:ln w="25400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838200" y="6356349"/>
            <a:ext cx="212742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Picture 2" descr="A logo for a university&#10;&#10;AI-generated content may be incorrect.">
            <a:extLst>
              <a:ext uri="{FF2B5EF4-FFF2-40B4-BE49-F238E27FC236}">
                <a16:creationId xmlns:a16="http://schemas.microsoft.com/office/drawing/2014/main" id="{CDCC9324-29B1-FA06-8B16-2E7E59667C1A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 t="41395" r="60867" b="42041"/>
          <a:stretch>
            <a:fillRect/>
          </a:stretch>
        </p:blipFill>
        <p:spPr>
          <a:xfrm>
            <a:off x="838200" y="6356348"/>
            <a:ext cx="862657" cy="36512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circle with lines in the center&#10;&#10;AI-generated content may be incorrect.">
            <a:extLst>
              <a:ext uri="{FF2B5EF4-FFF2-40B4-BE49-F238E27FC236}">
                <a16:creationId xmlns:a16="http://schemas.microsoft.com/office/drawing/2014/main" id="{F380881A-F22E-BA37-6909-9EF2A8608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00" y="-2"/>
            <a:ext cx="3923371" cy="43030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6B1AAC-97D5-74BD-44C4-AA9DD0DD9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486" y="725156"/>
            <a:ext cx="10515600" cy="285273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Mixed Integer Stochastic Optimization of relative Position of two Wind Turbines using using Neural Network based Constraint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9CBA-B2B7-0F9E-0165-819D3A292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185553"/>
            <a:ext cx="10515600" cy="1756633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/>
              <a:t>– Simon Schmetz – </a:t>
            </a:r>
          </a:p>
          <a:p>
            <a:pPr algn="ctr"/>
            <a:r>
              <a:rPr lang="en-US" dirty="0"/>
              <a:t>Universidad Carlos III de Madrid</a:t>
            </a:r>
          </a:p>
          <a:p>
            <a:pPr algn="ctr"/>
            <a:r>
              <a:rPr lang="en-US" dirty="0"/>
              <a:t>Master Thesis Defense</a:t>
            </a:r>
          </a:p>
          <a:p>
            <a:pPr algn="ctr"/>
            <a:r>
              <a:rPr lang="en-US" dirty="0"/>
              <a:t>Madrid, XX.XX.2025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7401D-5086-99C8-0519-54F75E5A4B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0</a:t>
            </a:fld>
            <a:endParaRPr lang="en-US"/>
          </a:p>
        </p:txBody>
      </p:sp>
      <p:pic>
        <p:nvPicPr>
          <p:cNvPr id="10" name="Picture 9" descr="A logo for a university&#10;&#10;AI-generated content may be incorrect.">
            <a:extLst>
              <a:ext uri="{FF2B5EF4-FFF2-40B4-BE49-F238E27FC236}">
                <a16:creationId xmlns:a16="http://schemas.microsoft.com/office/drawing/2014/main" id="{F11F88B2-B46C-6086-DF45-9DCBAA64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926" b="30669"/>
          <a:stretch>
            <a:fillRect/>
          </a:stretch>
        </p:blipFill>
        <p:spPr>
          <a:xfrm>
            <a:off x="9227191" y="209418"/>
            <a:ext cx="2757617" cy="1031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FC7E61A-A5F5-A652-1A5B-EC7B4D73F85E}"/>
              </a:ext>
            </a:extLst>
          </p:cNvPr>
          <p:cNvSpPr txBox="1"/>
          <p:nvPr/>
        </p:nvSpPr>
        <p:spPr>
          <a:xfrm>
            <a:off x="306087" y="6048573"/>
            <a:ext cx="2940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Supervisor: Carlos Ruiz Mora</a:t>
            </a:r>
          </a:p>
        </p:txBody>
      </p:sp>
    </p:spTree>
    <p:extLst>
      <p:ext uri="{BB962C8B-B14F-4D97-AF65-F5344CB8AC3E}">
        <p14:creationId xmlns:p14="http://schemas.microsoft.com/office/powerpoint/2010/main" val="147182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00" name="Google Shape;100;p2"/>
          <p:cNvSpPr txBox="1">
            <a:spLocks noGrp="1"/>
          </p:cNvSpPr>
          <p:nvPr>
            <p:ph type="dt" idx="10"/>
          </p:nvPr>
        </p:nvSpPr>
        <p:spPr>
          <a:xfrm>
            <a:off x="4724400" y="63681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XX/XX/2025</a:t>
            </a:r>
            <a:endParaRPr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0C292-C8FF-5F28-AA87-5E4B2BFB7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62065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EDA – Price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112" name="Google Shape;112;p3" descr="A diagram of a mod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43979"/>
          <a:stretch/>
        </p:blipFill>
        <p:spPr>
          <a:xfrm>
            <a:off x="8610600" y="681037"/>
            <a:ext cx="2932044" cy="50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8650014" y="816803"/>
            <a:ext cx="553621" cy="42220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 descr="A map of a country with different colored dot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5250"/>
          <a:stretch/>
        </p:blipFill>
        <p:spPr>
          <a:xfrm>
            <a:off x="2665957" y="1619548"/>
            <a:ext cx="7316243" cy="4557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3"/>
          <p:cNvCxnSpPr>
            <a:endCxn id="108" idx="1"/>
          </p:cNvCxnSpPr>
          <p:nvPr/>
        </p:nvCxnSpPr>
        <p:spPr>
          <a:xfrm>
            <a:off x="0" y="1027907"/>
            <a:ext cx="838200" cy="0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884BC164-91F5-43F3-AA49-E3761E52704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24400" y="63681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XX/XX/2025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Preprocessing – Continuous  </a:t>
            </a:r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98" name="Google Shape;198;p5" descr="A diagram of a model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b="43979"/>
          <a:stretch/>
        </p:blipFill>
        <p:spPr>
          <a:xfrm>
            <a:off x="8610600" y="681037"/>
            <a:ext cx="2932044" cy="50803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"/>
          <p:cNvSpPr/>
          <p:nvPr/>
        </p:nvSpPr>
        <p:spPr>
          <a:xfrm>
            <a:off x="9218425" y="816803"/>
            <a:ext cx="553621" cy="422206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5"/>
          <p:cNvCxnSpPr/>
          <p:nvPr/>
        </p:nvCxnSpPr>
        <p:spPr>
          <a:xfrm>
            <a:off x="0" y="1027906"/>
            <a:ext cx="838200" cy="1"/>
          </a:xfrm>
          <a:prstGeom prst="straightConnector1">
            <a:avLst/>
          </a:prstGeom>
          <a:noFill/>
          <a:ln w="730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1" name="Google Shape;201;p5"/>
          <p:cNvSpPr txBox="1"/>
          <p:nvPr/>
        </p:nvSpPr>
        <p:spPr>
          <a:xfrm>
            <a:off x="2178300" y="1891400"/>
            <a:ext cx="7835400" cy="111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Standardized predictors lead to fairer coefficient comparisons and better model performance.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9404" y="3615800"/>
            <a:ext cx="4653993" cy="192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5"/>
          <p:cNvSpPr/>
          <p:nvPr/>
        </p:nvSpPr>
        <p:spPr>
          <a:xfrm>
            <a:off x="2414225" y="1897100"/>
            <a:ext cx="7358100" cy="1119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0;p2">
            <a:extLst>
              <a:ext uri="{FF2B5EF4-FFF2-40B4-BE49-F238E27FC236}">
                <a16:creationId xmlns:a16="http://schemas.microsoft.com/office/drawing/2014/main" id="{B2DD49E4-949C-6D24-157B-96709B6B12E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4724400" y="63681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XX/XX/2025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81</Words>
  <Application>Microsoft Macintosh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Mixed Integer Stochastic Optimization of relative Position of two Wind Turbines using using Neural Network based Constraint Learning</vt:lpstr>
      <vt:lpstr>Introduction</vt:lpstr>
      <vt:lpstr>EDA – Price</vt:lpstr>
      <vt:lpstr>Preprocessing – Continuous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Simon Schmetz</dc:creator>
  <cp:lastModifiedBy>Simon Schmetz</cp:lastModifiedBy>
  <cp:revision>2</cp:revision>
  <dcterms:created xsi:type="dcterms:W3CDTF">2024-12-10T10:42:52Z</dcterms:created>
  <dcterms:modified xsi:type="dcterms:W3CDTF">2025-06-16T15:26:57Z</dcterms:modified>
</cp:coreProperties>
</file>