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8" r:id="rId19"/>
    <p:sldId id="2579" r:id="rId20"/>
    <p:sldId id="2576" r:id="rId21"/>
    <p:sldId id="25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Receiving End of the Cooperative Eye: A Test by Construction" id="{7971030C-F48F-46C4-917A-0EB4022019C3}">
          <p14:sldIdLst>
            <p14:sldId id="2561"/>
          </p14:sldIdLst>
        </p14:section>
        <p14:section name="Introduction" id="{57FBE9A2-890D-4AF0-A0D4-4BD677D2B528}">
          <p14:sldIdLst>
            <p14:sldId id="2562"/>
            <p14:sldId id="2563"/>
          </p14:sldIdLst>
        </p14:section>
        <p14:section name="Cooperative Eye Hypothesis" id="{5CD85FAD-6728-45B6-A8D0-E25ACA26186D}">
          <p14:sldIdLst>
            <p14:sldId id="2564"/>
            <p14:sldId id="2565"/>
          </p14:sldIdLst>
        </p14:section>
        <p14:section name="Eye Direction Detector (EDD)" id="{A01FF4BB-0624-4CD1-BCCE-D8B37E1EF960}">
          <p14:sldIdLst>
            <p14:sldId id="2566"/>
            <p14:sldId id="2567"/>
          </p14:sldIdLst>
        </p14:section>
        <p14:section name="QuadBright Algorithm" id="{EAA33798-80B1-487C-908B-3CA0113A28C1}">
          <p14:sldIdLst>
            <p14:sldId id="2568"/>
            <p14:sldId id="2569"/>
          </p14:sldIdLst>
        </p14:section>
        <p14:section name="YET Zero Prototype" id="{EF592FF7-D0B2-4D8F-9258-8541C925DD42}">
          <p14:sldIdLst>
            <p14:sldId id="2570"/>
            <p14:sldId id="2571"/>
          </p14:sldIdLst>
        </p14:section>
        <p14:section name="Study 1: Accuracy of QuadBright" id="{A650184D-6F88-4E06-8414-6C8F7F3DE3F5}">
          <p14:sldIdLst>
            <p14:sldId id="2572"/>
            <p14:sldId id="2573"/>
          </p14:sldIdLst>
        </p14:section>
        <p14:section name="Study 2: Human Glance Perception" id="{9D1E1478-51E1-4EC0-A4FA-759E0AC8B20E}">
          <p14:sldIdLst>
            <p14:sldId id="2574"/>
            <p14:sldId id="2578"/>
            <p14:sldId id="2579"/>
          </p14:sldIdLst>
        </p14:section>
        <p14:section name="Discussion and Future Research" id="{FD282D3F-F593-4B34-8BE1-ABC8ECC93955}">
          <p14:sldIdLst>
            <p14:sldId id="2576"/>
            <p14:sldId id="2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688BB-FEC3-4AAA-B915-2F4BE37C40BF}" v="18" dt="2025-09-15T10:02:57.449"/>
    <p1510:client id="{C504CA16-AD66-5FB5-39B5-DD97A72B287D}" v="1006" dt="2025-09-15T12:13:34.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3" d="100"/>
          <a:sy n="93" d="100"/>
        </p:scale>
        <p:origin x="1188" y="3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8673A-D099-4C54-8869-3117A1A492A2}" type="datetimeFigureOut">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3DF93-2334-44CE-9FCD-0D0ED8634A79}" type="slidenum">
              <a:t>‹#›</a:t>
            </a:fld>
            <a:endParaRPr lang="en-US"/>
          </a:p>
        </p:txBody>
      </p:sp>
    </p:spTree>
    <p:extLst>
      <p:ext uri="{BB962C8B-B14F-4D97-AF65-F5344CB8AC3E}">
        <p14:creationId xmlns:p14="http://schemas.microsoft.com/office/powerpoint/2010/main" val="3808911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AED16E07-FC27-4242-A27D-C98F535E097D}" type="slidenum">
              <a:t>1</a:t>
            </a:fld>
            <a:endParaRPr lang="en-US"/>
          </a:p>
        </p:txBody>
      </p:sp>
    </p:spTree>
    <p:extLst>
      <p:ext uri="{BB962C8B-B14F-4D97-AF65-F5344CB8AC3E}">
        <p14:creationId xmlns:p14="http://schemas.microsoft.com/office/powerpoint/2010/main" val="4221202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Construction and Implementation
</a:t>
            </a:r>
          </a:p>
        </p:txBody>
      </p:sp>
      <p:sp>
        <p:nvSpPr>
          <p:cNvPr id="4" name="Slide Number Placeholder 3"/>
          <p:cNvSpPr>
            <a:spLocks noGrp="1"/>
          </p:cNvSpPr>
          <p:nvPr>
            <p:ph type="sldNum" sz="quarter" idx="5"/>
          </p:nvPr>
        </p:nvSpPr>
        <p:spPr/>
        <p:txBody>
          <a:bodyPr/>
          <a:lstStyle/>
          <a:p>
            <a:fld id="{AED16E07-FC27-4242-A27D-C98F535E097D}" type="slidenum">
              <a:t>10</a:t>
            </a:fld>
            <a:endParaRPr lang="en-US"/>
          </a:p>
        </p:txBody>
      </p:sp>
    </p:spTree>
    <p:extLst>
      <p:ext uri="{BB962C8B-B14F-4D97-AF65-F5344CB8AC3E}">
        <p14:creationId xmlns:p14="http://schemas.microsoft.com/office/powerpoint/2010/main" val="398052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The YET Zero prototype is a low-cost, DIY eye-tracking device built to test the QuadBright algorithm. It uses a USB endoscope camera mounted on a headphone with a kitchen roll as a headrest. The application is written in Python, utilizing PyGame for the GUI and OpenCV for image processing. Calibration involves nine initial points and quick realignments. The device is designed to minimize visual obstruction and operates effectively with low-resolution input. Initial tests showed good performance, though screen brightness variations affected accuracy. The prototype demonstrates that effective eye tracking can be achieved with simple hardware and software, supporting the hypothesis that human gaze detection relies on low-level visual cues. This device has potential for use in psychological experiments and student projects due to its accessibility and replicability.
</a:t>
            </a:r>
          </a:p>
        </p:txBody>
      </p:sp>
      <p:sp>
        <p:nvSpPr>
          <p:cNvPr id="4" name="Slide Number Placeholder 3"/>
          <p:cNvSpPr>
            <a:spLocks noGrp="1"/>
          </p:cNvSpPr>
          <p:nvPr>
            <p:ph type="sldNum" sz="quarter" idx="5"/>
          </p:nvPr>
        </p:nvSpPr>
        <p:spPr/>
        <p:txBody>
          <a:bodyPr/>
          <a:lstStyle/>
          <a:p>
            <a:fld id="{AED16E07-FC27-4242-A27D-C98F535E097D}" type="slidenum">
              <a:t>11</a:t>
            </a:fld>
            <a:endParaRPr lang="en-US"/>
          </a:p>
        </p:txBody>
      </p:sp>
    </p:spTree>
    <p:extLst>
      <p:ext uri="{BB962C8B-B14F-4D97-AF65-F5344CB8AC3E}">
        <p14:creationId xmlns:p14="http://schemas.microsoft.com/office/powerpoint/2010/main" val="377932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Experimental Design and Results
</a:t>
            </a:r>
          </a:p>
        </p:txBody>
      </p:sp>
      <p:sp>
        <p:nvSpPr>
          <p:cNvPr id="4" name="Slide Number Placeholder 3"/>
          <p:cNvSpPr>
            <a:spLocks noGrp="1"/>
          </p:cNvSpPr>
          <p:nvPr>
            <p:ph type="sldNum" sz="quarter" idx="5"/>
          </p:nvPr>
        </p:nvSpPr>
        <p:spPr/>
        <p:txBody>
          <a:bodyPr/>
          <a:lstStyle/>
          <a:p>
            <a:fld id="{AED16E07-FC27-4242-A27D-C98F535E097D}" type="slidenum">
              <a:t>12</a:t>
            </a:fld>
            <a:endParaRPr lang="en-US"/>
          </a:p>
        </p:txBody>
      </p:sp>
    </p:spTree>
    <p:extLst>
      <p:ext uri="{BB962C8B-B14F-4D97-AF65-F5344CB8AC3E}">
        <p14:creationId xmlns:p14="http://schemas.microsoft.com/office/powerpoint/2010/main" val="1629063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Study 1 evaluated the accuracy of the QuadBright algorithm using 36 participants who followed a moving target on a grid. The algorithm tracked eye movements and calculated angular errors. Median error was 2.7°, with 95% of measurements below 10.3°. A multilevel linear model analyzed the data, showing that errors increased towards screen edges. Individual differences were observed, but participants with low central errors also performed well at extremes. The results indicate that QuadBright achieves accuracy comparable to other video-oculographic devices and aligns with human performance in gaze estimation tasks. This supports its validity as a model for human eye direction reading and reinforces the CEH by demonstrating the effectiveness of a simple visual signal.
</a:t>
            </a:r>
          </a:p>
        </p:txBody>
      </p:sp>
      <p:sp>
        <p:nvSpPr>
          <p:cNvPr id="4" name="Slide Number Placeholder 3"/>
          <p:cNvSpPr>
            <a:spLocks noGrp="1"/>
          </p:cNvSpPr>
          <p:nvPr>
            <p:ph type="sldNum" sz="quarter" idx="5"/>
          </p:nvPr>
        </p:nvSpPr>
        <p:spPr/>
        <p:txBody>
          <a:bodyPr/>
          <a:lstStyle/>
          <a:p>
            <a:fld id="{AED16E07-FC27-4242-A27D-C98F535E097D}" type="slidenum">
              <a:t>13</a:t>
            </a:fld>
            <a:endParaRPr lang="en-US"/>
          </a:p>
        </p:txBody>
      </p:sp>
    </p:spTree>
    <p:extLst>
      <p:ext uri="{BB962C8B-B14F-4D97-AF65-F5344CB8AC3E}">
        <p14:creationId xmlns:p14="http://schemas.microsoft.com/office/powerpoint/2010/main" val="340206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Design and Findings
</a:t>
            </a:r>
          </a:p>
        </p:txBody>
      </p:sp>
      <p:sp>
        <p:nvSpPr>
          <p:cNvPr id="4" name="Slide Number Placeholder 3"/>
          <p:cNvSpPr>
            <a:spLocks noGrp="1"/>
          </p:cNvSpPr>
          <p:nvPr>
            <p:ph type="sldNum" sz="quarter" idx="5"/>
          </p:nvPr>
        </p:nvSpPr>
        <p:spPr/>
        <p:txBody>
          <a:bodyPr/>
          <a:lstStyle/>
          <a:p>
            <a:fld id="{AED16E07-FC27-4242-A27D-C98F535E097D}" type="slidenum">
              <a:t>14</a:t>
            </a:fld>
            <a:endParaRPr lang="en-US"/>
          </a:p>
        </p:txBody>
      </p:sp>
    </p:spTree>
    <p:extLst>
      <p:ext uri="{BB962C8B-B14F-4D97-AF65-F5344CB8AC3E}">
        <p14:creationId xmlns:p14="http://schemas.microsoft.com/office/powerpoint/2010/main" val="2702797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Implications and Applications
</a:t>
            </a:r>
          </a:p>
        </p:txBody>
      </p:sp>
      <p:sp>
        <p:nvSpPr>
          <p:cNvPr id="4" name="Slide Number Placeholder 3"/>
          <p:cNvSpPr>
            <a:spLocks noGrp="1"/>
          </p:cNvSpPr>
          <p:nvPr>
            <p:ph type="sldNum" sz="quarter" idx="5"/>
          </p:nvPr>
        </p:nvSpPr>
        <p:spPr/>
        <p:txBody>
          <a:bodyPr/>
          <a:lstStyle/>
          <a:p>
            <a:fld id="{AED16E07-FC27-4242-A27D-C98F535E097D}" type="slidenum">
              <a:t>17</a:t>
            </a:fld>
            <a:endParaRPr lang="en-US"/>
          </a:p>
        </p:txBody>
      </p:sp>
    </p:spTree>
    <p:extLst>
      <p:ext uri="{BB962C8B-B14F-4D97-AF65-F5344CB8AC3E}">
        <p14:creationId xmlns:p14="http://schemas.microsoft.com/office/powerpoint/2010/main" val="685609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The discussion highlights the effectiveness of the human eye as a signal and the plausibility of simple receiver mechanisms. QuadBright demonstrates that brightness gradients can support gaze detection, suggesting a proto-receiver model. The study supports the idea of multiple processing modes and has implications for understanding social cognition and Theory of Mind. Future research could explore refined algorithms like Hexabright and investigate individual differences in gaze perception. Applications include transport systems, where eye contact signals intent, and social robotics, where eye design affects interaction quality. The DIY eye tracker offers a replicable tool for psychological research and education. These findings contribute to evolutionary psychology, cognitive science, and human-computer interaction.
</a:t>
            </a:r>
          </a:p>
        </p:txBody>
      </p:sp>
      <p:sp>
        <p:nvSpPr>
          <p:cNvPr id="4" name="Slide Number Placeholder 3"/>
          <p:cNvSpPr>
            <a:spLocks noGrp="1"/>
          </p:cNvSpPr>
          <p:nvPr>
            <p:ph type="sldNum" sz="quarter" idx="5"/>
          </p:nvPr>
        </p:nvSpPr>
        <p:spPr/>
        <p:txBody>
          <a:bodyPr/>
          <a:lstStyle/>
          <a:p>
            <a:fld id="{AED16E07-FC27-4242-A27D-C98F535E097D}" type="slidenum">
              <a:t>18</a:t>
            </a:fld>
            <a:endParaRPr lang="en-US"/>
          </a:p>
        </p:txBody>
      </p:sp>
    </p:spTree>
    <p:extLst>
      <p:ext uri="{BB962C8B-B14F-4D97-AF65-F5344CB8AC3E}">
        <p14:creationId xmlns:p14="http://schemas.microsoft.com/office/powerpoint/2010/main" val="2566946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Human Eye and Non-verbal Communication
</a:t>
            </a:r>
          </a:p>
        </p:txBody>
      </p:sp>
      <p:sp>
        <p:nvSpPr>
          <p:cNvPr id="4" name="Slide Number Placeholder 3"/>
          <p:cNvSpPr>
            <a:spLocks noGrp="1"/>
          </p:cNvSpPr>
          <p:nvPr>
            <p:ph type="sldNum" sz="quarter" idx="5"/>
          </p:nvPr>
        </p:nvSpPr>
        <p:spPr/>
        <p:txBody>
          <a:bodyPr/>
          <a:lstStyle/>
          <a:p>
            <a:fld id="{AED16E07-FC27-4242-A27D-C98F535E097D}" type="slidenum">
              <a:t>2</a:t>
            </a:fld>
            <a:endParaRPr lang="en-US"/>
          </a:p>
        </p:txBody>
      </p:sp>
    </p:spTree>
    <p:extLst>
      <p:ext uri="{BB962C8B-B14F-4D97-AF65-F5344CB8AC3E}">
        <p14:creationId xmlns:p14="http://schemas.microsoft.com/office/powerpoint/2010/main" val="29370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The human eye region is central to non-verbal communication, particularly in detecting gaze direction. The Cooperative Eye Hypothesis (CEH) suggests that the conspicuous white sclera in humans evolved to facilitate joint attention and hyper-cooperation. Unlike other great apes, humans possess a depigmented sclera that enhances gaze visibility. This anatomical feature supports coordinated activities such as hunting and child-rearing. Developmental studies show that even newborns respond to direct gaze, indicating an innate cognitive mechanism for gaze perception. The evolutionary challenge lies in explaining how such a communicative trait could emerge, given the need for both a signal and a receiver mechanism. The hypothesis posits that a rudimentary receiver mechanism may have predated scleral depigmentation, allowing for immediate fitness benefits and subsequent evolution of a specialized Eye Direction Detector (EDD).
</a:t>
            </a:r>
          </a:p>
        </p:txBody>
      </p:sp>
      <p:sp>
        <p:nvSpPr>
          <p:cNvPr id="4" name="Slide Number Placeholder 3"/>
          <p:cNvSpPr>
            <a:spLocks noGrp="1"/>
          </p:cNvSpPr>
          <p:nvPr>
            <p:ph type="sldNum" sz="quarter" idx="5"/>
          </p:nvPr>
        </p:nvSpPr>
        <p:spPr/>
        <p:txBody>
          <a:bodyPr/>
          <a:lstStyle/>
          <a:p>
            <a:fld id="{AED16E07-FC27-4242-A27D-C98F535E097D}" type="slidenum">
              <a:t>3</a:t>
            </a:fld>
            <a:endParaRPr lang="en-US"/>
          </a:p>
        </p:txBody>
      </p:sp>
    </p:spTree>
    <p:extLst>
      <p:ext uri="{BB962C8B-B14F-4D97-AF65-F5344CB8AC3E}">
        <p14:creationId xmlns:p14="http://schemas.microsoft.com/office/powerpoint/2010/main" val="10432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Evolutionary Basis and Supporting Evidence
</a:t>
            </a:r>
          </a:p>
        </p:txBody>
      </p:sp>
      <p:sp>
        <p:nvSpPr>
          <p:cNvPr id="4" name="Slide Number Placeholder 3"/>
          <p:cNvSpPr>
            <a:spLocks noGrp="1"/>
          </p:cNvSpPr>
          <p:nvPr>
            <p:ph type="sldNum" sz="quarter" idx="5"/>
          </p:nvPr>
        </p:nvSpPr>
        <p:spPr/>
        <p:txBody>
          <a:bodyPr/>
          <a:lstStyle/>
          <a:p>
            <a:fld id="{AED16E07-FC27-4242-A27D-C98F535E097D}" type="slidenum">
              <a:t>4</a:t>
            </a:fld>
            <a:endParaRPr lang="en-US"/>
          </a:p>
        </p:txBody>
      </p:sp>
    </p:spTree>
    <p:extLst>
      <p:ext uri="{BB962C8B-B14F-4D97-AF65-F5344CB8AC3E}">
        <p14:creationId xmlns:p14="http://schemas.microsoft.com/office/powerpoint/2010/main" val="278165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The Cooperative Eye Hypothesis proposes that the human white sclera evolved to enhance gaze signaling, thereby supporting joint attention in cooperative behaviors. Evidence includes infant gaze-following behaviors and comparative studies showing that chimpanzees rely more on head orientation than eye cues. The hypothesis suggests that scleral depigmentation provided a visual signal that was easily interpreted by a rudimentary receiver mechanism, facilitating its evolutionary fixation. The high contrast between the white sclera and dark pupil makes the eye region highly salient, even in peripheral vision. This salience implies computational simplicity, making it likely that early humans could interpret gaze direction with minimal cognitive processing. The hypothesis is further supported by the frequency of non-lethal pigmentation mutations, suggesting that depigmentation could arise easily and provide immediate benefits.
</a:t>
            </a:r>
          </a:p>
        </p:txBody>
      </p:sp>
      <p:sp>
        <p:nvSpPr>
          <p:cNvPr id="4" name="Slide Number Placeholder 3"/>
          <p:cNvSpPr>
            <a:spLocks noGrp="1"/>
          </p:cNvSpPr>
          <p:nvPr>
            <p:ph type="sldNum" sz="quarter" idx="5"/>
          </p:nvPr>
        </p:nvSpPr>
        <p:spPr/>
        <p:txBody>
          <a:bodyPr/>
          <a:lstStyle/>
          <a:p>
            <a:fld id="{AED16E07-FC27-4242-A27D-C98F535E097D}" type="slidenum">
              <a:t>5</a:t>
            </a:fld>
            <a:endParaRPr lang="en-US"/>
          </a:p>
        </p:txBody>
      </p:sp>
    </p:spTree>
    <p:extLst>
      <p:ext uri="{BB962C8B-B14F-4D97-AF65-F5344CB8AC3E}">
        <p14:creationId xmlns:p14="http://schemas.microsoft.com/office/powerpoint/2010/main" val="342086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Cognitive Mechanism and Evolutionary Implications
</a:t>
            </a:r>
          </a:p>
        </p:txBody>
      </p:sp>
      <p:sp>
        <p:nvSpPr>
          <p:cNvPr id="4" name="Slide Number Placeholder 3"/>
          <p:cNvSpPr>
            <a:spLocks noGrp="1"/>
          </p:cNvSpPr>
          <p:nvPr>
            <p:ph type="sldNum" sz="quarter" idx="5"/>
          </p:nvPr>
        </p:nvSpPr>
        <p:spPr/>
        <p:txBody>
          <a:bodyPr/>
          <a:lstStyle/>
          <a:p>
            <a:fld id="{AED16E07-FC27-4242-A27D-C98F535E097D}" type="slidenum">
              <a:t>6</a:t>
            </a:fld>
            <a:endParaRPr lang="en-US"/>
          </a:p>
        </p:txBody>
      </p:sp>
    </p:spTree>
    <p:extLst>
      <p:ext uri="{BB962C8B-B14F-4D97-AF65-F5344CB8AC3E}">
        <p14:creationId xmlns:p14="http://schemas.microsoft.com/office/powerpoint/2010/main" val="1856021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The Eye Direction Detector (EDD) is a proposed cognitive mechanism that enables rapid and accurate gaze detection. Neuroimaging studies support the existence of specialized brain regions for gaze processing. The CEH implies that for scleral depigmentation to be beneficial, a receiver mechanism like the EDD must exist. The reciprocity problem in evolution—requiring both signal and receiver—suggests that a rudimentary EDD may have predated the white sclera. The salience of the white sclera, due to its high contrast, supports the idea of computational simplicity in gaze detection. This simplicity is crucial for evolutionary plausibility, as it increases the likelihood of a matching receiver mechanism already existing. The EDD is considered a foundational element in social cognition and Theory of Mind, with implications for understanding conditions like autism spectrum disorders.
</a:t>
            </a:r>
          </a:p>
        </p:txBody>
      </p:sp>
      <p:sp>
        <p:nvSpPr>
          <p:cNvPr id="4" name="Slide Number Placeholder 3"/>
          <p:cNvSpPr>
            <a:spLocks noGrp="1"/>
          </p:cNvSpPr>
          <p:nvPr>
            <p:ph type="sldNum" sz="quarter" idx="5"/>
          </p:nvPr>
        </p:nvSpPr>
        <p:spPr/>
        <p:txBody>
          <a:bodyPr/>
          <a:lstStyle/>
          <a:p>
            <a:fld id="{AED16E07-FC27-4242-A27D-C98F535E097D}" type="slidenum">
              <a:t>7</a:t>
            </a:fld>
            <a:endParaRPr lang="en-US"/>
          </a:p>
        </p:txBody>
      </p:sp>
    </p:spTree>
    <p:extLst>
      <p:ext uri="{BB962C8B-B14F-4D97-AF65-F5344CB8AC3E}">
        <p14:creationId xmlns:p14="http://schemas.microsoft.com/office/powerpoint/2010/main" val="69445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Design and Bio-plausibility
</a:t>
            </a:r>
          </a:p>
        </p:txBody>
      </p:sp>
      <p:sp>
        <p:nvSpPr>
          <p:cNvPr id="4" name="Slide Number Placeholder 3"/>
          <p:cNvSpPr>
            <a:spLocks noGrp="1"/>
          </p:cNvSpPr>
          <p:nvPr>
            <p:ph type="sldNum" sz="quarter" idx="5"/>
          </p:nvPr>
        </p:nvSpPr>
        <p:spPr/>
        <p:txBody>
          <a:bodyPr/>
          <a:lstStyle/>
          <a:p>
            <a:fld id="{AED16E07-FC27-4242-A27D-C98F535E097D}" type="slidenum">
              <a:t>8</a:t>
            </a:fld>
            <a:endParaRPr lang="en-US"/>
          </a:p>
        </p:txBody>
      </p:sp>
    </p:spTree>
    <p:extLst>
      <p:ext uri="{BB962C8B-B14F-4D97-AF65-F5344CB8AC3E}">
        <p14:creationId xmlns:p14="http://schemas.microsoft.com/office/powerpoint/2010/main" val="211922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universiteittwente-my.sharepoint.com/personal/m_schmettow_utwente_nl/_layouts/15/download.aspx?UniqueId=1476b272-ff97-4e7f-ba82-f2999d1ea6e3&amp;Translate=false&amp;tempauth=v1.eyJzaXRlaWQiOiJlNDY2MDI3Ni01ZmYxLTRjYjUtOTE1MC0yOThjZjRkMzk1NWUiLCJhcHBfZGlzcGxheW5hbWUiOiJPZmZpY2UgMzY1IFNlYXJjaCBTZXJ2aWNlIiwiYXBwaWQiOiI2NmE4ODc1Ny0yNThjLTRjNzItODkzYy0zZThiZWQ0ZDY4OTkiLCJhdWQiOiIwMDAwMDAwMy0wMDAwLTBmZjEtY2UwMC0wMDAwMDAwMDAwMDAvdW5pdmVyc2l0ZWl0dHdlbnRlLW15LnNoYXJlcG9pbnQuY29tQDcyMzI0NmExLWMzZjUtNDNjNS1hY2RjLTQzYWRiNDA0YWM0ZCIsImV4cCI6IjE3NTc5MzM2MzUifQ.CkAKDGVudHJhX2NsYWltcxIwQ011b244WUdFQUFhRmtkbVgzTkdjVXBFVkZWdGRrNWZWRWxLVDBOaFFVRXFBQT09CjIKCmFjdG9yYXBwaWQSJDAwMDAwMDAzLTAwMDAtMDAwMC1jMDAwLTAwMDAwMDAwMDAwMAoKCgRzbmlkEgI2NBILCOrz4I_6kbo-EAUaDTIwLjE5MC4xNTkuMzEqLEY3alVZU0hlME05MHI5Slh2aUtlVVNMOS9Qa0twWGsrOXJaUWgzL2I3WWM9MKQBOAFCEKHF74cG8ADQ4gOhX-OtFLxKEGhhc2hlZHByb29mdG9rZW5SElsia21zaSIsImR2Y19jbXAiXWokMDA3YzE1YjktNWZlMi01MTFiLTdhY2UtODQ3ZmI0YmI0NTE3cikwaC5mfG1lbWJlcnNoaXB8MTAwMzdmZmU5MTYxYmYyNEBsaXZlLmNvbXoBMoIBEgmhRjJy9cPFQxGs3EOttASsTZIBBk1hcnRpbpoBCVNjaG1ldHRvd6IBFm0uc2NobWV0dG93QHV0d2VudGUubmyqARAxMDAzN0ZGRTkxNjFCRjI0sgE6Z3JvdXAucmVhZCBhbGxmaWxlcy5yZWFkIGFsbHByb2ZpbGVzLnJlYWQgYWxscHJvZmlsZXMucmVhZMgBAQ.sDm30kW3aVZmv2MOvKmuWSICmmZgSIdHNPeeuUkBMQI&amp;ApiVersion=2.0&amp;web=1
The QuadBright algorithm is a minimalist eye-tracking method designed to test the computational simplicity of gaze detection. It uses a four-quadrant brightness distribution to estimate eye position through linear regression. This approach aligns with bio-plausibility requirements: it relies on visible light, low-level visual features, and minimal calibration. The algorithm compresses input into a four-pixel grayscale image, making it highly efficient in memory and computation. It serves as a candidate model for human gaze perception, suggesting that humans may use similar low-level cues for eye direction reading. The simplicity of QuadBright supports the CEH by demonstrating that effective gaze detection can be achieved with minimal processing, reinforcing the idea that a rudimentary receiver mechanism could have facilitated the evolution of the white sclera.
</a:t>
            </a:r>
          </a:p>
        </p:txBody>
      </p:sp>
      <p:sp>
        <p:nvSpPr>
          <p:cNvPr id="4" name="Slide Number Placeholder 3"/>
          <p:cNvSpPr>
            <a:spLocks noGrp="1"/>
          </p:cNvSpPr>
          <p:nvPr>
            <p:ph type="sldNum" sz="quarter" idx="5"/>
          </p:nvPr>
        </p:nvSpPr>
        <p:spPr/>
        <p:txBody>
          <a:bodyPr/>
          <a:lstStyle/>
          <a:p>
            <a:fld id="{AED16E07-FC27-4242-A27D-C98F535E097D}" type="slidenum">
              <a:t>9</a:t>
            </a:fld>
            <a:endParaRPr lang="en-US"/>
          </a:p>
        </p:txBody>
      </p:sp>
    </p:spTree>
    <p:extLst>
      <p:ext uri="{BB962C8B-B14F-4D97-AF65-F5344CB8AC3E}">
        <p14:creationId xmlns:p14="http://schemas.microsoft.com/office/powerpoint/2010/main" val="2640182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6642" y="97104"/>
            <a:ext cx="4134357" cy="3331896"/>
          </a:xfrm>
        </p:spPr>
        <p:txBody>
          <a:bodyPr vert="horz" lIns="91440" tIns="45720" rIns="91440" bIns="45720" rtlCol="0" anchor="t">
            <a:normAutofit/>
          </a:bodyPr>
          <a:lstStyle>
            <a:lvl1pPr>
              <a:defRPr lang="en-US" sz="44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492488"/>
            <a:ext cx="3349751" cy="1411356"/>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4373880" y="0"/>
            <a:ext cx="781812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56644" y="6338703"/>
            <a:ext cx="2196699" cy="365125"/>
          </a:xfrm>
        </p:spPr>
        <p:txBody>
          <a:bodyPr/>
          <a:lstStyle/>
          <a:p>
            <a:endParaRPr lang="en-US"/>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2383669" y="6338703"/>
            <a:ext cx="1392578" cy="365125"/>
          </a:xfrm>
        </p:spPr>
        <p:txBody>
          <a:bodyPr/>
          <a:lstStyle/>
          <a:p>
            <a:fld id="{710AE426-CBD1-49BA-A1DA-945CCEE2ED80}" type="datetimeFigureOut">
              <a:rPr lang="en-US" smtClean="0"/>
              <a:t>9/15/2025</a:t>
            </a:fld>
            <a:endParaRPr lang="en-US"/>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3776247" y="6342301"/>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05440761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C53C90-8C33-0C80-CBD4-B3BEE604E231}"/>
              </a:ext>
            </a:extLst>
          </p:cNvPr>
          <p:cNvSpPr>
            <a:spLocks noGrp="1"/>
          </p:cNvSpPr>
          <p:nvPr>
            <p:ph type="title"/>
          </p:nvPr>
        </p:nvSpPr>
        <p:spPr>
          <a:xfrm>
            <a:off x="111758" y="1869103"/>
            <a:ext cx="9337042" cy="4906929"/>
          </a:xfrm>
        </p:spPr>
        <p:txBody>
          <a:bodyPr>
            <a:normAutofit/>
          </a:bodyPr>
          <a:lstStyle>
            <a:lvl1pPr>
              <a:defRPr sz="7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6770181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5111" y="105196"/>
            <a:ext cx="9023561" cy="2113392"/>
          </a:xfrm>
        </p:spPr>
        <p:txBody>
          <a:bodyPr anchor="t">
            <a:normAutofit/>
          </a:bodyPr>
          <a:lstStyle>
            <a:lvl1pPr>
              <a:defRPr sz="72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647" y="2484255"/>
            <a:ext cx="8467558" cy="3539514"/>
          </a:xfrm>
        </p:spPr>
        <p:txBody>
          <a:bodyPr>
            <a:normAutofit/>
          </a:bodyPr>
          <a:lstStyle>
            <a:lvl1pPr marL="457200" indent="-457200">
              <a:buFont typeface="+mj-lt"/>
              <a:buAutoNum type="arabicPeriod"/>
              <a:defRPr sz="1800"/>
            </a:lvl1pPr>
            <a:lvl2pPr marL="685800" indent="-457200">
              <a:buFont typeface="+mj-lt"/>
              <a:buAutoNum type="arabicPeriod"/>
              <a:defRPr sz="1600"/>
            </a:lvl2pPr>
            <a:lvl3pPr marL="800100" indent="-342900">
              <a:buFont typeface="+mj-lt"/>
              <a:buAutoNum type="arabicPeriod"/>
              <a:defRPr sz="1400"/>
            </a:lvl3pPr>
            <a:lvl4pPr marL="1028700" indent="-342900">
              <a:buFont typeface="+mj-lt"/>
              <a:buAutoNum type="arabicPeriod"/>
              <a:defRPr sz="1400"/>
            </a:lvl4pPr>
            <a:lvl5pPr marL="1257300" indent="-342900">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251003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4641011" y="73742"/>
            <a:ext cx="6863496" cy="2220726"/>
          </a:xfrm>
        </p:spPr>
        <p:txBody>
          <a:bodyPr anchor="t">
            <a:normAutofit/>
          </a:bodyPr>
          <a:lstStyle>
            <a:lvl1pPr>
              <a:defRPr sz="7200"/>
            </a:lvl1pPr>
          </a:lstStyle>
          <a:p>
            <a:r>
              <a:rPr lang="en-US" dirty="0"/>
              <a:t>Agenda</a:t>
            </a:r>
          </a:p>
        </p:txBody>
      </p:sp>
      <p:sp>
        <p:nvSpPr>
          <p:cNvPr id="10" name="Picture Placeholder 9">
            <a:extLst>
              <a:ext uri="{FF2B5EF4-FFF2-40B4-BE49-F238E27FC236}">
                <a16:creationId xmlns:a16="http://schemas.microsoft.com/office/drawing/2014/main" id="{DD26684C-23E4-F6A1-5A03-70AE7BEA72CA}"/>
              </a:ext>
            </a:extLst>
          </p:cNvPr>
          <p:cNvSpPr>
            <a:spLocks noGrp="1"/>
          </p:cNvSpPr>
          <p:nvPr>
            <p:ph type="pic" sz="quarter" idx="14" hasCustomPrompt="1"/>
          </p:nvPr>
        </p:nvSpPr>
        <p:spPr>
          <a:xfrm>
            <a:off x="1" y="0"/>
            <a:ext cx="4565591" cy="6858000"/>
          </a:xfrm>
          <a:custGeom>
            <a:avLst/>
            <a:gdLst>
              <a:gd name="connsiteX0" fmla="*/ 0 w 4565591"/>
              <a:gd name="connsiteY0" fmla="*/ 0 h 6858000"/>
              <a:gd name="connsiteX1" fmla="*/ 4565591 w 4565591"/>
              <a:gd name="connsiteY1" fmla="*/ 0 h 6858000"/>
              <a:gd name="connsiteX2" fmla="*/ 4565591 w 4565591"/>
              <a:gd name="connsiteY2" fmla="*/ 6858000 h 6858000"/>
              <a:gd name="connsiteX3" fmla="*/ 0 w 45655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5591" h="6858000">
                <a:moveTo>
                  <a:pt x="0" y="0"/>
                </a:moveTo>
                <a:lnTo>
                  <a:pt x="4565591" y="0"/>
                </a:lnTo>
                <a:lnTo>
                  <a:pt x="4565591"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588000" y="2726267"/>
            <a:ext cx="5916507" cy="3436789"/>
          </a:xfrm>
        </p:spPr>
        <p:txBody>
          <a:bodyP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5588000" y="6343955"/>
            <a:ext cx="2985400" cy="365125"/>
          </a:xfrm>
        </p:spPr>
        <p:txBody>
          <a:bodyPr/>
          <a:lstStyle/>
          <a:p>
            <a:endParaRPr lang="en-US"/>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08174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790911" y="2133600"/>
            <a:ext cx="6623436" cy="1070776"/>
          </a:xfrm>
        </p:spPr>
        <p:txBody>
          <a:bodyPr anchor="b">
            <a:normAutofit/>
          </a:bodyPr>
          <a:lstStyle>
            <a:lvl1pPr algn="ctr">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768786" y="3335364"/>
            <a:ext cx="4659735" cy="1645198"/>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19684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47537" y="1731332"/>
            <a:ext cx="3493858" cy="345689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727014"/>
            <a:ext cx="4956175" cy="3461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53603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8" y="1388700"/>
            <a:ext cx="3923455" cy="408358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56011" y="1389134"/>
            <a:ext cx="6045390" cy="4083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856747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7" y="1050111"/>
            <a:ext cx="3496147" cy="494066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00600" y="1050111"/>
            <a:ext cx="6775703" cy="49406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39179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707549"/>
            <a:ext cx="3349754" cy="2721451"/>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648200" y="708184"/>
            <a:ext cx="6928103" cy="5514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20447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56011" y="612648"/>
            <a:ext cx="6426389" cy="114300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4" name="Picture Placeholder 13">
            <a:extLst>
              <a:ext uri="{FF2B5EF4-FFF2-40B4-BE49-F238E27FC236}">
                <a16:creationId xmlns:a16="http://schemas.microsoft.com/office/drawing/2014/main" id="{0F6718FE-EF5C-5023-A98D-91BFEF2C0337}"/>
              </a:ext>
            </a:extLst>
          </p:cNvPr>
          <p:cNvSpPr>
            <a:spLocks noGrp="1"/>
          </p:cNvSpPr>
          <p:nvPr>
            <p:ph type="pic" sz="quarter" idx="13" hasCustomPrompt="1"/>
          </p:nvPr>
        </p:nvSpPr>
        <p:spPr>
          <a:xfrm>
            <a:off x="0"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157368" y="1978488"/>
            <a:ext cx="6418935" cy="4285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5156010" y="6343955"/>
            <a:ext cx="3364903" cy="365125"/>
          </a:xfrm>
        </p:spPr>
        <p:txBody>
          <a:bodyPr/>
          <a:lstStyle/>
          <a:p>
            <a:endParaRPr lang="en-US"/>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66315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09600"/>
            <a:ext cx="6339541" cy="114300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4" y="1975104"/>
            <a:ext cx="6339414" cy="4228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612774" y="6346865"/>
            <a:ext cx="2805405" cy="365125"/>
          </a:xfrm>
        </p:spPr>
        <p:txBody>
          <a:bodyPr/>
          <a:lstStyle/>
          <a:p>
            <a:endParaRPr lang="en-US"/>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886895" y="6346865"/>
            <a:ext cx="1607270" cy="365125"/>
          </a:xfrm>
        </p:spPr>
        <p:txBody>
          <a:bodyPr/>
          <a:lstStyle/>
          <a:p>
            <a:fld id="{710AE426-CBD1-49BA-A1DA-945CCEE2ED80}" type="datetimeFigureOut">
              <a:rPr lang="en-US" smtClean="0"/>
              <a:t>9/15/2025</a:t>
            </a:fld>
            <a:endParaRPr lang="en-US"/>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530932" y="6346865"/>
            <a:ext cx="429207" cy="365125"/>
          </a:xfrm>
        </p:spPr>
        <p:txBody>
          <a:body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24831" y="0"/>
            <a:ext cx="456716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31564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1709862"/>
            <a:ext cx="10963656" cy="451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334575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632168" y="474177"/>
            <a:ext cx="6950232"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2336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632168" y="1627632"/>
            <a:ext cx="6950232" cy="4686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4632168" y="6343955"/>
            <a:ext cx="3422906" cy="365125"/>
          </a:xfrm>
        </p:spPr>
        <p:txBody>
          <a:bodyPr/>
          <a:lstStyle/>
          <a:p>
            <a:endParaRPr lang="en-US"/>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p:spPr>
        <p:txBody>
          <a:bodyPr/>
          <a:lstStyle/>
          <a:p>
            <a:fld id="{710AE426-CBD1-49BA-A1DA-945CCEE2ED80}" type="datetimeFigureOut">
              <a:rPr lang="en-US" smtClean="0"/>
              <a:t>9/15/2025</a:t>
            </a:fld>
            <a:endParaRPr lang="en-US"/>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057953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475488"/>
            <a:ext cx="6858000"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627632"/>
            <a:ext cx="6858000" cy="4535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6870"/>
            <a:ext cx="2805405" cy="365125"/>
          </a:xfrm>
        </p:spPr>
        <p:txBody>
          <a:bodyPr/>
          <a:lstStyle/>
          <a:p>
            <a:endParaRPr lang="en-US"/>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115853" y="6346870"/>
            <a:ext cx="2925587"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346870"/>
            <a:ext cx="429207" cy="365125"/>
          </a:xfrm>
        </p:spPr>
        <p:txBody>
          <a:body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869726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423332"/>
            <a:ext cx="4477512" cy="1328932"/>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649224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9" y="1975104"/>
            <a:ext cx="4477512" cy="4282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104889" y="6343955"/>
            <a:ext cx="2105099" cy="365125"/>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p:spPr>
        <p:txBody>
          <a:bodyPr/>
          <a:lstStyle>
            <a:lvl1pPr>
              <a:defRPr>
                <a:solidFill>
                  <a:schemeClr val="tx1"/>
                </a:solidFill>
                <a:effectLst/>
              </a:defRPr>
            </a:lvl1p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057338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9" y="420623"/>
            <a:ext cx="4494189" cy="132588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5" y="1975104"/>
            <a:ext cx="4494063" cy="4156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2776" y="6343955"/>
            <a:ext cx="2098620" cy="365125"/>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213651" y="6343955"/>
            <a:ext cx="1573037" cy="365125"/>
          </a:xfrm>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796658" y="6343955"/>
            <a:ext cx="429207" cy="365125"/>
          </a:xfrm>
        </p:spPr>
        <p:txBody>
          <a:bodyPr/>
          <a:lstStyle>
            <a:lvl1pPr>
              <a:defRPr>
                <a:solidFill>
                  <a:schemeClr val="tx1"/>
                </a:solidFill>
                <a:effectLst/>
              </a:defRPr>
            </a:lvl1p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658928" y="0"/>
            <a:ext cx="6533072"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487152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27848" y="425503"/>
            <a:ext cx="3657600" cy="1667226"/>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729602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927848" y="2315569"/>
            <a:ext cx="3657600" cy="38546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7918704" y="6343955"/>
            <a:ext cx="2300050" cy="365125"/>
          </a:xfrm>
        </p:spPr>
        <p:txBody>
          <a:bodyPr/>
          <a:lstStyle/>
          <a:p>
            <a:endParaRPr lang="en-US"/>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10224724" y="6343955"/>
            <a:ext cx="922372"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237019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429768"/>
            <a:ext cx="3657600" cy="1667226"/>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5823" y="2315569"/>
            <a:ext cx="3657600" cy="3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615697" y="6343955"/>
            <a:ext cx="1637337" cy="365125"/>
          </a:xfrm>
        </p:spPr>
        <p:txBody>
          <a:bodyPr/>
          <a:lstStyle/>
          <a:p>
            <a:endParaRPr lang="en-US"/>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2703447" y="6343955"/>
            <a:ext cx="949766"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3653213" y="6343955"/>
            <a:ext cx="429207" cy="365125"/>
          </a:xfrm>
        </p:spPr>
        <p:txBody>
          <a:body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895088" y="0"/>
            <a:ext cx="7296912"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941108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88061" y="929554"/>
            <a:ext cx="2699254" cy="1858941"/>
          </a:xfrm>
        </p:spPr>
        <p:txBody>
          <a:bodyPr vert="horz" lIns="91440" tIns="45720" rIns="91440" bIns="45720" rtlCol="0" anchor="b">
            <a:normAutofit/>
          </a:bodyPr>
          <a:lstStyle>
            <a:lvl1pPr>
              <a:defRPr lang="en-US" sz="2500" dirty="0"/>
            </a:lvl1pPr>
          </a:lstStyle>
          <a:p>
            <a:pPr lvl="0"/>
            <a:r>
              <a:rPr lang="en-US"/>
              <a:t>Click to edit Master title style</a:t>
            </a:r>
            <a:endParaRPr lang="en-US" dirty="0"/>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0"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889055" y="3011335"/>
            <a:ext cx="2693346" cy="265625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88061" y="6343955"/>
            <a:ext cx="1404460" cy="365125"/>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92522" y="6343955"/>
            <a:ext cx="854573" cy="365125"/>
          </a:xfrm>
        </p:spPr>
        <p:txBody>
          <a:bodyPr/>
          <a:lstStyle>
            <a:lvl1pPr>
              <a:defRPr>
                <a:solidFill>
                  <a:schemeClr val="tx1"/>
                </a:solidFill>
                <a:effectLst/>
              </a:defRPr>
            </a:lvl1p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654611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929554"/>
            <a:ext cx="2699254" cy="1858941"/>
          </a:xfrm>
        </p:spPr>
        <p:txBody>
          <a:bodyPr vert="horz" lIns="91440" tIns="45720" rIns="91440" bIns="45720" rtlCol="0" anchor="b">
            <a:normAutofit/>
          </a:bodyPr>
          <a:lstStyle>
            <a:lvl1pPr>
              <a:defRPr lang="en-US" sz="2500"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6691" y="3011335"/>
            <a:ext cx="2693346" cy="265625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5697" y="6343955"/>
            <a:ext cx="1404460" cy="365125"/>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606165" y="6343955"/>
            <a:ext cx="1597578" cy="365125"/>
          </a:xfrm>
        </p:spPr>
        <p:txBody>
          <a:bodyPr/>
          <a:lstStyle>
            <a:lvl1pPr>
              <a:defRPr>
                <a:solidFill>
                  <a:schemeClr val="tx1"/>
                </a:solidFill>
                <a:effectLst/>
              </a:defRPr>
            </a:lvl1p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203743" y="6343955"/>
            <a:ext cx="429207" cy="365125"/>
          </a:xfrm>
        </p:spPr>
        <p:txBody>
          <a:bodyPr/>
          <a:lstStyle/>
          <a:p>
            <a:fld id="{0B3A8078-5A32-4B09-ABA5-7ABEFD22E08A}" type="slidenum">
              <a:rPr lang="en-US" smtClean="0"/>
              <a:t>‹#›</a:t>
            </a:fld>
            <a:endParaRPr lang="en-US"/>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3865677"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4265092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5012268"/>
            <a:ext cx="4019522" cy="112727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4635132"/>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156009" y="5012267"/>
            <a:ext cx="6426391" cy="124157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9989287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162318"/>
            <a:ext cx="3044954" cy="1892808"/>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4162318"/>
            <a:ext cx="7460029" cy="2091525"/>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99807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428950" y="284481"/>
            <a:ext cx="4458249" cy="4320310"/>
          </a:xfrm>
        </p:spPr>
        <p:txBody>
          <a:bodyPr vert="horz" lIns="91440" tIns="45720" rIns="91440" bIns="45720" rtlCol="0" anchor="t">
            <a:normAutofit/>
          </a:bodyPr>
          <a:lstStyle>
            <a:lvl1pPr>
              <a:defRPr lang="en-US" sz="48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428950" y="4870174"/>
            <a:ext cx="3856735" cy="1033669"/>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719567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428950" y="6343955"/>
            <a:ext cx="2100482"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p:spPr>
        <p:txBody>
          <a:bodyPr/>
          <a:lstStyle>
            <a:lvl1pPr>
              <a:defRPr>
                <a:solidFill>
                  <a:schemeClr val="tx1"/>
                </a:solidFill>
                <a:effectLst/>
              </a:defRPr>
            </a:lvl1p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24010643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712508"/>
            <a:ext cx="3014218" cy="2019782"/>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1064" y="1"/>
            <a:ext cx="10734656" cy="3260034"/>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3680652"/>
            <a:ext cx="7460029" cy="2558783"/>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0607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600" y="707477"/>
            <a:ext cx="3021873" cy="1773540"/>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09600" y="3135210"/>
            <a:ext cx="2791027" cy="365125"/>
          </a:xfrm>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707476"/>
            <a:ext cx="7460029" cy="2330455"/>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565894" y="3135210"/>
            <a:ext cx="1559379" cy="365125"/>
          </a:xfrm>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5151" y="3135210"/>
            <a:ext cx="429207" cy="365125"/>
          </a:xfrm>
        </p:spPr>
        <p:txBody>
          <a:bodyPr/>
          <a:lstStyle/>
          <a:p>
            <a:fld id="{0B3A8078-5A32-4B09-ABA5-7ABEFD22E08A}" type="slidenum">
              <a:rPr lang="en-US" smtClean="0"/>
              <a:t>‹#›</a:t>
            </a:fld>
            <a:endParaRPr lang="en-US"/>
          </a:p>
        </p:txBody>
      </p:sp>
      <p:sp>
        <p:nvSpPr>
          <p:cNvPr id="4" name="Picture Placeholder 3">
            <a:extLst>
              <a:ext uri="{FF2B5EF4-FFF2-40B4-BE49-F238E27FC236}">
                <a16:creationId xmlns:a16="http://schemas.microsoft.com/office/drawing/2014/main" id="{EDB92F6E-55FC-C88B-734D-26D3B9923E69}"/>
              </a:ext>
            </a:extLst>
          </p:cNvPr>
          <p:cNvSpPr>
            <a:spLocks noGrp="1"/>
          </p:cNvSpPr>
          <p:nvPr>
            <p:ph type="pic" sz="quarter" idx="13" hasCustomPrompt="1"/>
          </p:nvPr>
        </p:nvSpPr>
        <p:spPr>
          <a:xfrm>
            <a:off x="-1" y="3636524"/>
            <a:ext cx="12192000" cy="3221477"/>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720475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559341"/>
            <a:ext cx="10969753"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1712912"/>
            <a:ext cx="4485564" cy="4613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055525" cy="365125"/>
          </a:xfrm>
        </p:spPr>
        <p:txBody>
          <a:bodyPr/>
          <a:lstStyle/>
          <a:p>
            <a:endParaRPr lang="en-US"/>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3232969" y="6343955"/>
            <a:ext cx="1449697"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4682667" y="6343955"/>
            <a:ext cx="443060" cy="365125"/>
          </a:xfrm>
        </p:spPr>
        <p:txBody>
          <a:bodyPr/>
          <a:lstStyle/>
          <a:p>
            <a:fld id="{0B3A8078-5A32-4B09-ABA5-7ABEFD22E08A}" type="slidenum">
              <a:rPr lang="en-US" smtClean="0"/>
              <a:t>‹#›</a:t>
            </a:fld>
            <a:endParaRPr lang="en-US"/>
          </a:p>
        </p:txBody>
      </p:sp>
      <p:sp>
        <p:nvSpPr>
          <p:cNvPr id="5" name="Picture Placeholder 4">
            <a:extLst>
              <a:ext uri="{FF2B5EF4-FFF2-40B4-BE49-F238E27FC236}">
                <a16:creationId xmlns:a16="http://schemas.microsoft.com/office/drawing/2014/main" id="{B1EBBFE7-73C3-3FA5-7EE3-B7845CF7CAEC}"/>
              </a:ext>
            </a:extLst>
          </p:cNvPr>
          <p:cNvSpPr>
            <a:spLocks noGrp="1"/>
          </p:cNvSpPr>
          <p:nvPr>
            <p:ph type="pic" sz="quarter" idx="18" hasCustomPrompt="1"/>
          </p:nvPr>
        </p:nvSpPr>
        <p:spPr>
          <a:xfrm>
            <a:off x="5659438" y="1712913"/>
            <a:ext cx="6532562" cy="5145087"/>
          </a:xfrm>
          <a:blipFill dpi="0" rotWithShape="1">
            <a:blip r:embed="rId3">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08883885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559341"/>
            <a:ext cx="10969753"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912398"/>
            <a:ext cx="4637269" cy="4207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p:spPr>
        <p:txBody>
          <a:bodyPr/>
          <a:lstStyle/>
          <a:p>
            <a:endParaRPr lang="en-US"/>
          </a:p>
        </p:txBody>
      </p:sp>
      <p:sp>
        <p:nvSpPr>
          <p:cNvPr id="5" name="Picture Placeholder 4">
            <a:extLst>
              <a:ext uri="{FF2B5EF4-FFF2-40B4-BE49-F238E27FC236}">
                <a16:creationId xmlns:a16="http://schemas.microsoft.com/office/drawing/2014/main" id="{EC8422D5-19BC-1CA0-FD0B-D86260BAA322}"/>
              </a:ext>
            </a:extLst>
          </p:cNvPr>
          <p:cNvSpPr>
            <a:spLocks noGrp="1"/>
          </p:cNvSpPr>
          <p:nvPr>
            <p:ph type="pic" sz="quarter" idx="18" hasCustomPrompt="1"/>
          </p:nvPr>
        </p:nvSpPr>
        <p:spPr>
          <a:xfrm>
            <a:off x="5737221" y="1912938"/>
            <a:ext cx="5741992" cy="4224337"/>
          </a:xfrm>
          <a:blipFill>
            <a:blip r:embed="rId2">
              <a:alphaModFix amt="60000"/>
            </a:blip>
            <a:stretch>
              <a:fillRect/>
            </a:stretch>
          </a:blipFill>
        </p:spPr>
        <p:txBody>
          <a:bodyPr/>
          <a:lstStyle>
            <a:lvl1pPr marL="0" indent="0">
              <a:buNone/>
              <a:defRPr/>
            </a:lvl1pPr>
          </a:lstStyle>
          <a:p>
            <a:r>
              <a:rPr lang="en-US" dirty="0"/>
              <a:t> </a:t>
            </a:r>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80423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557784"/>
            <a:ext cx="10969753"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5" name="Picture Placeholder 4">
            <a:extLst>
              <a:ext uri="{FF2B5EF4-FFF2-40B4-BE49-F238E27FC236}">
                <a16:creationId xmlns:a16="http://schemas.microsoft.com/office/drawing/2014/main" id="{AA37C0C1-9469-8309-7EC0-2377516265CC}"/>
              </a:ext>
            </a:extLst>
          </p:cNvPr>
          <p:cNvSpPr>
            <a:spLocks noGrp="1"/>
          </p:cNvSpPr>
          <p:nvPr>
            <p:ph type="pic" sz="quarter" idx="18" hasCustomPrompt="1"/>
          </p:nvPr>
        </p:nvSpPr>
        <p:spPr>
          <a:xfrm>
            <a:off x="0" y="1712913"/>
            <a:ext cx="6532563" cy="5145087"/>
          </a:xfrm>
          <a:blipFill>
            <a:blip r:embed="rId2">
              <a:alphaModFix amt="6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103255" y="1712911"/>
            <a:ext cx="4479145" cy="4617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7103254" y="6343955"/>
            <a:ext cx="2144113" cy="365125"/>
          </a:xfrm>
        </p:spPr>
        <p:txBody>
          <a:bodyPr/>
          <a:lstStyle/>
          <a:p>
            <a:endParaRPr lang="en-US"/>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98655" y="6343955"/>
            <a:ext cx="1449697" cy="365125"/>
          </a:xfrm>
        </p:spPr>
        <p:txBody>
          <a:bodyPr/>
          <a:lstStyle/>
          <a:p>
            <a:fld id="{710AE426-CBD1-49BA-A1DA-945CCEE2ED80}" type="datetimeFigureOut">
              <a:rPr lang="en-US" smtClean="0"/>
              <a:t>9/15/2025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25200" y="6343955"/>
            <a:ext cx="443060"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158629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06802"/>
            <a:ext cx="4672584" cy="126948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20468" y="2173850"/>
            <a:ext cx="4564763" cy="3963682"/>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905563" y="732155"/>
            <a:ext cx="5676838" cy="5405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1769111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709098"/>
            <a:ext cx="3696859" cy="1316347"/>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31521" y="2295145"/>
            <a:ext cx="3540760" cy="3853758"/>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933150" y="709098"/>
            <a:ext cx="6644488" cy="5439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895859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219199" y="4893733"/>
            <a:ext cx="9762068" cy="1059806"/>
          </a:xfrm>
        </p:spPr>
        <p:txBody>
          <a:bodyPr anchor="ctr">
            <a:normAutofit/>
          </a:bodyPr>
          <a:lstStyle>
            <a:lvl1pPr algn="ctr">
              <a:lnSpc>
                <a:spcPct val="110000"/>
              </a:lnSpc>
              <a:defRPr sz="26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484094"/>
            <a:ext cx="10543032" cy="4536141"/>
          </a:xfrm>
        </p:spPr>
        <p:txBody>
          <a:bodyPr anchor="b">
            <a:normAutofit/>
          </a:bodyPr>
          <a:lstStyle>
            <a:lvl1pPr marL="0" indent="0" algn="ctr">
              <a:lnSpc>
                <a:spcPct val="90000"/>
              </a:lnSpc>
              <a:buNone/>
              <a:defRPr sz="27000" b="1">
                <a:solidFill>
                  <a:schemeClr val="tx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endParaRPr lang="en-US"/>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0B3A8078-5A32-4B09-ABA5-7ABEFD22E08A}" type="slidenum">
              <a:rPr lang="en-US" smtClean="0"/>
              <a:t>‹#›</a:t>
            </a:fld>
            <a:endParaRPr lang="en-US"/>
          </a:p>
        </p:txBody>
      </p:sp>
    </p:spTree>
    <p:extLst>
      <p:ext uri="{BB962C8B-B14F-4D97-AF65-F5344CB8AC3E}">
        <p14:creationId xmlns:p14="http://schemas.microsoft.com/office/powerpoint/2010/main" val="2723753909"/>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219199" y="4953000"/>
            <a:ext cx="9762068" cy="1236133"/>
          </a:xfrm>
        </p:spPr>
        <p:txBody>
          <a:bodyPr anchor="ctr">
            <a:normAutofit/>
          </a:bodyPr>
          <a:lstStyle>
            <a:lvl1pPr algn="ctr">
              <a:lnSpc>
                <a:spcPct val="110000"/>
              </a:lnSpc>
              <a:defRPr sz="26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787400"/>
            <a:ext cx="10543032" cy="4682067"/>
          </a:xfrm>
        </p:spPr>
        <p:txBody>
          <a:bodyPr anchor="b">
            <a:normAutofit/>
          </a:bodyPr>
          <a:lstStyle>
            <a:lvl1pPr marL="0" indent="0" algn="ctr">
              <a:lnSpc>
                <a:spcPct val="90000"/>
              </a:lnSpc>
              <a:buNone/>
              <a:defRPr sz="33500" b="1">
                <a:solidFill>
                  <a:schemeClr val="tx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endParaRPr lang="en-US"/>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0B3A8078-5A32-4B09-ABA5-7ABEFD22E08A}" type="slidenum">
              <a:rPr lang="en-US" smtClean="0"/>
              <a:t>‹#›</a:t>
            </a:fld>
            <a:endParaRPr lang="en-US"/>
          </a:p>
        </p:txBody>
      </p:sp>
    </p:spTree>
    <p:extLst>
      <p:ext uri="{BB962C8B-B14F-4D97-AF65-F5344CB8AC3E}">
        <p14:creationId xmlns:p14="http://schemas.microsoft.com/office/powerpoint/2010/main" val="4258718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219199" y="4893733"/>
            <a:ext cx="9762068" cy="1059806"/>
          </a:xfrm>
        </p:spPr>
        <p:txBody>
          <a:bodyPr anchor="ctr">
            <a:normAutofit/>
          </a:bodyPr>
          <a:lstStyle>
            <a:lvl1pPr algn="ctr">
              <a:lnSpc>
                <a:spcPct val="110000"/>
              </a:lnSpc>
              <a:defRPr sz="2600" b="0">
                <a:solidFill>
                  <a:schemeClr val="accent1">
                    <a:lumMod val="75000"/>
                  </a:schemeClr>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484094"/>
            <a:ext cx="10543032" cy="4536141"/>
          </a:xfrm>
        </p:spPr>
        <p:txBody>
          <a:bodyPr anchor="b">
            <a:normAutofit/>
          </a:bodyPr>
          <a:lstStyle>
            <a:lvl1pPr marL="0" indent="0" algn="ctr">
              <a:lnSpc>
                <a:spcPct val="90000"/>
              </a:lnSpc>
              <a:buNone/>
              <a:defRPr sz="27000" b="1">
                <a:solidFill>
                  <a:schemeClr val="accent1">
                    <a:lumMod val="75000"/>
                  </a:schemeClr>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06542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46390" y="1411358"/>
            <a:ext cx="3888410" cy="2845567"/>
          </a:xfrm>
        </p:spPr>
        <p:txBody>
          <a:bodyPr vert="horz" lIns="91440" tIns="45720" rIns="91440" bIns="45720" rtlCol="0" anchor="b">
            <a:normAutofit/>
          </a:bodyPr>
          <a:lstStyle>
            <a:lvl1pPr>
              <a:defRPr lang="en-US" sz="44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46388" y="4403039"/>
            <a:ext cx="3888410" cy="1123122"/>
          </a:xfrm>
        </p:spPr>
        <p:txBody>
          <a:bodyPr vert="horz" lIns="91440" tIns="45720" rIns="91440" bIns="45720" rtlCol="0">
            <a:normAutofit/>
          </a:bodyPr>
          <a:lstStyle>
            <a:lvl1pPr marL="0" indent="0">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1" y="0"/>
            <a:ext cx="7424272"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846388" y="6343955"/>
            <a:ext cx="2100482"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767853" y="6343955"/>
            <a:ext cx="1475163" cy="365125"/>
          </a:xfrm>
        </p:spPr>
        <p:txBody>
          <a:bodyPr/>
          <a:lstStyle>
            <a:lvl1pPr>
              <a:defRPr>
                <a:solidFill>
                  <a:schemeClr val="tx1"/>
                </a:solidFill>
                <a:effectLst/>
              </a:defRPr>
            </a:lvl1p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29606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69294491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77440" y="4809744"/>
            <a:ext cx="7525512" cy="1269323"/>
          </a:xfrm>
        </p:spPr>
        <p:txBody>
          <a:bodyPr>
            <a:normAutofit/>
          </a:bodyPr>
          <a:lstStyle>
            <a:lvl1pPr algn="ctr">
              <a:lnSpc>
                <a:spcPct val="110000"/>
              </a:lnSpc>
              <a:defRPr sz="28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716282"/>
            <a:ext cx="10543032" cy="4206240"/>
          </a:xfrm>
        </p:spPr>
        <p:txBody>
          <a:bodyPr anchor="b">
            <a:normAutofit/>
          </a:bodyPr>
          <a:lstStyle>
            <a:lvl1pPr marL="0" indent="0" algn="ctr">
              <a:lnSpc>
                <a:spcPct val="90000"/>
              </a:lnSpc>
              <a:buNone/>
              <a:defRPr sz="278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96334833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9264" y="42335"/>
            <a:ext cx="11517039" cy="6172200"/>
          </a:xfrm>
        </p:spPr>
        <p:txBody>
          <a:bodyPr anchor="t">
            <a:normAutofit/>
          </a:bodyPr>
          <a:lstStyle>
            <a:lvl1pPr marL="0" indent="0">
              <a:lnSpc>
                <a:spcPct val="90000"/>
              </a:lnSpc>
              <a:buNone/>
              <a:defRPr sz="8000" b="1"/>
            </a:lvl1pPr>
            <a:lvl2pPr marL="228600" indent="0">
              <a:lnSpc>
                <a:spcPct val="90000"/>
              </a:lnSpc>
              <a:buNone/>
              <a:defRPr sz="7200" b="1"/>
            </a:lvl2pPr>
            <a:lvl3pPr marL="457200" indent="0">
              <a:lnSpc>
                <a:spcPct val="90000"/>
              </a:lnSpc>
              <a:buNone/>
              <a:defRPr sz="6600" b="1"/>
            </a:lvl3pPr>
            <a:lvl4pPr marL="685800" indent="0">
              <a:lnSpc>
                <a:spcPct val="90000"/>
              </a:lnSpc>
              <a:buNone/>
              <a:defRPr sz="6000" b="1"/>
            </a:lvl4pPr>
            <a:lvl5pPr marL="914400" indent="0">
              <a:lnSpc>
                <a:spcPct val="90000"/>
              </a:lnSpc>
              <a:buNone/>
              <a:defRPr sz="54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59655180"/>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9265" y="42335"/>
            <a:ext cx="11517038" cy="6172200"/>
          </a:xfrm>
        </p:spPr>
        <p:txBody>
          <a:bodyPr anchor="t">
            <a:normAutofit/>
          </a:bodyPr>
          <a:lstStyle>
            <a:lvl1pPr marL="0" indent="0">
              <a:lnSpc>
                <a:spcPct val="90000"/>
              </a:lnSpc>
              <a:buNone/>
              <a:defRPr sz="8000" b="1"/>
            </a:lvl1pPr>
            <a:lvl2pPr marL="228600" indent="0">
              <a:lnSpc>
                <a:spcPct val="90000"/>
              </a:lnSpc>
              <a:buNone/>
              <a:defRPr sz="7200" b="1"/>
            </a:lvl2pPr>
            <a:lvl3pPr marL="457200" indent="0">
              <a:lnSpc>
                <a:spcPct val="90000"/>
              </a:lnSpc>
              <a:buNone/>
              <a:defRPr sz="6600" b="1"/>
            </a:lvl3pPr>
            <a:lvl4pPr marL="685800" indent="0">
              <a:lnSpc>
                <a:spcPct val="90000"/>
              </a:lnSpc>
              <a:buNone/>
              <a:defRPr sz="6000" b="1"/>
            </a:lvl4pPr>
            <a:lvl5pPr marL="914400" indent="0">
              <a:lnSpc>
                <a:spcPct val="90000"/>
              </a:lnSpc>
              <a:buNone/>
              <a:defRPr sz="54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0983032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12647" y="137160"/>
            <a:ext cx="2805405" cy="365125"/>
          </a:xfrm>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8893929" y="137160"/>
            <a:ext cx="2202644" cy="365125"/>
          </a:xfrm>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137160"/>
            <a:ext cx="429207" cy="365125"/>
          </a:xfrm>
        </p:spPr>
        <p:txBody>
          <a:bodyPr/>
          <a:lstStyle/>
          <a:p>
            <a:fld id="{0B3A8078-5A32-4B09-ABA5-7ABEFD22E08A}"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9725" y="755374"/>
            <a:ext cx="10872216" cy="6019229"/>
          </a:xfrm>
        </p:spPr>
        <p:txBody>
          <a:bodyPr anchor="b">
            <a:normAutofit/>
          </a:bodyPr>
          <a:lstStyle>
            <a:lvl1pPr marL="0" indent="0">
              <a:lnSpc>
                <a:spcPct val="90000"/>
              </a:lnSpc>
              <a:buNone/>
              <a:defRPr sz="7200" b="1"/>
            </a:lvl1pPr>
            <a:lvl2pPr marL="228600" indent="0">
              <a:lnSpc>
                <a:spcPct val="90000"/>
              </a:lnSpc>
              <a:buNone/>
              <a:defRPr sz="6600" b="1"/>
            </a:lvl2pPr>
            <a:lvl3pPr marL="457200" indent="0">
              <a:lnSpc>
                <a:spcPct val="90000"/>
              </a:lnSpc>
              <a:buNone/>
              <a:defRPr sz="6000" b="1"/>
            </a:lvl3pPr>
            <a:lvl4pPr marL="685800" indent="0">
              <a:lnSpc>
                <a:spcPct val="90000"/>
              </a:lnSpc>
              <a:buNone/>
              <a:defRPr sz="5400" b="1"/>
            </a:lvl4pPr>
            <a:lvl5pPr marL="914400" indent="0">
              <a:lnSpc>
                <a:spcPct val="90000"/>
              </a:lnSpc>
              <a:buNone/>
              <a:defRPr sz="4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63725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tatem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3F6E1CB6-4A50-1364-430B-EF249B6D0012}"/>
              </a:ext>
            </a:extLst>
          </p:cNvPr>
          <p:cNvSpPr>
            <a:spLocks noGrp="1"/>
          </p:cNvSpPr>
          <p:nvPr>
            <p:ph sz="quarter" idx="14" hasCustomPrompt="1"/>
          </p:nvPr>
        </p:nvSpPr>
        <p:spPr>
          <a:xfrm>
            <a:off x="612774" y="1033272"/>
            <a:ext cx="10972800" cy="4782312"/>
          </a:xfrm>
        </p:spPr>
        <p:txBody>
          <a:bodyPr anchor="ctr">
            <a:noAutofit/>
          </a:bodyPr>
          <a:lstStyle>
            <a:lvl1pPr marL="0" indent="0">
              <a:lnSpc>
                <a:spcPct val="100000"/>
              </a:lnSpc>
              <a:buNone/>
              <a:defRPr sz="8000" b="1">
                <a:solidFill>
                  <a:schemeClr val="accent1">
                    <a:lumMod val="75000"/>
                  </a:schemeClr>
                </a:solidFill>
              </a:defRPr>
            </a:lvl1pPr>
            <a:lvl2pPr marL="228600" indent="0">
              <a:lnSpc>
                <a:spcPct val="100000"/>
              </a:lnSpc>
              <a:buNone/>
              <a:defRPr sz="8000" b="1">
                <a:solidFill>
                  <a:schemeClr val="accent1">
                    <a:lumMod val="75000"/>
                  </a:schemeClr>
                </a:solidFill>
              </a:defRPr>
            </a:lvl2pPr>
            <a:lvl3pPr marL="457200" indent="0">
              <a:lnSpc>
                <a:spcPct val="100000"/>
              </a:lnSpc>
              <a:buNone/>
              <a:defRPr sz="8000" b="1">
                <a:solidFill>
                  <a:schemeClr val="accent1">
                    <a:lumMod val="75000"/>
                  </a:schemeClr>
                </a:solidFill>
              </a:defRPr>
            </a:lvl3pPr>
            <a:lvl4pPr marL="685800" indent="0">
              <a:lnSpc>
                <a:spcPct val="100000"/>
              </a:lnSpc>
              <a:buNone/>
              <a:defRPr sz="8000" b="1">
                <a:solidFill>
                  <a:schemeClr val="accent1">
                    <a:lumMod val="75000"/>
                  </a:schemeClr>
                </a:solidFill>
              </a:defRPr>
            </a:lvl4pPr>
            <a:lvl5pPr marL="914400" indent="0">
              <a:lnSpc>
                <a:spcPct val="100000"/>
              </a:lnSpc>
              <a:buNone/>
              <a:defRPr sz="8000" b="1">
                <a:solidFill>
                  <a:schemeClr val="accent1">
                    <a:lumMod val="75000"/>
                  </a:schemeClr>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1609685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5">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4008" y="45720"/>
            <a:ext cx="10872216" cy="6172200"/>
          </a:xfrm>
        </p:spPr>
        <p:txBody>
          <a:bodyPr vert="horz" lIns="91440" tIns="45720" rIns="91440" bIns="45720" rtlCol="0" anchor="t">
            <a:normAutofit/>
          </a:bodyPr>
          <a:lstStyle>
            <a:lvl1pPr marL="0" indent="0">
              <a:lnSpc>
                <a:spcPct val="90000"/>
              </a:lnSpc>
              <a:buNone/>
              <a:defRPr lang="en-US" sz="7200" b="1" dirty="0"/>
            </a:lvl1pPr>
            <a:lvl2pPr marL="228600" indent="0">
              <a:lnSpc>
                <a:spcPct val="90000"/>
              </a:lnSpc>
              <a:buNone/>
              <a:defRPr lang="en-US" sz="6600" b="1" dirty="0"/>
            </a:lvl2pPr>
            <a:lvl3pPr marL="457200" indent="0">
              <a:lnSpc>
                <a:spcPct val="90000"/>
              </a:lnSpc>
              <a:buNone/>
              <a:defRPr lang="en-US" sz="6000" b="1" dirty="0"/>
            </a:lvl3pPr>
            <a:lvl4pPr marL="685800" indent="0">
              <a:lnSpc>
                <a:spcPct val="90000"/>
              </a:lnSpc>
              <a:buNone/>
              <a:defRPr lang="en-US" sz="5400" b="1" dirty="0"/>
            </a:lvl4pPr>
            <a:lvl5pPr marL="914400" indent="0">
              <a:lnSpc>
                <a:spcPct val="90000"/>
              </a:lnSpc>
              <a:buNone/>
              <a:defRPr lang="en-US" sz="4800" b="1" dirty="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847326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499616" y="5029200"/>
            <a:ext cx="9198864" cy="640080"/>
          </a:xfrm>
        </p:spPr>
        <p:txBody>
          <a:bodyPr anchor="ctr">
            <a:normAutofit/>
          </a:bodyPr>
          <a:lstStyle>
            <a:lvl1pPr>
              <a:lnSpc>
                <a:spcPct val="120000"/>
              </a:lnSpc>
              <a:defRPr sz="2000" spc="0">
                <a:solidFill>
                  <a:schemeClr val="accent1">
                    <a:lumMod val="75000"/>
                  </a:schemeClr>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188720"/>
            <a:ext cx="9198864" cy="3332480"/>
          </a:xfrm>
        </p:spPr>
        <p:txBody>
          <a:bodyPr anchor="ctr">
            <a:normAutofit/>
          </a:bodyPr>
          <a:lstStyle>
            <a:lvl1pPr marL="164592" indent="-164592">
              <a:lnSpc>
                <a:spcPct val="100000"/>
              </a:lnSpc>
              <a:spcBef>
                <a:spcPts val="0"/>
              </a:spcBef>
              <a:buNone/>
              <a:defRPr sz="4800">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4284796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677009" y="4955722"/>
            <a:ext cx="8863084" cy="669472"/>
          </a:xfrm>
        </p:spPr>
        <p:txBody>
          <a:bodyPr anchor="ctr">
            <a:normAutofit/>
          </a:bodyPr>
          <a:lstStyle>
            <a:lvl1pPr algn="r">
              <a:lnSpc>
                <a:spcPct val="120000"/>
              </a:lnSpc>
              <a:defRPr sz="2000" spc="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677008" y="1344168"/>
            <a:ext cx="8863085" cy="3291840"/>
          </a:xfrm>
        </p:spPr>
        <p:txBody>
          <a:bodyPr anchor="ctr">
            <a:normAutofit/>
          </a:bodyPr>
          <a:lstStyle>
            <a:lvl1pPr marL="164592" indent="-164592">
              <a:lnSpc>
                <a:spcPct val="100000"/>
              </a:lnSpc>
              <a:spcBef>
                <a:spcPts val="0"/>
              </a:spcBef>
              <a:buNone/>
              <a:defRPr sz="4800">
                <a:latin typeface="+mj-lt"/>
              </a:defRPr>
            </a:lvl1pPr>
          </a:lstStyle>
          <a:p>
            <a:pPr lvl="0"/>
            <a:r>
              <a:rPr lang="en-US" dirty="0"/>
              <a:t>Click to edit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72417107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4707468" y="4893733"/>
            <a:ext cx="5638800" cy="788610"/>
          </a:xfrm>
        </p:spPr>
        <p:txBody>
          <a:bodyPr anchor="ctr">
            <a:normAutofit/>
          </a:bodyPr>
          <a:lstStyle>
            <a:lvl1pPr algn="r">
              <a:lnSpc>
                <a:spcPct val="120000"/>
              </a:lnSpc>
              <a:defRPr sz="2000" b="1" spc="0">
                <a:solidFill>
                  <a:schemeClr val="accent1">
                    <a:lumMod val="75000"/>
                  </a:schemeClr>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862666" y="1388534"/>
            <a:ext cx="8483601" cy="3371246"/>
          </a:xfrm>
        </p:spPr>
        <p:txBody>
          <a:bodyPr anchor="ctr">
            <a:normAutofit/>
          </a:bodyPr>
          <a:lstStyle>
            <a:lvl1pPr marL="164592" indent="-164592">
              <a:lnSpc>
                <a:spcPct val="110000"/>
              </a:lnSpc>
              <a:spcBef>
                <a:spcPts val="0"/>
              </a:spcBef>
              <a:buNone/>
              <a:defRPr sz="5400">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9953728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12064"/>
            <a:ext cx="10741152" cy="969264"/>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825625"/>
            <a:ext cx="50749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278563" y="1825625"/>
            <a:ext cx="507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10297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5201704"/>
            <a:ext cx="11213593" cy="786384"/>
          </a:xfrm>
        </p:spPr>
        <p:txBody>
          <a:bodyPr vert="horz" lIns="91440" tIns="45720" rIns="91440" bIns="45720" rtlCol="0" anchor="b">
            <a:normAutofit/>
          </a:bodyPr>
          <a:lstStyle>
            <a:lvl1pPr>
              <a:defRPr lang="en-US" sz="4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971760"/>
            <a:ext cx="11213593" cy="365125"/>
          </a:xfrm>
        </p:spPr>
        <p:txBody>
          <a:bodyPr vert="horz" lIns="91440" tIns="45720" rIns="91440" bIns="45720" rtlCol="0">
            <a:normAutofit/>
          </a:bodyPr>
          <a:lstStyle>
            <a:lvl1pPr marL="0" indent="0">
              <a:buNone/>
              <a:defRPr lang="en-US" sz="1600" dirty="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4986425"/>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US"/>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710AE426-CBD1-49BA-A1DA-945CCEE2ED80}" type="datetimeFigureOut">
              <a:rPr lang="en-US" smtClean="0"/>
              <a:t>9/15/2025</a:t>
            </a:fld>
            <a:endParaRPr lang="en-US"/>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5119382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12064"/>
            <a:ext cx="10745788" cy="969264"/>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07492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387600"/>
            <a:ext cx="5075238" cy="378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80468" y="1685735"/>
            <a:ext cx="507492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279832" y="2387600"/>
            <a:ext cx="5075556" cy="378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6421479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12648" y="512064"/>
            <a:ext cx="10963656" cy="96926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768204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20522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713232"/>
            <a:ext cx="3595634" cy="162532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590800"/>
            <a:ext cx="3595634" cy="3713584"/>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713232"/>
            <a:ext cx="6440258" cy="559115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6625781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713232"/>
            <a:ext cx="3595634" cy="176208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585586" cy="3346063"/>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340483" y="713232"/>
            <a:ext cx="6139637" cy="5458968"/>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384868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14299" y="89808"/>
            <a:ext cx="11462003" cy="2514600"/>
          </a:xfrm>
        </p:spPr>
        <p:txBody>
          <a:bodyPr anchor="t">
            <a:normAutofit/>
          </a:bodyPr>
          <a:lstStyle>
            <a:lvl1pPr>
              <a:defRPr sz="72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118757"/>
            <a:ext cx="10963528" cy="2620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959248582"/>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627318"/>
            <a:ext cx="8430767" cy="1842020"/>
          </a:xfrm>
        </p:spPr>
        <p:txBody>
          <a:bodyPr anchor="b">
            <a:noAutofit/>
          </a:bodyPr>
          <a:lstStyle>
            <a:lvl1pPr>
              <a:defRPr sz="72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5" y="3622674"/>
            <a:ext cx="8430639" cy="1608008"/>
          </a:xfrm>
        </p:spPr>
        <p:txBody>
          <a:bodyPr>
            <a:normAutofit/>
          </a:bodyPr>
          <a:lstStyle>
            <a:lvl1pPr marL="0" indent="0">
              <a:buNone/>
              <a:defRPr sz="1800"/>
            </a:lvl1pPr>
            <a:lvl2pPr marL="228600" indent="0">
              <a:buNone/>
              <a:defRPr sz="1600"/>
            </a:lvl2pPr>
            <a:lvl3pPr marL="457200" indent="0">
              <a:buNone/>
              <a:defRPr sz="1400"/>
            </a:lvl3pPr>
            <a:lvl4pPr marL="685800" indent="0">
              <a:buNone/>
              <a:defRPr sz="1400"/>
            </a:lvl4pPr>
            <a:lvl5pPr marL="91440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75275715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391" y="82209"/>
            <a:ext cx="10280809" cy="4572000"/>
          </a:xfrm>
        </p:spPr>
        <p:txBody>
          <a:bodyPr vert="horz" lIns="91440" tIns="45720" rIns="91440" bIns="45720" rtlCol="0" anchor="t">
            <a:normAutofit/>
          </a:bodyPr>
          <a:lstStyle>
            <a:lvl1pPr>
              <a:defRPr lang="en-US" sz="78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4800600"/>
            <a:ext cx="7083554" cy="1093304"/>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2414697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7" y="1143000"/>
            <a:ext cx="8683753" cy="3095149"/>
          </a:xfrm>
        </p:spPr>
        <p:txBody>
          <a:bodyPr vert="horz" lIns="91440" tIns="45720" rIns="91440" bIns="45720" rtlCol="0" anchor="b">
            <a:normAutofit/>
          </a:bodyPr>
          <a:lstStyle>
            <a:lvl1pPr>
              <a:defRPr lang="en-US" sz="6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7" y="4498848"/>
            <a:ext cx="6881457" cy="1014984"/>
          </a:xfrm>
        </p:spPr>
        <p:txBody>
          <a:bodyPr vert="horz" lIns="91440" tIns="45720" rIns="91440" bIns="45720" rtlCol="0">
            <a:normAutofit/>
          </a:bodyPr>
          <a:lstStyle>
            <a:lvl1pPr marL="0" indent="0">
              <a:buNone/>
              <a:defRPr lang="en-US" sz="18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6343955"/>
            <a:ext cx="2805405"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6343955"/>
            <a:ext cx="2875064" cy="365125"/>
          </a:xfrm>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9889912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391" y="82209"/>
            <a:ext cx="9899809" cy="4572000"/>
          </a:xfrm>
        </p:spPr>
        <p:txBody>
          <a:bodyPr vert="horz" lIns="91440" tIns="45720" rIns="91440" bIns="45720" rtlCol="0" anchor="t">
            <a:normAutofit/>
          </a:bodyPr>
          <a:lstStyle>
            <a:lvl1pPr>
              <a:defRPr lang="en-US" sz="7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4800600"/>
            <a:ext cx="7083554" cy="1093304"/>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6691048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52600" y="1447800"/>
            <a:ext cx="8686800" cy="2491655"/>
          </a:xfrm>
        </p:spPr>
        <p:txBody>
          <a:bodyPr anchor="b">
            <a:normAutofit/>
          </a:bodyP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8"/>
            <a:ext cx="7588155" cy="1029310"/>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59471710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14649"/>
            <a:ext cx="10963655" cy="9723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09862"/>
            <a:ext cx="10963656" cy="45137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7" y="6343955"/>
            <a:ext cx="2805405" cy="365125"/>
          </a:xfrm>
          <a:prstGeom prst="rect">
            <a:avLst/>
          </a:prstGeom>
        </p:spPr>
        <p:txBody>
          <a:bodyPr vert="horz" lIns="91440" tIns="45720" rIns="91440" bIns="45720" rtlCol="0" anchor="ctr"/>
          <a:lstStyle>
            <a:lvl1pPr algn="l">
              <a:defRPr sz="80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893929" y="6343955"/>
            <a:ext cx="2202644" cy="365125"/>
          </a:xfrm>
          <a:prstGeom prst="rect">
            <a:avLst/>
          </a:prstGeom>
        </p:spPr>
        <p:txBody>
          <a:bodyPr vert="horz" lIns="91440" tIns="45720" rIns="91440" bIns="45720" rtlCol="0" anchor="ctr"/>
          <a:lstStyle>
            <a:lvl1pPr algn="r">
              <a:defRPr sz="800">
                <a:solidFill>
                  <a:schemeClr val="tx1"/>
                </a:solidFill>
              </a:defRPr>
            </a:lvl1pPr>
          </a:lstStyle>
          <a:p>
            <a:fld id="{710AE426-CBD1-49BA-A1DA-945CCEE2ED80}" type="datetimeFigureOut">
              <a:rPr lang="en-US" smtClean="0"/>
              <a:t>9/15/2025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lstStyle>
            <a:lvl1pPr algn="r">
              <a:defRPr sz="800">
                <a:solidFill>
                  <a:schemeClr val="tx1"/>
                </a:solidFill>
              </a:defRPr>
            </a:lvl1pPr>
          </a:lstStyle>
          <a:p>
            <a:fld id="{0B3A8078-5A32-4B09-ABA5-7ABEFD22E08A}" type="slidenum">
              <a:rPr lang="en-US" smtClean="0"/>
              <a:t>‹#›</a:t>
            </a:fld>
            <a:endParaRPr lang="en-US"/>
          </a:p>
        </p:txBody>
      </p:sp>
    </p:spTree>
    <p:extLst>
      <p:ext uri="{BB962C8B-B14F-4D97-AF65-F5344CB8AC3E}">
        <p14:creationId xmlns:p14="http://schemas.microsoft.com/office/powerpoint/2010/main" val="835301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Lst>
  <p:txStyles>
    <p:titleStyle>
      <a:lvl1pPr algn="l" defTabSz="914400" rtl="0" eaLnBrk="1" latinLnBrk="0" hangingPunct="1">
        <a:lnSpc>
          <a:spcPct val="95000"/>
        </a:lnSpc>
        <a:spcBef>
          <a:spcPct val="0"/>
        </a:spcBef>
        <a:buNone/>
        <a:defRPr sz="2800" b="1" kern="1200"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2160">
          <p15:clr>
            <a:srgbClr val="F26B43"/>
          </p15:clr>
        </p15:guide>
        <p15:guide id="8" pos="3840">
          <p15:clr>
            <a:srgbClr val="F26B43"/>
          </p15:clr>
        </p15:guide>
        <p15:guide id="9" pos="7296">
          <p15:clr>
            <a:srgbClr val="F26B43"/>
          </p15:clr>
        </p15:guide>
        <p15:guide id="10"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AEBA-6916-D329-91AD-CD7ACDEF63B7}"/>
              </a:ext>
            </a:extLst>
          </p:cNvPr>
          <p:cNvSpPr>
            <a:spLocks noGrp="1"/>
          </p:cNvSpPr>
          <p:nvPr>
            <p:ph type="ctrTitle"/>
          </p:nvPr>
        </p:nvSpPr>
        <p:spPr>
          <a:xfrm>
            <a:off x="1752600" y="1447800"/>
            <a:ext cx="8686800" cy="2491655"/>
          </a:xfrm>
        </p:spPr>
        <p:txBody>
          <a:bodyPr anchor="b">
            <a:normAutofit/>
          </a:bodyPr>
          <a:lstStyle/>
          <a:p>
            <a:r>
              <a:rPr lang="en-US" sz="5100"/>
              <a:t>The Receiving End of the Cooperative Eye: A Test by Construction</a:t>
            </a:r>
          </a:p>
        </p:txBody>
      </p:sp>
      <p:sp>
        <p:nvSpPr>
          <p:cNvPr id="3" name="Subtitle 2">
            <a:extLst>
              <a:ext uri="{FF2B5EF4-FFF2-40B4-BE49-F238E27FC236}">
                <a16:creationId xmlns:a16="http://schemas.microsoft.com/office/drawing/2014/main" id="{A0083AC4-EF86-3918-3D39-83591917FADF}"/>
              </a:ext>
            </a:extLst>
          </p:cNvPr>
          <p:cNvSpPr>
            <a:spLocks noGrp="1"/>
          </p:cNvSpPr>
          <p:nvPr>
            <p:ph type="subTitle" idx="1"/>
          </p:nvPr>
        </p:nvSpPr>
        <p:spPr>
          <a:xfrm>
            <a:off x="2301923" y="4039648"/>
            <a:ext cx="7588155" cy="1029310"/>
          </a:xfrm>
        </p:spPr>
        <p:txBody>
          <a:bodyPr>
            <a:normAutofit/>
          </a:bodyPr>
          <a:lstStyle/>
          <a:p>
            <a:r>
              <a:rPr lang="en-US"/>
              <a:t>Exploring collaboration through practical building challenges</a:t>
            </a:r>
          </a:p>
        </p:txBody>
      </p:sp>
    </p:spTree>
    <p:extLst>
      <p:ext uri="{BB962C8B-B14F-4D97-AF65-F5344CB8AC3E}">
        <p14:creationId xmlns:p14="http://schemas.microsoft.com/office/powerpoint/2010/main" val="159208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3CBB-48F6-4947-9FA1-37D7CAE29DF4}"/>
              </a:ext>
            </a:extLst>
          </p:cNvPr>
          <p:cNvSpPr>
            <a:spLocks noGrp="1"/>
          </p:cNvSpPr>
          <p:nvPr>
            <p:ph type="title"/>
          </p:nvPr>
        </p:nvSpPr>
        <p:spPr>
          <a:xfrm>
            <a:off x="111758" y="1869103"/>
            <a:ext cx="9337042" cy="4906929"/>
          </a:xfrm>
        </p:spPr>
        <p:txBody>
          <a:bodyPr anchor="b">
            <a:normAutofit/>
          </a:bodyPr>
          <a:lstStyle/>
          <a:p>
            <a:r>
              <a:rPr lang="en-US"/>
              <a:t>YET Zero Prototype</a:t>
            </a:r>
          </a:p>
        </p:txBody>
      </p:sp>
    </p:spTree>
    <p:extLst>
      <p:ext uri="{BB962C8B-B14F-4D97-AF65-F5344CB8AC3E}">
        <p14:creationId xmlns:p14="http://schemas.microsoft.com/office/powerpoint/2010/main" val="2945251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20A8-A16A-DFAE-6E87-CA342547349A}"/>
              </a:ext>
            </a:extLst>
          </p:cNvPr>
          <p:cNvSpPr>
            <a:spLocks noGrp="1"/>
          </p:cNvSpPr>
          <p:nvPr>
            <p:ph type="title"/>
          </p:nvPr>
        </p:nvSpPr>
        <p:spPr>
          <a:xfrm>
            <a:off x="7094553" y="423332"/>
            <a:ext cx="4477512" cy="1328932"/>
          </a:xfrm>
        </p:spPr>
        <p:txBody>
          <a:bodyPr anchor="b">
            <a:normAutofit/>
          </a:bodyPr>
          <a:lstStyle/>
          <a:p>
            <a:r>
              <a:rPr lang="en-US"/>
              <a:t>Construction and Implementation</a:t>
            </a:r>
          </a:p>
        </p:txBody>
      </p:sp>
      <p:sp>
        <p:nvSpPr>
          <p:cNvPr id="4" name="Content Placeholder 3">
            <a:extLst>
              <a:ext uri="{FF2B5EF4-FFF2-40B4-BE49-F238E27FC236}">
                <a16:creationId xmlns:a16="http://schemas.microsoft.com/office/drawing/2014/main" id="{87A79561-B24D-D63F-11D4-17423F0FA23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04889" y="1975104"/>
            <a:ext cx="4477512" cy="4282573"/>
          </a:xfrm>
        </p:spPr>
        <p:txBody>
          <a:bodyPr>
            <a:normAutofit/>
          </a:bodyPr>
          <a:lstStyle/>
          <a:p>
            <a:pPr marL="0" indent="0">
              <a:spcBef>
                <a:spcPts val="2500"/>
              </a:spcBef>
              <a:buFont typeface="Arial" panose="020B0604020202020204" pitchFamily="34" charset="0"/>
              <a:buNone/>
            </a:pPr>
            <a:r>
              <a:rPr lang="en-US" b="1"/>
              <a:t>Prototype Design</a:t>
            </a:r>
          </a:p>
          <a:p>
            <a:pPr marL="0" lvl="1" indent="0">
              <a:buFont typeface="Arial" panose="020B0604020202020204" pitchFamily="34" charset="0"/>
              <a:buNone/>
            </a:pPr>
            <a:r>
              <a:t>The device is a low-cost, DIY eye-tracker using a USB endoscope camera mounted on headphones with a kitchen roll headrest.</a:t>
            </a:r>
            <a:endParaRPr lang="en-US"/>
          </a:p>
          <a:p>
            <a:pPr marL="0" indent="0">
              <a:spcBef>
                <a:spcPts val="2500"/>
              </a:spcBef>
              <a:buFont typeface="Arial" panose="020B0604020202020204" pitchFamily="34" charset="0"/>
              <a:buNone/>
            </a:pPr>
            <a:r>
              <a:rPr lang="en-US" b="1"/>
              <a:t>Software and Calibration</a:t>
            </a:r>
          </a:p>
          <a:p>
            <a:pPr marL="0" lvl="1" indent="0">
              <a:buFont typeface="Arial" panose="020B0604020202020204" pitchFamily="34" charset="0"/>
              <a:buNone/>
            </a:pPr>
            <a:r>
              <a:t>Python application uses PyGame for GUI and OpenCV for image processing with nine-point calibration and quick realignment.</a:t>
            </a:r>
            <a:endParaRPr lang="en-US"/>
          </a:p>
          <a:p>
            <a:pPr marL="0" indent="0">
              <a:spcBef>
                <a:spcPts val="2500"/>
              </a:spcBef>
              <a:buFont typeface="Arial" panose="020B0604020202020204" pitchFamily="34" charset="0"/>
              <a:buNone/>
            </a:pPr>
            <a:r>
              <a:rPr lang="en-US" b="1"/>
              <a:t>Performance and Use Cases</a:t>
            </a:r>
          </a:p>
          <a:p>
            <a:pPr marL="0" lvl="1" indent="0">
              <a:buFont typeface="Arial" panose="020B0604020202020204" pitchFamily="34" charset="0"/>
              <a:buNone/>
            </a:pPr>
            <a:r>
              <a:t>Prototype performs well despite low resolution; affected by screen brightness; suitable for psychological studies and student projects.</a:t>
            </a:r>
            <a:endParaRPr lang="en-US"/>
          </a:p>
        </p:txBody>
      </p:sp>
      <p:pic>
        <p:nvPicPr>
          <p:cNvPr id="7" name="Picture 6">
            <a:extLst>
              <a:ext uri="{FF2B5EF4-FFF2-40B4-BE49-F238E27FC236}">
                <a16:creationId xmlns:a16="http://schemas.microsoft.com/office/drawing/2014/main" id="{339875A6-16F7-9023-82A7-4AE54A1D5C41}"/>
              </a:ext>
            </a:extLst>
          </p:cNvPr>
          <p:cNvPicPr>
            <a:picLocks noChangeAspect="1"/>
          </p:cNvPicPr>
          <p:nvPr/>
        </p:nvPicPr>
        <p:blipFill>
          <a:blip r:embed="rId3"/>
          <a:stretch>
            <a:fillRect/>
          </a:stretch>
        </p:blipFill>
        <p:spPr>
          <a:xfrm>
            <a:off x="-1377" y="2410"/>
            <a:ext cx="4648200" cy="6724650"/>
          </a:xfrm>
          <a:prstGeom prst="rect">
            <a:avLst/>
          </a:prstGeom>
        </p:spPr>
      </p:pic>
      <p:pic>
        <p:nvPicPr>
          <p:cNvPr id="8" name="Picture 7">
            <a:extLst>
              <a:ext uri="{FF2B5EF4-FFF2-40B4-BE49-F238E27FC236}">
                <a16:creationId xmlns:a16="http://schemas.microsoft.com/office/drawing/2014/main" id="{49CB29EF-E357-AD5B-6C27-F01F3FC26A5F}"/>
              </a:ext>
            </a:extLst>
          </p:cNvPr>
          <p:cNvPicPr>
            <a:picLocks noChangeAspect="1"/>
          </p:cNvPicPr>
          <p:nvPr/>
        </p:nvPicPr>
        <p:blipFill>
          <a:blip r:embed="rId4"/>
          <a:stretch>
            <a:fillRect/>
          </a:stretch>
        </p:blipFill>
        <p:spPr>
          <a:xfrm>
            <a:off x="3046622" y="2936625"/>
            <a:ext cx="3867839" cy="3794049"/>
          </a:xfrm>
          <a:prstGeom prst="rect">
            <a:avLst/>
          </a:prstGeom>
        </p:spPr>
      </p:pic>
      <p:pic>
        <p:nvPicPr>
          <p:cNvPr id="9" name="Picture 8" descr="YET Logo">
            <a:extLst>
              <a:ext uri="{FF2B5EF4-FFF2-40B4-BE49-F238E27FC236}">
                <a16:creationId xmlns:a16="http://schemas.microsoft.com/office/drawing/2014/main" id="{0C8927F0-58CB-E82F-CC95-4F0A93070D5F}"/>
              </a:ext>
            </a:extLst>
          </p:cNvPr>
          <p:cNvPicPr>
            <a:picLocks noChangeAspect="1"/>
          </p:cNvPicPr>
          <p:nvPr/>
        </p:nvPicPr>
        <p:blipFill>
          <a:blip r:embed="rId5"/>
          <a:stretch>
            <a:fillRect/>
          </a:stretch>
        </p:blipFill>
        <p:spPr>
          <a:xfrm>
            <a:off x="4173557" y="1026405"/>
            <a:ext cx="2743200" cy="1371600"/>
          </a:xfrm>
          <a:prstGeom prst="rect">
            <a:avLst/>
          </a:prstGeom>
        </p:spPr>
      </p:pic>
    </p:spTree>
    <p:extLst>
      <p:ext uri="{BB962C8B-B14F-4D97-AF65-F5344CB8AC3E}">
        <p14:creationId xmlns:p14="http://schemas.microsoft.com/office/powerpoint/2010/main" val="740546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146B-4186-E384-4BF0-E1C2F262D92B}"/>
              </a:ext>
            </a:extLst>
          </p:cNvPr>
          <p:cNvSpPr>
            <a:spLocks noGrp="1"/>
          </p:cNvSpPr>
          <p:nvPr>
            <p:ph type="title"/>
          </p:nvPr>
        </p:nvSpPr>
        <p:spPr>
          <a:xfrm>
            <a:off x="111758" y="1869103"/>
            <a:ext cx="9337042" cy="4906929"/>
          </a:xfrm>
        </p:spPr>
        <p:txBody>
          <a:bodyPr anchor="b">
            <a:normAutofit/>
          </a:bodyPr>
          <a:lstStyle/>
          <a:p>
            <a:r>
              <a:rPr lang="en-US"/>
              <a:t>Study 1: Accuracy of QuadBright</a:t>
            </a:r>
          </a:p>
        </p:txBody>
      </p:sp>
    </p:spTree>
    <p:extLst>
      <p:ext uri="{BB962C8B-B14F-4D97-AF65-F5344CB8AC3E}">
        <p14:creationId xmlns:p14="http://schemas.microsoft.com/office/powerpoint/2010/main" val="2883568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21B0-84AB-3466-7DFC-04F224C66EB8}"/>
              </a:ext>
            </a:extLst>
          </p:cNvPr>
          <p:cNvSpPr>
            <a:spLocks noGrp="1"/>
          </p:cNvSpPr>
          <p:nvPr>
            <p:ph type="title"/>
          </p:nvPr>
        </p:nvSpPr>
        <p:spPr>
          <a:xfrm>
            <a:off x="612648" y="514649"/>
            <a:ext cx="10963655" cy="972373"/>
          </a:xfrm>
        </p:spPr>
        <p:txBody>
          <a:bodyPr anchor="b">
            <a:normAutofit/>
          </a:bodyPr>
          <a:lstStyle/>
          <a:p>
            <a:r>
              <a:rPr lang="en-US"/>
              <a:t>Experimental Design and Results</a:t>
            </a:r>
          </a:p>
        </p:txBody>
      </p:sp>
      <p:pic>
        <p:nvPicPr>
          <p:cNvPr id="10" name="Picture 9">
            <a:extLst>
              <a:ext uri="{FF2B5EF4-FFF2-40B4-BE49-F238E27FC236}">
                <a16:creationId xmlns:a16="http://schemas.microsoft.com/office/drawing/2014/main" id="{7D5C5A12-624A-1ECE-1E5F-FD6EE053ED30}"/>
              </a:ext>
            </a:extLst>
          </p:cNvPr>
          <p:cNvPicPr>
            <a:picLocks noChangeAspect="1"/>
          </p:cNvPicPr>
          <p:nvPr/>
        </p:nvPicPr>
        <p:blipFill>
          <a:blip r:embed="rId3"/>
          <a:stretch>
            <a:fillRect/>
          </a:stretch>
        </p:blipFill>
        <p:spPr>
          <a:xfrm>
            <a:off x="2437500" y="1709862"/>
            <a:ext cx="7313949" cy="4513752"/>
          </a:xfrm>
          <a:prstGeom prst="rect">
            <a:avLst/>
          </a:prstGeom>
          <a:noFill/>
        </p:spPr>
      </p:pic>
    </p:spTree>
    <p:extLst>
      <p:ext uri="{BB962C8B-B14F-4D97-AF65-F5344CB8AC3E}">
        <p14:creationId xmlns:p14="http://schemas.microsoft.com/office/powerpoint/2010/main" val="10318795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A16D-3838-7B90-7C93-EC600FE35AEF}"/>
              </a:ext>
            </a:extLst>
          </p:cNvPr>
          <p:cNvSpPr>
            <a:spLocks noGrp="1"/>
          </p:cNvSpPr>
          <p:nvPr>
            <p:ph type="title"/>
          </p:nvPr>
        </p:nvSpPr>
        <p:spPr>
          <a:xfrm>
            <a:off x="111758" y="1869103"/>
            <a:ext cx="9337042" cy="4906929"/>
          </a:xfrm>
        </p:spPr>
        <p:txBody>
          <a:bodyPr anchor="b">
            <a:normAutofit/>
          </a:bodyPr>
          <a:lstStyle/>
          <a:p>
            <a:r>
              <a:rPr lang="en-US"/>
              <a:t>Study 2: Human Glance Perception</a:t>
            </a:r>
          </a:p>
        </p:txBody>
      </p:sp>
    </p:spTree>
    <p:extLst>
      <p:ext uri="{BB962C8B-B14F-4D97-AF65-F5344CB8AC3E}">
        <p14:creationId xmlns:p14="http://schemas.microsoft.com/office/powerpoint/2010/main" val="8054434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2132-ED48-55A9-ED83-4FD21D02B0B9}"/>
              </a:ext>
            </a:extLst>
          </p:cNvPr>
          <p:cNvSpPr>
            <a:spLocks noGrp="1"/>
          </p:cNvSpPr>
          <p:nvPr>
            <p:ph type="title"/>
          </p:nvPr>
        </p:nvSpPr>
        <p:spPr/>
        <p:txBody>
          <a:bodyPr/>
          <a:lstStyle/>
          <a:p>
            <a:r>
              <a:rPr lang="en-US"/>
              <a:t>Do human use Quadbright?</a:t>
            </a:r>
          </a:p>
        </p:txBody>
      </p:sp>
      <p:sp>
        <p:nvSpPr>
          <p:cNvPr id="3" name="Text Placeholder 2">
            <a:extLst>
              <a:ext uri="{FF2B5EF4-FFF2-40B4-BE49-F238E27FC236}">
                <a16:creationId xmlns:a16="http://schemas.microsoft.com/office/drawing/2014/main" id="{43CC6425-6F87-4D48-E61F-A31FF38608C9}"/>
              </a:ext>
            </a:extLst>
          </p:cNvPr>
          <p:cNvSpPr>
            <a:spLocks noGrp="1"/>
          </p:cNvSpPr>
          <p:nvPr>
            <p:ph type="body" idx="1"/>
          </p:nvPr>
        </p:nvSpPr>
        <p:spPr/>
        <p:txBody>
          <a:bodyPr/>
          <a:lstStyle/>
          <a:p>
            <a:r>
              <a:rPr lang="en-US" dirty="0"/>
              <a:t>Control</a:t>
            </a:r>
          </a:p>
        </p:txBody>
      </p:sp>
      <p:pic>
        <p:nvPicPr>
          <p:cNvPr id="7" name="Content Placeholder 6">
            <a:extLst>
              <a:ext uri="{FF2B5EF4-FFF2-40B4-BE49-F238E27FC236}">
                <a16:creationId xmlns:a16="http://schemas.microsoft.com/office/drawing/2014/main" id="{2873AA2D-41D8-3182-28DE-896C5A4ED8C3}"/>
              </a:ext>
            </a:extLst>
          </p:cNvPr>
          <p:cNvPicPr>
            <a:picLocks noGrp="1" noChangeAspect="1"/>
          </p:cNvPicPr>
          <p:nvPr>
            <p:ph sz="quarter" idx="15"/>
          </p:nvPr>
        </p:nvPicPr>
        <p:blipFill>
          <a:blip r:embed="rId2"/>
          <a:stretch>
            <a:fillRect/>
          </a:stretch>
        </p:blipFill>
        <p:spPr>
          <a:xfrm>
            <a:off x="1151906" y="2387600"/>
            <a:ext cx="3990626" cy="3786188"/>
          </a:xfrm>
          <a:prstGeom prst="rect">
            <a:avLst/>
          </a:prstGeom>
        </p:spPr>
      </p:pic>
      <p:sp>
        <p:nvSpPr>
          <p:cNvPr id="4" name="Text Placeholder 3">
            <a:extLst>
              <a:ext uri="{FF2B5EF4-FFF2-40B4-BE49-F238E27FC236}">
                <a16:creationId xmlns:a16="http://schemas.microsoft.com/office/drawing/2014/main" id="{85DFF899-A22E-41BD-764E-04CFBD5F697D}"/>
              </a:ext>
            </a:extLst>
          </p:cNvPr>
          <p:cNvSpPr>
            <a:spLocks noGrp="1"/>
          </p:cNvSpPr>
          <p:nvPr>
            <p:ph type="body" sz="quarter" idx="3"/>
          </p:nvPr>
        </p:nvSpPr>
        <p:spPr/>
        <p:txBody>
          <a:bodyPr/>
          <a:lstStyle/>
          <a:p>
            <a:r>
              <a:rPr lang="en-US" dirty="0" err="1"/>
              <a:t>Quadbright</a:t>
            </a:r>
          </a:p>
        </p:txBody>
      </p:sp>
      <p:pic>
        <p:nvPicPr>
          <p:cNvPr id="8" name="Content Placeholder 7">
            <a:extLst>
              <a:ext uri="{FF2B5EF4-FFF2-40B4-BE49-F238E27FC236}">
                <a16:creationId xmlns:a16="http://schemas.microsoft.com/office/drawing/2014/main" id="{5270DBAE-1FA1-FE1A-B3FA-9172757C6DED}"/>
              </a:ext>
            </a:extLst>
          </p:cNvPr>
          <p:cNvPicPr>
            <a:picLocks noGrp="1" noChangeAspect="1"/>
          </p:cNvPicPr>
          <p:nvPr>
            <p:ph sz="quarter" idx="16"/>
          </p:nvPr>
        </p:nvPicPr>
        <p:blipFill>
          <a:blip r:embed="rId3"/>
          <a:stretch>
            <a:fillRect/>
          </a:stretch>
        </p:blipFill>
        <p:spPr>
          <a:xfrm>
            <a:off x="6847823" y="2387600"/>
            <a:ext cx="3939573" cy="3786188"/>
          </a:xfrm>
          <a:prstGeom prst="rect">
            <a:avLst/>
          </a:prstGeom>
        </p:spPr>
      </p:pic>
    </p:spTree>
    <p:extLst>
      <p:ext uri="{BB962C8B-B14F-4D97-AF65-F5344CB8AC3E}">
        <p14:creationId xmlns:p14="http://schemas.microsoft.com/office/powerpoint/2010/main" val="1926877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05F7-A649-5B98-3230-E700A00FDD22}"/>
              </a:ext>
            </a:extLst>
          </p:cNvPr>
          <p:cNvSpPr>
            <a:spLocks noGrp="1"/>
          </p:cNvSpPr>
          <p:nvPr>
            <p:ph type="title"/>
          </p:nvPr>
        </p:nvSpPr>
        <p:spPr/>
        <p:txBody>
          <a:bodyPr/>
          <a:lstStyle/>
          <a:p>
            <a:r>
              <a:rPr lang="en-US"/>
              <a:t>Results</a:t>
            </a:r>
          </a:p>
        </p:txBody>
      </p:sp>
      <p:pic>
        <p:nvPicPr>
          <p:cNvPr id="7" name="Picture Placeholder 6">
            <a:extLst>
              <a:ext uri="{FF2B5EF4-FFF2-40B4-BE49-F238E27FC236}">
                <a16:creationId xmlns:a16="http://schemas.microsoft.com/office/drawing/2014/main" id="{5A0C2DBC-FDE6-E272-EFB4-5E8C8FDD5771}"/>
              </a:ext>
            </a:extLst>
          </p:cNvPr>
          <p:cNvPicPr>
            <a:picLocks noGrp="1" noChangeAspect="1"/>
          </p:cNvPicPr>
          <p:nvPr>
            <p:ph type="pic" sz="quarter" idx="13"/>
          </p:nvPr>
        </p:nvPicPr>
        <p:blipFill>
          <a:blip r:embed="rId2"/>
          <a:srcRect l="1467" r="1467"/>
          <a:stretch/>
        </p:blipFill>
        <p:spPr>
          <a:xfrm>
            <a:off x="553186" y="542925"/>
            <a:ext cx="7219950" cy="577215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3">
              <a:alphaModFix amt="60000"/>
            </a:blip>
            <a:srcRect/>
            <a:stretch>
              <a:fillRect/>
            </a:stretch>
          </a:blipFill>
        </p:spPr>
      </p:pic>
      <p:sp>
        <p:nvSpPr>
          <p:cNvPr id="4" name="Content Placeholder 3">
            <a:extLst>
              <a:ext uri="{FF2B5EF4-FFF2-40B4-BE49-F238E27FC236}">
                <a16:creationId xmlns:a16="http://schemas.microsoft.com/office/drawing/2014/main" id="{59569720-D85F-65F1-25C4-1CF2398818DB}"/>
              </a:ext>
            </a:extLst>
          </p:cNvPr>
          <p:cNvSpPr>
            <a:spLocks noGrp="1"/>
          </p:cNvSpPr>
          <p:nvPr>
            <p:ph sz="quarter" idx="14"/>
          </p:nvPr>
        </p:nvSpPr>
        <p:spPr/>
        <p:txBody>
          <a:bodyPr vert="horz" lIns="91440" tIns="45720" rIns="91440" bIns="45720" rtlCol="0" anchor="t">
            <a:normAutofit/>
          </a:bodyPr>
          <a:lstStyle/>
          <a:p>
            <a:pPr marL="285750" indent="-285750">
              <a:buFont typeface="Calibri" panose="020B0604020202020204" pitchFamily="34" charset="0"/>
              <a:buChar char="-"/>
            </a:pPr>
            <a:r>
              <a:rPr lang="en-US"/>
              <a:t>Yes, humans can see Quadbright</a:t>
            </a:r>
          </a:p>
          <a:p>
            <a:pPr marL="285750" indent="-285750">
              <a:buFont typeface="Calibri" panose="020B0604020202020204" pitchFamily="34" charset="0"/>
              <a:buChar char="-"/>
            </a:pPr>
            <a:r>
              <a:rPr lang="en-US"/>
              <a:t>With reduced accuracy</a:t>
            </a:r>
          </a:p>
        </p:txBody>
      </p:sp>
    </p:spTree>
    <p:extLst>
      <p:ext uri="{BB962C8B-B14F-4D97-AF65-F5344CB8AC3E}">
        <p14:creationId xmlns:p14="http://schemas.microsoft.com/office/powerpoint/2010/main" val="132321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FF1A-88C6-ED79-C3EB-3DB1F2784D79}"/>
              </a:ext>
            </a:extLst>
          </p:cNvPr>
          <p:cNvSpPr>
            <a:spLocks noGrp="1"/>
          </p:cNvSpPr>
          <p:nvPr>
            <p:ph type="title"/>
          </p:nvPr>
        </p:nvSpPr>
        <p:spPr>
          <a:xfrm>
            <a:off x="111758" y="1869103"/>
            <a:ext cx="9337042" cy="4906929"/>
          </a:xfrm>
        </p:spPr>
        <p:txBody>
          <a:bodyPr anchor="b">
            <a:normAutofit/>
          </a:bodyPr>
          <a:lstStyle/>
          <a:p>
            <a:r>
              <a:rPr lang="en-US"/>
              <a:t>Discussion and Future Research</a:t>
            </a:r>
          </a:p>
        </p:txBody>
      </p:sp>
    </p:spTree>
    <p:extLst>
      <p:ext uri="{BB962C8B-B14F-4D97-AF65-F5344CB8AC3E}">
        <p14:creationId xmlns:p14="http://schemas.microsoft.com/office/powerpoint/2010/main" val="3438162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6BC-1EEF-729C-0FB8-8CF31E84F824}"/>
              </a:ext>
            </a:extLst>
          </p:cNvPr>
          <p:cNvSpPr>
            <a:spLocks noGrp="1"/>
          </p:cNvSpPr>
          <p:nvPr>
            <p:ph type="title"/>
          </p:nvPr>
        </p:nvSpPr>
        <p:spPr>
          <a:xfrm>
            <a:off x="612648" y="706802"/>
            <a:ext cx="4672584" cy="1269482"/>
          </a:xfrm>
        </p:spPr>
        <p:txBody>
          <a:bodyPr anchor="t">
            <a:normAutofit/>
          </a:bodyPr>
          <a:lstStyle/>
          <a:p>
            <a:r>
              <a:rPr lang="en-US"/>
              <a:t>Implications and Applications</a:t>
            </a:r>
          </a:p>
        </p:txBody>
      </p:sp>
      <p:pic>
        <p:nvPicPr>
          <p:cNvPr id="5" name="Content Placeholder 4" descr="Man eye details. Entering mind">
            <a:extLst>
              <a:ext uri="{FF2B5EF4-FFF2-40B4-BE49-F238E27FC236}">
                <a16:creationId xmlns:a16="http://schemas.microsoft.com/office/drawing/2014/main" id="{197B5247-7564-4595-B834-0B3328827F0B}"/>
              </a:ext>
            </a:extLst>
          </p:cNvPr>
          <p:cNvPicPr>
            <a:picLocks noGrp="1" noChangeAspect="1"/>
          </p:cNvPicPr>
          <p:nvPr>
            <p:ph type="pic" sz="quarter" idx="13"/>
          </p:nvPr>
        </p:nvPicPr>
        <p:blipFill>
          <a:blip r:embed="rId3"/>
          <a:srcRect l="18813" r="16406" b="-2"/>
          <a:stretch>
            <a:fillRect/>
          </a:stretch>
        </p:blipFill>
        <p:spPr>
          <a:xfrm>
            <a:off x="720468" y="2173850"/>
            <a:ext cx="4564763" cy="3963682"/>
          </a:xfrm>
          <a:prstGeom prst="rect">
            <a:avLst/>
          </a:prstGeom>
          <a:noFill/>
        </p:spPr>
      </p:pic>
      <p:sp>
        <p:nvSpPr>
          <p:cNvPr id="4" name="Content Placeholder 3">
            <a:extLst>
              <a:ext uri="{FF2B5EF4-FFF2-40B4-BE49-F238E27FC236}">
                <a16:creationId xmlns:a16="http://schemas.microsoft.com/office/drawing/2014/main" id="{932309B9-6AFD-BCFA-E50A-ADEB49AA326E}"/>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3" y="732155"/>
            <a:ext cx="5676838" cy="5405377"/>
          </a:xfrm>
        </p:spPr>
        <p:txBody>
          <a:bodyPr vert="horz" lIns="91440" tIns="45720" rIns="91440" bIns="45720" rtlCol="0" anchor="t">
            <a:normAutofit/>
          </a:bodyPr>
          <a:lstStyle/>
          <a:p>
            <a:pPr marL="0" indent="0">
              <a:spcBef>
                <a:spcPts val="2500"/>
              </a:spcBef>
              <a:buFont typeface="Arial" panose="020B0604020202020204" pitchFamily="34" charset="0"/>
              <a:buNone/>
            </a:pPr>
            <a:r>
              <a:rPr lang="en-US" b="1"/>
              <a:t>Human Eye Signal and Receiver Models</a:t>
            </a:r>
          </a:p>
          <a:p>
            <a:pPr marL="285750" lvl="1" indent="-285750">
              <a:buFont typeface="Calibri" panose="020B0604020202020204" pitchFamily="34" charset="0"/>
              <a:buChar char="-"/>
            </a:pPr>
            <a:r>
              <a:rPr lang="en-US" dirty="0" err="1"/>
              <a:t>Quadbright</a:t>
            </a:r>
            <a:r>
              <a:rPr lang="en-US" dirty="0"/>
              <a:t> eye tracking accuracy supports the assumption of an extremely efficient signal</a:t>
            </a:r>
          </a:p>
          <a:p>
            <a:pPr marL="285750" lvl="1" indent="-285750">
              <a:buFont typeface="Calibri" panose="020B0604020202020204" pitchFamily="34" charset="0"/>
              <a:buChar char="-"/>
            </a:pPr>
            <a:r>
              <a:rPr lang="en-US" dirty="0"/>
              <a:t>Human </a:t>
            </a:r>
            <a:r>
              <a:rPr lang="en-US" dirty="0" err="1"/>
              <a:t>Quadbright</a:t>
            </a:r>
            <a:r>
              <a:rPr lang="en-US" dirty="0"/>
              <a:t> accuracy supports a multiple receiver </a:t>
            </a:r>
            <a:r>
              <a:rPr lang="en-US"/>
              <a:t>scenario</a:t>
            </a:r>
            <a:endParaRPr lang="en-US" dirty="0"/>
          </a:p>
          <a:p>
            <a:pPr marL="285750" lvl="1" indent="-285750">
              <a:buFont typeface="Calibri" panose="020B0604020202020204" pitchFamily="34" charset="0"/>
              <a:buChar char="-"/>
            </a:pPr>
            <a:r>
              <a:rPr lang="en-US"/>
              <a:t>Indirect support for Cue-before-signal</a:t>
            </a:r>
            <a:endParaRPr lang="en-US" dirty="0"/>
          </a:p>
          <a:p>
            <a:pPr marL="0" indent="0">
              <a:spcBef>
                <a:spcPts val="2500"/>
              </a:spcBef>
              <a:buFont typeface="Arial" panose="020B0604020202020204" pitchFamily="34" charset="0"/>
              <a:buNone/>
            </a:pPr>
            <a:r>
              <a:rPr lang="en-US" b="1"/>
              <a:t>Practical Applications</a:t>
            </a:r>
          </a:p>
          <a:p>
            <a:pPr marL="285750" lvl="1" indent="-285750">
              <a:buFont typeface="Calibri" panose="020B0604020202020204" pitchFamily="34" charset="0"/>
              <a:buChar char="-"/>
            </a:pPr>
            <a:r>
              <a:rPr lang="en-US" dirty="0"/>
              <a:t>Automated vehicles</a:t>
            </a:r>
            <a:r>
              <a:t> using eye contact to signal </a:t>
            </a:r>
            <a:r>
              <a:rPr lang="en-US"/>
              <a:t>attention</a:t>
            </a:r>
            <a:endParaRPr lang="en-US" dirty="0"/>
          </a:p>
          <a:p>
            <a:pPr marL="285750" lvl="1" indent="-285750">
              <a:buFont typeface="Calibri" panose="020B0604020202020204" pitchFamily="34" charset="0"/>
              <a:buChar char="-"/>
            </a:pPr>
            <a:r>
              <a:rPr lang="en-US" dirty="0"/>
              <a:t>Social</a:t>
            </a:r>
            <a:r>
              <a:rPr dirty="0"/>
              <a:t> </a:t>
            </a:r>
            <a:r>
              <a:rPr lang="en-US" dirty="0"/>
              <a:t>robot communication without risking the </a:t>
            </a:r>
            <a:r>
              <a:rPr lang="en-US"/>
              <a:t>Uncanny</a:t>
            </a:r>
            <a:r>
              <a:rPr lang="en-US" dirty="0"/>
              <a:t> Valley</a:t>
            </a:r>
          </a:p>
          <a:p>
            <a:pPr marL="0" indent="0">
              <a:spcBef>
                <a:spcPts val="2500"/>
              </a:spcBef>
              <a:buNone/>
            </a:pPr>
            <a:r>
              <a:rPr lang="en-US" b="1"/>
              <a:t>Research Tools and Future Directions</a:t>
            </a:r>
            <a:endParaRPr lang="en-US"/>
          </a:p>
          <a:p>
            <a:pPr marL="285750" lvl="1" indent="-285750">
              <a:buFont typeface="Calibri" panose="020B0604020202020204" pitchFamily="34" charset="0"/>
              <a:buChar char="-"/>
            </a:pPr>
            <a:r>
              <a:t>DIY eye tracker provides replicable research tools</a:t>
            </a:r>
            <a:endParaRPr lang="en-US"/>
          </a:p>
          <a:p>
            <a:pPr marL="285750" lvl="1" indent="-285750">
              <a:buFont typeface="Calibri" panose="020B0604020202020204" pitchFamily="34" charset="0"/>
              <a:buChar char="-"/>
            </a:pPr>
            <a:r>
              <a:t>future </a:t>
            </a:r>
            <a:r>
              <a:rPr dirty="0"/>
              <a:t>work includes refined algorithms and gaze perception studies.</a:t>
            </a:r>
            <a:endParaRPr lang="en-US"/>
          </a:p>
        </p:txBody>
      </p:sp>
    </p:spTree>
    <p:extLst>
      <p:ext uri="{BB962C8B-B14F-4D97-AF65-F5344CB8AC3E}">
        <p14:creationId xmlns:p14="http://schemas.microsoft.com/office/powerpoint/2010/main" val="1588681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4D51-89DB-7590-9EFC-BC02A956E715}"/>
              </a:ext>
            </a:extLst>
          </p:cNvPr>
          <p:cNvSpPr>
            <a:spLocks noGrp="1"/>
          </p:cNvSpPr>
          <p:nvPr>
            <p:ph type="title"/>
          </p:nvPr>
        </p:nvSpPr>
        <p:spPr>
          <a:xfrm>
            <a:off x="111758" y="1869103"/>
            <a:ext cx="9337042" cy="4906929"/>
          </a:xfrm>
        </p:spPr>
        <p:txBody>
          <a:bodyPr anchor="b">
            <a:normAutofit/>
          </a:bodyPr>
          <a:lstStyle/>
          <a:p>
            <a:r>
              <a:rPr lang="en-US"/>
              <a:t>Introduction</a:t>
            </a:r>
          </a:p>
        </p:txBody>
      </p:sp>
    </p:spTree>
    <p:extLst>
      <p:ext uri="{BB962C8B-B14F-4D97-AF65-F5344CB8AC3E}">
        <p14:creationId xmlns:p14="http://schemas.microsoft.com/office/powerpoint/2010/main" val="249050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323A-7C19-7E76-EA3D-0C5ADD1B48C5}"/>
              </a:ext>
            </a:extLst>
          </p:cNvPr>
          <p:cNvSpPr>
            <a:spLocks noGrp="1"/>
          </p:cNvSpPr>
          <p:nvPr>
            <p:ph type="title"/>
          </p:nvPr>
        </p:nvSpPr>
        <p:spPr>
          <a:xfrm>
            <a:off x="612648" y="706802"/>
            <a:ext cx="4672584" cy="1269482"/>
          </a:xfrm>
        </p:spPr>
        <p:txBody>
          <a:bodyPr anchor="t">
            <a:normAutofit/>
          </a:bodyPr>
          <a:lstStyle/>
          <a:p>
            <a:r>
              <a:rPr lang="en-US"/>
              <a:t>Human Eye and Non-verbal Communication</a:t>
            </a:r>
          </a:p>
        </p:txBody>
      </p:sp>
      <p:pic>
        <p:nvPicPr>
          <p:cNvPr id="5" name="Content Placeholder 4" descr="Male Human Eye Macro Shooting">
            <a:extLst>
              <a:ext uri="{FF2B5EF4-FFF2-40B4-BE49-F238E27FC236}">
                <a16:creationId xmlns:a16="http://schemas.microsoft.com/office/drawing/2014/main" id="{A6880FB6-12E3-4B3C-9FD3-7E2C170C92E9}"/>
              </a:ext>
            </a:extLst>
          </p:cNvPr>
          <p:cNvPicPr>
            <a:picLocks noGrp="1" noChangeAspect="1"/>
          </p:cNvPicPr>
          <p:nvPr>
            <p:ph type="pic" sz="quarter" idx="13"/>
          </p:nvPr>
        </p:nvPicPr>
        <p:blipFill>
          <a:blip r:embed="rId3"/>
          <a:srcRect l="3332" r="19794" b="-2"/>
          <a:stretch>
            <a:fillRect/>
          </a:stretch>
        </p:blipFill>
        <p:spPr>
          <a:xfrm>
            <a:off x="720468" y="2173850"/>
            <a:ext cx="4564763" cy="3963682"/>
          </a:xfrm>
          <a:prstGeom prst="rect">
            <a:avLst/>
          </a:prstGeom>
          <a:noFill/>
        </p:spPr>
      </p:pic>
      <p:sp>
        <p:nvSpPr>
          <p:cNvPr id="4" name="Content Placeholder 3">
            <a:extLst>
              <a:ext uri="{FF2B5EF4-FFF2-40B4-BE49-F238E27FC236}">
                <a16:creationId xmlns:a16="http://schemas.microsoft.com/office/drawing/2014/main" id="{D924CCDE-3F6C-1F2A-DA4C-07C441704B3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3" y="732155"/>
            <a:ext cx="5676838" cy="5405377"/>
          </a:xfrm>
        </p:spPr>
        <p:txBody>
          <a:bodyPr>
            <a:normAutofit/>
          </a:bodyPr>
          <a:lstStyle/>
          <a:p>
            <a:pPr marL="0" indent="0">
              <a:spcBef>
                <a:spcPts val="2500"/>
              </a:spcBef>
              <a:buFont typeface="Arial" panose="020B0604020202020204" pitchFamily="34" charset="0"/>
              <a:buNone/>
            </a:pPr>
            <a:r>
              <a:rPr lang="en-US" b="1"/>
              <a:t>Role of Human Eye in Communication</a:t>
            </a:r>
          </a:p>
          <a:p>
            <a:pPr marL="0" lvl="1" indent="0">
              <a:buFont typeface="Arial" panose="020B0604020202020204" pitchFamily="34" charset="0"/>
              <a:buNone/>
            </a:pPr>
            <a:r>
              <a:t>The human eye’s white sclera aids in non-verbal communication by clearly showing gaze direction.</a:t>
            </a:r>
            <a:endParaRPr lang="en-US"/>
          </a:p>
          <a:p>
            <a:pPr marL="0" indent="0">
              <a:spcBef>
                <a:spcPts val="2500"/>
              </a:spcBef>
              <a:buFont typeface="Arial" panose="020B0604020202020204" pitchFamily="34" charset="0"/>
              <a:buNone/>
            </a:pPr>
            <a:r>
              <a:rPr lang="en-US" b="1"/>
              <a:t>Cooperative Eye Hypothesis</a:t>
            </a:r>
          </a:p>
          <a:p>
            <a:pPr marL="0" lvl="1" indent="0">
              <a:buFont typeface="Arial" panose="020B0604020202020204" pitchFamily="34" charset="0"/>
              <a:buNone/>
            </a:pPr>
            <a:r>
              <a:t>CEH explains scleral depigmentation evolved to support joint attention and cooperative behaviors.</a:t>
            </a:r>
            <a:endParaRPr lang="en-US"/>
          </a:p>
          <a:p>
            <a:pPr marL="0" indent="0">
              <a:spcBef>
                <a:spcPts val="2500"/>
              </a:spcBef>
              <a:buFont typeface="Arial" panose="020B0604020202020204" pitchFamily="34" charset="0"/>
              <a:buNone/>
            </a:pPr>
            <a:r>
              <a:rPr lang="en-US" b="1"/>
              <a:t>Innate Gaze Perception</a:t>
            </a:r>
          </a:p>
          <a:p>
            <a:pPr marL="0" lvl="1" indent="0">
              <a:buFont typeface="Arial" panose="020B0604020202020204" pitchFamily="34" charset="0"/>
              <a:buNone/>
            </a:pPr>
            <a:r>
              <a:t>Newborns respond to direct gaze, showing an innate mechanism for perceiving eye direction.</a:t>
            </a:r>
            <a:endParaRPr lang="en-US"/>
          </a:p>
          <a:p>
            <a:pPr marL="0" indent="0">
              <a:spcBef>
                <a:spcPts val="2500"/>
              </a:spcBef>
              <a:buFont typeface="Arial" panose="020B0604020202020204" pitchFamily="34" charset="0"/>
              <a:buNone/>
            </a:pPr>
            <a:r>
              <a:rPr lang="en-US" b="1"/>
              <a:t>Evolutionary Communication Mechanism</a:t>
            </a:r>
          </a:p>
          <a:p>
            <a:pPr marL="0" lvl="1" indent="0">
              <a:buFont typeface="Arial" panose="020B0604020202020204" pitchFamily="34" charset="0"/>
              <a:buNone/>
            </a:pPr>
            <a:r>
              <a:t>The Eye Direction Detector evolved from basic signal and receiver mechanisms enhancing fitness benefits.</a:t>
            </a:r>
            <a:endParaRPr lang="en-US"/>
          </a:p>
        </p:txBody>
      </p:sp>
    </p:spTree>
    <p:extLst>
      <p:ext uri="{BB962C8B-B14F-4D97-AF65-F5344CB8AC3E}">
        <p14:creationId xmlns:p14="http://schemas.microsoft.com/office/powerpoint/2010/main" val="3266097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CA48-2454-7DD8-DF61-D7398E51CF57}"/>
              </a:ext>
            </a:extLst>
          </p:cNvPr>
          <p:cNvSpPr>
            <a:spLocks noGrp="1"/>
          </p:cNvSpPr>
          <p:nvPr>
            <p:ph type="title"/>
          </p:nvPr>
        </p:nvSpPr>
        <p:spPr>
          <a:xfrm>
            <a:off x="111758" y="1869103"/>
            <a:ext cx="9337042" cy="4906929"/>
          </a:xfrm>
        </p:spPr>
        <p:txBody>
          <a:bodyPr anchor="b">
            <a:normAutofit/>
          </a:bodyPr>
          <a:lstStyle/>
          <a:p>
            <a:r>
              <a:rPr lang="en-US"/>
              <a:t>Cooperative Eye Hypothesis</a:t>
            </a:r>
          </a:p>
        </p:txBody>
      </p:sp>
    </p:spTree>
    <p:extLst>
      <p:ext uri="{BB962C8B-B14F-4D97-AF65-F5344CB8AC3E}">
        <p14:creationId xmlns:p14="http://schemas.microsoft.com/office/powerpoint/2010/main" val="325480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676C-76F5-A3E6-A902-FE58F25663B7}"/>
              </a:ext>
            </a:extLst>
          </p:cNvPr>
          <p:cNvSpPr>
            <a:spLocks noGrp="1"/>
          </p:cNvSpPr>
          <p:nvPr>
            <p:ph type="title"/>
          </p:nvPr>
        </p:nvSpPr>
        <p:spPr>
          <a:xfrm>
            <a:off x="612647" y="475488"/>
            <a:ext cx="6858000" cy="932688"/>
          </a:xfrm>
        </p:spPr>
        <p:txBody>
          <a:bodyPr anchor="b">
            <a:normAutofit/>
          </a:bodyPr>
          <a:lstStyle/>
          <a:p>
            <a:r>
              <a:rPr lang="en-US" dirty="0"/>
              <a:t>Evolutionary Basis</a:t>
            </a:r>
          </a:p>
        </p:txBody>
      </p:sp>
      <p:sp>
        <p:nvSpPr>
          <p:cNvPr id="4" name="Content Placeholder 3">
            <a:extLst>
              <a:ext uri="{FF2B5EF4-FFF2-40B4-BE49-F238E27FC236}">
                <a16:creationId xmlns:a16="http://schemas.microsoft.com/office/drawing/2014/main" id="{8290F7FD-3447-0144-19C8-A7BB3E2184C2}"/>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627632"/>
            <a:ext cx="6858000" cy="4535370"/>
          </a:xfrm>
        </p:spPr>
        <p:txBody>
          <a:bodyPr vert="horz" lIns="91440" tIns="45720" rIns="91440" bIns="45720" rtlCol="0" anchor="t">
            <a:normAutofit lnSpcReduction="10000"/>
          </a:bodyPr>
          <a:lstStyle/>
          <a:p>
            <a:pPr marL="0" indent="0">
              <a:spcBef>
                <a:spcPts val="2500"/>
              </a:spcBef>
              <a:buFont typeface="Arial" panose="020B0604020202020204" pitchFamily="34" charset="0"/>
              <a:buNone/>
            </a:pPr>
            <a:r>
              <a:rPr lang="en-US" b="1" dirty="0"/>
              <a:t>Cooperative Eye Hypothesis</a:t>
            </a:r>
          </a:p>
          <a:p>
            <a:pPr marL="285750" lvl="1" indent="-285750">
              <a:buFont typeface="Calibri" panose="020B0604020202020204" pitchFamily="34" charset="0"/>
              <a:buChar char="-"/>
            </a:pPr>
            <a:r>
              <a:rPr lang="en-US" dirty="0"/>
              <a:t>pigmented sclera in great apes evolved as camouflage</a:t>
            </a:r>
          </a:p>
          <a:p>
            <a:pPr marL="285750" lvl="1" indent="-285750">
              <a:buFont typeface="Calibri" panose="020B0604020202020204" pitchFamily="34" charset="0"/>
              <a:buChar char="-"/>
            </a:pPr>
            <a:r>
              <a:rPr dirty="0"/>
              <a:t>white sclera evolved to enhance gaze signaling for cooperative joint attention</a:t>
            </a:r>
            <a:endParaRPr lang="en-US" dirty="0"/>
          </a:p>
          <a:p>
            <a:pPr marL="0" indent="0">
              <a:spcBef>
                <a:spcPts val="2500"/>
              </a:spcBef>
              <a:buFont typeface="Arial" panose="020B0604020202020204" pitchFamily="34" charset="0"/>
              <a:buNone/>
            </a:pPr>
            <a:r>
              <a:rPr lang="en-US" b="1" dirty="0"/>
              <a:t>Comparative Evidence</a:t>
            </a:r>
          </a:p>
          <a:p>
            <a:pPr marL="285750" lvl="1" indent="-285750">
              <a:buFont typeface="Calibri" panose="020B0604020202020204" pitchFamily="34" charset="0"/>
              <a:buChar char="-"/>
            </a:pPr>
            <a:r>
              <a:rPr dirty="0"/>
              <a:t>Chimpanzees rely more on head </a:t>
            </a:r>
            <a:r>
              <a:rPr lang="en-US" dirty="0"/>
              <a:t>orientation</a:t>
            </a:r>
          </a:p>
          <a:p>
            <a:pPr marL="285750" lvl="1" indent="-285750">
              <a:buFont typeface="Calibri" panose="020B0604020202020204" pitchFamily="34" charset="0"/>
              <a:buChar char="-"/>
            </a:pPr>
            <a:r>
              <a:rPr lang="en-US" dirty="0"/>
              <a:t>humans</a:t>
            </a:r>
            <a:r>
              <a:rPr dirty="0"/>
              <a:t> use eye cues for communication and social interaction.</a:t>
            </a:r>
            <a:endParaRPr lang="en-US"/>
          </a:p>
          <a:p>
            <a:pPr marL="0" indent="0">
              <a:spcBef>
                <a:spcPts val="2500"/>
              </a:spcBef>
              <a:buFont typeface="Arial" panose="020B0604020202020204" pitchFamily="34" charset="0"/>
              <a:buNone/>
            </a:pPr>
            <a:r>
              <a:rPr lang="en-US" b="1" dirty="0"/>
              <a:t>Visual Salience and Processing</a:t>
            </a:r>
          </a:p>
          <a:p>
            <a:pPr marL="285750" lvl="1" indent="-285750">
              <a:buFont typeface="Calibri" panose="020B0604020202020204" pitchFamily="34" charset="0"/>
              <a:buChar char="-"/>
            </a:pPr>
            <a:r>
              <a:rPr dirty="0"/>
              <a:t>High contrast between sclera and pupil provides visual </a:t>
            </a:r>
            <a:r>
              <a:rPr lang="en-US" dirty="0"/>
              <a:t>salience</a:t>
            </a:r>
          </a:p>
          <a:p>
            <a:pPr marL="285750" lvl="1" indent="-285750">
              <a:buFont typeface="Calibri" panose="020B0604020202020204" pitchFamily="34" charset="0"/>
              <a:buChar char="-"/>
            </a:pPr>
            <a:r>
              <a:rPr lang="en-US" dirty="0"/>
              <a:t>simple</a:t>
            </a:r>
            <a:r>
              <a:rPr dirty="0"/>
              <a:t> cognitive processing of gaze direction.</a:t>
            </a:r>
            <a:endParaRPr lang="en-US"/>
          </a:p>
          <a:p>
            <a:pPr marL="0" indent="0">
              <a:spcBef>
                <a:spcPts val="2500"/>
              </a:spcBef>
              <a:buNone/>
            </a:pPr>
            <a:r>
              <a:rPr lang="en-US" b="1" dirty="0"/>
              <a:t>Pigmentation Mutation Evidence</a:t>
            </a:r>
          </a:p>
          <a:p>
            <a:pPr marL="285750" lvl="1" indent="-285750">
              <a:buFont typeface="Calibri" panose="020B0604020202020204" pitchFamily="34" charset="0"/>
              <a:buChar char="-"/>
            </a:pPr>
            <a:r>
              <a:rPr lang="en-US" dirty="0"/>
              <a:t>Many non-lethal</a:t>
            </a:r>
            <a:r>
              <a:rPr dirty="0"/>
              <a:t> pigmentation mutations </a:t>
            </a:r>
            <a:r>
              <a:rPr lang="en-US" dirty="0"/>
              <a:t>exist</a:t>
            </a:r>
          </a:p>
          <a:p>
            <a:pPr marL="285750" lvl="1" indent="-285750">
              <a:buFont typeface="Calibri" panose="020B0604020202020204" pitchFamily="34" charset="0"/>
              <a:buChar char="-"/>
            </a:pPr>
            <a:r>
              <a:rPr lang="en-US" dirty="0"/>
              <a:t>One-point mutation is plausible</a:t>
            </a:r>
          </a:p>
        </p:txBody>
      </p:sp>
      <p:pic>
        <p:nvPicPr>
          <p:cNvPr id="5" name="Content Placeholder 4" descr="The bonobo is an endangered great ape and one of the two species making up the genus Pan; the other being the common chimpanzee (Pan troglodytes). Although the name &quot;chimpanzee&quot; is sometimes used to refer to both species together, it properly refers to the chimpanzee as a species, whereas Pan is the name of the genus that includes both chimpanzees and bonobos.">
            <a:extLst>
              <a:ext uri="{FF2B5EF4-FFF2-40B4-BE49-F238E27FC236}">
                <a16:creationId xmlns:a16="http://schemas.microsoft.com/office/drawing/2014/main" id="{0F30D39E-E79F-4F26-9C85-F64C53073CB8}"/>
              </a:ext>
            </a:extLst>
          </p:cNvPr>
          <p:cNvPicPr>
            <a:picLocks noGrp="1" noChangeAspect="1"/>
          </p:cNvPicPr>
          <p:nvPr>
            <p:ph type="pic" sz="quarter" idx="13"/>
          </p:nvPr>
        </p:nvPicPr>
        <p:blipFill>
          <a:blip r:embed="rId3"/>
          <a:srcRect l="24451" r="35640" b="-1"/>
          <a:stretch>
            <a:fillRect/>
          </a:stretch>
        </p:blipFill>
        <p:spPr>
          <a:xfrm>
            <a:off x="8091732" y="10"/>
            <a:ext cx="4100267" cy="6857990"/>
          </a:xfrm>
          <a:prstGeom prst="rect">
            <a:avLst/>
          </a:prstGeom>
          <a:noFill/>
        </p:spPr>
      </p:pic>
    </p:spTree>
    <p:extLst>
      <p:ext uri="{BB962C8B-B14F-4D97-AF65-F5344CB8AC3E}">
        <p14:creationId xmlns:p14="http://schemas.microsoft.com/office/powerpoint/2010/main" val="2642450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A7E2-E133-3969-80AF-E1E1984A893E}"/>
              </a:ext>
            </a:extLst>
          </p:cNvPr>
          <p:cNvSpPr>
            <a:spLocks noGrp="1"/>
          </p:cNvSpPr>
          <p:nvPr>
            <p:ph type="title"/>
          </p:nvPr>
        </p:nvSpPr>
        <p:spPr>
          <a:xfrm>
            <a:off x="111758" y="1869103"/>
            <a:ext cx="9337042" cy="4906929"/>
          </a:xfrm>
        </p:spPr>
        <p:txBody>
          <a:bodyPr anchor="b">
            <a:normAutofit/>
          </a:bodyPr>
          <a:lstStyle/>
          <a:p>
            <a:r>
              <a:rPr lang="en-US"/>
              <a:t>Eye Direction Detector (EDD)</a:t>
            </a:r>
          </a:p>
        </p:txBody>
      </p:sp>
    </p:spTree>
    <p:extLst>
      <p:ext uri="{BB962C8B-B14F-4D97-AF65-F5344CB8AC3E}">
        <p14:creationId xmlns:p14="http://schemas.microsoft.com/office/powerpoint/2010/main" val="1962228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709F-3950-D821-57AF-8322A52E031A}"/>
              </a:ext>
            </a:extLst>
          </p:cNvPr>
          <p:cNvSpPr>
            <a:spLocks noGrp="1"/>
          </p:cNvSpPr>
          <p:nvPr>
            <p:ph type="title"/>
          </p:nvPr>
        </p:nvSpPr>
        <p:spPr>
          <a:xfrm>
            <a:off x="4632168" y="474177"/>
            <a:ext cx="6950232" cy="932688"/>
          </a:xfrm>
        </p:spPr>
        <p:txBody>
          <a:bodyPr anchor="b">
            <a:normAutofit/>
          </a:bodyPr>
          <a:lstStyle/>
          <a:p>
            <a:r>
              <a:rPr lang="en-US"/>
              <a:t>Cognitive Mechanism and Evolutionary Implications</a:t>
            </a:r>
          </a:p>
        </p:txBody>
      </p:sp>
      <p:pic>
        <p:nvPicPr>
          <p:cNvPr id="5" name="Content Placeholder 4" descr="Cable connecting with electronic brain. Neural linking, human-machine interaction concept. The figure has been designed with Smith Micro Poser.">
            <a:extLst>
              <a:ext uri="{FF2B5EF4-FFF2-40B4-BE49-F238E27FC236}">
                <a16:creationId xmlns:a16="http://schemas.microsoft.com/office/drawing/2014/main" id="{E3C5F8EC-3037-4B96-B3F9-566D38B639AE}"/>
              </a:ext>
            </a:extLst>
          </p:cNvPr>
          <p:cNvPicPr>
            <a:picLocks noGrp="1" noChangeAspect="1"/>
          </p:cNvPicPr>
          <p:nvPr>
            <p:ph type="pic" sz="quarter" idx="13"/>
          </p:nvPr>
        </p:nvPicPr>
        <p:blipFill>
          <a:blip r:embed="rId3"/>
          <a:srcRect l="25059" r="16275"/>
          <a:stretch>
            <a:fillRect/>
          </a:stretch>
        </p:blipFill>
        <p:spPr>
          <a:xfrm>
            <a:off x="20" y="1"/>
            <a:ext cx="4023340" cy="6858000"/>
          </a:xfrm>
          <a:prstGeom prst="rect">
            <a:avLst/>
          </a:prstGeom>
          <a:noFill/>
        </p:spPr>
      </p:pic>
      <p:sp>
        <p:nvSpPr>
          <p:cNvPr id="4" name="Content Placeholder 3">
            <a:extLst>
              <a:ext uri="{FF2B5EF4-FFF2-40B4-BE49-F238E27FC236}">
                <a16:creationId xmlns:a16="http://schemas.microsoft.com/office/drawing/2014/main" id="{FD82DEE2-A431-C257-56C0-AA09A57D2655}"/>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32168" y="1627632"/>
            <a:ext cx="6950232" cy="4686224"/>
          </a:xfrm>
        </p:spPr>
        <p:txBody>
          <a:bodyPr vert="horz" lIns="91440" tIns="45720" rIns="91440" bIns="45720" rtlCol="0" anchor="t">
            <a:normAutofit/>
          </a:bodyPr>
          <a:lstStyle/>
          <a:p>
            <a:pPr marL="0" indent="0">
              <a:spcBef>
                <a:spcPts val="2500"/>
              </a:spcBef>
              <a:buFont typeface="Arial" panose="020B0604020202020204" pitchFamily="34" charset="0"/>
              <a:buNone/>
            </a:pPr>
            <a:r>
              <a:rPr lang="en-US" b="1" dirty="0"/>
              <a:t>Eye Direction Detector (EDD)</a:t>
            </a:r>
          </a:p>
          <a:p>
            <a:pPr marL="285750" lvl="1" indent="-285750">
              <a:buFont typeface="Calibri" panose="020B0604020202020204" pitchFamily="34" charset="0"/>
              <a:buChar char="-"/>
            </a:pPr>
            <a:r>
              <a:rPr lang="en-US" dirty="0"/>
              <a:t>Hypothetical cognitive</a:t>
            </a:r>
            <a:r>
              <a:rPr dirty="0"/>
              <a:t> mechanism </a:t>
            </a:r>
            <a:r>
              <a:rPr lang="en-US" dirty="0"/>
              <a:t>for rapid</a:t>
            </a:r>
            <a:r>
              <a:rPr dirty="0"/>
              <a:t> and accurate gaze detection </a:t>
            </a:r>
            <a:endParaRPr lang="en-US" dirty="0"/>
          </a:p>
          <a:p>
            <a:pPr marL="285750" lvl="1" indent="-285750">
              <a:buFont typeface="Calibri" panose="020B0604020202020204" pitchFamily="34" charset="0"/>
              <a:buChar char="-"/>
            </a:pPr>
            <a:r>
              <a:rPr dirty="0"/>
              <a:t>supported by neuroimaging evidence of specialized brain regions.</a:t>
            </a:r>
            <a:endParaRPr lang="en-US"/>
          </a:p>
          <a:p>
            <a:pPr marL="0" indent="0">
              <a:spcBef>
                <a:spcPts val="2500"/>
              </a:spcBef>
              <a:buFont typeface="Arial" panose="020B0604020202020204" pitchFamily="34" charset="0"/>
              <a:buNone/>
            </a:pPr>
            <a:r>
              <a:rPr lang="en-US" b="1" dirty="0"/>
              <a:t>Evolutionary Reciprocity Problem</a:t>
            </a:r>
          </a:p>
          <a:p>
            <a:pPr marL="285750" lvl="1" indent="-285750">
              <a:buFont typeface="Calibri" panose="020B0604020202020204" pitchFamily="34" charset="0"/>
              <a:buChar char="-"/>
            </a:pPr>
            <a:r>
              <a:rPr lang="en-US" dirty="0"/>
              <a:t>There is no signal without a receiver.</a:t>
            </a:r>
          </a:p>
          <a:p>
            <a:pPr marL="285750" lvl="1" indent="-285750">
              <a:buFont typeface="Calibri" panose="020B0604020202020204" pitchFamily="34" charset="0"/>
              <a:buChar char="-"/>
            </a:pPr>
            <a:r>
              <a:rPr lang="en-US" dirty="0"/>
              <a:t>When the white sclera emerged, a receiver must have existed (and vice versa)</a:t>
            </a:r>
          </a:p>
          <a:p>
            <a:pPr marL="285750" lvl="1" indent="-285750">
              <a:buFont typeface="Calibri" panose="020B0604020202020204" pitchFamily="34" charset="0"/>
              <a:buChar char="-"/>
            </a:pPr>
            <a:r>
              <a:rPr lang="en-US" dirty="0"/>
              <a:t>Alternative theory: Cue-before-signal.</a:t>
            </a:r>
          </a:p>
          <a:p>
            <a:pPr marL="0" indent="0">
              <a:spcBef>
                <a:spcPts val="2500"/>
              </a:spcBef>
              <a:buNone/>
            </a:pPr>
            <a:r>
              <a:rPr lang="en-US" b="1" dirty="0"/>
              <a:t>Computational Simplicity</a:t>
            </a:r>
            <a:endParaRPr lang="en-US" dirty="0"/>
          </a:p>
          <a:p>
            <a:pPr marL="285750" lvl="1" indent="-285750">
              <a:buFont typeface="Calibri" panose="020B0604020202020204" pitchFamily="34" charset="0"/>
              <a:buChar char="-"/>
            </a:pPr>
            <a:r>
              <a:rPr lang="en-US" dirty="0"/>
              <a:t>Pre-existing receiver mechanism more likely with computationally simple cues</a:t>
            </a:r>
          </a:p>
          <a:p>
            <a:pPr marL="285750" lvl="1" indent="-285750">
              <a:buFont typeface="Calibri" panose="020B0604020202020204" pitchFamily="34" charset="0"/>
              <a:buChar char="-"/>
            </a:pPr>
            <a:r>
              <a:rPr lang="en-US" dirty="0"/>
              <a:t>Salience </a:t>
            </a:r>
            <a:r>
              <a:rPr dirty="0"/>
              <a:t>of white sclera </a:t>
            </a:r>
            <a:r>
              <a:rPr lang="en-US" dirty="0"/>
              <a:t>face-valid, but experimentally not proven.</a:t>
            </a:r>
          </a:p>
        </p:txBody>
      </p:sp>
    </p:spTree>
    <p:extLst>
      <p:ext uri="{BB962C8B-B14F-4D97-AF65-F5344CB8AC3E}">
        <p14:creationId xmlns:p14="http://schemas.microsoft.com/office/powerpoint/2010/main" val="29097585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A11F-7798-3F37-9703-D326CC38D318}"/>
              </a:ext>
            </a:extLst>
          </p:cNvPr>
          <p:cNvSpPr>
            <a:spLocks noGrp="1"/>
          </p:cNvSpPr>
          <p:nvPr>
            <p:ph type="title"/>
          </p:nvPr>
        </p:nvSpPr>
        <p:spPr>
          <a:xfrm>
            <a:off x="111758" y="1869103"/>
            <a:ext cx="9337042" cy="4906929"/>
          </a:xfrm>
        </p:spPr>
        <p:txBody>
          <a:bodyPr anchor="b">
            <a:normAutofit/>
          </a:bodyPr>
          <a:lstStyle/>
          <a:p>
            <a:r>
              <a:rPr lang="en-US"/>
              <a:t>QuadBright Algorithm</a:t>
            </a:r>
          </a:p>
        </p:txBody>
      </p:sp>
    </p:spTree>
    <p:extLst>
      <p:ext uri="{BB962C8B-B14F-4D97-AF65-F5344CB8AC3E}">
        <p14:creationId xmlns:p14="http://schemas.microsoft.com/office/powerpoint/2010/main" val="791590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927B-8E45-43F1-E448-1F80D96D6112}"/>
              </a:ext>
            </a:extLst>
          </p:cNvPr>
          <p:cNvSpPr>
            <a:spLocks noGrp="1"/>
          </p:cNvSpPr>
          <p:nvPr>
            <p:ph type="title"/>
          </p:nvPr>
        </p:nvSpPr>
        <p:spPr>
          <a:xfrm>
            <a:off x="612647" y="475488"/>
            <a:ext cx="6858000" cy="932688"/>
          </a:xfrm>
        </p:spPr>
        <p:txBody>
          <a:bodyPr anchor="b">
            <a:normAutofit/>
          </a:bodyPr>
          <a:lstStyle/>
          <a:p>
            <a:r>
              <a:rPr lang="en-US"/>
              <a:t>Design and Bio-plausibility</a:t>
            </a:r>
          </a:p>
        </p:txBody>
      </p:sp>
      <p:sp>
        <p:nvSpPr>
          <p:cNvPr id="4" name="Content Placeholder 3">
            <a:extLst>
              <a:ext uri="{FF2B5EF4-FFF2-40B4-BE49-F238E27FC236}">
                <a16:creationId xmlns:a16="http://schemas.microsoft.com/office/drawing/2014/main" id="{3313E20D-EBF2-5BDD-BAA5-75A24913991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627632"/>
            <a:ext cx="6858000" cy="4535370"/>
          </a:xfrm>
        </p:spPr>
        <p:txBody>
          <a:bodyPr vert="horz" lIns="91440" tIns="45720" rIns="91440" bIns="45720" rtlCol="0" anchor="t">
            <a:normAutofit fontScale="92500"/>
          </a:bodyPr>
          <a:lstStyle/>
          <a:p>
            <a:pPr marL="0" indent="0">
              <a:spcBef>
                <a:spcPts val="2500"/>
              </a:spcBef>
              <a:buFont typeface="Arial" panose="020B0604020202020204" pitchFamily="34" charset="0"/>
              <a:buNone/>
            </a:pPr>
            <a:r>
              <a:rPr lang="en-US" b="1" dirty="0" err="1"/>
              <a:t>QuadBright</a:t>
            </a:r>
            <a:r>
              <a:rPr lang="en-US" b="1" dirty="0"/>
              <a:t> Algorithm Basics</a:t>
            </a:r>
          </a:p>
          <a:p>
            <a:pPr marL="285750" lvl="1" indent="-285750">
              <a:buFont typeface="Calibri" panose="020B0604020202020204" pitchFamily="34" charset="0"/>
              <a:buChar char="-"/>
            </a:pPr>
            <a:r>
              <a:rPr dirty="0"/>
              <a:t>four-quadrant brightness distribution </a:t>
            </a:r>
            <a:endParaRPr lang="en-US" dirty="0"/>
          </a:p>
          <a:p>
            <a:pPr marL="285750" lvl="1" indent="-285750">
              <a:buFont typeface="Calibri" panose="020B0604020202020204" pitchFamily="34" charset="0"/>
              <a:buChar char="-"/>
            </a:pPr>
            <a:r>
              <a:rPr dirty="0"/>
              <a:t>linear regression to estimate eye position</a:t>
            </a:r>
            <a:endParaRPr lang="en-US" dirty="0"/>
          </a:p>
          <a:p>
            <a:pPr marL="0" indent="0">
              <a:spcBef>
                <a:spcPts val="2500"/>
              </a:spcBef>
              <a:buFont typeface="Arial" panose="020B0604020202020204" pitchFamily="34" charset="0"/>
              <a:buNone/>
            </a:pPr>
            <a:r>
              <a:rPr lang="en-US" b="1" dirty="0"/>
              <a:t>Bio-plausibility Alignment</a:t>
            </a:r>
          </a:p>
          <a:p>
            <a:pPr marL="285750" lvl="1" indent="-285750">
              <a:buFont typeface="Calibri" panose="020B0604020202020204" pitchFamily="34" charset="0"/>
              <a:buChar char="-"/>
            </a:pPr>
            <a:r>
              <a:rPr dirty="0"/>
              <a:t>visible light </a:t>
            </a:r>
            <a:endParaRPr lang="en-US" dirty="0"/>
          </a:p>
          <a:p>
            <a:pPr marL="285750" lvl="1" indent="-285750">
              <a:buFont typeface="Calibri" panose="020B0604020202020204" pitchFamily="34" charset="0"/>
              <a:buChar char="-"/>
            </a:pPr>
            <a:r>
              <a:rPr dirty="0"/>
              <a:t>low-level visual features</a:t>
            </a:r>
            <a:endParaRPr lang="en-US" dirty="0"/>
          </a:p>
          <a:p>
            <a:pPr marL="0" indent="0">
              <a:spcBef>
                <a:spcPts val="2500"/>
              </a:spcBef>
              <a:buNone/>
            </a:pPr>
            <a:r>
              <a:rPr lang="en-US" b="1"/>
              <a:t>Computational Efficiency</a:t>
            </a:r>
            <a:endParaRPr lang="en-US"/>
          </a:p>
          <a:p>
            <a:pPr marL="285750" lvl="1" indent="-285750">
              <a:buFont typeface="Calibri" panose="020B0604020202020204" pitchFamily="34" charset="0"/>
              <a:buChar char="-"/>
            </a:pPr>
            <a:r>
              <a:rPr lang="en-US" dirty="0"/>
              <a:t>Efficient closed-form computations </a:t>
            </a:r>
          </a:p>
          <a:p>
            <a:pPr marL="285750" lvl="1" indent="-285750">
              <a:buFont typeface="Calibri" panose="020B0604020202020204" pitchFamily="34" charset="0"/>
              <a:buChar char="-"/>
            </a:pPr>
            <a:r>
              <a:rPr lang="en-US" dirty="0"/>
              <a:t>Extreme input data compression</a:t>
            </a:r>
          </a:p>
          <a:p>
            <a:pPr marL="285750" lvl="1" indent="-285750">
              <a:buFont typeface="Calibri" panose="020B0604020202020204" pitchFamily="34" charset="0"/>
              <a:buChar char="-"/>
            </a:pPr>
            <a:r>
              <a:rPr lang="en-US" dirty="0"/>
              <a:t>Low memory footprint</a:t>
            </a:r>
          </a:p>
          <a:p>
            <a:pPr marL="0" indent="0">
              <a:spcBef>
                <a:spcPts val="2500"/>
              </a:spcBef>
              <a:buNone/>
            </a:pPr>
            <a:r>
              <a:rPr lang="en-US" b="1"/>
              <a:t>Support for CEH Theory</a:t>
            </a:r>
            <a:endParaRPr lang="en-US"/>
          </a:p>
          <a:p>
            <a:pPr marL="285750" lvl="1" indent="-285750">
              <a:buFont typeface="Calibri" panose="020B0604020202020204" pitchFamily="34" charset="0"/>
              <a:buChar char="-"/>
            </a:pPr>
            <a:r>
              <a:t>minimal processing </a:t>
            </a:r>
            <a:r>
              <a:rPr lang="en-US"/>
              <a:t>demands enabled</a:t>
            </a:r>
            <a:r>
              <a:t> evolution of white sclera gaze detection.</a:t>
            </a:r>
            <a:endParaRPr lang="en-US"/>
          </a:p>
        </p:txBody>
      </p:sp>
      <p:pic>
        <p:nvPicPr>
          <p:cNvPr id="5" name="Content Placeholder 4" descr="Closeup beautiful blue woman eye with long salon lashes looking">
            <a:extLst>
              <a:ext uri="{FF2B5EF4-FFF2-40B4-BE49-F238E27FC236}">
                <a16:creationId xmlns:a16="http://schemas.microsoft.com/office/drawing/2014/main" id="{F128F192-EAC7-4F90-AF51-9E0D9FC6C2C0}"/>
              </a:ext>
            </a:extLst>
          </p:cNvPr>
          <p:cNvPicPr>
            <a:picLocks noGrp="1" noChangeAspect="1"/>
          </p:cNvPicPr>
          <p:nvPr>
            <p:ph type="pic" sz="quarter" idx="13"/>
          </p:nvPr>
        </p:nvPicPr>
        <p:blipFill>
          <a:blip r:embed="rId3"/>
          <a:srcRect l="24191" r="35900" b="-1"/>
          <a:stretch>
            <a:fillRect/>
          </a:stretch>
        </p:blipFill>
        <p:spPr>
          <a:xfrm>
            <a:off x="8091732" y="10"/>
            <a:ext cx="4100267" cy="6857990"/>
          </a:xfrm>
          <a:prstGeom prst="rect">
            <a:avLst/>
          </a:prstGeom>
          <a:noFill/>
        </p:spPr>
      </p:pic>
    </p:spTree>
    <p:extLst>
      <p:ext uri="{BB962C8B-B14F-4D97-AF65-F5344CB8AC3E}">
        <p14:creationId xmlns:p14="http://schemas.microsoft.com/office/powerpoint/2010/main" val="2847236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Helena">
  <a:themeElements>
    <a:clrScheme name="Helen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ena" id="{83D43F4A-02D5-42AD-9542-27487597C212}" vid="{14154C61-C2E2-42F2-9833-4EC39495D4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len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0CEB72-9B64-43A4-9652-F0FED519FBF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3B79205-1ECA-438E-AAC0-B28ABB0DD1EB}">
  <ds:schemaRefs>
    <ds:schemaRef ds:uri="http://schemas.microsoft.com/sharepoint/v3/contenttype/forms"/>
  </ds:schemaRefs>
</ds:datastoreItem>
</file>

<file path=customXml/itemProps3.xml><?xml version="1.0" encoding="utf-8"?>
<ds:datastoreItem xmlns:ds="http://schemas.openxmlformats.org/officeDocument/2006/customXml" ds:itemID="{1E2DB56F-85EA-457A-BE7B-FD342652DF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Helena</Template>
  <TotalTime>2</TotalTime>
  <Words>4</Words>
  <Application>Microsoft Office PowerPoint</Application>
  <PresentationFormat>Widescreen</PresentationFormat>
  <Paragraphs>2</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Helena</vt:lpstr>
      <vt:lpstr>The Receiving End of the Cooperative Eye: A Test by Construction</vt:lpstr>
      <vt:lpstr>Introduction</vt:lpstr>
      <vt:lpstr>Human Eye and Non-verbal Communication</vt:lpstr>
      <vt:lpstr>Cooperative Eye Hypothesis</vt:lpstr>
      <vt:lpstr>Evolutionary Basis</vt:lpstr>
      <vt:lpstr>Eye Direction Detector (EDD)</vt:lpstr>
      <vt:lpstr>Cognitive Mechanism and Evolutionary Implications</vt:lpstr>
      <vt:lpstr>QuadBright Algorithm</vt:lpstr>
      <vt:lpstr>Design and Bio-plausibility</vt:lpstr>
      <vt:lpstr>YET Zero Prototype</vt:lpstr>
      <vt:lpstr>Construction and Implementation</vt:lpstr>
      <vt:lpstr>Study 1: Accuracy of QuadBright</vt:lpstr>
      <vt:lpstr>Experimental Design and Results</vt:lpstr>
      <vt:lpstr>Study 2: Human Glance Perception</vt:lpstr>
      <vt:lpstr>Do human use Quadbright?</vt:lpstr>
      <vt:lpstr>Results</vt:lpstr>
      <vt:lpstr>Discussion and Future Research</vt:lpstr>
      <vt:lpstr>Implications and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591</cp:revision>
  <dcterms:created xsi:type="dcterms:W3CDTF">2025-08-21T23:24:42Z</dcterms:created>
  <dcterms:modified xsi:type="dcterms:W3CDTF">2025-09-15T12:56:09Z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