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43"/>
  </p:notesMasterIdLst>
  <p:sldIdLst>
    <p:sldId id="256" r:id="rId2"/>
    <p:sldId id="385" r:id="rId3"/>
    <p:sldId id="403" r:id="rId4"/>
    <p:sldId id="394" r:id="rId5"/>
    <p:sldId id="395" r:id="rId6"/>
    <p:sldId id="392" r:id="rId7"/>
    <p:sldId id="365" r:id="rId8"/>
    <p:sldId id="393" r:id="rId9"/>
    <p:sldId id="398" r:id="rId10"/>
    <p:sldId id="366" r:id="rId11"/>
    <p:sldId id="401" r:id="rId12"/>
    <p:sldId id="402" r:id="rId13"/>
    <p:sldId id="404" r:id="rId14"/>
    <p:sldId id="405" r:id="rId15"/>
    <p:sldId id="406" r:id="rId16"/>
    <p:sldId id="407" r:id="rId17"/>
    <p:sldId id="408" r:id="rId18"/>
    <p:sldId id="409" r:id="rId19"/>
    <p:sldId id="410" r:id="rId20"/>
    <p:sldId id="411" r:id="rId21"/>
    <p:sldId id="412" r:id="rId22"/>
    <p:sldId id="413" r:id="rId23"/>
    <p:sldId id="414" r:id="rId24"/>
    <p:sldId id="415" r:id="rId25"/>
    <p:sldId id="416" r:id="rId26"/>
    <p:sldId id="417" r:id="rId27"/>
    <p:sldId id="418" r:id="rId28"/>
    <p:sldId id="419" r:id="rId29"/>
    <p:sldId id="420" r:id="rId30"/>
    <p:sldId id="421" r:id="rId31"/>
    <p:sldId id="422" r:id="rId32"/>
    <p:sldId id="423" r:id="rId33"/>
    <p:sldId id="424" r:id="rId34"/>
    <p:sldId id="425" r:id="rId35"/>
    <p:sldId id="426" r:id="rId36"/>
    <p:sldId id="427" r:id="rId37"/>
    <p:sldId id="428" r:id="rId38"/>
    <p:sldId id="429" r:id="rId39"/>
    <p:sldId id="430" r:id="rId40"/>
    <p:sldId id="432" r:id="rId41"/>
    <p:sldId id="431" r:id="rId42"/>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4AB5FA31-FFDB-4C0F-AB1E-443E66B4208B}">
          <p14:sldIdLst>
            <p14:sldId id="256"/>
            <p14:sldId id="385"/>
            <p14:sldId id="403"/>
            <p14:sldId id="394"/>
            <p14:sldId id="395"/>
            <p14:sldId id="392"/>
            <p14:sldId id="365"/>
            <p14:sldId id="393"/>
            <p14:sldId id="398"/>
            <p14:sldId id="366"/>
            <p14:sldId id="401"/>
            <p14:sldId id="402"/>
            <p14:sldId id="404"/>
            <p14:sldId id="405"/>
            <p14:sldId id="406"/>
            <p14:sldId id="407"/>
            <p14:sldId id="408"/>
            <p14:sldId id="409"/>
            <p14:sldId id="410"/>
            <p14:sldId id="411"/>
            <p14:sldId id="412"/>
            <p14:sldId id="413"/>
            <p14:sldId id="414"/>
            <p14:sldId id="415"/>
            <p14:sldId id="416"/>
            <p14:sldId id="417"/>
            <p14:sldId id="418"/>
            <p14:sldId id="419"/>
            <p14:sldId id="420"/>
            <p14:sldId id="421"/>
            <p14:sldId id="422"/>
            <p14:sldId id="423"/>
            <p14:sldId id="424"/>
            <p14:sldId id="425"/>
            <p14:sldId id="426"/>
            <p14:sldId id="427"/>
            <p14:sldId id="428"/>
            <p14:sldId id="429"/>
            <p14:sldId id="430"/>
            <p14:sldId id="432"/>
            <p14:sldId id="43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0064AC"/>
    <a:srgbClr val="3FCD50"/>
    <a:srgbClr val="EB21A3"/>
    <a:srgbClr val="4F81BD"/>
    <a:srgbClr val="000000"/>
    <a:srgbClr val="FFFFFF"/>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697" autoAdjust="0"/>
    <p:restoredTop sz="96115" autoAdjust="0"/>
  </p:normalViewPr>
  <p:slideViewPr>
    <p:cSldViewPr>
      <p:cViewPr varScale="1">
        <p:scale>
          <a:sx n="106" d="100"/>
          <a:sy n="106" d="100"/>
        </p:scale>
        <p:origin x="1002" y="108"/>
      </p:cViewPr>
      <p:guideLst>
        <p:guide orient="horz" pos="2160"/>
        <p:guide pos="2880"/>
      </p:guideLst>
    </p:cSldViewPr>
  </p:slideViewPr>
  <p:notesTextViewPr>
    <p:cViewPr>
      <p:scale>
        <a:sx n="1" d="1"/>
        <a:sy n="1" d="1"/>
      </p:scale>
      <p:origin x="0" y="0"/>
    </p:cViewPr>
  </p:notesTextViewPr>
  <p:sorterViewPr>
    <p:cViewPr>
      <p:scale>
        <a:sx n="100" d="100"/>
        <a:sy n="100" d="100"/>
      </p:scale>
      <p:origin x="0" y="-225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A125DE-F1E1-48E0-8ECF-42B2FE1DE658}"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5F6C6200-100F-4599-9F30-1D8502D4564D}">
      <dgm:prSet phldrT="[Text]"/>
      <dgm:spPr/>
      <dgm:t>
        <a:bodyPr/>
        <a:lstStyle/>
        <a:p>
          <a:r>
            <a:rPr lang="en-US" dirty="0"/>
            <a:t>Question</a:t>
          </a:r>
        </a:p>
      </dgm:t>
    </dgm:pt>
    <dgm:pt modelId="{B2C94E9D-9B0F-40B1-B1AC-CC682E6F72D8}" type="parTrans" cxnId="{17996DD1-2DC7-4679-B3BF-49DFB36CB805}">
      <dgm:prSet/>
      <dgm:spPr/>
      <dgm:t>
        <a:bodyPr/>
        <a:lstStyle/>
        <a:p>
          <a:endParaRPr lang="en-US"/>
        </a:p>
      </dgm:t>
    </dgm:pt>
    <dgm:pt modelId="{07B66E07-0EC7-4D16-B736-8E281A8D1E5A}" type="sibTrans" cxnId="{17996DD1-2DC7-4679-B3BF-49DFB36CB805}">
      <dgm:prSet/>
      <dgm:spPr/>
      <dgm:t>
        <a:bodyPr/>
        <a:lstStyle/>
        <a:p>
          <a:endParaRPr lang="en-US"/>
        </a:p>
      </dgm:t>
    </dgm:pt>
    <dgm:pt modelId="{23BF3DB0-A0F9-4BBF-AB1E-47CDD6DFB885}">
      <dgm:prSet phldrT="[Text]"/>
      <dgm:spPr/>
      <dgm:t>
        <a:bodyPr/>
        <a:lstStyle/>
        <a:p>
          <a:r>
            <a:rPr lang="en-US" dirty="0"/>
            <a:t>What do wages look like in the construction industry?</a:t>
          </a:r>
        </a:p>
      </dgm:t>
    </dgm:pt>
    <dgm:pt modelId="{1D34C5EA-CF76-4A1A-A256-9A0D1B32E315}" type="parTrans" cxnId="{93ADA66D-20D3-4972-BC6D-9F375CC229B9}">
      <dgm:prSet/>
      <dgm:spPr/>
      <dgm:t>
        <a:bodyPr/>
        <a:lstStyle/>
        <a:p>
          <a:endParaRPr lang="en-US"/>
        </a:p>
      </dgm:t>
    </dgm:pt>
    <dgm:pt modelId="{42B4790E-5662-4681-BA46-89256C3FB8F4}" type="sibTrans" cxnId="{93ADA66D-20D3-4972-BC6D-9F375CC229B9}">
      <dgm:prSet/>
      <dgm:spPr/>
      <dgm:t>
        <a:bodyPr/>
        <a:lstStyle/>
        <a:p>
          <a:endParaRPr lang="en-US"/>
        </a:p>
      </dgm:t>
    </dgm:pt>
    <dgm:pt modelId="{60F54F5C-4881-4D35-BBD3-5B69E5589ACF}">
      <dgm:prSet phldrT="[Text]"/>
      <dgm:spPr>
        <a:solidFill>
          <a:schemeClr val="accent4"/>
        </a:solidFill>
        <a:ln>
          <a:solidFill>
            <a:schemeClr val="accent4"/>
          </a:solidFill>
        </a:ln>
      </dgm:spPr>
      <dgm:t>
        <a:bodyPr/>
        <a:lstStyle/>
        <a:p>
          <a:r>
            <a:rPr lang="en-US" dirty="0"/>
            <a:t>Data Source</a:t>
          </a:r>
        </a:p>
      </dgm:t>
    </dgm:pt>
    <dgm:pt modelId="{8E421796-101D-4946-B756-D5752C73AE6C}" type="parTrans" cxnId="{3705250E-5A2E-4C47-A91F-949ED39163C9}">
      <dgm:prSet/>
      <dgm:spPr/>
      <dgm:t>
        <a:bodyPr/>
        <a:lstStyle/>
        <a:p>
          <a:endParaRPr lang="en-US"/>
        </a:p>
      </dgm:t>
    </dgm:pt>
    <dgm:pt modelId="{EEAD9E7A-81C5-44F7-9792-FB23C3A1FFCB}" type="sibTrans" cxnId="{3705250E-5A2E-4C47-A91F-949ED39163C9}">
      <dgm:prSet/>
      <dgm:spPr/>
      <dgm:t>
        <a:bodyPr/>
        <a:lstStyle/>
        <a:p>
          <a:endParaRPr lang="en-US"/>
        </a:p>
      </dgm:t>
    </dgm:pt>
    <dgm:pt modelId="{BFAA334D-AC65-4DB5-8B6B-5ADC8B32134D}">
      <dgm:prSet phldrT="[Text]"/>
      <dgm:spPr>
        <a:ln>
          <a:solidFill>
            <a:schemeClr val="accent4"/>
          </a:solidFill>
        </a:ln>
      </dgm:spPr>
      <dgm:t>
        <a:bodyPr/>
        <a:lstStyle/>
        <a:p>
          <a:r>
            <a:rPr lang="en-US" dirty="0"/>
            <a:t>OEWS data from US Bureau of Labor Statistics flat files</a:t>
          </a:r>
        </a:p>
      </dgm:t>
    </dgm:pt>
    <dgm:pt modelId="{EB6A045C-C51E-4528-8E06-626F2AF2CA16}" type="parTrans" cxnId="{F37B3F65-E338-43A7-BBDE-004D87A7DC23}">
      <dgm:prSet/>
      <dgm:spPr/>
      <dgm:t>
        <a:bodyPr/>
        <a:lstStyle/>
        <a:p>
          <a:endParaRPr lang="en-US"/>
        </a:p>
      </dgm:t>
    </dgm:pt>
    <dgm:pt modelId="{AB745648-47BE-4E3E-9B0E-0ED9E19CB183}" type="sibTrans" cxnId="{F37B3F65-E338-43A7-BBDE-004D87A7DC23}">
      <dgm:prSet/>
      <dgm:spPr/>
      <dgm:t>
        <a:bodyPr/>
        <a:lstStyle/>
        <a:p>
          <a:endParaRPr lang="en-US"/>
        </a:p>
      </dgm:t>
    </dgm:pt>
    <dgm:pt modelId="{797EF6AA-7779-4FCF-8669-87FCCBF8FF5B}">
      <dgm:prSet phldrT="[Text]"/>
      <dgm:spPr>
        <a:ln>
          <a:solidFill>
            <a:schemeClr val="accent4"/>
          </a:solidFill>
        </a:ln>
      </dgm:spPr>
      <dgm:t>
        <a:bodyPr/>
        <a:lstStyle/>
        <a:p>
          <a:r>
            <a:rPr lang="en-US" dirty="0"/>
            <a:t>Shapefiles from US Census Bureau</a:t>
          </a:r>
        </a:p>
      </dgm:t>
    </dgm:pt>
    <dgm:pt modelId="{3E850352-1A69-49E2-B071-9A4B43786A03}" type="parTrans" cxnId="{F6A7E5A9-D0F9-459D-BFD4-4B972E45ACA3}">
      <dgm:prSet/>
      <dgm:spPr/>
      <dgm:t>
        <a:bodyPr/>
        <a:lstStyle/>
        <a:p>
          <a:endParaRPr lang="en-US"/>
        </a:p>
      </dgm:t>
    </dgm:pt>
    <dgm:pt modelId="{7B6B3F24-26BC-4199-81FD-C0C3BAC78948}" type="sibTrans" cxnId="{F6A7E5A9-D0F9-459D-BFD4-4B972E45ACA3}">
      <dgm:prSet/>
      <dgm:spPr/>
      <dgm:t>
        <a:bodyPr/>
        <a:lstStyle/>
        <a:p>
          <a:endParaRPr lang="en-US"/>
        </a:p>
      </dgm:t>
    </dgm:pt>
    <dgm:pt modelId="{75A4705E-0562-4098-8154-5ACCC1033D8F}">
      <dgm:prSet phldrT="[Text]"/>
      <dgm:spPr>
        <a:solidFill>
          <a:schemeClr val="accent6"/>
        </a:solidFill>
        <a:ln>
          <a:solidFill>
            <a:schemeClr val="accent6"/>
          </a:solidFill>
        </a:ln>
      </dgm:spPr>
      <dgm:t>
        <a:bodyPr/>
        <a:lstStyle/>
        <a:p>
          <a:r>
            <a:rPr lang="en-US" dirty="0"/>
            <a:t>Cleaning</a:t>
          </a:r>
        </a:p>
      </dgm:t>
    </dgm:pt>
    <dgm:pt modelId="{11ED0DF0-9DDF-48E9-B8FE-E867B67A45F6}" type="parTrans" cxnId="{9FF37F4F-5C74-4D39-9DAF-832E5024A448}">
      <dgm:prSet/>
      <dgm:spPr/>
      <dgm:t>
        <a:bodyPr/>
        <a:lstStyle/>
        <a:p>
          <a:endParaRPr lang="en-US"/>
        </a:p>
      </dgm:t>
    </dgm:pt>
    <dgm:pt modelId="{80540A94-E79B-4B8D-820C-8D040947CB18}" type="sibTrans" cxnId="{9FF37F4F-5C74-4D39-9DAF-832E5024A448}">
      <dgm:prSet/>
      <dgm:spPr/>
      <dgm:t>
        <a:bodyPr/>
        <a:lstStyle/>
        <a:p>
          <a:endParaRPr lang="en-US"/>
        </a:p>
      </dgm:t>
    </dgm:pt>
    <dgm:pt modelId="{E2B2B385-537A-427F-94E0-8F00BB4245EB}">
      <dgm:prSet phldrT="[Text]"/>
      <dgm:spPr>
        <a:ln>
          <a:solidFill>
            <a:schemeClr val="accent6"/>
          </a:solidFill>
        </a:ln>
      </dgm:spPr>
      <dgm:t>
        <a:bodyPr/>
        <a:lstStyle/>
        <a:p>
          <a:r>
            <a:rPr lang="en-US" dirty="0"/>
            <a:t>Convert data to numeric values</a:t>
          </a:r>
        </a:p>
      </dgm:t>
    </dgm:pt>
    <dgm:pt modelId="{AE70979C-6F67-4733-9204-D79556CBE581}" type="parTrans" cxnId="{3A345274-75C7-41A2-A916-6C9566A8AED8}">
      <dgm:prSet/>
      <dgm:spPr/>
      <dgm:t>
        <a:bodyPr/>
        <a:lstStyle/>
        <a:p>
          <a:endParaRPr lang="en-US"/>
        </a:p>
      </dgm:t>
    </dgm:pt>
    <dgm:pt modelId="{79A116F4-CD78-4AE9-911D-443A99F9673D}" type="sibTrans" cxnId="{3A345274-75C7-41A2-A916-6C9566A8AED8}">
      <dgm:prSet/>
      <dgm:spPr/>
      <dgm:t>
        <a:bodyPr/>
        <a:lstStyle/>
        <a:p>
          <a:endParaRPr lang="en-US"/>
        </a:p>
      </dgm:t>
    </dgm:pt>
    <dgm:pt modelId="{BDA05DF9-C6B1-4A15-9CC9-896D8D7E0287}">
      <dgm:prSet phldrT="[Text]"/>
      <dgm:spPr>
        <a:ln>
          <a:solidFill>
            <a:schemeClr val="accent6"/>
          </a:solidFill>
        </a:ln>
      </dgm:spPr>
      <dgm:t>
        <a:bodyPr/>
        <a:lstStyle/>
        <a:p>
          <a:r>
            <a:rPr lang="en-US" dirty="0"/>
            <a:t>Combine county shapes for MSA and non-MSA OEWS Areas</a:t>
          </a:r>
        </a:p>
      </dgm:t>
    </dgm:pt>
    <dgm:pt modelId="{AFFA4587-DE68-4BB8-BAE3-EA8C0AB76182}" type="parTrans" cxnId="{A31EC426-4025-4DBA-B875-7073F1B87520}">
      <dgm:prSet/>
      <dgm:spPr/>
      <dgm:t>
        <a:bodyPr/>
        <a:lstStyle/>
        <a:p>
          <a:endParaRPr lang="en-US"/>
        </a:p>
      </dgm:t>
    </dgm:pt>
    <dgm:pt modelId="{FD1F80E4-BD26-4ED1-B25C-CCF99F83B333}" type="sibTrans" cxnId="{A31EC426-4025-4DBA-B875-7073F1B87520}">
      <dgm:prSet/>
      <dgm:spPr/>
      <dgm:t>
        <a:bodyPr/>
        <a:lstStyle/>
        <a:p>
          <a:endParaRPr lang="en-US"/>
        </a:p>
      </dgm:t>
    </dgm:pt>
    <dgm:pt modelId="{52160D04-055A-48FC-9D7C-E1779F49340F}">
      <dgm:prSet phldrT="[Text]"/>
      <dgm:spPr>
        <a:solidFill>
          <a:schemeClr val="accent2"/>
        </a:solidFill>
        <a:ln>
          <a:solidFill>
            <a:schemeClr val="accent2"/>
          </a:solidFill>
        </a:ln>
      </dgm:spPr>
      <dgm:t>
        <a:bodyPr/>
        <a:lstStyle/>
        <a:p>
          <a:r>
            <a:rPr lang="en-US" dirty="0"/>
            <a:t>Visualization</a:t>
          </a:r>
        </a:p>
      </dgm:t>
    </dgm:pt>
    <dgm:pt modelId="{63DD02DC-AA50-488A-AE7B-9EA302CAA94D}" type="parTrans" cxnId="{A8BF8125-9EC4-4245-BADF-63AAA7EC6E90}">
      <dgm:prSet/>
      <dgm:spPr/>
      <dgm:t>
        <a:bodyPr/>
        <a:lstStyle/>
        <a:p>
          <a:endParaRPr lang="en-US"/>
        </a:p>
      </dgm:t>
    </dgm:pt>
    <dgm:pt modelId="{1D765963-56B8-43AF-A44B-5D9CC7CEB13C}" type="sibTrans" cxnId="{A8BF8125-9EC4-4245-BADF-63AAA7EC6E90}">
      <dgm:prSet/>
      <dgm:spPr/>
      <dgm:t>
        <a:bodyPr/>
        <a:lstStyle/>
        <a:p>
          <a:endParaRPr lang="en-US"/>
        </a:p>
      </dgm:t>
    </dgm:pt>
    <dgm:pt modelId="{680CE79C-473F-449F-916B-DFD35D0123BB}">
      <dgm:prSet phldrT="[Text]"/>
      <dgm:spPr>
        <a:ln>
          <a:solidFill>
            <a:schemeClr val="accent2"/>
          </a:solidFill>
        </a:ln>
      </dgm:spPr>
      <dgm:t>
        <a:bodyPr/>
        <a:lstStyle/>
        <a:p>
          <a:r>
            <a:rPr lang="en-US" dirty="0"/>
            <a:t>Table of employment and wages</a:t>
          </a:r>
        </a:p>
      </dgm:t>
    </dgm:pt>
    <dgm:pt modelId="{31C2EBF2-C42F-4E91-A628-0D0BBA9C04EE}" type="parTrans" cxnId="{30E05805-6FF7-49AE-A2C1-0FFBE3091821}">
      <dgm:prSet/>
      <dgm:spPr/>
      <dgm:t>
        <a:bodyPr/>
        <a:lstStyle/>
        <a:p>
          <a:endParaRPr lang="en-US"/>
        </a:p>
      </dgm:t>
    </dgm:pt>
    <dgm:pt modelId="{82B2E1DB-9C42-412B-9CD5-AC4946D7304A}" type="sibTrans" cxnId="{30E05805-6FF7-49AE-A2C1-0FFBE3091821}">
      <dgm:prSet/>
      <dgm:spPr/>
      <dgm:t>
        <a:bodyPr/>
        <a:lstStyle/>
        <a:p>
          <a:endParaRPr lang="en-US"/>
        </a:p>
      </dgm:t>
    </dgm:pt>
    <dgm:pt modelId="{C11068D3-35EF-4B0C-9735-7B448E22B67A}">
      <dgm:prSet phldrT="[Text]"/>
      <dgm:spPr>
        <a:ln>
          <a:solidFill>
            <a:schemeClr val="accent2"/>
          </a:solidFill>
        </a:ln>
      </dgm:spPr>
      <dgm:t>
        <a:bodyPr/>
        <a:lstStyle/>
        <a:p>
          <a:r>
            <a:rPr lang="en-US" dirty="0"/>
            <a:t>Bar chart for median hourly wage</a:t>
          </a:r>
        </a:p>
      </dgm:t>
    </dgm:pt>
    <dgm:pt modelId="{7809D73F-7D37-4913-A36A-CD3586CE2F9E}" type="parTrans" cxnId="{A5364423-0E0E-4BC6-BE32-FBE6430CBC51}">
      <dgm:prSet/>
      <dgm:spPr/>
      <dgm:t>
        <a:bodyPr/>
        <a:lstStyle/>
        <a:p>
          <a:endParaRPr lang="en-US"/>
        </a:p>
      </dgm:t>
    </dgm:pt>
    <dgm:pt modelId="{C1194768-D0AC-452E-BA54-36F47A336B56}" type="sibTrans" cxnId="{A5364423-0E0E-4BC6-BE32-FBE6430CBC51}">
      <dgm:prSet/>
      <dgm:spPr/>
      <dgm:t>
        <a:bodyPr/>
        <a:lstStyle/>
        <a:p>
          <a:endParaRPr lang="en-US"/>
        </a:p>
      </dgm:t>
    </dgm:pt>
    <dgm:pt modelId="{118374AF-E642-4AD0-9E18-43B5FFE1C0FF}">
      <dgm:prSet phldrT="[Text]"/>
      <dgm:spPr>
        <a:ln>
          <a:solidFill>
            <a:schemeClr val="accent2"/>
          </a:solidFill>
        </a:ln>
      </dgm:spPr>
      <dgm:t>
        <a:bodyPr/>
        <a:lstStyle/>
        <a:p>
          <a:r>
            <a:rPr lang="en-US" dirty="0"/>
            <a:t>Map of wages in neighboring states</a:t>
          </a:r>
        </a:p>
      </dgm:t>
    </dgm:pt>
    <dgm:pt modelId="{21194BF6-EFD2-414E-8EE1-2DEABFD58DD0}" type="parTrans" cxnId="{B1477FE7-9B8C-454A-9894-DA8EFE591728}">
      <dgm:prSet/>
      <dgm:spPr/>
      <dgm:t>
        <a:bodyPr/>
        <a:lstStyle/>
        <a:p>
          <a:endParaRPr lang="en-US"/>
        </a:p>
      </dgm:t>
    </dgm:pt>
    <dgm:pt modelId="{6DCD82FB-A426-4B66-9B54-11318A120581}" type="sibTrans" cxnId="{B1477FE7-9B8C-454A-9894-DA8EFE591728}">
      <dgm:prSet/>
      <dgm:spPr/>
      <dgm:t>
        <a:bodyPr/>
        <a:lstStyle/>
        <a:p>
          <a:endParaRPr lang="en-US"/>
        </a:p>
      </dgm:t>
    </dgm:pt>
    <dgm:pt modelId="{DB46AF5F-CFFB-4E1A-A193-678BC445E8A2}" type="pres">
      <dgm:prSet presAssocID="{E9A125DE-F1E1-48E0-8ECF-42B2FE1DE658}" presName="linearFlow" presStyleCnt="0">
        <dgm:presLayoutVars>
          <dgm:dir/>
          <dgm:animLvl val="lvl"/>
          <dgm:resizeHandles val="exact"/>
        </dgm:presLayoutVars>
      </dgm:prSet>
      <dgm:spPr/>
    </dgm:pt>
    <dgm:pt modelId="{715F59C3-3164-45B1-B567-551F819B9759}" type="pres">
      <dgm:prSet presAssocID="{5F6C6200-100F-4599-9F30-1D8502D4564D}" presName="composite" presStyleCnt="0"/>
      <dgm:spPr/>
    </dgm:pt>
    <dgm:pt modelId="{0069D9A9-C599-4512-ADD0-C7F41F78A37E}" type="pres">
      <dgm:prSet presAssocID="{5F6C6200-100F-4599-9F30-1D8502D4564D}" presName="parentText" presStyleLbl="alignNode1" presStyleIdx="0" presStyleCnt="4">
        <dgm:presLayoutVars>
          <dgm:chMax val="1"/>
          <dgm:bulletEnabled val="1"/>
        </dgm:presLayoutVars>
      </dgm:prSet>
      <dgm:spPr/>
    </dgm:pt>
    <dgm:pt modelId="{040EC925-3858-44DB-AF52-96B122FB173D}" type="pres">
      <dgm:prSet presAssocID="{5F6C6200-100F-4599-9F30-1D8502D4564D}" presName="descendantText" presStyleLbl="alignAcc1" presStyleIdx="0" presStyleCnt="4">
        <dgm:presLayoutVars>
          <dgm:bulletEnabled val="1"/>
        </dgm:presLayoutVars>
      </dgm:prSet>
      <dgm:spPr/>
    </dgm:pt>
    <dgm:pt modelId="{2130E645-1D58-4F8C-8431-342898AC5BCD}" type="pres">
      <dgm:prSet presAssocID="{07B66E07-0EC7-4D16-B736-8E281A8D1E5A}" presName="sp" presStyleCnt="0"/>
      <dgm:spPr/>
    </dgm:pt>
    <dgm:pt modelId="{A2C9FCC3-8E56-48B4-9435-667BE4A23613}" type="pres">
      <dgm:prSet presAssocID="{60F54F5C-4881-4D35-BBD3-5B69E5589ACF}" presName="composite" presStyleCnt="0"/>
      <dgm:spPr/>
    </dgm:pt>
    <dgm:pt modelId="{00A2689F-8F0C-40F8-98BD-433FFD50479C}" type="pres">
      <dgm:prSet presAssocID="{60F54F5C-4881-4D35-BBD3-5B69E5589ACF}" presName="parentText" presStyleLbl="alignNode1" presStyleIdx="1" presStyleCnt="4">
        <dgm:presLayoutVars>
          <dgm:chMax val="1"/>
          <dgm:bulletEnabled val="1"/>
        </dgm:presLayoutVars>
      </dgm:prSet>
      <dgm:spPr/>
    </dgm:pt>
    <dgm:pt modelId="{E62682F5-0FDD-499F-A408-30DB75BE9783}" type="pres">
      <dgm:prSet presAssocID="{60F54F5C-4881-4D35-BBD3-5B69E5589ACF}" presName="descendantText" presStyleLbl="alignAcc1" presStyleIdx="1" presStyleCnt="4">
        <dgm:presLayoutVars>
          <dgm:bulletEnabled val="1"/>
        </dgm:presLayoutVars>
      </dgm:prSet>
      <dgm:spPr/>
    </dgm:pt>
    <dgm:pt modelId="{B5A38172-D6B2-48E7-B21B-5D873716FDDC}" type="pres">
      <dgm:prSet presAssocID="{EEAD9E7A-81C5-44F7-9792-FB23C3A1FFCB}" presName="sp" presStyleCnt="0"/>
      <dgm:spPr/>
    </dgm:pt>
    <dgm:pt modelId="{D4E7A7D7-90C2-47AF-A282-7CCE6751CF21}" type="pres">
      <dgm:prSet presAssocID="{75A4705E-0562-4098-8154-5ACCC1033D8F}" presName="composite" presStyleCnt="0"/>
      <dgm:spPr/>
    </dgm:pt>
    <dgm:pt modelId="{A3E9E364-8CAD-4FC7-A3FB-926DF5A46809}" type="pres">
      <dgm:prSet presAssocID="{75A4705E-0562-4098-8154-5ACCC1033D8F}" presName="parentText" presStyleLbl="alignNode1" presStyleIdx="2" presStyleCnt="4">
        <dgm:presLayoutVars>
          <dgm:chMax val="1"/>
          <dgm:bulletEnabled val="1"/>
        </dgm:presLayoutVars>
      </dgm:prSet>
      <dgm:spPr/>
    </dgm:pt>
    <dgm:pt modelId="{2A9522B2-C288-4BA7-A04B-1A088E3DEA23}" type="pres">
      <dgm:prSet presAssocID="{75A4705E-0562-4098-8154-5ACCC1033D8F}" presName="descendantText" presStyleLbl="alignAcc1" presStyleIdx="2" presStyleCnt="4">
        <dgm:presLayoutVars>
          <dgm:bulletEnabled val="1"/>
        </dgm:presLayoutVars>
      </dgm:prSet>
      <dgm:spPr/>
    </dgm:pt>
    <dgm:pt modelId="{DF05285A-0736-4EAC-903B-155CD47FA283}" type="pres">
      <dgm:prSet presAssocID="{80540A94-E79B-4B8D-820C-8D040947CB18}" presName="sp" presStyleCnt="0"/>
      <dgm:spPr/>
    </dgm:pt>
    <dgm:pt modelId="{7ACC70B8-2DC9-4E57-9F92-2644D5554541}" type="pres">
      <dgm:prSet presAssocID="{52160D04-055A-48FC-9D7C-E1779F49340F}" presName="composite" presStyleCnt="0"/>
      <dgm:spPr/>
    </dgm:pt>
    <dgm:pt modelId="{A3852AFF-D3B9-41B4-B647-D0AD9080F89A}" type="pres">
      <dgm:prSet presAssocID="{52160D04-055A-48FC-9D7C-E1779F49340F}" presName="parentText" presStyleLbl="alignNode1" presStyleIdx="3" presStyleCnt="4">
        <dgm:presLayoutVars>
          <dgm:chMax val="1"/>
          <dgm:bulletEnabled val="1"/>
        </dgm:presLayoutVars>
      </dgm:prSet>
      <dgm:spPr/>
    </dgm:pt>
    <dgm:pt modelId="{37B334F6-A6D0-4B30-9CFC-7DE045D0341B}" type="pres">
      <dgm:prSet presAssocID="{52160D04-055A-48FC-9D7C-E1779F49340F}" presName="descendantText" presStyleLbl="alignAcc1" presStyleIdx="3" presStyleCnt="4">
        <dgm:presLayoutVars>
          <dgm:bulletEnabled val="1"/>
        </dgm:presLayoutVars>
      </dgm:prSet>
      <dgm:spPr/>
    </dgm:pt>
  </dgm:ptLst>
  <dgm:cxnLst>
    <dgm:cxn modelId="{30E05805-6FF7-49AE-A2C1-0FFBE3091821}" srcId="{52160D04-055A-48FC-9D7C-E1779F49340F}" destId="{680CE79C-473F-449F-916B-DFD35D0123BB}" srcOrd="0" destOrd="0" parTransId="{31C2EBF2-C42F-4E91-A628-0D0BBA9C04EE}" sibTransId="{82B2E1DB-9C42-412B-9CD5-AC4946D7304A}"/>
    <dgm:cxn modelId="{3705250E-5A2E-4C47-A91F-949ED39163C9}" srcId="{E9A125DE-F1E1-48E0-8ECF-42B2FE1DE658}" destId="{60F54F5C-4881-4D35-BBD3-5B69E5589ACF}" srcOrd="1" destOrd="0" parTransId="{8E421796-101D-4946-B756-D5752C73AE6C}" sibTransId="{EEAD9E7A-81C5-44F7-9792-FB23C3A1FFCB}"/>
    <dgm:cxn modelId="{E50F3421-E492-498D-A2E8-B59D2F7EC3A3}" type="presOf" srcId="{BFAA334D-AC65-4DB5-8B6B-5ADC8B32134D}" destId="{E62682F5-0FDD-499F-A408-30DB75BE9783}" srcOrd="0" destOrd="0" presId="urn:microsoft.com/office/officeart/2005/8/layout/chevron2"/>
    <dgm:cxn modelId="{A5364423-0E0E-4BC6-BE32-FBE6430CBC51}" srcId="{52160D04-055A-48FC-9D7C-E1779F49340F}" destId="{C11068D3-35EF-4B0C-9735-7B448E22B67A}" srcOrd="1" destOrd="0" parTransId="{7809D73F-7D37-4913-A36A-CD3586CE2F9E}" sibTransId="{C1194768-D0AC-452E-BA54-36F47A336B56}"/>
    <dgm:cxn modelId="{A8BF8125-9EC4-4245-BADF-63AAA7EC6E90}" srcId="{E9A125DE-F1E1-48E0-8ECF-42B2FE1DE658}" destId="{52160D04-055A-48FC-9D7C-E1779F49340F}" srcOrd="3" destOrd="0" parTransId="{63DD02DC-AA50-488A-AE7B-9EA302CAA94D}" sibTransId="{1D765963-56B8-43AF-A44B-5D9CC7CEB13C}"/>
    <dgm:cxn modelId="{A31EC426-4025-4DBA-B875-7073F1B87520}" srcId="{75A4705E-0562-4098-8154-5ACCC1033D8F}" destId="{BDA05DF9-C6B1-4A15-9CC9-896D8D7E0287}" srcOrd="1" destOrd="0" parTransId="{AFFA4587-DE68-4BB8-BAE3-EA8C0AB76182}" sibTransId="{FD1F80E4-BD26-4ED1-B25C-CCF99F83B333}"/>
    <dgm:cxn modelId="{BD4EEB5B-E824-428E-A114-9DCFEF1BF80D}" type="presOf" srcId="{C11068D3-35EF-4B0C-9735-7B448E22B67A}" destId="{37B334F6-A6D0-4B30-9CFC-7DE045D0341B}" srcOrd="0" destOrd="1" presId="urn:microsoft.com/office/officeart/2005/8/layout/chevron2"/>
    <dgm:cxn modelId="{F37B3F65-E338-43A7-BBDE-004D87A7DC23}" srcId="{60F54F5C-4881-4D35-BBD3-5B69E5589ACF}" destId="{BFAA334D-AC65-4DB5-8B6B-5ADC8B32134D}" srcOrd="0" destOrd="0" parTransId="{EB6A045C-C51E-4528-8E06-626F2AF2CA16}" sibTransId="{AB745648-47BE-4E3E-9B0E-0ED9E19CB183}"/>
    <dgm:cxn modelId="{F6476069-80E1-4D4E-8FFD-7C1868EE2B20}" type="presOf" srcId="{118374AF-E642-4AD0-9E18-43B5FFE1C0FF}" destId="{37B334F6-A6D0-4B30-9CFC-7DE045D0341B}" srcOrd="0" destOrd="2" presId="urn:microsoft.com/office/officeart/2005/8/layout/chevron2"/>
    <dgm:cxn modelId="{93ADA66D-20D3-4972-BC6D-9F375CC229B9}" srcId="{5F6C6200-100F-4599-9F30-1D8502D4564D}" destId="{23BF3DB0-A0F9-4BBF-AB1E-47CDD6DFB885}" srcOrd="0" destOrd="0" parTransId="{1D34C5EA-CF76-4A1A-A256-9A0D1B32E315}" sibTransId="{42B4790E-5662-4681-BA46-89256C3FB8F4}"/>
    <dgm:cxn modelId="{9FF37F4F-5C74-4D39-9DAF-832E5024A448}" srcId="{E9A125DE-F1E1-48E0-8ECF-42B2FE1DE658}" destId="{75A4705E-0562-4098-8154-5ACCC1033D8F}" srcOrd="2" destOrd="0" parTransId="{11ED0DF0-9DDF-48E9-B8FE-E867B67A45F6}" sibTransId="{80540A94-E79B-4B8D-820C-8D040947CB18}"/>
    <dgm:cxn modelId="{3A345274-75C7-41A2-A916-6C9566A8AED8}" srcId="{75A4705E-0562-4098-8154-5ACCC1033D8F}" destId="{E2B2B385-537A-427F-94E0-8F00BB4245EB}" srcOrd="0" destOrd="0" parTransId="{AE70979C-6F67-4733-9204-D79556CBE581}" sibTransId="{79A116F4-CD78-4AE9-911D-443A99F9673D}"/>
    <dgm:cxn modelId="{C492F374-2ABF-462B-9C03-7C465A549CF5}" type="presOf" srcId="{E2B2B385-537A-427F-94E0-8F00BB4245EB}" destId="{2A9522B2-C288-4BA7-A04B-1A088E3DEA23}" srcOrd="0" destOrd="0" presId="urn:microsoft.com/office/officeart/2005/8/layout/chevron2"/>
    <dgm:cxn modelId="{65D83193-318E-4CEC-9AC1-7D81A79ADB3A}" type="presOf" srcId="{75A4705E-0562-4098-8154-5ACCC1033D8F}" destId="{A3E9E364-8CAD-4FC7-A3FB-926DF5A46809}" srcOrd="0" destOrd="0" presId="urn:microsoft.com/office/officeart/2005/8/layout/chevron2"/>
    <dgm:cxn modelId="{A07A929A-05C2-419D-ADCA-1C5D54282AD4}" type="presOf" srcId="{23BF3DB0-A0F9-4BBF-AB1E-47CDD6DFB885}" destId="{040EC925-3858-44DB-AF52-96B122FB173D}" srcOrd="0" destOrd="0" presId="urn:microsoft.com/office/officeart/2005/8/layout/chevron2"/>
    <dgm:cxn modelId="{F6A7E5A9-D0F9-459D-BFD4-4B972E45ACA3}" srcId="{60F54F5C-4881-4D35-BBD3-5B69E5589ACF}" destId="{797EF6AA-7779-4FCF-8669-87FCCBF8FF5B}" srcOrd="1" destOrd="0" parTransId="{3E850352-1A69-49E2-B071-9A4B43786A03}" sibTransId="{7B6B3F24-26BC-4199-81FD-C0C3BAC78948}"/>
    <dgm:cxn modelId="{E3FF9EAE-0085-4FB3-ACAB-6B9DBA7C3611}" type="presOf" srcId="{797EF6AA-7779-4FCF-8669-87FCCBF8FF5B}" destId="{E62682F5-0FDD-499F-A408-30DB75BE9783}" srcOrd="0" destOrd="1" presId="urn:microsoft.com/office/officeart/2005/8/layout/chevron2"/>
    <dgm:cxn modelId="{1E4103BE-5D3B-4E71-A0F9-AC75889E9F62}" type="presOf" srcId="{5F6C6200-100F-4599-9F30-1D8502D4564D}" destId="{0069D9A9-C599-4512-ADD0-C7F41F78A37E}" srcOrd="0" destOrd="0" presId="urn:microsoft.com/office/officeart/2005/8/layout/chevron2"/>
    <dgm:cxn modelId="{EF902DC8-F4A6-4A82-A559-A8524398155F}" type="presOf" srcId="{680CE79C-473F-449F-916B-DFD35D0123BB}" destId="{37B334F6-A6D0-4B30-9CFC-7DE045D0341B}" srcOrd="0" destOrd="0" presId="urn:microsoft.com/office/officeart/2005/8/layout/chevron2"/>
    <dgm:cxn modelId="{B07022D1-89BD-405B-907C-994257700521}" type="presOf" srcId="{60F54F5C-4881-4D35-BBD3-5B69E5589ACF}" destId="{00A2689F-8F0C-40F8-98BD-433FFD50479C}" srcOrd="0" destOrd="0" presId="urn:microsoft.com/office/officeart/2005/8/layout/chevron2"/>
    <dgm:cxn modelId="{17996DD1-2DC7-4679-B3BF-49DFB36CB805}" srcId="{E9A125DE-F1E1-48E0-8ECF-42B2FE1DE658}" destId="{5F6C6200-100F-4599-9F30-1D8502D4564D}" srcOrd="0" destOrd="0" parTransId="{B2C94E9D-9B0F-40B1-B1AC-CC682E6F72D8}" sibTransId="{07B66E07-0EC7-4D16-B736-8E281A8D1E5A}"/>
    <dgm:cxn modelId="{DA47FCD4-D122-43C0-9866-F196A4697A9B}" type="presOf" srcId="{BDA05DF9-C6B1-4A15-9CC9-896D8D7E0287}" destId="{2A9522B2-C288-4BA7-A04B-1A088E3DEA23}" srcOrd="0" destOrd="1" presId="urn:microsoft.com/office/officeart/2005/8/layout/chevron2"/>
    <dgm:cxn modelId="{2EBAE8D6-25B6-47C4-8269-4831D9D47666}" type="presOf" srcId="{E9A125DE-F1E1-48E0-8ECF-42B2FE1DE658}" destId="{DB46AF5F-CFFB-4E1A-A193-678BC445E8A2}" srcOrd="0" destOrd="0" presId="urn:microsoft.com/office/officeart/2005/8/layout/chevron2"/>
    <dgm:cxn modelId="{A97B5EE0-EE4D-467D-A300-ABE43C549B60}" type="presOf" srcId="{52160D04-055A-48FC-9D7C-E1779F49340F}" destId="{A3852AFF-D3B9-41B4-B647-D0AD9080F89A}" srcOrd="0" destOrd="0" presId="urn:microsoft.com/office/officeart/2005/8/layout/chevron2"/>
    <dgm:cxn modelId="{B1477FE7-9B8C-454A-9894-DA8EFE591728}" srcId="{52160D04-055A-48FC-9D7C-E1779F49340F}" destId="{118374AF-E642-4AD0-9E18-43B5FFE1C0FF}" srcOrd="2" destOrd="0" parTransId="{21194BF6-EFD2-414E-8EE1-2DEABFD58DD0}" sibTransId="{6DCD82FB-A426-4B66-9B54-11318A120581}"/>
    <dgm:cxn modelId="{F6AFA114-67D9-4ED9-A0C5-044AC0783A4D}" type="presParOf" srcId="{DB46AF5F-CFFB-4E1A-A193-678BC445E8A2}" destId="{715F59C3-3164-45B1-B567-551F819B9759}" srcOrd="0" destOrd="0" presId="urn:microsoft.com/office/officeart/2005/8/layout/chevron2"/>
    <dgm:cxn modelId="{AC1FF55A-8AB7-4297-A82F-502D7FF4E9C1}" type="presParOf" srcId="{715F59C3-3164-45B1-B567-551F819B9759}" destId="{0069D9A9-C599-4512-ADD0-C7F41F78A37E}" srcOrd="0" destOrd="0" presId="urn:microsoft.com/office/officeart/2005/8/layout/chevron2"/>
    <dgm:cxn modelId="{471A551E-9369-46C5-8928-A11436BEA7D1}" type="presParOf" srcId="{715F59C3-3164-45B1-B567-551F819B9759}" destId="{040EC925-3858-44DB-AF52-96B122FB173D}" srcOrd="1" destOrd="0" presId="urn:microsoft.com/office/officeart/2005/8/layout/chevron2"/>
    <dgm:cxn modelId="{FF476A94-0095-48B2-B652-971729651E2B}" type="presParOf" srcId="{DB46AF5F-CFFB-4E1A-A193-678BC445E8A2}" destId="{2130E645-1D58-4F8C-8431-342898AC5BCD}" srcOrd="1" destOrd="0" presId="urn:microsoft.com/office/officeart/2005/8/layout/chevron2"/>
    <dgm:cxn modelId="{9AD0F175-0840-4E99-87E6-873CB9F4839D}" type="presParOf" srcId="{DB46AF5F-CFFB-4E1A-A193-678BC445E8A2}" destId="{A2C9FCC3-8E56-48B4-9435-667BE4A23613}" srcOrd="2" destOrd="0" presId="urn:microsoft.com/office/officeart/2005/8/layout/chevron2"/>
    <dgm:cxn modelId="{A936AB75-CB55-413D-B5DC-2C9B4376B8BA}" type="presParOf" srcId="{A2C9FCC3-8E56-48B4-9435-667BE4A23613}" destId="{00A2689F-8F0C-40F8-98BD-433FFD50479C}" srcOrd="0" destOrd="0" presId="urn:microsoft.com/office/officeart/2005/8/layout/chevron2"/>
    <dgm:cxn modelId="{756F09E1-A1F6-4AC4-AC75-8827C56E39D2}" type="presParOf" srcId="{A2C9FCC3-8E56-48B4-9435-667BE4A23613}" destId="{E62682F5-0FDD-499F-A408-30DB75BE9783}" srcOrd="1" destOrd="0" presId="urn:microsoft.com/office/officeart/2005/8/layout/chevron2"/>
    <dgm:cxn modelId="{2240E084-9884-4DE5-9DCF-2B0E7AC9250C}" type="presParOf" srcId="{DB46AF5F-CFFB-4E1A-A193-678BC445E8A2}" destId="{B5A38172-D6B2-48E7-B21B-5D873716FDDC}" srcOrd="3" destOrd="0" presId="urn:microsoft.com/office/officeart/2005/8/layout/chevron2"/>
    <dgm:cxn modelId="{D0429847-E368-4D4E-98E9-E663E04F2702}" type="presParOf" srcId="{DB46AF5F-CFFB-4E1A-A193-678BC445E8A2}" destId="{D4E7A7D7-90C2-47AF-A282-7CCE6751CF21}" srcOrd="4" destOrd="0" presId="urn:microsoft.com/office/officeart/2005/8/layout/chevron2"/>
    <dgm:cxn modelId="{6094D659-1A50-4BDB-986C-B77B7B33C65F}" type="presParOf" srcId="{D4E7A7D7-90C2-47AF-A282-7CCE6751CF21}" destId="{A3E9E364-8CAD-4FC7-A3FB-926DF5A46809}" srcOrd="0" destOrd="0" presId="urn:microsoft.com/office/officeart/2005/8/layout/chevron2"/>
    <dgm:cxn modelId="{7523CADC-6344-4EC1-AB39-5EADBC9781AB}" type="presParOf" srcId="{D4E7A7D7-90C2-47AF-A282-7CCE6751CF21}" destId="{2A9522B2-C288-4BA7-A04B-1A088E3DEA23}" srcOrd="1" destOrd="0" presId="urn:microsoft.com/office/officeart/2005/8/layout/chevron2"/>
    <dgm:cxn modelId="{D594BE73-4BD3-453F-A1B2-D6BEBE5ACA05}" type="presParOf" srcId="{DB46AF5F-CFFB-4E1A-A193-678BC445E8A2}" destId="{DF05285A-0736-4EAC-903B-155CD47FA283}" srcOrd="5" destOrd="0" presId="urn:microsoft.com/office/officeart/2005/8/layout/chevron2"/>
    <dgm:cxn modelId="{4A1BD6FB-28A6-4E7A-A69C-789A90113670}" type="presParOf" srcId="{DB46AF5F-CFFB-4E1A-A193-678BC445E8A2}" destId="{7ACC70B8-2DC9-4E57-9F92-2644D5554541}" srcOrd="6" destOrd="0" presId="urn:microsoft.com/office/officeart/2005/8/layout/chevron2"/>
    <dgm:cxn modelId="{293899F3-3B69-475F-B2CF-7DF16768B02B}" type="presParOf" srcId="{7ACC70B8-2DC9-4E57-9F92-2644D5554541}" destId="{A3852AFF-D3B9-41B4-B647-D0AD9080F89A}" srcOrd="0" destOrd="0" presId="urn:microsoft.com/office/officeart/2005/8/layout/chevron2"/>
    <dgm:cxn modelId="{75048117-8AB7-431F-BE06-8810435F500B}" type="presParOf" srcId="{7ACC70B8-2DC9-4E57-9F92-2644D5554541}" destId="{37B334F6-A6D0-4B30-9CFC-7DE045D0341B}"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5B5F58B-6A4B-43C8-B797-418938E00EC3}"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43BFFF94-2667-4BBA-8C3C-755CC065D2F9}">
      <dgm:prSet phldrT="[Text]"/>
      <dgm:spPr/>
      <dgm:t>
        <a:bodyPr/>
        <a:lstStyle/>
        <a:p>
          <a:r>
            <a:rPr lang="en-US" dirty="0"/>
            <a:t>Visualize</a:t>
          </a:r>
        </a:p>
      </dgm:t>
    </dgm:pt>
    <dgm:pt modelId="{9ABEBEB6-C40F-490A-B439-7B26FA9189AF}" type="parTrans" cxnId="{8791CCBB-5CB9-4340-8E23-62EF18D31F08}">
      <dgm:prSet/>
      <dgm:spPr/>
      <dgm:t>
        <a:bodyPr/>
        <a:lstStyle/>
        <a:p>
          <a:endParaRPr lang="en-US"/>
        </a:p>
      </dgm:t>
    </dgm:pt>
    <dgm:pt modelId="{9BC52A7D-FAE2-4C32-8AFE-BFDB50550091}" type="sibTrans" cxnId="{8791CCBB-5CB9-4340-8E23-62EF18D31F08}">
      <dgm:prSet>
        <dgm:style>
          <a:lnRef idx="0">
            <a:scrgbClr r="0" g="0" b="0"/>
          </a:lnRef>
          <a:fillRef idx="0">
            <a:scrgbClr r="0" g="0" b="0"/>
          </a:fillRef>
          <a:effectRef idx="0">
            <a:scrgbClr r="0" g="0" b="0"/>
          </a:effectRef>
          <a:fontRef idx="minor">
            <a:schemeClr val="lt1"/>
          </a:fontRef>
        </dgm:style>
      </dgm:prSet>
      <dgm:spPr>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dgm:spPr>
      <dgm:t>
        <a:bodyPr/>
        <a:lstStyle/>
        <a:p>
          <a:endParaRPr lang="en-US"/>
        </a:p>
      </dgm:t>
    </dgm:pt>
    <dgm:pt modelId="{1F0B8CA7-2D7F-4CA7-9AD1-287BDB868EC3}">
      <dgm:prSet phldrT="[Text]" custT="1"/>
      <dgm:spPr/>
      <dgm:t>
        <a:bodyPr/>
        <a:lstStyle/>
        <a:p>
          <a:r>
            <a:rPr lang="en-US" sz="2400" dirty="0"/>
            <a:t>Clean</a:t>
          </a:r>
        </a:p>
      </dgm:t>
    </dgm:pt>
    <dgm:pt modelId="{8E153020-0E5C-4A27-BB0D-3AA02B385F39}" type="parTrans" cxnId="{CF4DA467-A2C8-4EE1-B965-47CAAD4C25DB}">
      <dgm:prSet/>
      <dgm:spPr/>
      <dgm:t>
        <a:bodyPr/>
        <a:lstStyle/>
        <a:p>
          <a:endParaRPr lang="en-US"/>
        </a:p>
      </dgm:t>
    </dgm:pt>
    <dgm:pt modelId="{C2A51F74-43A0-49F8-A58F-3F8C71CEB362}" type="sibTrans" cxnId="{CF4DA467-A2C8-4EE1-B965-47CAAD4C25DB}">
      <dgm:prSet>
        <dgm:style>
          <a:lnRef idx="0">
            <a:scrgbClr r="0" g="0" b="0"/>
          </a:lnRef>
          <a:fillRef idx="0">
            <a:scrgbClr r="0" g="0" b="0"/>
          </a:fillRef>
          <a:effectRef idx="0">
            <a:scrgbClr r="0" g="0" b="0"/>
          </a:effectRef>
          <a:fontRef idx="minor">
            <a:schemeClr val="lt1"/>
          </a:fontRef>
        </dgm:style>
      </dgm:prSet>
      <dgm:spPr>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dgm:spPr>
      <dgm:t>
        <a:bodyPr/>
        <a:lstStyle/>
        <a:p>
          <a:endParaRPr lang="en-US" sz="2400"/>
        </a:p>
      </dgm:t>
    </dgm:pt>
    <dgm:pt modelId="{E42CD700-873B-4D02-998A-B4159A2E0638}" type="pres">
      <dgm:prSet presAssocID="{25B5F58B-6A4B-43C8-B797-418938E00EC3}" presName="cycle" presStyleCnt="0">
        <dgm:presLayoutVars>
          <dgm:dir/>
          <dgm:resizeHandles val="exact"/>
        </dgm:presLayoutVars>
      </dgm:prSet>
      <dgm:spPr/>
    </dgm:pt>
    <dgm:pt modelId="{CE7FBFB8-4E5F-4656-BC0A-CCFBB1917B6D}" type="pres">
      <dgm:prSet presAssocID="{43BFFF94-2667-4BBA-8C3C-755CC065D2F9}" presName="dummy" presStyleCnt="0"/>
      <dgm:spPr/>
    </dgm:pt>
    <dgm:pt modelId="{E7BF6399-4C74-4450-9818-D571B7AE9AF0}" type="pres">
      <dgm:prSet presAssocID="{43BFFF94-2667-4BBA-8C3C-755CC065D2F9}" presName="node" presStyleLbl="revTx" presStyleIdx="0" presStyleCnt="2" custScaleX="177697">
        <dgm:presLayoutVars>
          <dgm:bulletEnabled val="1"/>
        </dgm:presLayoutVars>
      </dgm:prSet>
      <dgm:spPr/>
    </dgm:pt>
    <dgm:pt modelId="{B7884935-E9AF-421E-879E-DEE0099772D7}" type="pres">
      <dgm:prSet presAssocID="{9BC52A7D-FAE2-4C32-8AFE-BFDB50550091}" presName="sibTrans" presStyleLbl="node1" presStyleIdx="0" presStyleCnt="2"/>
      <dgm:spPr/>
    </dgm:pt>
    <dgm:pt modelId="{67008E35-4810-4618-B997-F57DCE56ED78}" type="pres">
      <dgm:prSet presAssocID="{1F0B8CA7-2D7F-4CA7-9AD1-287BDB868EC3}" presName="dummy" presStyleCnt="0"/>
      <dgm:spPr/>
    </dgm:pt>
    <dgm:pt modelId="{803EC867-6F71-4784-9055-0D485F56C36C}" type="pres">
      <dgm:prSet presAssocID="{1F0B8CA7-2D7F-4CA7-9AD1-287BDB868EC3}" presName="node" presStyleLbl="revTx" presStyleIdx="1" presStyleCnt="2" custScaleX="118887">
        <dgm:presLayoutVars>
          <dgm:bulletEnabled val="1"/>
        </dgm:presLayoutVars>
      </dgm:prSet>
      <dgm:spPr/>
    </dgm:pt>
    <dgm:pt modelId="{276029F3-A968-4073-AF1B-9A6A422FDAAC}" type="pres">
      <dgm:prSet presAssocID="{C2A51F74-43A0-49F8-A58F-3F8C71CEB362}" presName="sibTrans" presStyleLbl="node1" presStyleIdx="1" presStyleCnt="2"/>
      <dgm:spPr/>
    </dgm:pt>
  </dgm:ptLst>
  <dgm:cxnLst>
    <dgm:cxn modelId="{4C19F51A-0D08-4F8B-9833-0D3C30886CD3}" type="presOf" srcId="{9BC52A7D-FAE2-4C32-8AFE-BFDB50550091}" destId="{B7884935-E9AF-421E-879E-DEE0099772D7}" srcOrd="0" destOrd="0" presId="urn:microsoft.com/office/officeart/2005/8/layout/cycle1"/>
    <dgm:cxn modelId="{6C180F35-DB48-4AF5-82C4-C0198548AF0A}" type="presOf" srcId="{43BFFF94-2667-4BBA-8C3C-755CC065D2F9}" destId="{E7BF6399-4C74-4450-9818-D571B7AE9AF0}" srcOrd="0" destOrd="0" presId="urn:microsoft.com/office/officeart/2005/8/layout/cycle1"/>
    <dgm:cxn modelId="{CF4DA467-A2C8-4EE1-B965-47CAAD4C25DB}" srcId="{25B5F58B-6A4B-43C8-B797-418938E00EC3}" destId="{1F0B8CA7-2D7F-4CA7-9AD1-287BDB868EC3}" srcOrd="1" destOrd="0" parTransId="{8E153020-0E5C-4A27-BB0D-3AA02B385F39}" sibTransId="{C2A51F74-43A0-49F8-A58F-3F8C71CEB362}"/>
    <dgm:cxn modelId="{DFB05CA0-3F6B-47FC-BC70-A690D692781F}" type="presOf" srcId="{C2A51F74-43A0-49F8-A58F-3F8C71CEB362}" destId="{276029F3-A968-4073-AF1B-9A6A422FDAAC}" srcOrd="0" destOrd="0" presId="urn:microsoft.com/office/officeart/2005/8/layout/cycle1"/>
    <dgm:cxn modelId="{972D54B0-FF4F-463D-AFF9-514018C9AE67}" type="presOf" srcId="{25B5F58B-6A4B-43C8-B797-418938E00EC3}" destId="{E42CD700-873B-4D02-998A-B4159A2E0638}" srcOrd="0" destOrd="0" presId="urn:microsoft.com/office/officeart/2005/8/layout/cycle1"/>
    <dgm:cxn modelId="{8791CCBB-5CB9-4340-8E23-62EF18D31F08}" srcId="{25B5F58B-6A4B-43C8-B797-418938E00EC3}" destId="{43BFFF94-2667-4BBA-8C3C-755CC065D2F9}" srcOrd="0" destOrd="0" parTransId="{9ABEBEB6-C40F-490A-B439-7B26FA9189AF}" sibTransId="{9BC52A7D-FAE2-4C32-8AFE-BFDB50550091}"/>
    <dgm:cxn modelId="{9208BCDF-C2A5-4F5D-A33B-35F681120231}" type="presOf" srcId="{1F0B8CA7-2D7F-4CA7-9AD1-287BDB868EC3}" destId="{803EC867-6F71-4784-9055-0D485F56C36C}" srcOrd="0" destOrd="0" presId="urn:microsoft.com/office/officeart/2005/8/layout/cycle1"/>
    <dgm:cxn modelId="{33E22D59-E243-4F83-9CC5-AF7A9819D7CF}" type="presParOf" srcId="{E42CD700-873B-4D02-998A-B4159A2E0638}" destId="{CE7FBFB8-4E5F-4656-BC0A-CCFBB1917B6D}" srcOrd="0" destOrd="0" presId="urn:microsoft.com/office/officeart/2005/8/layout/cycle1"/>
    <dgm:cxn modelId="{7B16809C-DF92-496F-B9FE-91F2EB650D0D}" type="presParOf" srcId="{E42CD700-873B-4D02-998A-B4159A2E0638}" destId="{E7BF6399-4C74-4450-9818-D571B7AE9AF0}" srcOrd="1" destOrd="0" presId="urn:microsoft.com/office/officeart/2005/8/layout/cycle1"/>
    <dgm:cxn modelId="{F48CD81B-966E-468C-8EAE-F6A49BEC70FD}" type="presParOf" srcId="{E42CD700-873B-4D02-998A-B4159A2E0638}" destId="{B7884935-E9AF-421E-879E-DEE0099772D7}" srcOrd="2" destOrd="0" presId="urn:microsoft.com/office/officeart/2005/8/layout/cycle1"/>
    <dgm:cxn modelId="{E41768B3-A170-4284-B87E-EE23C6473384}" type="presParOf" srcId="{E42CD700-873B-4D02-998A-B4159A2E0638}" destId="{67008E35-4810-4618-B997-F57DCE56ED78}" srcOrd="3" destOrd="0" presId="urn:microsoft.com/office/officeart/2005/8/layout/cycle1"/>
    <dgm:cxn modelId="{9E625BEA-2ABA-4BD3-AA4E-87BE42A9C0DF}" type="presParOf" srcId="{E42CD700-873B-4D02-998A-B4159A2E0638}" destId="{803EC867-6F71-4784-9055-0D485F56C36C}" srcOrd="4" destOrd="0" presId="urn:microsoft.com/office/officeart/2005/8/layout/cycle1"/>
    <dgm:cxn modelId="{C77AA222-EDA0-425E-8F68-5517133513A0}" type="presParOf" srcId="{E42CD700-873B-4D02-998A-B4159A2E0638}" destId="{276029F3-A968-4073-AF1B-9A6A422FDAAC}" srcOrd="5" destOrd="0" presId="urn:microsoft.com/office/officeart/2005/8/layout/cycl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69A299F-6EBA-417D-998F-E53328FFE496}" type="doc">
      <dgm:prSet loTypeId="urn:microsoft.com/office/officeart/2005/8/layout/hProcess9" loCatId="process" qsTypeId="urn:microsoft.com/office/officeart/2005/8/quickstyle/simple1" qsCatId="simple" csTypeId="urn:microsoft.com/office/officeart/2005/8/colors/accent1_2" csCatId="accent1" phldr="1"/>
      <dgm:spPr/>
    </dgm:pt>
    <dgm:pt modelId="{58608AEA-5A38-4C75-831B-573464D39C81}">
      <dgm:prSet phldrT="[Text]"/>
      <dgm:spPr>
        <a:solidFill>
          <a:schemeClr val="accent5">
            <a:lumMod val="75000"/>
          </a:schemeClr>
        </a:solidFill>
      </dgm:spPr>
      <dgm:t>
        <a:bodyPr/>
        <a:lstStyle/>
        <a:p>
          <a:r>
            <a:rPr lang="en-US" dirty="0"/>
            <a:t>Full Data</a:t>
          </a:r>
        </a:p>
      </dgm:t>
    </dgm:pt>
    <dgm:pt modelId="{49F40320-7F1C-4575-AE7E-033C8D82738E}" type="parTrans" cxnId="{CC08391B-8507-445A-85A7-26123A217265}">
      <dgm:prSet/>
      <dgm:spPr/>
      <dgm:t>
        <a:bodyPr/>
        <a:lstStyle/>
        <a:p>
          <a:endParaRPr lang="en-US"/>
        </a:p>
      </dgm:t>
    </dgm:pt>
    <dgm:pt modelId="{AB99B830-82AA-487B-8BAF-7910EE7735AD}" type="sibTrans" cxnId="{CC08391B-8507-445A-85A7-26123A217265}">
      <dgm:prSet/>
      <dgm:spPr/>
      <dgm:t>
        <a:bodyPr/>
        <a:lstStyle/>
        <a:p>
          <a:endParaRPr lang="en-US"/>
        </a:p>
      </dgm:t>
    </dgm:pt>
    <dgm:pt modelId="{ACC2F72C-9594-451A-96D4-5DB2A8E1EB15}">
      <dgm:prSet phldrT="[Text]"/>
      <dgm:spPr>
        <a:solidFill>
          <a:schemeClr val="accent6">
            <a:lumMod val="75000"/>
          </a:schemeClr>
        </a:solidFill>
      </dgm:spPr>
      <dgm:t>
        <a:bodyPr/>
        <a:lstStyle/>
        <a:p>
          <a:r>
            <a:rPr lang="en-US" dirty="0"/>
            <a:t>Viz Data</a:t>
          </a:r>
        </a:p>
      </dgm:t>
    </dgm:pt>
    <dgm:pt modelId="{2D501748-F4F8-435C-9B27-E5E98AA7796C}" type="parTrans" cxnId="{74F96464-8E21-49B2-B237-5563456EED2A}">
      <dgm:prSet/>
      <dgm:spPr/>
      <dgm:t>
        <a:bodyPr/>
        <a:lstStyle/>
        <a:p>
          <a:endParaRPr lang="en-US"/>
        </a:p>
      </dgm:t>
    </dgm:pt>
    <dgm:pt modelId="{66B2F148-0337-4585-ABF1-6BD3C9B65A35}" type="sibTrans" cxnId="{74F96464-8E21-49B2-B237-5563456EED2A}">
      <dgm:prSet/>
      <dgm:spPr/>
      <dgm:t>
        <a:bodyPr/>
        <a:lstStyle/>
        <a:p>
          <a:endParaRPr lang="en-US"/>
        </a:p>
      </dgm:t>
    </dgm:pt>
    <dgm:pt modelId="{F72961CD-A336-4618-AE91-2C0593EDBE2F}">
      <dgm:prSet phldrT="[Text]"/>
      <dgm:spPr>
        <a:solidFill>
          <a:schemeClr val="accent4">
            <a:lumMod val="60000"/>
            <a:lumOff val="40000"/>
          </a:schemeClr>
        </a:solidFill>
      </dgm:spPr>
      <dgm:t>
        <a:bodyPr/>
        <a:lstStyle/>
        <a:p>
          <a:r>
            <a:rPr lang="en-US" dirty="0"/>
            <a:t>Viz Format</a:t>
          </a:r>
        </a:p>
      </dgm:t>
    </dgm:pt>
    <dgm:pt modelId="{72AE6852-2D31-486B-AC48-719666CFA78B}" type="parTrans" cxnId="{55E454D3-45B3-4082-8683-4AFD570AB659}">
      <dgm:prSet/>
      <dgm:spPr/>
      <dgm:t>
        <a:bodyPr/>
        <a:lstStyle/>
        <a:p>
          <a:endParaRPr lang="en-US"/>
        </a:p>
      </dgm:t>
    </dgm:pt>
    <dgm:pt modelId="{D906406C-1952-4D97-9C1D-5FDF01228B70}" type="sibTrans" cxnId="{55E454D3-45B3-4082-8683-4AFD570AB659}">
      <dgm:prSet/>
      <dgm:spPr/>
      <dgm:t>
        <a:bodyPr/>
        <a:lstStyle/>
        <a:p>
          <a:endParaRPr lang="en-US"/>
        </a:p>
      </dgm:t>
    </dgm:pt>
    <dgm:pt modelId="{E91F6815-CDD7-4B01-A9E4-8431F62611EC}" type="pres">
      <dgm:prSet presAssocID="{569A299F-6EBA-417D-998F-E53328FFE496}" presName="CompostProcess" presStyleCnt="0">
        <dgm:presLayoutVars>
          <dgm:dir/>
          <dgm:resizeHandles val="exact"/>
        </dgm:presLayoutVars>
      </dgm:prSet>
      <dgm:spPr/>
    </dgm:pt>
    <dgm:pt modelId="{83B107A2-386E-4F41-82E3-A5EEF1B90D8A}" type="pres">
      <dgm:prSet presAssocID="{569A299F-6EBA-417D-998F-E53328FFE496}" presName="arrow" presStyleLbl="bgShp" presStyleIdx="0" presStyleCnt="1"/>
      <dgm:spPr/>
    </dgm:pt>
    <dgm:pt modelId="{C4969B3F-1CE8-4360-A657-9E844CA560B4}" type="pres">
      <dgm:prSet presAssocID="{569A299F-6EBA-417D-998F-E53328FFE496}" presName="linearProcess" presStyleCnt="0"/>
      <dgm:spPr/>
    </dgm:pt>
    <dgm:pt modelId="{D89489B7-DDD8-4C64-978B-2124E2D59094}" type="pres">
      <dgm:prSet presAssocID="{58608AEA-5A38-4C75-831B-573464D39C81}" presName="textNode" presStyleLbl="node1" presStyleIdx="0" presStyleCnt="3">
        <dgm:presLayoutVars>
          <dgm:bulletEnabled val="1"/>
        </dgm:presLayoutVars>
      </dgm:prSet>
      <dgm:spPr/>
    </dgm:pt>
    <dgm:pt modelId="{007ACE70-4F74-4CF6-A6E9-EE99DBE49DD1}" type="pres">
      <dgm:prSet presAssocID="{AB99B830-82AA-487B-8BAF-7910EE7735AD}" presName="sibTrans" presStyleCnt="0"/>
      <dgm:spPr/>
    </dgm:pt>
    <dgm:pt modelId="{13E775B2-6BE7-4DA8-B565-D64171E807A7}" type="pres">
      <dgm:prSet presAssocID="{ACC2F72C-9594-451A-96D4-5DB2A8E1EB15}" presName="textNode" presStyleLbl="node1" presStyleIdx="1" presStyleCnt="3">
        <dgm:presLayoutVars>
          <dgm:bulletEnabled val="1"/>
        </dgm:presLayoutVars>
      </dgm:prSet>
      <dgm:spPr/>
    </dgm:pt>
    <dgm:pt modelId="{9A60EB44-1C25-42D4-BE2B-5B2745CB4394}" type="pres">
      <dgm:prSet presAssocID="{66B2F148-0337-4585-ABF1-6BD3C9B65A35}" presName="sibTrans" presStyleCnt="0"/>
      <dgm:spPr/>
    </dgm:pt>
    <dgm:pt modelId="{5542C150-CA00-40D9-BE82-0E293D76AE70}" type="pres">
      <dgm:prSet presAssocID="{F72961CD-A336-4618-AE91-2C0593EDBE2F}" presName="textNode" presStyleLbl="node1" presStyleIdx="2" presStyleCnt="3">
        <dgm:presLayoutVars>
          <dgm:bulletEnabled val="1"/>
        </dgm:presLayoutVars>
      </dgm:prSet>
      <dgm:spPr/>
    </dgm:pt>
  </dgm:ptLst>
  <dgm:cxnLst>
    <dgm:cxn modelId="{0A5D3413-CD51-482C-9C95-FBA4E45D62C4}" type="presOf" srcId="{569A299F-6EBA-417D-998F-E53328FFE496}" destId="{E91F6815-CDD7-4B01-A9E4-8431F62611EC}" srcOrd="0" destOrd="0" presId="urn:microsoft.com/office/officeart/2005/8/layout/hProcess9"/>
    <dgm:cxn modelId="{CC08391B-8507-445A-85A7-26123A217265}" srcId="{569A299F-6EBA-417D-998F-E53328FFE496}" destId="{58608AEA-5A38-4C75-831B-573464D39C81}" srcOrd="0" destOrd="0" parTransId="{49F40320-7F1C-4575-AE7E-033C8D82738E}" sibTransId="{AB99B830-82AA-487B-8BAF-7910EE7735AD}"/>
    <dgm:cxn modelId="{52132E27-06C1-44D3-9A7A-7C0F6199A409}" type="presOf" srcId="{58608AEA-5A38-4C75-831B-573464D39C81}" destId="{D89489B7-DDD8-4C64-978B-2124E2D59094}" srcOrd="0" destOrd="0" presId="urn:microsoft.com/office/officeart/2005/8/layout/hProcess9"/>
    <dgm:cxn modelId="{74F96464-8E21-49B2-B237-5563456EED2A}" srcId="{569A299F-6EBA-417D-998F-E53328FFE496}" destId="{ACC2F72C-9594-451A-96D4-5DB2A8E1EB15}" srcOrd="1" destOrd="0" parTransId="{2D501748-F4F8-435C-9B27-E5E98AA7796C}" sibTransId="{66B2F148-0337-4585-ABF1-6BD3C9B65A35}"/>
    <dgm:cxn modelId="{1EBB2D49-8D7E-4635-AC13-54DB3836B9B8}" type="presOf" srcId="{F72961CD-A336-4618-AE91-2C0593EDBE2F}" destId="{5542C150-CA00-40D9-BE82-0E293D76AE70}" srcOrd="0" destOrd="0" presId="urn:microsoft.com/office/officeart/2005/8/layout/hProcess9"/>
    <dgm:cxn modelId="{3E95BBBC-B7FA-4821-A91A-AE0720460D48}" type="presOf" srcId="{ACC2F72C-9594-451A-96D4-5DB2A8E1EB15}" destId="{13E775B2-6BE7-4DA8-B565-D64171E807A7}" srcOrd="0" destOrd="0" presId="urn:microsoft.com/office/officeart/2005/8/layout/hProcess9"/>
    <dgm:cxn modelId="{55E454D3-45B3-4082-8683-4AFD570AB659}" srcId="{569A299F-6EBA-417D-998F-E53328FFE496}" destId="{F72961CD-A336-4618-AE91-2C0593EDBE2F}" srcOrd="2" destOrd="0" parTransId="{72AE6852-2D31-486B-AC48-719666CFA78B}" sibTransId="{D906406C-1952-4D97-9C1D-5FDF01228B70}"/>
    <dgm:cxn modelId="{AEEB57D7-5714-417B-AAA2-E9B4E701DEC3}" type="presParOf" srcId="{E91F6815-CDD7-4B01-A9E4-8431F62611EC}" destId="{83B107A2-386E-4F41-82E3-A5EEF1B90D8A}" srcOrd="0" destOrd="0" presId="urn:microsoft.com/office/officeart/2005/8/layout/hProcess9"/>
    <dgm:cxn modelId="{8D8035C3-7070-4868-B02C-39121AA43A42}" type="presParOf" srcId="{E91F6815-CDD7-4B01-A9E4-8431F62611EC}" destId="{C4969B3F-1CE8-4360-A657-9E844CA560B4}" srcOrd="1" destOrd="0" presId="urn:microsoft.com/office/officeart/2005/8/layout/hProcess9"/>
    <dgm:cxn modelId="{FE4FB3E4-F1FB-4D13-A17A-F1BB1609FDEC}" type="presParOf" srcId="{C4969B3F-1CE8-4360-A657-9E844CA560B4}" destId="{D89489B7-DDD8-4C64-978B-2124E2D59094}" srcOrd="0" destOrd="0" presId="urn:microsoft.com/office/officeart/2005/8/layout/hProcess9"/>
    <dgm:cxn modelId="{0A3A667B-8454-4727-9D5E-428BE243FE50}" type="presParOf" srcId="{C4969B3F-1CE8-4360-A657-9E844CA560B4}" destId="{007ACE70-4F74-4CF6-A6E9-EE99DBE49DD1}" srcOrd="1" destOrd="0" presId="urn:microsoft.com/office/officeart/2005/8/layout/hProcess9"/>
    <dgm:cxn modelId="{2C39783C-C0FC-426B-8ADF-18FE30DA3CB5}" type="presParOf" srcId="{C4969B3F-1CE8-4360-A657-9E844CA560B4}" destId="{13E775B2-6BE7-4DA8-B565-D64171E807A7}" srcOrd="2" destOrd="0" presId="urn:microsoft.com/office/officeart/2005/8/layout/hProcess9"/>
    <dgm:cxn modelId="{CFEFF293-BC8D-4675-AFF3-CBA7B308D748}" type="presParOf" srcId="{C4969B3F-1CE8-4360-A657-9E844CA560B4}" destId="{9A60EB44-1C25-42D4-BE2B-5B2745CB4394}" srcOrd="3" destOrd="0" presId="urn:microsoft.com/office/officeart/2005/8/layout/hProcess9"/>
    <dgm:cxn modelId="{1EAB0DB0-4FAB-4EC7-B6E6-B9442D62F583}" type="presParOf" srcId="{C4969B3F-1CE8-4360-A657-9E844CA560B4}" destId="{5542C150-CA00-40D9-BE82-0E293D76AE70}"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69D9A9-C599-4512-ADD0-C7F41F78A37E}">
      <dsp:nvSpPr>
        <dsp:cNvPr id="0" name=""/>
        <dsp:cNvSpPr/>
      </dsp:nvSpPr>
      <dsp:spPr>
        <a:xfrm rot="5400000">
          <a:off x="-196196" y="199472"/>
          <a:ext cx="1307975" cy="915583"/>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Question</a:t>
          </a:r>
        </a:p>
      </dsp:txBody>
      <dsp:txXfrm rot="-5400000">
        <a:off x="1" y="461068"/>
        <a:ext cx="915583" cy="392392"/>
      </dsp:txXfrm>
    </dsp:sp>
    <dsp:sp modelId="{040EC925-3858-44DB-AF52-96B122FB173D}">
      <dsp:nvSpPr>
        <dsp:cNvPr id="0" name=""/>
        <dsp:cNvSpPr/>
      </dsp:nvSpPr>
      <dsp:spPr>
        <a:xfrm rot="5400000">
          <a:off x="3995099" y="-3076240"/>
          <a:ext cx="850184" cy="7009216"/>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What do wages look like in the construction industry?</a:t>
          </a:r>
        </a:p>
      </dsp:txBody>
      <dsp:txXfrm rot="-5400000">
        <a:off x="915584" y="44778"/>
        <a:ext cx="6967713" cy="767178"/>
      </dsp:txXfrm>
    </dsp:sp>
    <dsp:sp modelId="{00A2689F-8F0C-40F8-98BD-433FFD50479C}">
      <dsp:nvSpPr>
        <dsp:cNvPr id="0" name=""/>
        <dsp:cNvSpPr/>
      </dsp:nvSpPr>
      <dsp:spPr>
        <a:xfrm rot="5400000">
          <a:off x="-196196" y="1361496"/>
          <a:ext cx="1307975" cy="915583"/>
        </a:xfrm>
        <a:prstGeom prst="chevron">
          <a:avLst/>
        </a:prstGeom>
        <a:solidFill>
          <a:schemeClr val="accent4"/>
        </a:solidFill>
        <a:ln w="25400" cap="flat" cmpd="sng" algn="ctr">
          <a:solidFill>
            <a:schemeClr val="accent4"/>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Data Source</a:t>
          </a:r>
        </a:p>
      </dsp:txBody>
      <dsp:txXfrm rot="-5400000">
        <a:off x="1" y="1623092"/>
        <a:ext cx="915583" cy="392392"/>
      </dsp:txXfrm>
    </dsp:sp>
    <dsp:sp modelId="{E62682F5-0FDD-499F-A408-30DB75BE9783}">
      <dsp:nvSpPr>
        <dsp:cNvPr id="0" name=""/>
        <dsp:cNvSpPr/>
      </dsp:nvSpPr>
      <dsp:spPr>
        <a:xfrm rot="5400000">
          <a:off x="3995099" y="-1914216"/>
          <a:ext cx="850184" cy="7009216"/>
        </a:xfrm>
        <a:prstGeom prst="round2SameRect">
          <a:avLst/>
        </a:prstGeom>
        <a:solidFill>
          <a:schemeClr val="lt1">
            <a:alpha val="90000"/>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OEWS data from US Bureau of Labor Statistics flat files</a:t>
          </a:r>
        </a:p>
        <a:p>
          <a:pPr marL="171450" lvl="1" indent="-171450" algn="l" defTabSz="711200">
            <a:lnSpc>
              <a:spcPct val="90000"/>
            </a:lnSpc>
            <a:spcBef>
              <a:spcPct val="0"/>
            </a:spcBef>
            <a:spcAft>
              <a:spcPct val="15000"/>
            </a:spcAft>
            <a:buChar char="•"/>
          </a:pPr>
          <a:r>
            <a:rPr lang="en-US" sz="1600" kern="1200" dirty="0"/>
            <a:t>Shapefiles from US Census Bureau</a:t>
          </a:r>
        </a:p>
      </dsp:txBody>
      <dsp:txXfrm rot="-5400000">
        <a:off x="915584" y="1206802"/>
        <a:ext cx="6967713" cy="767178"/>
      </dsp:txXfrm>
    </dsp:sp>
    <dsp:sp modelId="{A3E9E364-8CAD-4FC7-A3FB-926DF5A46809}">
      <dsp:nvSpPr>
        <dsp:cNvPr id="0" name=""/>
        <dsp:cNvSpPr/>
      </dsp:nvSpPr>
      <dsp:spPr>
        <a:xfrm rot="5400000">
          <a:off x="-196196" y="2523520"/>
          <a:ext cx="1307975" cy="915583"/>
        </a:xfrm>
        <a:prstGeom prst="chevron">
          <a:avLst/>
        </a:prstGeom>
        <a:solidFill>
          <a:schemeClr val="accent6"/>
        </a:solidFill>
        <a:ln w="25400" cap="flat" cmpd="sng" algn="ctr">
          <a:solidFill>
            <a:schemeClr val="accent6"/>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Cleaning</a:t>
          </a:r>
        </a:p>
      </dsp:txBody>
      <dsp:txXfrm rot="-5400000">
        <a:off x="1" y="2785116"/>
        <a:ext cx="915583" cy="392392"/>
      </dsp:txXfrm>
    </dsp:sp>
    <dsp:sp modelId="{2A9522B2-C288-4BA7-A04B-1A088E3DEA23}">
      <dsp:nvSpPr>
        <dsp:cNvPr id="0" name=""/>
        <dsp:cNvSpPr/>
      </dsp:nvSpPr>
      <dsp:spPr>
        <a:xfrm rot="5400000">
          <a:off x="3995099" y="-752192"/>
          <a:ext cx="850184" cy="7009216"/>
        </a:xfrm>
        <a:prstGeom prst="round2SameRect">
          <a:avLst/>
        </a:prstGeom>
        <a:solidFill>
          <a:schemeClr val="lt1">
            <a:alpha val="90000"/>
            <a:hueOff val="0"/>
            <a:satOff val="0"/>
            <a:lumOff val="0"/>
            <a:alphaOff val="0"/>
          </a:schemeClr>
        </a:solidFill>
        <a:ln w="25400" cap="flat" cmpd="sng" algn="ctr">
          <a:solidFill>
            <a:schemeClr val="accent6"/>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Convert data to numeric values</a:t>
          </a:r>
        </a:p>
        <a:p>
          <a:pPr marL="171450" lvl="1" indent="-171450" algn="l" defTabSz="711200">
            <a:lnSpc>
              <a:spcPct val="90000"/>
            </a:lnSpc>
            <a:spcBef>
              <a:spcPct val="0"/>
            </a:spcBef>
            <a:spcAft>
              <a:spcPct val="15000"/>
            </a:spcAft>
            <a:buChar char="•"/>
          </a:pPr>
          <a:r>
            <a:rPr lang="en-US" sz="1600" kern="1200" dirty="0"/>
            <a:t>Combine county shapes for MSA and non-MSA OEWS Areas</a:t>
          </a:r>
        </a:p>
      </dsp:txBody>
      <dsp:txXfrm rot="-5400000">
        <a:off x="915584" y="2368826"/>
        <a:ext cx="6967713" cy="767178"/>
      </dsp:txXfrm>
    </dsp:sp>
    <dsp:sp modelId="{A3852AFF-D3B9-41B4-B647-D0AD9080F89A}">
      <dsp:nvSpPr>
        <dsp:cNvPr id="0" name=""/>
        <dsp:cNvSpPr/>
      </dsp:nvSpPr>
      <dsp:spPr>
        <a:xfrm rot="5400000">
          <a:off x="-196196" y="3685544"/>
          <a:ext cx="1307975" cy="915583"/>
        </a:xfrm>
        <a:prstGeom prst="chevron">
          <a:avLst/>
        </a:prstGeom>
        <a:solidFill>
          <a:schemeClr val="accent2"/>
        </a:solidFill>
        <a:ln w="25400" cap="flat" cmpd="sng" algn="ctr">
          <a:solidFill>
            <a:schemeClr val="accent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Visualization</a:t>
          </a:r>
        </a:p>
      </dsp:txBody>
      <dsp:txXfrm rot="-5400000">
        <a:off x="1" y="3947140"/>
        <a:ext cx="915583" cy="392392"/>
      </dsp:txXfrm>
    </dsp:sp>
    <dsp:sp modelId="{37B334F6-A6D0-4B30-9CFC-7DE045D0341B}">
      <dsp:nvSpPr>
        <dsp:cNvPr id="0" name=""/>
        <dsp:cNvSpPr/>
      </dsp:nvSpPr>
      <dsp:spPr>
        <a:xfrm rot="5400000">
          <a:off x="3995099" y="409831"/>
          <a:ext cx="850184" cy="7009216"/>
        </a:xfrm>
        <a:prstGeom prst="round2SameRect">
          <a:avLst/>
        </a:prstGeom>
        <a:solidFill>
          <a:schemeClr val="lt1">
            <a:alpha val="90000"/>
            <a:hueOff val="0"/>
            <a:satOff val="0"/>
            <a:lumOff val="0"/>
            <a:alphaOff val="0"/>
          </a:schemeClr>
        </a:solidFill>
        <a:ln w="25400" cap="flat" cmpd="sng" algn="ctr">
          <a:solidFill>
            <a:schemeClr val="accent2"/>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Table of employment and wages</a:t>
          </a:r>
        </a:p>
        <a:p>
          <a:pPr marL="171450" lvl="1" indent="-171450" algn="l" defTabSz="711200">
            <a:lnSpc>
              <a:spcPct val="90000"/>
            </a:lnSpc>
            <a:spcBef>
              <a:spcPct val="0"/>
            </a:spcBef>
            <a:spcAft>
              <a:spcPct val="15000"/>
            </a:spcAft>
            <a:buChar char="•"/>
          </a:pPr>
          <a:r>
            <a:rPr lang="en-US" sz="1600" kern="1200" dirty="0"/>
            <a:t>Bar chart for median hourly wage</a:t>
          </a:r>
        </a:p>
        <a:p>
          <a:pPr marL="171450" lvl="1" indent="-171450" algn="l" defTabSz="711200">
            <a:lnSpc>
              <a:spcPct val="90000"/>
            </a:lnSpc>
            <a:spcBef>
              <a:spcPct val="0"/>
            </a:spcBef>
            <a:spcAft>
              <a:spcPct val="15000"/>
            </a:spcAft>
            <a:buChar char="•"/>
          </a:pPr>
          <a:r>
            <a:rPr lang="en-US" sz="1600" kern="1200" dirty="0"/>
            <a:t>Map of wages in neighboring states</a:t>
          </a:r>
        </a:p>
      </dsp:txBody>
      <dsp:txXfrm rot="-5400000">
        <a:off x="915584" y="3530850"/>
        <a:ext cx="6967713" cy="7671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BF6399-4C74-4450-9818-D571B7AE9AF0}">
      <dsp:nvSpPr>
        <dsp:cNvPr id="0" name=""/>
        <dsp:cNvSpPr/>
      </dsp:nvSpPr>
      <dsp:spPr>
        <a:xfrm>
          <a:off x="1045709" y="345818"/>
          <a:ext cx="1162613" cy="6542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Visualize</a:t>
          </a:r>
        </a:p>
      </dsp:txBody>
      <dsp:txXfrm>
        <a:off x="1045709" y="345818"/>
        <a:ext cx="1162613" cy="654267"/>
      </dsp:txXfrm>
    </dsp:sp>
    <dsp:sp modelId="{B7884935-E9AF-421E-879E-DEE0099772D7}">
      <dsp:nvSpPr>
        <dsp:cNvPr id="0" name=""/>
        <dsp:cNvSpPr/>
      </dsp:nvSpPr>
      <dsp:spPr>
        <a:xfrm>
          <a:off x="418162" y="-581"/>
          <a:ext cx="1347067" cy="1347067"/>
        </a:xfrm>
        <a:prstGeom prst="circularArrow">
          <a:avLst>
            <a:gd name="adj1" fmla="val 9471"/>
            <a:gd name="adj2" fmla="val 683889"/>
            <a:gd name="adj3" fmla="val 7855967"/>
            <a:gd name="adj4" fmla="val 2260144"/>
            <a:gd name="adj5" fmla="val 11050"/>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a:effectLst/>
      </dsp:spPr>
      <dsp:style>
        <a:lnRef idx="0">
          <a:scrgbClr r="0" g="0" b="0"/>
        </a:lnRef>
        <a:fillRef idx="0">
          <a:scrgbClr r="0" g="0" b="0"/>
        </a:fillRef>
        <a:effectRef idx="0">
          <a:scrgbClr r="0" g="0" b="0"/>
        </a:effectRef>
        <a:fontRef idx="minor">
          <a:schemeClr val="lt1"/>
        </a:fontRef>
      </dsp:style>
    </dsp:sp>
    <dsp:sp modelId="{803EC867-6F71-4784-9055-0D485F56C36C}">
      <dsp:nvSpPr>
        <dsp:cNvPr id="0" name=""/>
        <dsp:cNvSpPr/>
      </dsp:nvSpPr>
      <dsp:spPr>
        <a:xfrm>
          <a:off x="167456" y="345818"/>
          <a:ext cx="777839" cy="6542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Clean</a:t>
          </a:r>
        </a:p>
      </dsp:txBody>
      <dsp:txXfrm>
        <a:off x="167456" y="345818"/>
        <a:ext cx="777839" cy="654267"/>
      </dsp:txXfrm>
    </dsp:sp>
    <dsp:sp modelId="{276029F3-A968-4073-AF1B-9A6A422FDAAC}">
      <dsp:nvSpPr>
        <dsp:cNvPr id="0" name=""/>
        <dsp:cNvSpPr/>
      </dsp:nvSpPr>
      <dsp:spPr>
        <a:xfrm>
          <a:off x="418162" y="-581"/>
          <a:ext cx="1347067" cy="1347067"/>
        </a:xfrm>
        <a:prstGeom prst="circularArrow">
          <a:avLst>
            <a:gd name="adj1" fmla="val 9471"/>
            <a:gd name="adj2" fmla="val 683889"/>
            <a:gd name="adj3" fmla="val 18655967"/>
            <a:gd name="adj4" fmla="val 13060144"/>
            <a:gd name="adj5" fmla="val 11050"/>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a:effectLst/>
      </dsp:spPr>
      <dsp:style>
        <a:lnRef idx="0">
          <a:scrgbClr r="0" g="0" b="0"/>
        </a:lnRef>
        <a:fillRef idx="0">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B107A2-386E-4F41-82E3-A5EEF1B90D8A}">
      <dsp:nvSpPr>
        <dsp:cNvPr id="0" name=""/>
        <dsp:cNvSpPr/>
      </dsp:nvSpPr>
      <dsp:spPr>
        <a:xfrm>
          <a:off x="457199" y="0"/>
          <a:ext cx="5181600" cy="157480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9489B7-DDD8-4C64-978B-2124E2D59094}">
      <dsp:nvSpPr>
        <dsp:cNvPr id="0" name=""/>
        <dsp:cNvSpPr/>
      </dsp:nvSpPr>
      <dsp:spPr>
        <a:xfrm>
          <a:off x="140493" y="472440"/>
          <a:ext cx="1828800" cy="629920"/>
        </a:xfrm>
        <a:prstGeom prst="roundRect">
          <a:avLst/>
        </a:prstGeom>
        <a:solidFill>
          <a:schemeClr val="accent5">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Full Data</a:t>
          </a:r>
        </a:p>
      </dsp:txBody>
      <dsp:txXfrm>
        <a:off x="171243" y="503190"/>
        <a:ext cx="1767300" cy="568420"/>
      </dsp:txXfrm>
    </dsp:sp>
    <dsp:sp modelId="{13E775B2-6BE7-4DA8-B565-D64171E807A7}">
      <dsp:nvSpPr>
        <dsp:cNvPr id="0" name=""/>
        <dsp:cNvSpPr/>
      </dsp:nvSpPr>
      <dsp:spPr>
        <a:xfrm>
          <a:off x="2133599" y="472440"/>
          <a:ext cx="1828800" cy="629920"/>
        </a:xfrm>
        <a:prstGeom prst="roundRect">
          <a:avLst/>
        </a:prstGeom>
        <a:solidFill>
          <a:schemeClr val="accent6">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Viz Data</a:t>
          </a:r>
        </a:p>
      </dsp:txBody>
      <dsp:txXfrm>
        <a:off x="2164349" y="503190"/>
        <a:ext cx="1767300" cy="568420"/>
      </dsp:txXfrm>
    </dsp:sp>
    <dsp:sp modelId="{5542C150-CA00-40D9-BE82-0E293D76AE70}">
      <dsp:nvSpPr>
        <dsp:cNvPr id="0" name=""/>
        <dsp:cNvSpPr/>
      </dsp:nvSpPr>
      <dsp:spPr>
        <a:xfrm>
          <a:off x="4126706" y="472440"/>
          <a:ext cx="1828800" cy="629920"/>
        </a:xfrm>
        <a:prstGeom prst="roundRect">
          <a:avLst/>
        </a:prstGeom>
        <a:solidFill>
          <a:schemeClr val="accent4">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Viz Format</a:t>
          </a:r>
        </a:p>
      </dsp:txBody>
      <dsp:txXfrm>
        <a:off x="4157456" y="503190"/>
        <a:ext cx="1767300" cy="568420"/>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C2BEADBB-5103-4393-9998-AF87B69E4D57}" type="datetimeFigureOut">
              <a:rPr lang="en-US" smtClean="0"/>
              <a:t>5/19/2025</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7101EE9B-B651-46D6-A0C2-B5DD6F5B32A6}" type="slidenum">
              <a:rPr lang="en-US" smtClean="0"/>
              <a:t>‹#›</a:t>
            </a:fld>
            <a:endParaRPr lang="en-US"/>
          </a:p>
        </p:txBody>
      </p:sp>
    </p:spTree>
    <p:extLst>
      <p:ext uri="{BB962C8B-B14F-4D97-AF65-F5344CB8AC3E}">
        <p14:creationId xmlns:p14="http://schemas.microsoft.com/office/powerpoint/2010/main" val="3780266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04ED1B-0CE2-1A45-A66C-91C8D35D8C8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3615B25-AAC0-E861-FBFB-C2EF21A3658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154E9FA-3518-319C-9442-9B0B33108EA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8060BA1-851E-7CD4-424C-A1047B26FBCF}"/>
              </a:ext>
            </a:extLst>
          </p:cNvPr>
          <p:cNvSpPr>
            <a:spLocks noGrp="1"/>
          </p:cNvSpPr>
          <p:nvPr>
            <p:ph type="sldNum" sz="quarter" idx="5"/>
          </p:nvPr>
        </p:nvSpPr>
        <p:spPr/>
        <p:txBody>
          <a:bodyPr/>
          <a:lstStyle/>
          <a:p>
            <a:fld id="{7101EE9B-B651-46D6-A0C2-B5DD6F5B32A6}" type="slidenum">
              <a:rPr lang="en-US" smtClean="0"/>
              <a:t>2</a:t>
            </a:fld>
            <a:endParaRPr lang="en-US"/>
          </a:p>
        </p:txBody>
      </p:sp>
    </p:spTree>
    <p:extLst>
      <p:ext uri="{BB962C8B-B14F-4D97-AF65-F5344CB8AC3E}">
        <p14:creationId xmlns:p14="http://schemas.microsoft.com/office/powerpoint/2010/main" val="15655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8276F2-F7DD-A070-4872-383374B902F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7F0CA7A-2605-691F-E56A-6456AED31E3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52A8879-3CDA-A95E-CAA2-150C01644A4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4768413-6300-262B-03C4-22F94D6969EC}"/>
              </a:ext>
            </a:extLst>
          </p:cNvPr>
          <p:cNvSpPr>
            <a:spLocks noGrp="1"/>
          </p:cNvSpPr>
          <p:nvPr>
            <p:ph type="sldNum" sz="quarter" idx="5"/>
          </p:nvPr>
        </p:nvSpPr>
        <p:spPr/>
        <p:txBody>
          <a:bodyPr/>
          <a:lstStyle/>
          <a:p>
            <a:fld id="{7101EE9B-B651-46D6-A0C2-B5DD6F5B32A6}" type="slidenum">
              <a:rPr lang="en-US" smtClean="0"/>
              <a:t>3</a:t>
            </a:fld>
            <a:endParaRPr lang="en-US"/>
          </a:p>
        </p:txBody>
      </p:sp>
    </p:spTree>
    <p:extLst>
      <p:ext uri="{BB962C8B-B14F-4D97-AF65-F5344CB8AC3E}">
        <p14:creationId xmlns:p14="http://schemas.microsoft.com/office/powerpoint/2010/main" val="12870534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FF1964-5C41-5E4C-0D90-6864BCB879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FD7EC2A-F91A-1297-8D9B-E3F1034FE68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F9770CC-3317-73D7-A32C-30E4BD08AF7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D779681-4ED1-68B7-B89A-5849511FDBDA}"/>
              </a:ext>
            </a:extLst>
          </p:cNvPr>
          <p:cNvSpPr>
            <a:spLocks noGrp="1"/>
          </p:cNvSpPr>
          <p:nvPr>
            <p:ph type="sldNum" sz="quarter" idx="5"/>
          </p:nvPr>
        </p:nvSpPr>
        <p:spPr/>
        <p:txBody>
          <a:bodyPr/>
          <a:lstStyle/>
          <a:p>
            <a:fld id="{7101EE9B-B651-46D6-A0C2-B5DD6F5B32A6}" type="slidenum">
              <a:rPr lang="en-US" smtClean="0"/>
              <a:t>4</a:t>
            </a:fld>
            <a:endParaRPr lang="en-US"/>
          </a:p>
        </p:txBody>
      </p:sp>
    </p:spTree>
    <p:extLst>
      <p:ext uri="{BB962C8B-B14F-4D97-AF65-F5344CB8AC3E}">
        <p14:creationId xmlns:p14="http://schemas.microsoft.com/office/powerpoint/2010/main" val="28916612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7D8FEF-89F5-0FF3-DC59-D5542E73D8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AF94C90-483C-2DB9-B0D1-138AFF86E46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6295AAC-EA0E-1F1E-F8C1-E8960845F7A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82A7410-2D1B-6A37-89F4-B9DC61C3C4A2}"/>
              </a:ext>
            </a:extLst>
          </p:cNvPr>
          <p:cNvSpPr>
            <a:spLocks noGrp="1"/>
          </p:cNvSpPr>
          <p:nvPr>
            <p:ph type="sldNum" sz="quarter" idx="5"/>
          </p:nvPr>
        </p:nvSpPr>
        <p:spPr/>
        <p:txBody>
          <a:bodyPr/>
          <a:lstStyle/>
          <a:p>
            <a:fld id="{7101EE9B-B651-46D6-A0C2-B5DD6F5B32A6}" type="slidenum">
              <a:rPr lang="en-US" smtClean="0"/>
              <a:t>5</a:t>
            </a:fld>
            <a:endParaRPr lang="en-US"/>
          </a:p>
        </p:txBody>
      </p:sp>
    </p:spTree>
    <p:extLst>
      <p:ext uri="{BB962C8B-B14F-4D97-AF65-F5344CB8AC3E}">
        <p14:creationId xmlns:p14="http://schemas.microsoft.com/office/powerpoint/2010/main" val="5162819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0D258A-45B1-A7D7-3D49-9F8AD1677A4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8E06518-5D93-6C58-7207-ABD07571046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693AD5F-409C-C314-C11C-51E555F6F72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818E8BD-9C7F-FCD4-FC73-7D71611A2E39}"/>
              </a:ext>
            </a:extLst>
          </p:cNvPr>
          <p:cNvSpPr>
            <a:spLocks noGrp="1"/>
          </p:cNvSpPr>
          <p:nvPr>
            <p:ph type="sldNum" sz="quarter" idx="5"/>
          </p:nvPr>
        </p:nvSpPr>
        <p:spPr/>
        <p:txBody>
          <a:bodyPr/>
          <a:lstStyle/>
          <a:p>
            <a:fld id="{7101EE9B-B651-46D6-A0C2-B5DD6F5B32A6}" type="slidenum">
              <a:rPr lang="en-US" smtClean="0"/>
              <a:t>6</a:t>
            </a:fld>
            <a:endParaRPr lang="en-US"/>
          </a:p>
        </p:txBody>
      </p:sp>
    </p:spTree>
    <p:extLst>
      <p:ext uri="{BB962C8B-B14F-4D97-AF65-F5344CB8AC3E}">
        <p14:creationId xmlns:p14="http://schemas.microsoft.com/office/powerpoint/2010/main" val="6634772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7C3F91-4563-76B1-7444-A1E52CC5E8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CFE7C5E-20D2-01E0-399E-23C4F14571B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98E104B-9D8F-78DB-9CB3-AFC0BB7061C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87380ED-9DCA-0D8C-1C1B-3486E319E3DE}"/>
              </a:ext>
            </a:extLst>
          </p:cNvPr>
          <p:cNvSpPr>
            <a:spLocks noGrp="1"/>
          </p:cNvSpPr>
          <p:nvPr>
            <p:ph type="sldNum" sz="quarter" idx="5"/>
          </p:nvPr>
        </p:nvSpPr>
        <p:spPr/>
        <p:txBody>
          <a:bodyPr/>
          <a:lstStyle/>
          <a:p>
            <a:fld id="{7101EE9B-B651-46D6-A0C2-B5DD6F5B32A6}" type="slidenum">
              <a:rPr lang="en-US" smtClean="0"/>
              <a:t>8</a:t>
            </a:fld>
            <a:endParaRPr lang="en-US"/>
          </a:p>
        </p:txBody>
      </p:sp>
    </p:spTree>
    <p:extLst>
      <p:ext uri="{BB962C8B-B14F-4D97-AF65-F5344CB8AC3E}">
        <p14:creationId xmlns:p14="http://schemas.microsoft.com/office/powerpoint/2010/main" val="41458618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05000" y="533400"/>
            <a:ext cx="6934200" cy="1089025"/>
          </a:xfrm>
          <a:prstGeom prst="rect">
            <a:avLst/>
          </a:prstGeom>
        </p:spPr>
        <p:txBody>
          <a:bodyPr anchor="ctr">
            <a:normAutofit/>
          </a:bodyPr>
          <a:lstStyle>
            <a:lvl1pPr algn="l">
              <a:defRPr sz="3200" b="1">
                <a:solidFill>
                  <a:srgbClr val="0064AC"/>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457200" y="1905000"/>
            <a:ext cx="8229600" cy="2133600"/>
          </a:xfrm>
          <a:prstGeom prst="rect">
            <a:avLst/>
          </a:prstGeom>
        </p:spPr>
        <p:txBody>
          <a:bodyPr>
            <a:normAutofit/>
          </a:bodyPr>
          <a:lstStyle>
            <a:lvl1pPr marL="0" indent="0" algn="l">
              <a:lnSpc>
                <a:spcPct val="100000"/>
              </a:lnSpc>
              <a:spcBef>
                <a:spcPts val="0"/>
              </a:spcBef>
              <a:spcAft>
                <a:spcPts val="1200"/>
              </a:spcAft>
              <a:buNone/>
              <a:defRPr sz="2400">
                <a:solidFill>
                  <a:srgbClr val="0064AC"/>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7" name="TextBox 6">
            <a:extLst>
              <a:ext uri="{FF2B5EF4-FFF2-40B4-BE49-F238E27FC236}">
                <a16:creationId xmlns:a16="http://schemas.microsoft.com/office/drawing/2014/main" id="{854144D3-CF73-4F20-8CEB-391C41A35949}"/>
              </a:ext>
            </a:extLst>
          </p:cNvPr>
          <p:cNvSpPr txBox="1"/>
          <p:nvPr userDrawn="1"/>
        </p:nvSpPr>
        <p:spPr>
          <a:xfrm>
            <a:off x="3886200" y="5638800"/>
            <a:ext cx="4876801" cy="369332"/>
          </a:xfrm>
          <a:prstGeom prst="rect">
            <a:avLst/>
          </a:prstGeom>
          <a:noFill/>
        </p:spPr>
        <p:txBody>
          <a:bodyPr wrap="square" rtlCol="0">
            <a:spAutoFit/>
          </a:bodyPr>
          <a:lstStyle/>
          <a:p>
            <a:pPr algn="r"/>
            <a:r>
              <a:rPr lang="en-US" sz="1800" i="1" dirty="0">
                <a:solidFill>
                  <a:srgbClr val="0064AC"/>
                </a:solidFill>
              </a:rPr>
              <a:t>Prepared by the Research &amp; Analysis Bureau </a:t>
            </a:r>
          </a:p>
        </p:txBody>
      </p:sp>
      <p:sp>
        <p:nvSpPr>
          <p:cNvPr id="8" name="TextBox 7">
            <a:extLst>
              <a:ext uri="{FF2B5EF4-FFF2-40B4-BE49-F238E27FC236}">
                <a16:creationId xmlns:a16="http://schemas.microsoft.com/office/drawing/2014/main" id="{DB3FCD57-CFC8-4DAE-99F8-D796E0217879}"/>
              </a:ext>
            </a:extLst>
          </p:cNvPr>
          <p:cNvSpPr txBox="1"/>
          <p:nvPr userDrawn="1"/>
        </p:nvSpPr>
        <p:spPr>
          <a:xfrm>
            <a:off x="381000" y="4114800"/>
            <a:ext cx="5791200" cy="1093633"/>
          </a:xfrm>
          <a:prstGeom prst="rect">
            <a:avLst/>
          </a:prstGeom>
          <a:noFill/>
        </p:spPr>
        <p:txBody>
          <a:bodyPr wrap="square" rtlCol="0">
            <a:spAutoFit/>
          </a:bodyPr>
          <a:lstStyle/>
          <a:p>
            <a:pPr eaLnBrk="1" hangingPunct="1">
              <a:lnSpc>
                <a:spcPct val="110000"/>
              </a:lnSpc>
              <a:spcBef>
                <a:spcPct val="20000"/>
              </a:spcBef>
              <a:buClr>
                <a:srgbClr val="800000"/>
              </a:buClr>
              <a:buFont typeface="Wingdings" panose="05000000000000000000" pitchFamily="2" charset="2"/>
              <a:buNone/>
            </a:pPr>
            <a:r>
              <a:rPr lang="en-US" altLang="en-US" sz="1800" i="0" dirty="0">
                <a:solidFill>
                  <a:srgbClr val="0070C0"/>
                </a:solidFill>
                <a:latin typeface="Arial" panose="020B0604020202020204" pitchFamily="34" charset="0"/>
                <a:cs typeface="Arial" panose="020B0604020202020204" pitchFamily="34" charset="0"/>
              </a:rPr>
              <a:t>Chris Sewell, Director</a:t>
            </a:r>
          </a:p>
          <a:p>
            <a:pPr eaLnBrk="1" hangingPunct="1">
              <a:lnSpc>
                <a:spcPct val="110000"/>
              </a:lnSpc>
              <a:spcBef>
                <a:spcPct val="20000"/>
              </a:spcBef>
              <a:buClr>
                <a:srgbClr val="800000"/>
              </a:buClr>
              <a:buFont typeface="Wingdings" panose="05000000000000000000" pitchFamily="2" charset="2"/>
              <a:buNone/>
            </a:pPr>
            <a:r>
              <a:rPr lang="en-US" altLang="en-US" sz="1800" i="0" dirty="0">
                <a:solidFill>
                  <a:srgbClr val="0070C0"/>
                </a:solidFill>
                <a:latin typeface="Arial" panose="020B0604020202020204" pitchFamily="34" charset="0"/>
                <a:cs typeface="Arial" panose="020B0604020202020204" pitchFamily="34" charset="0"/>
              </a:rPr>
              <a:t>Troy Jordan &amp; Josh Marhevka, Deputy Directors</a:t>
            </a:r>
          </a:p>
          <a:p>
            <a:pPr eaLnBrk="1" hangingPunct="1">
              <a:lnSpc>
                <a:spcPct val="110000"/>
              </a:lnSpc>
              <a:spcBef>
                <a:spcPct val="20000"/>
              </a:spcBef>
              <a:buClr>
                <a:srgbClr val="800000"/>
              </a:buClr>
              <a:buFont typeface="Wingdings" panose="05000000000000000000" pitchFamily="2" charset="2"/>
              <a:buNone/>
            </a:pPr>
            <a:r>
              <a:rPr lang="en-US" altLang="en-US" sz="1800" i="0" dirty="0">
                <a:solidFill>
                  <a:srgbClr val="0070C0"/>
                </a:solidFill>
                <a:latin typeface="Arial" panose="020B0604020202020204" pitchFamily="34" charset="0"/>
                <a:cs typeface="Arial" panose="020B0604020202020204" pitchFamily="34" charset="0"/>
              </a:rPr>
              <a:t>David Schmidt, Chief Economist</a:t>
            </a:r>
          </a:p>
        </p:txBody>
      </p:sp>
      <p:sp>
        <p:nvSpPr>
          <p:cNvPr id="4" name="Rectangle 3">
            <a:extLst>
              <a:ext uri="{FF2B5EF4-FFF2-40B4-BE49-F238E27FC236}">
                <a16:creationId xmlns:a16="http://schemas.microsoft.com/office/drawing/2014/main" id="{A06123D3-0DEF-475F-B51D-EE57E3FEB60B}"/>
              </a:ext>
            </a:extLst>
          </p:cNvPr>
          <p:cNvSpPr/>
          <p:nvPr userDrawn="1"/>
        </p:nvSpPr>
        <p:spPr>
          <a:xfrm>
            <a:off x="3733800" y="6400800"/>
            <a:ext cx="16764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DE609BF-48C7-6729-4752-06DD4FBBAA83}"/>
              </a:ext>
            </a:extLst>
          </p:cNvPr>
          <p:cNvSpPr/>
          <p:nvPr userDrawn="1"/>
        </p:nvSpPr>
        <p:spPr>
          <a:xfrm>
            <a:off x="304800" y="6096000"/>
            <a:ext cx="1828800" cy="6858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Logo, company name&#10;&#10;AI-generated content may be incorrect.">
            <a:extLst>
              <a:ext uri="{FF2B5EF4-FFF2-40B4-BE49-F238E27FC236}">
                <a16:creationId xmlns:a16="http://schemas.microsoft.com/office/drawing/2014/main" id="{E2A4BE2B-E451-029B-B70B-7C337F2C1B8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7200" y="6098691"/>
            <a:ext cx="1447800" cy="604217"/>
          </a:xfrm>
          <a:prstGeom prst="rect">
            <a:avLst/>
          </a:prstGeom>
        </p:spPr>
      </p:pic>
    </p:spTree>
    <p:extLst>
      <p:ext uri="{BB962C8B-B14F-4D97-AF65-F5344CB8AC3E}">
        <p14:creationId xmlns:p14="http://schemas.microsoft.com/office/powerpoint/2010/main" val="733357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3A1D2-35E7-4946-A701-C15F15B33B9F}"/>
              </a:ext>
            </a:extLst>
          </p:cNvPr>
          <p:cNvSpPr>
            <a:spLocks noGrp="1"/>
          </p:cNvSpPr>
          <p:nvPr>
            <p:ph type="title"/>
          </p:nvPr>
        </p:nvSpPr>
        <p:spPr>
          <a:xfrm>
            <a:off x="304800" y="274638"/>
            <a:ext cx="8534400" cy="792162"/>
          </a:xfrm>
          <a:prstGeom prst="rect">
            <a:avLst/>
          </a:prstGeom>
        </p:spPr>
        <p:txBody>
          <a:bodyPr anchor="b">
            <a:normAutofit/>
          </a:bodyPr>
          <a:lstStyle>
            <a:lvl1pPr algn="ctr">
              <a:defRPr sz="3600" b="0">
                <a:solidFill>
                  <a:srgbClr val="0064AC"/>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4" name="Content Placeholder 3">
            <a:extLst>
              <a:ext uri="{FF2B5EF4-FFF2-40B4-BE49-F238E27FC236}">
                <a16:creationId xmlns:a16="http://schemas.microsoft.com/office/drawing/2014/main" id="{DFC5B27F-DDF4-4B27-B221-89D1055C1859}"/>
              </a:ext>
            </a:extLst>
          </p:cNvPr>
          <p:cNvSpPr>
            <a:spLocks noGrp="1"/>
          </p:cNvSpPr>
          <p:nvPr>
            <p:ph sz="quarter" idx="10"/>
          </p:nvPr>
        </p:nvSpPr>
        <p:spPr>
          <a:xfrm>
            <a:off x="381000" y="1219200"/>
            <a:ext cx="8382000" cy="4724400"/>
          </a:xfrm>
          <a:prstGeom prst="rect">
            <a:avLst/>
          </a:prstGeom>
        </p:spPr>
        <p:txBody>
          <a:bodyPr/>
          <a:lstStyle>
            <a:lvl1pPr marL="457200" indent="-457200">
              <a:buFont typeface="Arial" panose="020B0604020202020204" pitchFamily="34" charset="0"/>
              <a:buChar char="•"/>
              <a:defRPr>
                <a:solidFill>
                  <a:srgbClr val="0064AC"/>
                </a:solidFill>
              </a:defRPr>
            </a:lvl1pPr>
            <a:lvl2pPr marL="800100" indent="-342900">
              <a:buFont typeface="Arial" panose="020B0604020202020204" pitchFamily="34" charset="0"/>
              <a:buChar char="•"/>
              <a:defRPr>
                <a:solidFill>
                  <a:srgbClr val="0064AC"/>
                </a:solidFill>
              </a:defRPr>
            </a:lvl2pPr>
            <a:lvl3pPr marL="1257300" indent="-342900">
              <a:buFont typeface="Arial" panose="020B0604020202020204" pitchFamily="34" charset="0"/>
              <a:buChar char="•"/>
              <a:defRPr>
                <a:solidFill>
                  <a:srgbClr val="0064AC"/>
                </a:solidFill>
              </a:defRPr>
            </a:lvl3pPr>
            <a:lvl4pPr marL="1657350" indent="-285750">
              <a:buFont typeface="Arial" panose="020B0604020202020204" pitchFamily="34" charset="0"/>
              <a:buChar char="•"/>
              <a:defRPr>
                <a:solidFill>
                  <a:srgbClr val="0064AC"/>
                </a:solidFill>
              </a:defRPr>
            </a:lvl4pPr>
            <a:lvl5pPr marL="2114550" indent="-285750">
              <a:buFont typeface="Arial" panose="020B0604020202020204" pitchFamily="34" charset="0"/>
              <a:buChar char="•"/>
              <a:defRPr>
                <a:solidFill>
                  <a:srgbClr val="0064AC"/>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a:extLst>
              <a:ext uri="{FF2B5EF4-FFF2-40B4-BE49-F238E27FC236}">
                <a16:creationId xmlns:a16="http://schemas.microsoft.com/office/drawing/2014/main" id="{D9868A85-240B-4498-98FF-33A3FC1DEB6E}"/>
              </a:ext>
            </a:extLst>
          </p:cNvPr>
          <p:cNvSpPr/>
          <p:nvPr userDrawn="1"/>
        </p:nvSpPr>
        <p:spPr>
          <a:xfrm>
            <a:off x="3733800" y="6400800"/>
            <a:ext cx="16764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9DCE51D3-133F-3FCC-AF14-6F83E678FC80}"/>
              </a:ext>
            </a:extLst>
          </p:cNvPr>
          <p:cNvSpPr/>
          <p:nvPr userDrawn="1"/>
        </p:nvSpPr>
        <p:spPr>
          <a:xfrm>
            <a:off x="304800" y="6096000"/>
            <a:ext cx="1828800" cy="6858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Logo, company name&#10;&#10;AI-generated content may be incorrect.">
            <a:extLst>
              <a:ext uri="{FF2B5EF4-FFF2-40B4-BE49-F238E27FC236}">
                <a16:creationId xmlns:a16="http://schemas.microsoft.com/office/drawing/2014/main" id="{08DBAB7E-B327-7142-A60D-3FF69C021D9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7200" y="6098691"/>
            <a:ext cx="1447800" cy="604217"/>
          </a:xfrm>
          <a:prstGeom prst="rect">
            <a:avLst/>
          </a:prstGeom>
        </p:spPr>
      </p:pic>
    </p:spTree>
    <p:extLst>
      <p:ext uri="{BB962C8B-B14F-4D97-AF65-F5344CB8AC3E}">
        <p14:creationId xmlns:p14="http://schemas.microsoft.com/office/powerpoint/2010/main" val="2092158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6FE2C90-C674-4537-B755-754D8914E3DE}"/>
              </a:ext>
            </a:extLst>
          </p:cNvPr>
          <p:cNvSpPr/>
          <p:nvPr userDrawn="1"/>
        </p:nvSpPr>
        <p:spPr>
          <a:xfrm>
            <a:off x="533400" y="457200"/>
            <a:ext cx="8077200" cy="1600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3CF0E5C5-95E4-462D-9E64-FC391CE2200B}"/>
              </a:ext>
            </a:extLst>
          </p:cNvPr>
          <p:cNvSpPr>
            <a:spLocks noGrp="1"/>
          </p:cNvSpPr>
          <p:nvPr>
            <p:ph type="title"/>
          </p:nvPr>
        </p:nvSpPr>
        <p:spPr>
          <a:xfrm>
            <a:off x="304800" y="76200"/>
            <a:ext cx="8534400" cy="5943599"/>
          </a:xfrm>
        </p:spPr>
        <p:txBody>
          <a:bodyPr anchor="ctr">
            <a:normAutofit/>
          </a:bodyPr>
          <a:lstStyle>
            <a:lvl1pPr algn="ctr">
              <a:defRPr sz="3600"/>
            </a:lvl1pPr>
          </a:lstStyle>
          <a:p>
            <a:r>
              <a:rPr lang="en-US" dirty="0"/>
              <a:t>Click to edit Master title style</a:t>
            </a:r>
          </a:p>
        </p:txBody>
      </p:sp>
      <p:sp>
        <p:nvSpPr>
          <p:cNvPr id="4" name="Rectangle 3">
            <a:extLst>
              <a:ext uri="{FF2B5EF4-FFF2-40B4-BE49-F238E27FC236}">
                <a16:creationId xmlns:a16="http://schemas.microsoft.com/office/drawing/2014/main" id="{82B18E69-7AA6-4EB4-9768-DA0C97FDD850}"/>
              </a:ext>
            </a:extLst>
          </p:cNvPr>
          <p:cNvSpPr/>
          <p:nvPr userDrawn="1"/>
        </p:nvSpPr>
        <p:spPr>
          <a:xfrm>
            <a:off x="3733800" y="6400800"/>
            <a:ext cx="16764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9D9DBDC7-6137-944D-C921-73DEB0D5BAA9}"/>
              </a:ext>
            </a:extLst>
          </p:cNvPr>
          <p:cNvSpPr/>
          <p:nvPr userDrawn="1"/>
        </p:nvSpPr>
        <p:spPr>
          <a:xfrm>
            <a:off x="304800" y="6096000"/>
            <a:ext cx="1828800" cy="6858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Logo, company name&#10;&#10;AI-generated content may be incorrect.">
            <a:extLst>
              <a:ext uri="{FF2B5EF4-FFF2-40B4-BE49-F238E27FC236}">
                <a16:creationId xmlns:a16="http://schemas.microsoft.com/office/drawing/2014/main" id="{4D331E84-A4AE-1402-68F5-88373CD6BB9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7200" y="6098691"/>
            <a:ext cx="1447800" cy="604217"/>
          </a:xfrm>
          <a:prstGeom prst="rect">
            <a:avLst/>
          </a:prstGeom>
        </p:spPr>
      </p:pic>
    </p:spTree>
    <p:extLst>
      <p:ext uri="{BB962C8B-B14F-4D97-AF65-F5344CB8AC3E}">
        <p14:creationId xmlns:p14="http://schemas.microsoft.com/office/powerpoint/2010/main" val="1800821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67BDE-4749-4C21-A8E0-B47754A68780}"/>
              </a:ext>
            </a:extLst>
          </p:cNvPr>
          <p:cNvSpPr>
            <a:spLocks noGrp="1"/>
          </p:cNvSpPr>
          <p:nvPr>
            <p:ph type="title"/>
          </p:nvPr>
        </p:nvSpPr>
        <p:spPr>
          <a:xfrm>
            <a:off x="304800" y="76200"/>
            <a:ext cx="8534400" cy="990600"/>
          </a:xfrm>
          <a:prstGeom prst="rect">
            <a:avLst/>
          </a:prstGeom>
        </p:spPr>
        <p:txBody>
          <a:bodyPr anchor="b">
            <a:normAutofit/>
          </a:bodyPr>
          <a:lstStyle>
            <a:lvl1pPr algn="ctr">
              <a:defRPr sz="3600" b="0">
                <a:solidFill>
                  <a:srgbClr val="0064AC"/>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4" name="Content Placeholder 3">
            <a:extLst>
              <a:ext uri="{FF2B5EF4-FFF2-40B4-BE49-F238E27FC236}">
                <a16:creationId xmlns:a16="http://schemas.microsoft.com/office/drawing/2014/main" id="{C962357D-DAFA-4161-9336-6A139C81B7B7}"/>
              </a:ext>
            </a:extLst>
          </p:cNvPr>
          <p:cNvSpPr>
            <a:spLocks noGrp="1"/>
          </p:cNvSpPr>
          <p:nvPr>
            <p:ph sz="quarter" idx="10"/>
          </p:nvPr>
        </p:nvSpPr>
        <p:spPr>
          <a:xfrm>
            <a:off x="304800" y="1219200"/>
            <a:ext cx="2971800" cy="4724400"/>
          </a:xfrm>
          <a:prstGeom prst="rect">
            <a:avLst/>
          </a:prstGeom>
        </p:spPr>
        <p:txBody>
          <a:bodyPr>
            <a:normAutofit/>
          </a:bodyPr>
          <a:lstStyle>
            <a:lvl1pPr marL="0" indent="0">
              <a:spcBef>
                <a:spcPts val="0"/>
              </a:spcBef>
              <a:spcAft>
                <a:spcPts val="1200"/>
              </a:spcAft>
              <a:buNone/>
              <a:defRPr sz="2000">
                <a:solidFill>
                  <a:srgbClr val="0064AC"/>
                </a:solidFill>
              </a:defRPr>
            </a:lvl1pPr>
            <a:lvl2pPr marL="182880" indent="-182880">
              <a:spcBef>
                <a:spcPts val="0"/>
              </a:spcBef>
              <a:spcAft>
                <a:spcPts val="600"/>
              </a:spcAft>
              <a:buFont typeface="Arial" panose="020B0604020202020204" pitchFamily="34" charset="0"/>
              <a:buChar char="•"/>
              <a:defRPr sz="2000">
                <a:solidFill>
                  <a:srgbClr val="0064AC"/>
                </a:solidFill>
              </a:defRPr>
            </a:lvl2pPr>
            <a:lvl3pPr marL="0" indent="-182880">
              <a:buFont typeface="Courier New" panose="02070309020205020404" pitchFamily="49" charset="0"/>
              <a:buChar char="o"/>
              <a:defRPr sz="2000">
                <a:solidFill>
                  <a:srgbClr val="0064AC"/>
                </a:solidFill>
              </a:defRPr>
            </a:lvl3pPr>
            <a:lvl4pPr marL="0" indent="-182880">
              <a:buFont typeface="Arial" panose="020B0604020202020204" pitchFamily="34" charset="0"/>
              <a:buChar char="•"/>
              <a:defRPr sz="1800">
                <a:solidFill>
                  <a:srgbClr val="0064AC"/>
                </a:solidFill>
              </a:defRPr>
            </a:lvl4pPr>
            <a:lvl5pPr marL="182880" indent="-182880">
              <a:buFont typeface="Arial" panose="020B0604020202020204" pitchFamily="34" charset="0"/>
              <a:buChar char="•"/>
              <a:defRPr sz="1600">
                <a:solidFill>
                  <a:srgbClr val="0064AC"/>
                </a:solidFill>
              </a:defRPr>
            </a:lvl5pPr>
          </a:lstStyle>
          <a:p>
            <a:pPr lvl="0"/>
            <a:r>
              <a:rPr lang="en-US" dirty="0"/>
              <a:t>Click to edit Master text styles</a:t>
            </a:r>
          </a:p>
          <a:p>
            <a:pPr lvl="1"/>
            <a:r>
              <a:rPr lang="en-US" dirty="0"/>
              <a:t>Second level</a:t>
            </a:r>
          </a:p>
          <a:p>
            <a:pPr lvl="4"/>
            <a:r>
              <a:rPr lang="en-US" dirty="0"/>
              <a:t>Third level</a:t>
            </a:r>
          </a:p>
        </p:txBody>
      </p:sp>
      <p:sp>
        <p:nvSpPr>
          <p:cNvPr id="6" name="Content Placeholder 5">
            <a:extLst>
              <a:ext uri="{FF2B5EF4-FFF2-40B4-BE49-F238E27FC236}">
                <a16:creationId xmlns:a16="http://schemas.microsoft.com/office/drawing/2014/main" id="{CDA9109D-73DC-43EB-9C0B-0EDAA0099E38}"/>
              </a:ext>
            </a:extLst>
          </p:cNvPr>
          <p:cNvSpPr>
            <a:spLocks noGrp="1"/>
          </p:cNvSpPr>
          <p:nvPr>
            <p:ph sz="quarter" idx="11"/>
          </p:nvPr>
        </p:nvSpPr>
        <p:spPr>
          <a:xfrm>
            <a:off x="3352800" y="1219200"/>
            <a:ext cx="5486400" cy="4724400"/>
          </a:xfrm>
          <a:prstGeom prst="rect">
            <a:avLst/>
          </a:prstGeom>
        </p:spPr>
        <p:txBody>
          <a:bodyPr/>
          <a:lstStyle>
            <a:lvl1pPr>
              <a:defRPr>
                <a:solidFill>
                  <a:srgbClr val="0064AC"/>
                </a:solidFill>
              </a:defRPr>
            </a:lvl1pPr>
            <a:lvl2pPr>
              <a:defRPr>
                <a:solidFill>
                  <a:srgbClr val="0064AC"/>
                </a:solidFill>
              </a:defRPr>
            </a:lvl2pPr>
            <a:lvl3pPr>
              <a:defRPr>
                <a:solidFill>
                  <a:srgbClr val="0064AC"/>
                </a:solidFill>
              </a:defRPr>
            </a:lvl3pPr>
            <a:lvl4pPr>
              <a:defRPr>
                <a:solidFill>
                  <a:srgbClr val="0064AC"/>
                </a:solidFill>
              </a:defRPr>
            </a:lvl4pPr>
            <a:lvl5pPr>
              <a:defRPr>
                <a:solidFill>
                  <a:srgbClr val="0064AC"/>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a:extLst>
              <a:ext uri="{FF2B5EF4-FFF2-40B4-BE49-F238E27FC236}">
                <a16:creationId xmlns:a16="http://schemas.microsoft.com/office/drawing/2014/main" id="{3BAE8537-AB89-4BAD-B21E-BC24EFDC8842}"/>
              </a:ext>
            </a:extLst>
          </p:cNvPr>
          <p:cNvSpPr/>
          <p:nvPr userDrawn="1"/>
        </p:nvSpPr>
        <p:spPr>
          <a:xfrm>
            <a:off x="3733800" y="6400800"/>
            <a:ext cx="1676400" cy="228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405F5CE1-A088-DF22-E533-18E22E94793B}"/>
              </a:ext>
            </a:extLst>
          </p:cNvPr>
          <p:cNvSpPr/>
          <p:nvPr userDrawn="1"/>
        </p:nvSpPr>
        <p:spPr>
          <a:xfrm>
            <a:off x="304800" y="6096000"/>
            <a:ext cx="1828800" cy="6858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Logo, company name&#10;&#10;AI-generated content may be incorrect.">
            <a:extLst>
              <a:ext uri="{FF2B5EF4-FFF2-40B4-BE49-F238E27FC236}">
                <a16:creationId xmlns:a16="http://schemas.microsoft.com/office/drawing/2014/main" id="{057CCAC2-4D34-26FA-CF08-AFC67708228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7200" y="6098691"/>
            <a:ext cx="1447800" cy="604217"/>
          </a:xfrm>
          <a:prstGeom prst="rect">
            <a:avLst/>
          </a:prstGeom>
        </p:spPr>
      </p:pic>
    </p:spTree>
    <p:extLst>
      <p:ext uri="{BB962C8B-B14F-4D97-AF65-F5344CB8AC3E}">
        <p14:creationId xmlns:p14="http://schemas.microsoft.com/office/powerpoint/2010/main" val="137175249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lum/>
          </a:blip>
          <a:srcRect/>
          <a:stretch>
            <a:fillRect t="-1000" b="-1000"/>
          </a:stretch>
        </a:blipFill>
        <a:effectLst/>
      </p:bgPr>
    </p:bg>
    <p:spTree>
      <p:nvGrpSpPr>
        <p:cNvPr id="1" name=""/>
        <p:cNvGrpSpPr/>
        <p:nvPr/>
      </p:nvGrpSpPr>
      <p:grpSpPr>
        <a:xfrm>
          <a:off x="0" y="0"/>
          <a:ext cx="0" cy="0"/>
          <a:chOff x="0" y="0"/>
          <a:chExt cx="0" cy="0"/>
        </a:xfrm>
      </p:grpSpPr>
      <p:sp>
        <p:nvSpPr>
          <p:cNvPr id="8" name="Title Placeholder 7">
            <a:extLst>
              <a:ext uri="{FF2B5EF4-FFF2-40B4-BE49-F238E27FC236}">
                <a16:creationId xmlns:a16="http://schemas.microsoft.com/office/drawing/2014/main" id="{C83B5C9E-4D58-4EF8-A5C6-9FC0C89CDF45}"/>
              </a:ext>
            </a:extLst>
          </p:cNvPr>
          <p:cNvSpPr>
            <a:spLocks noGrp="1"/>
          </p:cNvSpPr>
          <p:nvPr>
            <p:ph type="title"/>
          </p:nvPr>
        </p:nvSpPr>
        <p:spPr>
          <a:xfrm>
            <a:off x="1905000" y="363738"/>
            <a:ext cx="6972300" cy="1325563"/>
          </a:xfrm>
          <a:prstGeom prst="rect">
            <a:avLst/>
          </a:prstGeom>
        </p:spPr>
        <p:txBody>
          <a:bodyPr vert="horz" lIns="91440" tIns="45720" rIns="91440" bIns="45720" rtlCol="0" anchor="b">
            <a:normAutofit/>
          </a:bodyPr>
          <a:lstStyle/>
          <a:p>
            <a:r>
              <a:rPr lang="en-US" dirty="0"/>
              <a:t>Click to edit Master title style</a:t>
            </a:r>
          </a:p>
        </p:txBody>
      </p:sp>
      <p:sp>
        <p:nvSpPr>
          <p:cNvPr id="9" name="Text Placeholder 8">
            <a:extLst>
              <a:ext uri="{FF2B5EF4-FFF2-40B4-BE49-F238E27FC236}">
                <a16:creationId xmlns:a16="http://schemas.microsoft.com/office/drawing/2014/main" id="{44FC19E8-E3E5-4F6D-9639-AB8D0534902D}"/>
              </a:ext>
            </a:extLst>
          </p:cNvPr>
          <p:cNvSpPr>
            <a:spLocks noGrp="1"/>
          </p:cNvSpPr>
          <p:nvPr>
            <p:ph type="body" idx="1"/>
          </p:nvPr>
        </p:nvSpPr>
        <p:spPr>
          <a:xfrm>
            <a:off x="380998" y="1828800"/>
            <a:ext cx="8382001" cy="2590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42016415"/>
      </p:ext>
    </p:extLst>
  </p:cSld>
  <p:clrMap bg1="lt1" tx1="dk1" bg2="lt2" tx2="dk2" accent1="accent1" accent2="accent2" accent3="accent3" accent4="accent4" accent5="accent5" accent6="accent6" hlink="hlink" folHlink="folHlink"/>
  <p:sldLayoutIdLst>
    <p:sldLayoutId id="2147483650" r:id="rId1"/>
    <p:sldLayoutId id="2147483655" r:id="rId2"/>
    <p:sldLayoutId id="2147483651" r:id="rId3"/>
    <p:sldLayoutId id="2147483656" r:id="rId4"/>
  </p:sldLayoutIdLst>
  <p:txStyles>
    <p:titleStyle>
      <a:lvl1pPr algn="l" defTabSz="914400" rtl="0" eaLnBrk="1" latinLnBrk="0" hangingPunct="1">
        <a:spcBef>
          <a:spcPct val="0"/>
        </a:spcBef>
        <a:buNone/>
        <a:defRPr lang="en-US" sz="3200" b="1" kern="1200" dirty="0">
          <a:solidFill>
            <a:srgbClr val="0064AC"/>
          </a:solidFill>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spcBef>
          <a:spcPct val="20000"/>
        </a:spcBef>
        <a:buFont typeface="Arial" pitchFamily="34" charset="0"/>
        <a:buNone/>
        <a:defRPr sz="2800" kern="1200">
          <a:solidFill>
            <a:srgbClr val="0064AC"/>
          </a:solidFill>
          <a:latin typeface="Arial" panose="020B0604020202020204" pitchFamily="34" charset="0"/>
          <a:ea typeface="+mn-ea"/>
          <a:cs typeface="Arial" panose="020B0604020202020204" pitchFamily="34" charset="0"/>
        </a:defRPr>
      </a:lvl1pPr>
      <a:lvl2pPr marL="457200" indent="0" algn="l" defTabSz="914400" rtl="0" eaLnBrk="1" latinLnBrk="0" hangingPunct="1">
        <a:spcBef>
          <a:spcPct val="20000"/>
        </a:spcBef>
        <a:buFont typeface="Arial" pitchFamily="34" charset="0"/>
        <a:buNone/>
        <a:defRPr sz="2400" kern="1200">
          <a:solidFill>
            <a:srgbClr val="0064AC"/>
          </a:solidFill>
          <a:latin typeface="Arial" panose="020B0604020202020204" pitchFamily="34" charset="0"/>
          <a:ea typeface="+mn-ea"/>
          <a:cs typeface="Arial" panose="020B0604020202020204" pitchFamily="34" charset="0"/>
        </a:defRPr>
      </a:lvl2pPr>
      <a:lvl3pPr marL="914400" indent="0" algn="l" defTabSz="914400" rtl="0" eaLnBrk="1" latinLnBrk="0" hangingPunct="1">
        <a:spcBef>
          <a:spcPct val="20000"/>
        </a:spcBef>
        <a:buFont typeface="Arial" pitchFamily="34" charset="0"/>
        <a:buNone/>
        <a:defRPr sz="2000" kern="1200">
          <a:solidFill>
            <a:srgbClr val="0064AC"/>
          </a:solidFill>
          <a:latin typeface="Arial" panose="020B0604020202020204" pitchFamily="34" charset="0"/>
          <a:ea typeface="+mn-ea"/>
          <a:cs typeface="Arial" panose="020B0604020202020204" pitchFamily="34" charset="0"/>
        </a:defRPr>
      </a:lvl3pPr>
      <a:lvl4pPr marL="1371600" indent="0" algn="l" defTabSz="914400" rtl="0" eaLnBrk="1" latinLnBrk="0" hangingPunct="1">
        <a:spcBef>
          <a:spcPct val="20000"/>
        </a:spcBef>
        <a:buFont typeface="Arial" pitchFamily="34" charset="0"/>
        <a:buNone/>
        <a:defRPr sz="1800" kern="1200">
          <a:solidFill>
            <a:srgbClr val="0064AC"/>
          </a:solidFill>
          <a:latin typeface="Arial" panose="020B0604020202020204" pitchFamily="34" charset="0"/>
          <a:ea typeface="+mn-ea"/>
          <a:cs typeface="Arial" panose="020B0604020202020204" pitchFamily="34" charset="0"/>
        </a:defRPr>
      </a:lvl4pPr>
      <a:lvl5pPr marL="1828800" indent="0" algn="l" defTabSz="914400" rtl="0" eaLnBrk="1" latinLnBrk="0" hangingPunct="1">
        <a:spcBef>
          <a:spcPct val="20000"/>
        </a:spcBef>
        <a:buFont typeface="Arial" pitchFamily="34" charset="0"/>
        <a:buNone/>
        <a:defRPr sz="1800" kern="1200">
          <a:solidFill>
            <a:srgbClr val="0064AC"/>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cran.r-project.org/" TargetMode="External"/><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hyperlink" Target="https://github.com/schmidtDETR/OEWS-Mapping-and-Visualization" TargetMode="Externa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8" Type="http://schemas.openxmlformats.org/officeDocument/2006/relationships/hyperlink" Target="https://www.bls.gov/cew/additional-resources/open-data/csv-data-slices.htm" TargetMode="External"/><Relationship Id="rId3" Type="http://schemas.openxmlformats.org/officeDocument/2006/relationships/hyperlink" Target="https://fred.stlouisfed.org/" TargetMode="External"/><Relationship Id="rId7" Type="http://schemas.openxmlformats.org/officeDocument/2006/relationships/hyperlink" Target="https://oui.doleta.gov/unemploy/DataDownloads.asp" TargetMode="External"/><Relationship Id="rId2" Type="http://schemas.openxmlformats.org/officeDocument/2006/relationships/hyperlink" Target="https://download.bls.gov/pub/time.series/" TargetMode="External"/><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hyperlink" Target="https://www.census.gov/data/datasets/time-series/demo/cps/cps-basic.html" TargetMode="External"/><Relationship Id="rId4" Type="http://schemas.openxmlformats.org/officeDocument/2006/relationships/hyperlink" Target="https://lehd.ces.census.gov/data/#lodes" TargetMode="External"/><Relationship Id="rId9" Type="http://schemas.openxmlformats.org/officeDocument/2006/relationships/hyperlink" Target="https://www.bls.gov/lau/stalt-moave.xlsx"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gt.rstudio.com/" TargetMode="External"/><Relationship Id="rId1" Type="http://schemas.openxmlformats.org/officeDocument/2006/relationships/slideLayout" Target="../slideLayouts/slideLayout4.xml"/><Relationship Id="rId5" Type="http://schemas.openxmlformats.org/officeDocument/2006/relationships/image" Target="../media/image22.png"/><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ggplot2.tidyverse.org/" TargetMode="Externa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hyperlink" Target="https://tidyverts.org/" TargetMode="External"/><Relationship Id="rId3" Type="http://schemas.openxmlformats.org/officeDocument/2006/relationships/hyperlink" Target="https://r4ds.hadley.nz/" TargetMode="External"/><Relationship Id="rId7" Type="http://schemas.openxmlformats.org/officeDocument/2006/relationships/hyperlink" Target="https://otexts.com/fpp3/"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bsky.app/profile/kylewalker.bsky.social" TargetMode="External"/><Relationship Id="rId5" Type="http://schemas.openxmlformats.org/officeDocument/2006/relationships/hyperlink" Target="https://walker-data.com/census-r/" TargetMode="External"/><Relationship Id="rId4" Type="http://schemas.openxmlformats.org/officeDocument/2006/relationships/hyperlink" Target="https://www.tidyverse.org/"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hyperlink" Target="https://furrr.futureverse.org/" TargetMode="External"/><Relationship Id="rId1" Type="http://schemas.openxmlformats.org/officeDocument/2006/relationships/slideLayout" Target="../slideLayouts/slideLayout4.xml"/><Relationship Id="rId4" Type="http://schemas.openxmlformats.org/officeDocument/2006/relationships/image" Target="../media/image42.png"/></Relationships>
</file>

<file path=ppt/slides/_rels/slide3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hyperlink" Target="https://www.linkedin.com/in/walkerke/" TargetMode="External"/><Relationship Id="rId7" Type="http://schemas.openxmlformats.org/officeDocument/2006/relationships/hyperlink" Target="https://github.com/schmidtDETR/OEWS-Mapping-and-Visualization" TargetMode="External"/><Relationship Id="rId2" Type="http://schemas.openxmlformats.org/officeDocument/2006/relationships/hyperlink" Target="https://chatgpt.com/share/681ba433-af94-800c-a557-b5234f3e2929" TargetMode="External"/><Relationship Id="rId1" Type="http://schemas.openxmlformats.org/officeDocument/2006/relationships/slideLayout" Target="../slideLayouts/slideLayout4.xml"/><Relationship Id="rId6" Type="http://schemas.openxmlformats.org/officeDocument/2006/relationships/hyperlink" Target="https://www.youtube.com/watch?v=4WZfw0K7Vx8" TargetMode="External"/><Relationship Id="rId5" Type="http://schemas.openxmlformats.org/officeDocument/2006/relationships/hyperlink" Target="https://www.youtube.com/watch?v=8NKj8yF2gfo" TargetMode="External"/><Relationship Id="rId4" Type="http://schemas.openxmlformats.org/officeDocument/2006/relationships/hyperlink" Target="https://www.youtube.com/watch?v=9a8_p_q4Z34&amp;t=795s"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05000" y="533400"/>
            <a:ext cx="6934200" cy="1089025"/>
          </a:xfrm>
          <a:prstGeom prst="rect">
            <a:avLst/>
          </a:prstGeom>
        </p:spPr>
        <p:txBody>
          <a:bodyPr/>
          <a:lstStyle/>
          <a:p>
            <a:pPr marL="0" lvl="0" indent="0">
              <a:buNone/>
            </a:pPr>
            <a:r>
              <a:rPr lang="en-US" dirty="0"/>
              <a:t>The Sixth R of Data Analysis</a:t>
            </a:r>
            <a:endParaRPr dirty="0"/>
          </a:p>
        </p:txBody>
      </p:sp>
      <p:sp>
        <p:nvSpPr>
          <p:cNvPr id="3" name="Subtitle 2"/>
          <p:cNvSpPr>
            <a:spLocks noGrp="1"/>
          </p:cNvSpPr>
          <p:nvPr>
            <p:ph type="subTitle" idx="1"/>
          </p:nvPr>
        </p:nvSpPr>
        <p:spPr>
          <a:xfrm>
            <a:off x="457200" y="1905000"/>
            <a:ext cx="8229600" cy="2133600"/>
          </a:xfrm>
          <a:prstGeom prst="rect">
            <a:avLst/>
          </a:prstGeom>
        </p:spPr>
        <p:txBody>
          <a:bodyPr>
            <a:normAutofit/>
          </a:bodyPr>
          <a:lstStyle/>
          <a:p>
            <a:pPr marL="0" lvl="0" indent="0">
              <a:buNone/>
            </a:pPr>
            <a:r>
              <a:rPr lang="en-US" b="1" i="0" dirty="0">
                <a:effectLst/>
                <a:latin typeface="Helvetica Neue"/>
              </a:rPr>
              <a:t>R</a:t>
            </a:r>
            <a:r>
              <a:rPr lang="en-US" b="0" i="0" dirty="0">
                <a:effectLst/>
                <a:latin typeface="Helvetica Neue"/>
              </a:rPr>
              <a:t>eliable, </a:t>
            </a:r>
            <a:r>
              <a:rPr lang="en-US" b="1" i="0" dirty="0">
                <a:effectLst/>
                <a:latin typeface="Helvetica Neue"/>
              </a:rPr>
              <a:t>R</a:t>
            </a:r>
            <a:r>
              <a:rPr lang="en-US" b="0" i="0" dirty="0">
                <a:effectLst/>
                <a:latin typeface="Helvetica Neue"/>
              </a:rPr>
              <a:t>epresentative, </a:t>
            </a:r>
            <a:r>
              <a:rPr lang="en-US" b="1" i="0" dirty="0">
                <a:effectLst/>
                <a:latin typeface="Helvetica Neue"/>
              </a:rPr>
              <a:t>R</a:t>
            </a:r>
            <a:r>
              <a:rPr lang="en-US" b="0" i="0" dirty="0">
                <a:effectLst/>
                <a:latin typeface="Helvetica Neue"/>
              </a:rPr>
              <a:t>eplicable, </a:t>
            </a:r>
            <a:r>
              <a:rPr lang="en-US" b="1" i="0" dirty="0">
                <a:effectLst/>
                <a:latin typeface="Helvetica Neue"/>
              </a:rPr>
              <a:t>R</a:t>
            </a:r>
            <a:r>
              <a:rPr lang="en-US" b="0" i="0" dirty="0">
                <a:effectLst/>
                <a:latin typeface="Helvetica Neue"/>
              </a:rPr>
              <a:t>eady </a:t>
            </a:r>
            <a:r>
              <a:rPr lang="en-US" b="1" i="0" dirty="0">
                <a:effectLst/>
                <a:latin typeface="Helvetica Neue"/>
              </a:rPr>
              <a:t>R</a:t>
            </a:r>
            <a:r>
              <a:rPr lang="en-US" b="0" i="0" dirty="0">
                <a:effectLst/>
                <a:latin typeface="Helvetica Neue"/>
              </a:rPr>
              <a:t>eporting</a:t>
            </a:r>
            <a:br>
              <a:rPr lang="en-US" dirty="0"/>
            </a:br>
            <a:br>
              <a:rPr lang="en-US" dirty="0"/>
            </a:b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R logo">
            <a:extLst>
              <a:ext uri="{FF2B5EF4-FFF2-40B4-BE49-F238E27FC236}">
                <a16:creationId xmlns:a16="http://schemas.microsoft.com/office/drawing/2014/main" id="{4FA145B9-7C9C-D738-83FE-D9A36FB6A942}"/>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897AF4E0-7E5C-0809-DDDF-A10A58F342C8}"/>
              </a:ext>
            </a:extLst>
          </p:cNvPr>
          <p:cNvPicPr>
            <a:picLocks noChangeAspect="1"/>
          </p:cNvPicPr>
          <p:nvPr/>
        </p:nvPicPr>
        <p:blipFill>
          <a:blip r:embed="rId2"/>
          <a:stretch>
            <a:fillRect/>
          </a:stretch>
        </p:blipFill>
        <p:spPr>
          <a:xfrm>
            <a:off x="336487" y="1160661"/>
            <a:ext cx="2533650" cy="1963229"/>
          </a:xfrm>
          <a:prstGeom prst="rect">
            <a:avLst/>
          </a:prstGeom>
        </p:spPr>
      </p:pic>
      <p:sp>
        <p:nvSpPr>
          <p:cNvPr id="8" name="Title 1">
            <a:extLst>
              <a:ext uri="{FF2B5EF4-FFF2-40B4-BE49-F238E27FC236}">
                <a16:creationId xmlns:a16="http://schemas.microsoft.com/office/drawing/2014/main" id="{F4FF3DE2-DBE0-D6BB-11FA-2CAEE99D8CD0}"/>
              </a:ext>
            </a:extLst>
          </p:cNvPr>
          <p:cNvSpPr>
            <a:spLocks noGrp="1"/>
          </p:cNvSpPr>
          <p:nvPr>
            <p:ph type="title"/>
          </p:nvPr>
        </p:nvSpPr>
        <p:spPr>
          <a:xfrm>
            <a:off x="304800" y="76200"/>
            <a:ext cx="8534400" cy="990600"/>
          </a:xfrm>
          <a:prstGeom prst="rect">
            <a:avLst/>
          </a:prstGeom>
        </p:spPr>
        <p:txBody>
          <a:bodyPr>
            <a:normAutofit/>
          </a:bodyPr>
          <a:lstStyle/>
          <a:p>
            <a:pPr marL="0" lvl="0" indent="0">
              <a:buNone/>
            </a:pPr>
            <a:r>
              <a:rPr lang="en-US" dirty="0"/>
              <a:t>What is it?</a:t>
            </a:r>
            <a:endParaRPr dirty="0"/>
          </a:p>
        </p:txBody>
      </p:sp>
      <p:sp>
        <p:nvSpPr>
          <p:cNvPr id="11" name="TextBox 10">
            <a:extLst>
              <a:ext uri="{FF2B5EF4-FFF2-40B4-BE49-F238E27FC236}">
                <a16:creationId xmlns:a16="http://schemas.microsoft.com/office/drawing/2014/main" id="{AF5501D5-131C-F053-8598-A03DF7A4CF01}"/>
              </a:ext>
            </a:extLst>
          </p:cNvPr>
          <p:cNvSpPr txBox="1"/>
          <p:nvPr/>
        </p:nvSpPr>
        <p:spPr>
          <a:xfrm>
            <a:off x="3048000" y="1416282"/>
            <a:ext cx="5759512" cy="707886"/>
          </a:xfrm>
          <a:prstGeom prst="rect">
            <a:avLst/>
          </a:prstGeom>
          <a:noFill/>
        </p:spPr>
        <p:txBody>
          <a:bodyPr wrap="square">
            <a:spAutoFit/>
          </a:bodyPr>
          <a:lstStyle/>
          <a:p>
            <a:pPr algn="l">
              <a:spcAft>
                <a:spcPts val="750"/>
              </a:spcAft>
              <a:buNone/>
            </a:pPr>
            <a:r>
              <a:rPr lang="en-US" sz="2000" b="0" i="0" dirty="0">
                <a:solidFill>
                  <a:srgbClr val="444444"/>
                </a:solidFill>
                <a:effectLst/>
                <a:latin typeface="Helvetica Neue"/>
              </a:rPr>
              <a:t>A highly extensible language and environment for statistical programming and graphics.</a:t>
            </a:r>
          </a:p>
        </p:txBody>
      </p:sp>
      <p:sp>
        <p:nvSpPr>
          <p:cNvPr id="13" name="TextBox 12">
            <a:extLst>
              <a:ext uri="{FF2B5EF4-FFF2-40B4-BE49-F238E27FC236}">
                <a16:creationId xmlns:a16="http://schemas.microsoft.com/office/drawing/2014/main" id="{C55C02B9-69CE-9DE4-2C2A-A30C46A0285F}"/>
              </a:ext>
            </a:extLst>
          </p:cNvPr>
          <p:cNvSpPr txBox="1"/>
          <p:nvPr/>
        </p:nvSpPr>
        <p:spPr>
          <a:xfrm>
            <a:off x="3552824" y="2203241"/>
            <a:ext cx="4572000" cy="369332"/>
          </a:xfrm>
          <a:prstGeom prst="rect">
            <a:avLst/>
          </a:prstGeom>
          <a:noFill/>
        </p:spPr>
        <p:txBody>
          <a:bodyPr wrap="square">
            <a:spAutoFit/>
          </a:bodyPr>
          <a:lstStyle/>
          <a:p>
            <a:r>
              <a:rPr lang="en-US" dirty="0"/>
              <a:t>https://www.r-project.org/about.html</a:t>
            </a:r>
          </a:p>
        </p:txBody>
      </p:sp>
      <p:pic>
        <p:nvPicPr>
          <p:cNvPr id="2058" name="Picture 10" descr="Trademark Guidelines - Posit">
            <a:extLst>
              <a:ext uri="{FF2B5EF4-FFF2-40B4-BE49-F238E27FC236}">
                <a16:creationId xmlns:a16="http://schemas.microsoft.com/office/drawing/2014/main" id="{650BD25F-3A7F-5BF4-39E1-B79F3348F1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699" y="3581400"/>
            <a:ext cx="2181225" cy="209550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5FEDE83A-E041-CA4F-8F6F-7B735B59871F}"/>
              </a:ext>
            </a:extLst>
          </p:cNvPr>
          <p:cNvSpPr txBox="1"/>
          <p:nvPr/>
        </p:nvSpPr>
        <p:spPr>
          <a:xfrm>
            <a:off x="3076669" y="3810000"/>
            <a:ext cx="5759512" cy="707886"/>
          </a:xfrm>
          <a:prstGeom prst="rect">
            <a:avLst/>
          </a:prstGeom>
          <a:noFill/>
        </p:spPr>
        <p:txBody>
          <a:bodyPr wrap="square">
            <a:spAutoFit/>
          </a:bodyPr>
          <a:lstStyle/>
          <a:p>
            <a:pPr algn="l">
              <a:spcAft>
                <a:spcPts val="750"/>
              </a:spcAft>
              <a:buNone/>
            </a:pPr>
            <a:r>
              <a:rPr lang="en-US" sz="2000" b="0" i="0" dirty="0">
                <a:solidFill>
                  <a:srgbClr val="444444"/>
                </a:solidFill>
                <a:effectLst/>
                <a:latin typeface="Helvetica Neue"/>
              </a:rPr>
              <a:t>R Studio: software that provides additional ease-of-use in interacting with R.</a:t>
            </a:r>
          </a:p>
        </p:txBody>
      </p:sp>
      <p:sp>
        <p:nvSpPr>
          <p:cNvPr id="17" name="TextBox 16">
            <a:extLst>
              <a:ext uri="{FF2B5EF4-FFF2-40B4-BE49-F238E27FC236}">
                <a16:creationId xmlns:a16="http://schemas.microsoft.com/office/drawing/2014/main" id="{407CF70B-63A8-E1A9-7721-334B515F6DE6}"/>
              </a:ext>
            </a:extLst>
          </p:cNvPr>
          <p:cNvSpPr txBox="1"/>
          <p:nvPr/>
        </p:nvSpPr>
        <p:spPr>
          <a:xfrm>
            <a:off x="3352800" y="4634161"/>
            <a:ext cx="4572000" cy="369332"/>
          </a:xfrm>
          <a:prstGeom prst="rect">
            <a:avLst/>
          </a:prstGeom>
          <a:noFill/>
        </p:spPr>
        <p:txBody>
          <a:bodyPr wrap="square">
            <a:spAutoFit/>
          </a:bodyPr>
          <a:lstStyle/>
          <a:p>
            <a:r>
              <a:rPr lang="en-US" dirty="0"/>
              <a:t>https://posit.co/download/rstudio-desktop/</a:t>
            </a:r>
          </a:p>
        </p:txBody>
      </p:sp>
      <p:sp>
        <p:nvSpPr>
          <p:cNvPr id="19" name="TextBox 18">
            <a:extLst>
              <a:ext uri="{FF2B5EF4-FFF2-40B4-BE49-F238E27FC236}">
                <a16:creationId xmlns:a16="http://schemas.microsoft.com/office/drawing/2014/main" id="{144105B8-AD15-A144-B78D-571CEC20C9A0}"/>
              </a:ext>
            </a:extLst>
          </p:cNvPr>
          <p:cNvSpPr txBox="1"/>
          <p:nvPr/>
        </p:nvSpPr>
        <p:spPr>
          <a:xfrm>
            <a:off x="304800" y="5676900"/>
            <a:ext cx="8534400" cy="369332"/>
          </a:xfrm>
          <a:prstGeom prst="rect">
            <a:avLst/>
          </a:prstGeom>
          <a:noFill/>
        </p:spPr>
        <p:txBody>
          <a:bodyPr wrap="square">
            <a:spAutoFit/>
          </a:bodyPr>
          <a:lstStyle/>
          <a:p>
            <a:r>
              <a:rPr lang="en-US" sz="900" b="0" i="0" dirty="0">
                <a:solidFill>
                  <a:srgbClr val="000000"/>
                </a:solidFill>
                <a:effectLst/>
                <a:latin typeface="Open Sans" panose="020B0606030504020204" pitchFamily="34" charset="0"/>
              </a:rPr>
              <a:t>“Posit, RStudio, and Shiny are trademarks of Posit Software, PBC, all rights reserved, and may be registered in the United States Patent and Trademark Office and in other countries.”</a:t>
            </a:r>
            <a:endParaRPr lang="en-US" sz="9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11C286-826D-E0D6-F51D-36CF5DC11CA9}"/>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5DE5E234-6618-8812-608B-A758914E2C2E}"/>
              </a:ext>
            </a:extLst>
          </p:cNvPr>
          <p:cNvPicPr>
            <a:picLocks noChangeAspect="1"/>
          </p:cNvPicPr>
          <p:nvPr/>
        </p:nvPicPr>
        <p:blipFill>
          <a:blip r:embed="rId2">
            <a:extLst>
              <a:ext uri="{28A0092B-C50C-407E-A947-70E740481C1C}">
                <a14:useLocalDpi xmlns:a14="http://schemas.microsoft.com/office/drawing/2010/main" val="0"/>
              </a:ext>
            </a:extLst>
          </a:blip>
          <a:srcRect l="40724" t="16666" r="6211" b="7408"/>
          <a:stretch/>
        </p:blipFill>
        <p:spPr>
          <a:xfrm>
            <a:off x="304799" y="1143000"/>
            <a:ext cx="4267201" cy="4800600"/>
          </a:xfrm>
          <a:prstGeom prst="rect">
            <a:avLst/>
          </a:prstGeom>
        </p:spPr>
      </p:pic>
      <p:sp>
        <p:nvSpPr>
          <p:cNvPr id="2" name="Title 1">
            <a:extLst>
              <a:ext uri="{FF2B5EF4-FFF2-40B4-BE49-F238E27FC236}">
                <a16:creationId xmlns:a16="http://schemas.microsoft.com/office/drawing/2014/main" id="{D1C47B8E-13D6-A016-5ADE-CCB9BE97413D}"/>
              </a:ext>
            </a:extLst>
          </p:cNvPr>
          <p:cNvSpPr>
            <a:spLocks noGrp="1"/>
          </p:cNvSpPr>
          <p:nvPr>
            <p:ph type="title"/>
          </p:nvPr>
        </p:nvSpPr>
        <p:spPr>
          <a:xfrm>
            <a:off x="304800" y="76200"/>
            <a:ext cx="8534400" cy="990600"/>
          </a:xfrm>
          <a:prstGeom prst="rect">
            <a:avLst/>
          </a:prstGeom>
        </p:spPr>
        <p:txBody>
          <a:bodyPr>
            <a:normAutofit/>
          </a:bodyPr>
          <a:lstStyle/>
          <a:p>
            <a:pPr marL="0" lvl="0" indent="0">
              <a:buNone/>
            </a:pPr>
            <a:r>
              <a:rPr lang="en-US" b="1" dirty="0"/>
              <a:t>What makes R so powerful?</a:t>
            </a:r>
            <a:endParaRPr b="1" dirty="0"/>
          </a:p>
        </p:txBody>
      </p:sp>
      <p:sp>
        <p:nvSpPr>
          <p:cNvPr id="6" name="Content Placeholder 5">
            <a:extLst>
              <a:ext uri="{FF2B5EF4-FFF2-40B4-BE49-F238E27FC236}">
                <a16:creationId xmlns:a16="http://schemas.microsoft.com/office/drawing/2014/main" id="{A9DA2235-E0B4-2785-AF23-781BA331B329}"/>
              </a:ext>
            </a:extLst>
          </p:cNvPr>
          <p:cNvSpPr>
            <a:spLocks noGrp="1"/>
          </p:cNvSpPr>
          <p:nvPr>
            <p:ph sz="quarter" idx="10"/>
          </p:nvPr>
        </p:nvSpPr>
        <p:spPr>
          <a:xfrm>
            <a:off x="4648200" y="1219200"/>
            <a:ext cx="4191000" cy="4724400"/>
          </a:xfrm>
        </p:spPr>
        <p:txBody>
          <a:bodyPr/>
          <a:lstStyle/>
          <a:p>
            <a:r>
              <a:rPr lang="en-US" b="1" u="sng" dirty="0"/>
              <a:t>Packages</a:t>
            </a:r>
            <a:r>
              <a:rPr lang="en-US" dirty="0"/>
              <a:t> are bundles of </a:t>
            </a:r>
            <a:r>
              <a:rPr lang="en-US" u="sng" dirty="0"/>
              <a:t>functions</a:t>
            </a:r>
            <a:r>
              <a:rPr lang="en-US" dirty="0"/>
              <a:t> that build on the basic functionality of R to streamline workflow and integrate processes.</a:t>
            </a:r>
          </a:p>
          <a:p>
            <a:r>
              <a:rPr lang="en-US" b="1" u="sng" dirty="0"/>
              <a:t>Packages</a:t>
            </a:r>
            <a:r>
              <a:rPr lang="en-US" dirty="0"/>
              <a:t> take the foundation of R and build a huge variety of amazing options.</a:t>
            </a:r>
          </a:p>
          <a:p>
            <a:r>
              <a:rPr lang="en-US" b="1" u="sng" dirty="0"/>
              <a:t>CRAN</a:t>
            </a:r>
            <a:r>
              <a:rPr lang="en-US" dirty="0"/>
              <a:t> provides a free repository of packages which meet certain requirements in a central location.</a:t>
            </a:r>
          </a:p>
          <a:p>
            <a:r>
              <a:rPr lang="en-US" dirty="0"/>
              <a:t>Anyone can build their own packages, too!</a:t>
            </a:r>
          </a:p>
        </p:txBody>
      </p:sp>
      <p:sp>
        <p:nvSpPr>
          <p:cNvPr id="9" name="TextBox 8">
            <a:extLst>
              <a:ext uri="{FF2B5EF4-FFF2-40B4-BE49-F238E27FC236}">
                <a16:creationId xmlns:a16="http://schemas.microsoft.com/office/drawing/2014/main" id="{401C2016-EB51-1C06-BC8F-85A4DC58482C}"/>
              </a:ext>
            </a:extLst>
          </p:cNvPr>
          <p:cNvSpPr txBox="1"/>
          <p:nvPr/>
        </p:nvSpPr>
        <p:spPr>
          <a:xfrm>
            <a:off x="5257800" y="5574268"/>
            <a:ext cx="2667000" cy="369332"/>
          </a:xfrm>
          <a:prstGeom prst="rect">
            <a:avLst/>
          </a:prstGeom>
          <a:noFill/>
        </p:spPr>
        <p:txBody>
          <a:bodyPr wrap="square">
            <a:spAutoFit/>
          </a:bodyPr>
          <a:lstStyle/>
          <a:p>
            <a:r>
              <a:rPr lang="en-US" dirty="0">
                <a:hlinkClick r:id="rId3"/>
              </a:rPr>
              <a:t>https://cran.r-project.org/</a:t>
            </a:r>
            <a:r>
              <a:rPr lang="en-US" dirty="0"/>
              <a:t> </a:t>
            </a:r>
          </a:p>
        </p:txBody>
      </p:sp>
    </p:spTree>
    <p:extLst>
      <p:ext uri="{BB962C8B-B14F-4D97-AF65-F5344CB8AC3E}">
        <p14:creationId xmlns:p14="http://schemas.microsoft.com/office/powerpoint/2010/main" val="3996186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B61ED9-9624-9BD7-224C-FAFAB5F330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8B3E7E-1A17-B6F3-C568-C8C1BA64B551}"/>
              </a:ext>
            </a:extLst>
          </p:cNvPr>
          <p:cNvSpPr>
            <a:spLocks noGrp="1"/>
          </p:cNvSpPr>
          <p:nvPr>
            <p:ph type="title"/>
          </p:nvPr>
        </p:nvSpPr>
        <p:spPr>
          <a:xfrm>
            <a:off x="304800" y="76200"/>
            <a:ext cx="8534400" cy="990600"/>
          </a:xfrm>
          <a:prstGeom prst="rect">
            <a:avLst/>
          </a:prstGeom>
        </p:spPr>
        <p:txBody>
          <a:bodyPr>
            <a:normAutofit/>
          </a:bodyPr>
          <a:lstStyle/>
          <a:p>
            <a:pPr marL="0" lvl="0" indent="0">
              <a:buNone/>
            </a:pPr>
            <a:r>
              <a:rPr lang="en-US" b="1" dirty="0"/>
              <a:t>Recommended Packages</a:t>
            </a:r>
            <a:endParaRPr b="1" dirty="0"/>
          </a:p>
        </p:txBody>
      </p:sp>
      <p:sp>
        <p:nvSpPr>
          <p:cNvPr id="7" name="Content Placeholder 2">
            <a:extLst>
              <a:ext uri="{FF2B5EF4-FFF2-40B4-BE49-F238E27FC236}">
                <a16:creationId xmlns:a16="http://schemas.microsoft.com/office/drawing/2014/main" id="{0122CD21-C841-84CE-6312-4B44C666E1F3}"/>
              </a:ext>
            </a:extLst>
          </p:cNvPr>
          <p:cNvSpPr>
            <a:spLocks noGrp="1"/>
          </p:cNvSpPr>
          <p:nvPr>
            <p:ph sz="quarter" idx="10"/>
          </p:nvPr>
        </p:nvSpPr>
        <p:spPr>
          <a:xfrm>
            <a:off x="381000" y="1219200"/>
            <a:ext cx="8382000" cy="4724400"/>
          </a:xfrm>
        </p:spPr>
        <p:txBody>
          <a:bodyPr>
            <a:normAutofit fontScale="92500" lnSpcReduction="10000"/>
          </a:bodyPr>
          <a:lstStyle/>
          <a:p>
            <a:r>
              <a:rPr lang="en-US" sz="4400" b="1" dirty="0" err="1"/>
              <a:t>tidyverse</a:t>
            </a:r>
            <a:r>
              <a:rPr lang="en-US" sz="4400" dirty="0"/>
              <a:t> - </a:t>
            </a:r>
            <a:r>
              <a:rPr lang="en-US" sz="2400" dirty="0"/>
              <a:t>Bundle of workflow-related packages </a:t>
            </a:r>
          </a:p>
          <a:p>
            <a:r>
              <a:rPr lang="en-US" sz="4400" b="1" dirty="0" err="1"/>
              <a:t>tidycensus</a:t>
            </a:r>
            <a:r>
              <a:rPr lang="en-US" sz="4400" dirty="0"/>
              <a:t> - </a:t>
            </a:r>
            <a:r>
              <a:rPr lang="en-US" sz="2400" dirty="0"/>
              <a:t>Easy access to Census Bureau data</a:t>
            </a:r>
          </a:p>
          <a:p>
            <a:r>
              <a:rPr lang="en-US" sz="4400" b="1" dirty="0" err="1"/>
              <a:t>tigris</a:t>
            </a:r>
            <a:r>
              <a:rPr lang="en-US" sz="4400" dirty="0"/>
              <a:t> - </a:t>
            </a:r>
            <a:r>
              <a:rPr lang="en-US" sz="2500" dirty="0"/>
              <a:t>Easy access to Census Bureau shapefiles</a:t>
            </a:r>
          </a:p>
          <a:p>
            <a:r>
              <a:rPr lang="en-US" sz="4400" b="1" dirty="0"/>
              <a:t>sf</a:t>
            </a:r>
            <a:r>
              <a:rPr lang="en-US" sz="4400" dirty="0"/>
              <a:t> - </a:t>
            </a:r>
            <a:r>
              <a:rPr lang="en-US" sz="2500" dirty="0"/>
              <a:t>Tools for working with spatial data</a:t>
            </a:r>
          </a:p>
          <a:p>
            <a:r>
              <a:rPr lang="en-US" sz="4400" b="1" dirty="0" err="1"/>
              <a:t>tsibble</a:t>
            </a:r>
            <a:r>
              <a:rPr lang="en-US" sz="4400" dirty="0"/>
              <a:t> - </a:t>
            </a:r>
            <a:r>
              <a:rPr lang="en-US" sz="2500" dirty="0"/>
              <a:t>Working with time series data</a:t>
            </a:r>
          </a:p>
          <a:p>
            <a:r>
              <a:rPr lang="en-US" sz="4400" b="1" dirty="0" err="1"/>
              <a:t>openxlsx</a:t>
            </a:r>
            <a:r>
              <a:rPr lang="en-US" sz="4400" dirty="0"/>
              <a:t> - </a:t>
            </a:r>
            <a:r>
              <a:rPr lang="en-US" sz="2500" dirty="0"/>
              <a:t>Building Excel workbooks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2102124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B0DEC1-45DB-E6EF-C194-7C8186DADBAE}"/>
            </a:ext>
          </a:extLst>
        </p:cNvPr>
        <p:cNvGrpSpPr/>
        <p:nvPr/>
      </p:nvGrpSpPr>
      <p:grpSpPr>
        <a:xfrm>
          <a:off x="0" y="0"/>
          <a:ext cx="0" cy="0"/>
          <a:chOff x="0" y="0"/>
          <a:chExt cx="0" cy="0"/>
        </a:xfrm>
      </p:grpSpPr>
      <p:sp>
        <p:nvSpPr>
          <p:cNvPr id="5" name="AutoShape 4" descr="R logo">
            <a:extLst>
              <a:ext uri="{FF2B5EF4-FFF2-40B4-BE49-F238E27FC236}">
                <a16:creationId xmlns:a16="http://schemas.microsoft.com/office/drawing/2014/main" id="{EB2C4AC2-3D95-39EB-4246-B1B276974AD4}"/>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itle 1">
            <a:extLst>
              <a:ext uri="{FF2B5EF4-FFF2-40B4-BE49-F238E27FC236}">
                <a16:creationId xmlns:a16="http://schemas.microsoft.com/office/drawing/2014/main" id="{05740DC9-E3F2-E446-F9CE-A4D9D374563C}"/>
              </a:ext>
            </a:extLst>
          </p:cNvPr>
          <p:cNvSpPr>
            <a:spLocks noGrp="1"/>
          </p:cNvSpPr>
          <p:nvPr>
            <p:ph type="title"/>
          </p:nvPr>
        </p:nvSpPr>
        <p:spPr>
          <a:xfrm>
            <a:off x="304800" y="76200"/>
            <a:ext cx="8534400" cy="990600"/>
          </a:xfrm>
          <a:prstGeom prst="rect">
            <a:avLst/>
          </a:prstGeom>
        </p:spPr>
        <p:txBody>
          <a:bodyPr>
            <a:normAutofit/>
          </a:bodyPr>
          <a:lstStyle/>
          <a:p>
            <a:pPr marL="0" lvl="0" indent="0">
              <a:buNone/>
            </a:pPr>
            <a:r>
              <a:rPr lang="en-US" dirty="0"/>
              <a:t>Data Analysis Workflow</a:t>
            </a:r>
            <a:br>
              <a:rPr lang="en-US" dirty="0"/>
            </a:br>
            <a:r>
              <a:rPr lang="en-US" sz="1600" dirty="0"/>
              <a:t>Code at: </a:t>
            </a:r>
            <a:r>
              <a:rPr lang="en-US" sz="1600" dirty="0">
                <a:hlinkClick r:id="rId2"/>
              </a:rPr>
              <a:t>https://github.com/schmidtDETR/OEWS-Mapping-and-Visualization</a:t>
            </a:r>
            <a:r>
              <a:rPr lang="en-US" sz="1600" dirty="0"/>
              <a:t> </a:t>
            </a:r>
            <a:endParaRPr dirty="0"/>
          </a:p>
        </p:txBody>
      </p:sp>
      <p:graphicFrame>
        <p:nvGraphicFramePr>
          <p:cNvPr id="2" name="Diagram 1">
            <a:extLst>
              <a:ext uri="{FF2B5EF4-FFF2-40B4-BE49-F238E27FC236}">
                <a16:creationId xmlns:a16="http://schemas.microsoft.com/office/drawing/2014/main" id="{B5434937-9BBC-BBAE-B9F0-5DA8C8F8385B}"/>
              </a:ext>
            </a:extLst>
          </p:cNvPr>
          <p:cNvGraphicFramePr/>
          <p:nvPr>
            <p:extLst>
              <p:ext uri="{D42A27DB-BD31-4B8C-83A1-F6EECF244321}">
                <p14:modId xmlns:p14="http://schemas.microsoft.com/office/powerpoint/2010/main" val="2859582284"/>
              </p:ext>
            </p:extLst>
          </p:nvPr>
        </p:nvGraphicFramePr>
        <p:xfrm>
          <a:off x="533400" y="1143000"/>
          <a:ext cx="7924800" cy="48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15691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A07877-DABE-2B98-1AB9-38988C328C8D}"/>
            </a:ext>
          </a:extLst>
        </p:cNvPr>
        <p:cNvGrpSpPr/>
        <p:nvPr/>
      </p:nvGrpSpPr>
      <p:grpSpPr>
        <a:xfrm>
          <a:off x="0" y="0"/>
          <a:ext cx="0" cy="0"/>
          <a:chOff x="0" y="0"/>
          <a:chExt cx="0" cy="0"/>
        </a:xfrm>
      </p:grpSpPr>
      <p:sp>
        <p:nvSpPr>
          <p:cNvPr id="5" name="AutoShape 4" descr="R logo">
            <a:extLst>
              <a:ext uri="{FF2B5EF4-FFF2-40B4-BE49-F238E27FC236}">
                <a16:creationId xmlns:a16="http://schemas.microsoft.com/office/drawing/2014/main" id="{9634FB42-7C4E-355C-F637-B69A2B2061CF}"/>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itle 1">
            <a:extLst>
              <a:ext uri="{FF2B5EF4-FFF2-40B4-BE49-F238E27FC236}">
                <a16:creationId xmlns:a16="http://schemas.microsoft.com/office/drawing/2014/main" id="{647E9629-7C40-C02B-1A6B-7F8E0D041213}"/>
              </a:ext>
            </a:extLst>
          </p:cNvPr>
          <p:cNvSpPr>
            <a:spLocks noGrp="1"/>
          </p:cNvSpPr>
          <p:nvPr>
            <p:ph type="title"/>
          </p:nvPr>
        </p:nvSpPr>
        <p:spPr>
          <a:xfrm>
            <a:off x="304800" y="76200"/>
            <a:ext cx="8534400" cy="990600"/>
          </a:xfrm>
          <a:prstGeom prst="rect">
            <a:avLst/>
          </a:prstGeom>
        </p:spPr>
        <p:txBody>
          <a:bodyPr>
            <a:normAutofit/>
          </a:bodyPr>
          <a:lstStyle/>
          <a:p>
            <a:pPr marL="0" lvl="0" indent="0">
              <a:buNone/>
            </a:pPr>
            <a:r>
              <a:rPr lang="en-US" dirty="0"/>
              <a:t>Data Sources – Your Superpower</a:t>
            </a:r>
            <a:endParaRPr dirty="0"/>
          </a:p>
        </p:txBody>
      </p:sp>
      <p:sp>
        <p:nvSpPr>
          <p:cNvPr id="3" name="Content Placeholder 2">
            <a:extLst>
              <a:ext uri="{FF2B5EF4-FFF2-40B4-BE49-F238E27FC236}">
                <a16:creationId xmlns:a16="http://schemas.microsoft.com/office/drawing/2014/main" id="{6B5042FA-F938-D2F4-D784-8F61F683A0C8}"/>
              </a:ext>
            </a:extLst>
          </p:cNvPr>
          <p:cNvSpPr>
            <a:spLocks noGrp="1"/>
          </p:cNvSpPr>
          <p:nvPr>
            <p:ph sz="quarter" idx="10"/>
          </p:nvPr>
        </p:nvSpPr>
        <p:spPr>
          <a:xfrm>
            <a:off x="2918988" y="1153454"/>
            <a:ext cx="5927002" cy="2958220"/>
          </a:xfrm>
        </p:spPr>
        <p:txBody>
          <a:bodyPr>
            <a:normAutofit/>
          </a:bodyPr>
          <a:lstStyle/>
          <a:p>
            <a:r>
              <a:rPr lang="en-US" sz="1600" dirty="0"/>
              <a:t>BLS Flat Files: </a:t>
            </a:r>
            <a:r>
              <a:rPr lang="en-US" sz="1600" dirty="0">
                <a:hlinkClick r:id="rId2"/>
              </a:rPr>
              <a:t>https://download.bls.gov/pub/time.series/</a:t>
            </a:r>
            <a:r>
              <a:rPr lang="en-US" sz="1600" dirty="0"/>
              <a:t> </a:t>
            </a:r>
            <a:br>
              <a:rPr lang="en-US" sz="1600" dirty="0"/>
            </a:br>
            <a:r>
              <a:rPr lang="en-US" sz="1600" dirty="0"/>
              <a:t>This has almost all the core BLS data, except QCEW.</a:t>
            </a:r>
          </a:p>
          <a:p>
            <a:r>
              <a:rPr lang="en-US" sz="1600" dirty="0"/>
              <a:t>FRED: </a:t>
            </a:r>
            <a:r>
              <a:rPr lang="en-US" sz="1600" dirty="0">
                <a:hlinkClick r:id="rId3"/>
              </a:rPr>
              <a:t>https://fred.stlouisfed.org/</a:t>
            </a:r>
            <a:r>
              <a:rPr lang="en-US" sz="1600" dirty="0"/>
              <a:t> </a:t>
            </a:r>
            <a:br>
              <a:rPr lang="en-US" sz="1600" dirty="0"/>
            </a:br>
            <a:r>
              <a:rPr lang="en-US" sz="1600" dirty="0"/>
              <a:t>A massive reserve of economic indicators, *all* of which can be pulled straight into R using the </a:t>
            </a:r>
            <a:r>
              <a:rPr lang="en-US" sz="1600" dirty="0" err="1"/>
              <a:t>tidyquant</a:t>
            </a:r>
            <a:r>
              <a:rPr lang="en-US" sz="1600" dirty="0"/>
              <a:t> package.</a:t>
            </a:r>
          </a:p>
          <a:p>
            <a:r>
              <a:rPr lang="en-US" sz="1600" dirty="0"/>
              <a:t>LODES: </a:t>
            </a:r>
            <a:r>
              <a:rPr lang="en-US" sz="1600" dirty="0">
                <a:hlinkClick r:id="rId4"/>
              </a:rPr>
              <a:t>https://lehd.ces.census.gov/data/#lodes</a:t>
            </a:r>
            <a:r>
              <a:rPr lang="en-US" sz="1600" dirty="0"/>
              <a:t> </a:t>
            </a:r>
            <a:br>
              <a:rPr lang="en-US" sz="1600" dirty="0"/>
            </a:br>
            <a:r>
              <a:rPr lang="en-US" sz="1600" dirty="0"/>
              <a:t>Flat files for LEHD origin-destination data.</a:t>
            </a:r>
          </a:p>
          <a:p>
            <a:r>
              <a:rPr lang="en-US" sz="1400" dirty="0"/>
              <a:t>CPS Data: </a:t>
            </a:r>
            <a:r>
              <a:rPr lang="en-US" sz="1400" dirty="0">
                <a:hlinkClick r:id="rId5"/>
              </a:rPr>
              <a:t>https://www.census.gov/data/datasets/time-series/demo/cps/cps-basic.html</a:t>
            </a:r>
            <a:r>
              <a:rPr lang="en-US" sz="1400" dirty="0"/>
              <a:t> </a:t>
            </a:r>
            <a:br>
              <a:rPr lang="en-US" sz="1400" dirty="0"/>
            </a:br>
            <a:r>
              <a:rPr lang="en-US" sz="1400" dirty="0"/>
              <a:t>Raw CPS survey data.</a:t>
            </a:r>
          </a:p>
        </p:txBody>
      </p:sp>
      <p:pic>
        <p:nvPicPr>
          <p:cNvPr id="4" name="Picture 3">
            <a:extLst>
              <a:ext uri="{FF2B5EF4-FFF2-40B4-BE49-F238E27FC236}">
                <a16:creationId xmlns:a16="http://schemas.microsoft.com/office/drawing/2014/main" id="{3CDE5728-0CE2-A225-EDDD-825888B762B9}"/>
              </a:ext>
            </a:extLst>
          </p:cNvPr>
          <p:cNvPicPr>
            <a:picLocks noChangeAspect="1"/>
          </p:cNvPicPr>
          <p:nvPr/>
        </p:nvPicPr>
        <p:blipFill>
          <a:blip r:embed="rId6"/>
          <a:srcRect l="8965" t="7777" r="13700" b="30001"/>
          <a:stretch/>
        </p:blipFill>
        <p:spPr>
          <a:xfrm>
            <a:off x="298010" y="1143000"/>
            <a:ext cx="2597590" cy="2968674"/>
          </a:xfrm>
          <a:prstGeom prst="rect">
            <a:avLst/>
          </a:prstGeom>
        </p:spPr>
      </p:pic>
      <p:sp>
        <p:nvSpPr>
          <p:cNvPr id="6" name="Content Placeholder 2">
            <a:extLst>
              <a:ext uri="{FF2B5EF4-FFF2-40B4-BE49-F238E27FC236}">
                <a16:creationId xmlns:a16="http://schemas.microsoft.com/office/drawing/2014/main" id="{C6FC0178-DBC0-B11F-8C75-682F8DA3D337}"/>
              </a:ext>
            </a:extLst>
          </p:cNvPr>
          <p:cNvSpPr txBox="1">
            <a:spLocks/>
          </p:cNvSpPr>
          <p:nvPr/>
        </p:nvSpPr>
        <p:spPr>
          <a:xfrm>
            <a:off x="298010" y="4111674"/>
            <a:ext cx="8547980" cy="1818346"/>
          </a:xfrm>
          <a:prstGeom prst="rect">
            <a:avLst/>
          </a:prstGeom>
        </p:spPr>
        <p:txBody>
          <a:bodyPr vert="horz" lIns="91440" tIns="45720" rIns="91440" bIns="45720" rtlCol="0">
            <a:normAutofit lnSpcReduction="10000"/>
          </a:bodyPr>
          <a:lstStyle>
            <a:lvl1pPr marL="0" indent="0" algn="l" defTabSz="914400" rtl="0" eaLnBrk="1" latinLnBrk="0" hangingPunct="1">
              <a:spcBef>
                <a:spcPts val="0"/>
              </a:spcBef>
              <a:spcAft>
                <a:spcPts val="1200"/>
              </a:spcAft>
              <a:buFont typeface="Arial" pitchFamily="34" charset="0"/>
              <a:buNone/>
              <a:defRPr sz="2000" kern="1200">
                <a:solidFill>
                  <a:srgbClr val="0064AC"/>
                </a:solidFill>
                <a:latin typeface="Arial" panose="020B0604020202020204" pitchFamily="34" charset="0"/>
                <a:ea typeface="+mn-ea"/>
                <a:cs typeface="Arial" panose="020B0604020202020204" pitchFamily="34" charset="0"/>
              </a:defRPr>
            </a:lvl1pPr>
            <a:lvl2pPr marL="182880" indent="-182880" algn="l" defTabSz="914400" rtl="0" eaLnBrk="1" latinLnBrk="0" hangingPunct="1">
              <a:spcBef>
                <a:spcPts val="0"/>
              </a:spcBef>
              <a:spcAft>
                <a:spcPts val="600"/>
              </a:spcAft>
              <a:buFont typeface="Arial" panose="020B0604020202020204" pitchFamily="34" charset="0"/>
              <a:buChar char="•"/>
              <a:defRPr sz="2000" kern="1200">
                <a:solidFill>
                  <a:srgbClr val="0064AC"/>
                </a:solidFill>
                <a:latin typeface="Arial" panose="020B0604020202020204" pitchFamily="34" charset="0"/>
                <a:ea typeface="+mn-ea"/>
                <a:cs typeface="Arial" panose="020B0604020202020204" pitchFamily="34" charset="0"/>
              </a:defRPr>
            </a:lvl2pPr>
            <a:lvl3pPr marL="0" indent="-182880" algn="l" defTabSz="914400" rtl="0" eaLnBrk="1" latinLnBrk="0" hangingPunct="1">
              <a:spcBef>
                <a:spcPct val="20000"/>
              </a:spcBef>
              <a:buFont typeface="Courier New" panose="02070309020205020404" pitchFamily="49" charset="0"/>
              <a:buChar char="o"/>
              <a:defRPr sz="2000" kern="1200">
                <a:solidFill>
                  <a:srgbClr val="0064AC"/>
                </a:solidFill>
                <a:latin typeface="Arial" panose="020B0604020202020204" pitchFamily="34" charset="0"/>
                <a:ea typeface="+mn-ea"/>
                <a:cs typeface="Arial" panose="020B0604020202020204" pitchFamily="34" charset="0"/>
              </a:defRPr>
            </a:lvl3pPr>
            <a:lvl4pPr marL="0" indent="-182880" algn="l" defTabSz="914400" rtl="0" eaLnBrk="1" latinLnBrk="0" hangingPunct="1">
              <a:spcBef>
                <a:spcPct val="20000"/>
              </a:spcBef>
              <a:buFont typeface="Arial" panose="020B0604020202020204" pitchFamily="34" charset="0"/>
              <a:buChar char="•"/>
              <a:defRPr sz="1800" kern="1200">
                <a:solidFill>
                  <a:srgbClr val="0064AC"/>
                </a:solidFill>
                <a:latin typeface="Arial" panose="020B0604020202020204" pitchFamily="34" charset="0"/>
                <a:ea typeface="+mn-ea"/>
                <a:cs typeface="Arial" panose="020B0604020202020204" pitchFamily="34" charset="0"/>
              </a:defRPr>
            </a:lvl4pPr>
            <a:lvl5pPr marL="182880" indent="-182880" algn="l" defTabSz="914400" rtl="0" eaLnBrk="1" latinLnBrk="0" hangingPunct="1">
              <a:spcBef>
                <a:spcPct val="20000"/>
              </a:spcBef>
              <a:buFont typeface="Arial" panose="020B0604020202020204" pitchFamily="34" charset="0"/>
              <a:buChar char="•"/>
              <a:defRPr sz="1600" kern="1200">
                <a:solidFill>
                  <a:srgbClr val="0064AC"/>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dirty="0"/>
              <a:t>UI Data Downloads: </a:t>
            </a:r>
            <a:r>
              <a:rPr lang="en-US" sz="1600" dirty="0">
                <a:hlinkClick r:id="rId7"/>
              </a:rPr>
              <a:t>https://oui.doleta.gov/unemploy/DataDownloads.asp</a:t>
            </a:r>
            <a:r>
              <a:rPr lang="en-US" sz="1600" dirty="0"/>
              <a:t> </a:t>
            </a:r>
            <a:br>
              <a:rPr lang="en-US" sz="1600" dirty="0"/>
            </a:br>
            <a:r>
              <a:rPr lang="en-US" sz="1600" dirty="0"/>
              <a:t>Flat file downloads, data maps, and report instructions for all UI reports.</a:t>
            </a:r>
          </a:p>
          <a:p>
            <a:r>
              <a:rPr lang="en-US" sz="1600" dirty="0"/>
              <a:t>QCEW Slices: </a:t>
            </a:r>
            <a:r>
              <a:rPr lang="en-US" sz="1600" dirty="0">
                <a:hlinkClick r:id="rId8"/>
              </a:rPr>
              <a:t>https://www.bls.gov/cew/additional-resources/open-data/csv-data-slices.htm</a:t>
            </a:r>
            <a:br>
              <a:rPr lang="en-US" sz="1600" dirty="0"/>
            </a:br>
            <a:r>
              <a:rPr lang="en-US" sz="1600" dirty="0"/>
              <a:t>This gives you access to BLS QCEW data for all published areas.</a:t>
            </a:r>
          </a:p>
          <a:p>
            <a:r>
              <a:rPr lang="en-US" sz="1600" dirty="0"/>
              <a:t>Alternative Measures: </a:t>
            </a:r>
            <a:r>
              <a:rPr lang="en-US" sz="1600" dirty="0">
                <a:hlinkClick r:id="rId9"/>
              </a:rPr>
              <a:t>https://www.bls.gov/lau/stalt-moave.xlsx</a:t>
            </a:r>
            <a:r>
              <a:rPr lang="en-US" sz="1600" dirty="0"/>
              <a:t> </a:t>
            </a:r>
            <a:br>
              <a:rPr lang="en-US" sz="1600" dirty="0"/>
            </a:br>
            <a:r>
              <a:rPr lang="en-US" sz="1600" dirty="0"/>
              <a:t>Excel file with historical data for BLS alternative measures of labor underutilization for states.</a:t>
            </a:r>
            <a:endParaRPr lang="en-US" sz="1400" dirty="0"/>
          </a:p>
        </p:txBody>
      </p:sp>
    </p:spTree>
    <p:extLst>
      <p:ext uri="{BB962C8B-B14F-4D97-AF65-F5344CB8AC3E}">
        <p14:creationId xmlns:p14="http://schemas.microsoft.com/office/powerpoint/2010/main" val="5994237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214F2C-9C6B-B2C4-1D73-076A487C596E}"/>
            </a:ext>
          </a:extLst>
        </p:cNvPr>
        <p:cNvGrpSpPr/>
        <p:nvPr/>
      </p:nvGrpSpPr>
      <p:grpSpPr>
        <a:xfrm>
          <a:off x="0" y="0"/>
          <a:ext cx="0" cy="0"/>
          <a:chOff x="0" y="0"/>
          <a:chExt cx="0" cy="0"/>
        </a:xfrm>
      </p:grpSpPr>
      <p:sp>
        <p:nvSpPr>
          <p:cNvPr id="5" name="AutoShape 4" descr="R logo">
            <a:extLst>
              <a:ext uri="{FF2B5EF4-FFF2-40B4-BE49-F238E27FC236}">
                <a16:creationId xmlns:a16="http://schemas.microsoft.com/office/drawing/2014/main" id="{C3C1E775-0EF7-4B7C-C26E-8C3A4F94A15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itle 1">
            <a:extLst>
              <a:ext uri="{FF2B5EF4-FFF2-40B4-BE49-F238E27FC236}">
                <a16:creationId xmlns:a16="http://schemas.microsoft.com/office/drawing/2014/main" id="{F38302F6-2CB5-717A-7259-9970ED181BC0}"/>
              </a:ext>
            </a:extLst>
          </p:cNvPr>
          <p:cNvSpPr>
            <a:spLocks noGrp="1"/>
          </p:cNvSpPr>
          <p:nvPr>
            <p:ph type="title"/>
          </p:nvPr>
        </p:nvSpPr>
        <p:spPr>
          <a:xfrm>
            <a:off x="304800" y="76200"/>
            <a:ext cx="8534400" cy="990600"/>
          </a:xfrm>
          <a:prstGeom prst="rect">
            <a:avLst/>
          </a:prstGeom>
        </p:spPr>
        <p:txBody>
          <a:bodyPr>
            <a:normAutofit/>
          </a:bodyPr>
          <a:lstStyle/>
          <a:p>
            <a:pPr marL="0" lvl="0" indent="0">
              <a:buNone/>
            </a:pPr>
            <a:r>
              <a:rPr lang="en-US" dirty="0"/>
              <a:t>Getting the Data in R</a:t>
            </a:r>
            <a:endParaRPr dirty="0"/>
          </a:p>
        </p:txBody>
      </p:sp>
      <p:sp>
        <p:nvSpPr>
          <p:cNvPr id="3" name="Content Placeholder 2">
            <a:extLst>
              <a:ext uri="{FF2B5EF4-FFF2-40B4-BE49-F238E27FC236}">
                <a16:creationId xmlns:a16="http://schemas.microsoft.com/office/drawing/2014/main" id="{8E88A9AA-4F0A-EABD-4C63-41264E19275D}"/>
              </a:ext>
            </a:extLst>
          </p:cNvPr>
          <p:cNvSpPr>
            <a:spLocks noGrp="1"/>
          </p:cNvSpPr>
          <p:nvPr>
            <p:ph sz="quarter" idx="10"/>
          </p:nvPr>
        </p:nvSpPr>
        <p:spPr>
          <a:xfrm>
            <a:off x="1295400" y="1153454"/>
            <a:ext cx="7550590" cy="2958220"/>
          </a:xfrm>
        </p:spPr>
        <p:txBody>
          <a:bodyPr>
            <a:normAutofit/>
          </a:bodyPr>
          <a:lstStyle/>
          <a:p>
            <a:r>
              <a:rPr lang="en-US" dirty="0"/>
              <a:t>Getting OEWS data from BLS – you can download the files manually, or you can use a script in R to go straight to the source.</a:t>
            </a:r>
          </a:p>
          <a:p>
            <a:r>
              <a:rPr lang="en-US" sz="1800" dirty="0"/>
              <a:t>I use a function so that I can eliminate manual steps in the process.  The computer can do it, so I don’t want to waste time being a bad computer.</a:t>
            </a:r>
          </a:p>
        </p:txBody>
      </p:sp>
      <p:grpSp>
        <p:nvGrpSpPr>
          <p:cNvPr id="2" name="Group 1">
            <a:extLst>
              <a:ext uri="{FF2B5EF4-FFF2-40B4-BE49-F238E27FC236}">
                <a16:creationId xmlns:a16="http://schemas.microsoft.com/office/drawing/2014/main" id="{04F349FE-69B1-C1EE-A4AB-D7E6C00913E5}"/>
              </a:ext>
            </a:extLst>
          </p:cNvPr>
          <p:cNvGrpSpPr/>
          <p:nvPr/>
        </p:nvGrpSpPr>
        <p:grpSpPr>
          <a:xfrm>
            <a:off x="304800" y="1153454"/>
            <a:ext cx="915584" cy="1307975"/>
            <a:chOff x="0" y="1165300"/>
            <a:chExt cx="915584" cy="1307975"/>
          </a:xfrm>
        </p:grpSpPr>
        <p:sp>
          <p:nvSpPr>
            <p:cNvPr id="7" name="Arrow: Chevron 6">
              <a:extLst>
                <a:ext uri="{FF2B5EF4-FFF2-40B4-BE49-F238E27FC236}">
                  <a16:creationId xmlns:a16="http://schemas.microsoft.com/office/drawing/2014/main" id="{44C05AB8-5DE7-F01A-EC2A-F369A4E64BAA}"/>
                </a:ext>
              </a:extLst>
            </p:cNvPr>
            <p:cNvSpPr/>
            <p:nvPr/>
          </p:nvSpPr>
          <p:spPr>
            <a:xfrm rot="5400000">
              <a:off x="-196196" y="1361496"/>
              <a:ext cx="1307975" cy="915583"/>
            </a:xfrm>
            <a:prstGeom prst="chevron">
              <a:avLst/>
            </a:prstGeom>
            <a:solidFill>
              <a:schemeClr val="accent4"/>
            </a:solidFill>
            <a:ln>
              <a:solidFill>
                <a:schemeClr val="accent4"/>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en-US"/>
            </a:p>
          </p:txBody>
        </p:sp>
        <p:sp>
          <p:nvSpPr>
            <p:cNvPr id="9" name="Arrow: Chevron 4">
              <a:extLst>
                <a:ext uri="{FF2B5EF4-FFF2-40B4-BE49-F238E27FC236}">
                  <a16:creationId xmlns:a16="http://schemas.microsoft.com/office/drawing/2014/main" id="{5ACCDB70-D3C5-7578-0462-A23F9420BA32}"/>
                </a:ext>
              </a:extLst>
            </p:cNvPr>
            <p:cNvSpPr txBox="1"/>
            <p:nvPr/>
          </p:nvSpPr>
          <p:spPr>
            <a:xfrm>
              <a:off x="1" y="1623092"/>
              <a:ext cx="915583" cy="39239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Data Source</a:t>
              </a:r>
            </a:p>
          </p:txBody>
        </p:sp>
      </p:grpSp>
      <p:pic>
        <p:nvPicPr>
          <p:cNvPr id="11" name="Picture 10" descr="Text&#10;&#10;AI-generated content may be incorrect.">
            <a:extLst>
              <a:ext uri="{FF2B5EF4-FFF2-40B4-BE49-F238E27FC236}">
                <a16:creationId xmlns:a16="http://schemas.microsoft.com/office/drawing/2014/main" id="{5E862EB8-1A3E-9361-E86D-9281A4245D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010" y="2600938"/>
            <a:ext cx="8547980" cy="2580662"/>
          </a:xfrm>
          <a:prstGeom prst="rect">
            <a:avLst/>
          </a:prstGeom>
        </p:spPr>
      </p:pic>
      <p:sp>
        <p:nvSpPr>
          <p:cNvPr id="12" name="Content Placeholder 2">
            <a:extLst>
              <a:ext uri="{FF2B5EF4-FFF2-40B4-BE49-F238E27FC236}">
                <a16:creationId xmlns:a16="http://schemas.microsoft.com/office/drawing/2014/main" id="{2F9E2E93-35A0-277A-A53B-E38920D0972A}"/>
              </a:ext>
            </a:extLst>
          </p:cNvPr>
          <p:cNvSpPr txBox="1">
            <a:spLocks/>
          </p:cNvSpPr>
          <p:nvPr/>
        </p:nvSpPr>
        <p:spPr>
          <a:xfrm>
            <a:off x="298010" y="5217059"/>
            <a:ext cx="8547980" cy="914567"/>
          </a:xfrm>
          <a:prstGeom prst="rect">
            <a:avLst/>
          </a:prstGeom>
        </p:spPr>
        <p:txBody>
          <a:bodyPr vert="horz" lIns="91440" tIns="45720" rIns="91440" bIns="45720" rtlCol="0">
            <a:normAutofit/>
          </a:bodyPr>
          <a:lstStyle>
            <a:lvl1pPr marL="0" indent="0" algn="l" defTabSz="914400" rtl="0" eaLnBrk="1" latinLnBrk="0" hangingPunct="1">
              <a:spcBef>
                <a:spcPts val="0"/>
              </a:spcBef>
              <a:spcAft>
                <a:spcPts val="1200"/>
              </a:spcAft>
              <a:buFont typeface="Arial" pitchFamily="34" charset="0"/>
              <a:buNone/>
              <a:defRPr sz="2000" kern="1200">
                <a:solidFill>
                  <a:srgbClr val="0064AC"/>
                </a:solidFill>
                <a:latin typeface="Arial" panose="020B0604020202020204" pitchFamily="34" charset="0"/>
                <a:ea typeface="+mn-ea"/>
                <a:cs typeface="Arial" panose="020B0604020202020204" pitchFamily="34" charset="0"/>
              </a:defRPr>
            </a:lvl1pPr>
            <a:lvl2pPr marL="182880" indent="-182880" algn="l" defTabSz="914400" rtl="0" eaLnBrk="1" latinLnBrk="0" hangingPunct="1">
              <a:spcBef>
                <a:spcPts val="0"/>
              </a:spcBef>
              <a:spcAft>
                <a:spcPts val="600"/>
              </a:spcAft>
              <a:buFont typeface="Arial" panose="020B0604020202020204" pitchFamily="34" charset="0"/>
              <a:buChar char="•"/>
              <a:defRPr sz="2000" kern="1200">
                <a:solidFill>
                  <a:srgbClr val="0064AC"/>
                </a:solidFill>
                <a:latin typeface="Arial" panose="020B0604020202020204" pitchFamily="34" charset="0"/>
                <a:ea typeface="+mn-ea"/>
                <a:cs typeface="Arial" panose="020B0604020202020204" pitchFamily="34" charset="0"/>
              </a:defRPr>
            </a:lvl2pPr>
            <a:lvl3pPr marL="0" indent="-182880" algn="l" defTabSz="914400" rtl="0" eaLnBrk="1" latinLnBrk="0" hangingPunct="1">
              <a:spcBef>
                <a:spcPct val="20000"/>
              </a:spcBef>
              <a:buFont typeface="Courier New" panose="02070309020205020404" pitchFamily="49" charset="0"/>
              <a:buChar char="o"/>
              <a:defRPr sz="2000" kern="1200">
                <a:solidFill>
                  <a:srgbClr val="0064AC"/>
                </a:solidFill>
                <a:latin typeface="Arial" panose="020B0604020202020204" pitchFamily="34" charset="0"/>
                <a:ea typeface="+mn-ea"/>
                <a:cs typeface="Arial" panose="020B0604020202020204" pitchFamily="34" charset="0"/>
              </a:defRPr>
            </a:lvl3pPr>
            <a:lvl4pPr marL="0" indent="-182880" algn="l" defTabSz="914400" rtl="0" eaLnBrk="1" latinLnBrk="0" hangingPunct="1">
              <a:spcBef>
                <a:spcPct val="20000"/>
              </a:spcBef>
              <a:buFont typeface="Arial" panose="020B0604020202020204" pitchFamily="34" charset="0"/>
              <a:buChar char="•"/>
              <a:defRPr sz="1800" kern="1200">
                <a:solidFill>
                  <a:srgbClr val="0064AC"/>
                </a:solidFill>
                <a:latin typeface="Arial" panose="020B0604020202020204" pitchFamily="34" charset="0"/>
                <a:ea typeface="+mn-ea"/>
                <a:cs typeface="Arial" panose="020B0604020202020204" pitchFamily="34" charset="0"/>
              </a:defRPr>
            </a:lvl4pPr>
            <a:lvl5pPr marL="182880" indent="-182880" algn="l" defTabSz="914400" rtl="0" eaLnBrk="1" latinLnBrk="0" hangingPunct="1">
              <a:spcBef>
                <a:spcPct val="20000"/>
              </a:spcBef>
              <a:buFont typeface="Arial" panose="020B0604020202020204" pitchFamily="34" charset="0"/>
              <a:buChar char="•"/>
              <a:defRPr sz="1600" kern="1200">
                <a:solidFill>
                  <a:srgbClr val="0064AC"/>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After downloading the data, I join together the flat files, which are set up like a relational database.</a:t>
            </a:r>
            <a:endParaRPr lang="en-US" sz="1800" dirty="0"/>
          </a:p>
        </p:txBody>
      </p:sp>
    </p:spTree>
    <p:extLst>
      <p:ext uri="{BB962C8B-B14F-4D97-AF65-F5344CB8AC3E}">
        <p14:creationId xmlns:p14="http://schemas.microsoft.com/office/powerpoint/2010/main" val="32940876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23460F-698E-1B1A-E8C7-BE5280C83A87}"/>
            </a:ext>
          </a:extLst>
        </p:cNvPr>
        <p:cNvGrpSpPr/>
        <p:nvPr/>
      </p:nvGrpSpPr>
      <p:grpSpPr>
        <a:xfrm>
          <a:off x="0" y="0"/>
          <a:ext cx="0" cy="0"/>
          <a:chOff x="0" y="0"/>
          <a:chExt cx="0" cy="0"/>
        </a:xfrm>
      </p:grpSpPr>
      <p:sp>
        <p:nvSpPr>
          <p:cNvPr id="5" name="AutoShape 4" descr="R logo">
            <a:extLst>
              <a:ext uri="{FF2B5EF4-FFF2-40B4-BE49-F238E27FC236}">
                <a16:creationId xmlns:a16="http://schemas.microsoft.com/office/drawing/2014/main" id="{EFABE0D2-9D0D-C9CC-A605-1F8ADD42D1EC}"/>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itle 1">
            <a:extLst>
              <a:ext uri="{FF2B5EF4-FFF2-40B4-BE49-F238E27FC236}">
                <a16:creationId xmlns:a16="http://schemas.microsoft.com/office/drawing/2014/main" id="{F0DC349B-7F90-93A0-38FC-F63B58CB20DF}"/>
              </a:ext>
            </a:extLst>
          </p:cNvPr>
          <p:cNvSpPr>
            <a:spLocks noGrp="1"/>
          </p:cNvSpPr>
          <p:nvPr>
            <p:ph type="title"/>
          </p:nvPr>
        </p:nvSpPr>
        <p:spPr>
          <a:xfrm>
            <a:off x="304800" y="76200"/>
            <a:ext cx="8534400" cy="990600"/>
          </a:xfrm>
          <a:prstGeom prst="rect">
            <a:avLst/>
          </a:prstGeom>
        </p:spPr>
        <p:txBody>
          <a:bodyPr>
            <a:normAutofit/>
          </a:bodyPr>
          <a:lstStyle/>
          <a:p>
            <a:pPr marL="0" lvl="0" indent="0">
              <a:buNone/>
            </a:pPr>
            <a:r>
              <a:rPr lang="en-US" dirty="0"/>
              <a:t>Getting the Data in R</a:t>
            </a:r>
            <a:endParaRPr dirty="0"/>
          </a:p>
        </p:txBody>
      </p:sp>
      <p:grpSp>
        <p:nvGrpSpPr>
          <p:cNvPr id="2" name="Group 1">
            <a:extLst>
              <a:ext uri="{FF2B5EF4-FFF2-40B4-BE49-F238E27FC236}">
                <a16:creationId xmlns:a16="http://schemas.microsoft.com/office/drawing/2014/main" id="{594B4650-B625-1179-27F7-656BE61B659A}"/>
              </a:ext>
            </a:extLst>
          </p:cNvPr>
          <p:cNvGrpSpPr/>
          <p:nvPr/>
        </p:nvGrpSpPr>
        <p:grpSpPr>
          <a:xfrm>
            <a:off x="304800" y="1153454"/>
            <a:ext cx="915584" cy="1307975"/>
            <a:chOff x="0" y="1165300"/>
            <a:chExt cx="915584" cy="1307975"/>
          </a:xfrm>
        </p:grpSpPr>
        <p:sp>
          <p:nvSpPr>
            <p:cNvPr id="7" name="Arrow: Chevron 6">
              <a:extLst>
                <a:ext uri="{FF2B5EF4-FFF2-40B4-BE49-F238E27FC236}">
                  <a16:creationId xmlns:a16="http://schemas.microsoft.com/office/drawing/2014/main" id="{957D7B66-CB65-7E12-675F-40D947F120FC}"/>
                </a:ext>
              </a:extLst>
            </p:cNvPr>
            <p:cNvSpPr/>
            <p:nvPr/>
          </p:nvSpPr>
          <p:spPr>
            <a:xfrm rot="5400000">
              <a:off x="-196196" y="1361496"/>
              <a:ext cx="1307975" cy="915583"/>
            </a:xfrm>
            <a:prstGeom prst="chevron">
              <a:avLst/>
            </a:prstGeom>
            <a:solidFill>
              <a:schemeClr val="accent4"/>
            </a:solidFill>
            <a:ln>
              <a:solidFill>
                <a:schemeClr val="accent4"/>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en-US"/>
            </a:p>
          </p:txBody>
        </p:sp>
        <p:sp>
          <p:nvSpPr>
            <p:cNvPr id="9" name="Arrow: Chevron 4">
              <a:extLst>
                <a:ext uri="{FF2B5EF4-FFF2-40B4-BE49-F238E27FC236}">
                  <a16:creationId xmlns:a16="http://schemas.microsoft.com/office/drawing/2014/main" id="{82A2075D-DC28-930B-A3A8-732034C6DF7D}"/>
                </a:ext>
              </a:extLst>
            </p:cNvPr>
            <p:cNvSpPr txBox="1"/>
            <p:nvPr/>
          </p:nvSpPr>
          <p:spPr>
            <a:xfrm>
              <a:off x="1" y="1623092"/>
              <a:ext cx="915583" cy="39239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Data Source</a:t>
              </a:r>
            </a:p>
          </p:txBody>
        </p:sp>
      </p:grpSp>
      <p:sp>
        <p:nvSpPr>
          <p:cNvPr id="12" name="Content Placeholder 2">
            <a:extLst>
              <a:ext uri="{FF2B5EF4-FFF2-40B4-BE49-F238E27FC236}">
                <a16:creationId xmlns:a16="http://schemas.microsoft.com/office/drawing/2014/main" id="{C2808869-9143-FB4F-B3CF-10582139C8BC}"/>
              </a:ext>
            </a:extLst>
          </p:cNvPr>
          <p:cNvSpPr txBox="1">
            <a:spLocks/>
          </p:cNvSpPr>
          <p:nvPr/>
        </p:nvSpPr>
        <p:spPr>
          <a:xfrm>
            <a:off x="298010" y="4270571"/>
            <a:ext cx="8547980" cy="1861056"/>
          </a:xfrm>
          <a:prstGeom prst="rect">
            <a:avLst/>
          </a:prstGeom>
        </p:spPr>
        <p:txBody>
          <a:bodyPr vert="horz" lIns="91440" tIns="45720" rIns="91440" bIns="45720" rtlCol="0">
            <a:normAutofit/>
          </a:bodyPr>
          <a:lstStyle>
            <a:lvl1pPr marL="0" indent="0" algn="l" defTabSz="914400" rtl="0" eaLnBrk="1" latinLnBrk="0" hangingPunct="1">
              <a:spcBef>
                <a:spcPts val="0"/>
              </a:spcBef>
              <a:spcAft>
                <a:spcPts val="1200"/>
              </a:spcAft>
              <a:buFont typeface="Arial" pitchFamily="34" charset="0"/>
              <a:buNone/>
              <a:defRPr sz="2000" kern="1200">
                <a:solidFill>
                  <a:srgbClr val="0064AC"/>
                </a:solidFill>
                <a:latin typeface="Arial" panose="020B0604020202020204" pitchFamily="34" charset="0"/>
                <a:ea typeface="+mn-ea"/>
                <a:cs typeface="Arial" panose="020B0604020202020204" pitchFamily="34" charset="0"/>
              </a:defRPr>
            </a:lvl1pPr>
            <a:lvl2pPr marL="182880" indent="-182880" algn="l" defTabSz="914400" rtl="0" eaLnBrk="1" latinLnBrk="0" hangingPunct="1">
              <a:spcBef>
                <a:spcPts val="0"/>
              </a:spcBef>
              <a:spcAft>
                <a:spcPts val="600"/>
              </a:spcAft>
              <a:buFont typeface="Arial" panose="020B0604020202020204" pitchFamily="34" charset="0"/>
              <a:buChar char="•"/>
              <a:defRPr sz="2000" kern="1200">
                <a:solidFill>
                  <a:srgbClr val="0064AC"/>
                </a:solidFill>
                <a:latin typeface="Arial" panose="020B0604020202020204" pitchFamily="34" charset="0"/>
                <a:ea typeface="+mn-ea"/>
                <a:cs typeface="Arial" panose="020B0604020202020204" pitchFamily="34" charset="0"/>
              </a:defRPr>
            </a:lvl2pPr>
            <a:lvl3pPr marL="0" indent="-182880" algn="l" defTabSz="914400" rtl="0" eaLnBrk="1" latinLnBrk="0" hangingPunct="1">
              <a:spcBef>
                <a:spcPct val="20000"/>
              </a:spcBef>
              <a:buFont typeface="Courier New" panose="02070309020205020404" pitchFamily="49" charset="0"/>
              <a:buChar char="o"/>
              <a:defRPr sz="2000" kern="1200">
                <a:solidFill>
                  <a:srgbClr val="0064AC"/>
                </a:solidFill>
                <a:latin typeface="Arial" panose="020B0604020202020204" pitchFamily="34" charset="0"/>
                <a:ea typeface="+mn-ea"/>
                <a:cs typeface="Arial" panose="020B0604020202020204" pitchFamily="34" charset="0"/>
              </a:defRPr>
            </a:lvl3pPr>
            <a:lvl4pPr marL="0" indent="-182880" algn="l" defTabSz="914400" rtl="0" eaLnBrk="1" latinLnBrk="0" hangingPunct="1">
              <a:spcBef>
                <a:spcPct val="20000"/>
              </a:spcBef>
              <a:buFont typeface="Arial" panose="020B0604020202020204" pitchFamily="34" charset="0"/>
              <a:buChar char="•"/>
              <a:defRPr sz="1800" kern="1200">
                <a:solidFill>
                  <a:srgbClr val="0064AC"/>
                </a:solidFill>
                <a:latin typeface="Arial" panose="020B0604020202020204" pitchFamily="34" charset="0"/>
                <a:ea typeface="+mn-ea"/>
                <a:cs typeface="Arial" panose="020B0604020202020204" pitchFamily="34" charset="0"/>
              </a:defRPr>
            </a:lvl4pPr>
            <a:lvl5pPr marL="182880" indent="-182880" algn="l" defTabSz="914400" rtl="0" eaLnBrk="1" latinLnBrk="0" hangingPunct="1">
              <a:spcBef>
                <a:spcPct val="20000"/>
              </a:spcBef>
              <a:buFont typeface="Arial" panose="020B0604020202020204" pitchFamily="34" charset="0"/>
              <a:buChar char="•"/>
              <a:defRPr sz="1600" kern="1200">
                <a:solidFill>
                  <a:srgbClr val="0064AC"/>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After I load the data, it appears in my “Environment” – the working space for data I have available to me.</a:t>
            </a:r>
          </a:p>
          <a:p>
            <a:r>
              <a:rPr lang="en-US" dirty="0"/>
              <a:t>6 million rows of data, all loaded, joined, and cleaned in 20 seconds. Sorry, Excel.  You’ve just been left in the dust.</a:t>
            </a:r>
          </a:p>
        </p:txBody>
      </p:sp>
      <p:pic>
        <p:nvPicPr>
          <p:cNvPr id="6" name="Picture 5" descr="Graphical user interface, text, application&#10;&#10;AI-generated content may be incorrect.">
            <a:extLst>
              <a:ext uri="{FF2B5EF4-FFF2-40B4-BE49-F238E27FC236}">
                <a16:creationId xmlns:a16="http://schemas.microsoft.com/office/drawing/2014/main" id="{507CE299-828A-AF51-4954-FB9ED545C5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5900" y="1134348"/>
            <a:ext cx="6172199" cy="3136222"/>
          </a:xfrm>
          <a:prstGeom prst="rect">
            <a:avLst/>
          </a:prstGeom>
        </p:spPr>
      </p:pic>
    </p:spTree>
    <p:extLst>
      <p:ext uri="{BB962C8B-B14F-4D97-AF65-F5344CB8AC3E}">
        <p14:creationId xmlns:p14="http://schemas.microsoft.com/office/powerpoint/2010/main" val="3009506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9FB506-914B-D466-0CC9-4CD6319635F8}"/>
            </a:ext>
          </a:extLst>
        </p:cNvPr>
        <p:cNvGrpSpPr/>
        <p:nvPr/>
      </p:nvGrpSpPr>
      <p:grpSpPr>
        <a:xfrm>
          <a:off x="0" y="0"/>
          <a:ext cx="0" cy="0"/>
          <a:chOff x="0" y="0"/>
          <a:chExt cx="0" cy="0"/>
        </a:xfrm>
      </p:grpSpPr>
      <p:sp>
        <p:nvSpPr>
          <p:cNvPr id="5" name="AutoShape 4" descr="R logo">
            <a:extLst>
              <a:ext uri="{FF2B5EF4-FFF2-40B4-BE49-F238E27FC236}">
                <a16:creationId xmlns:a16="http://schemas.microsoft.com/office/drawing/2014/main" id="{049843FD-5ECD-3290-7908-BEA8EF81F20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itle 1">
            <a:extLst>
              <a:ext uri="{FF2B5EF4-FFF2-40B4-BE49-F238E27FC236}">
                <a16:creationId xmlns:a16="http://schemas.microsoft.com/office/drawing/2014/main" id="{5360D03A-4D8D-AB69-444E-FBD3AA4CEA84}"/>
              </a:ext>
            </a:extLst>
          </p:cNvPr>
          <p:cNvSpPr>
            <a:spLocks noGrp="1"/>
          </p:cNvSpPr>
          <p:nvPr>
            <p:ph type="title"/>
          </p:nvPr>
        </p:nvSpPr>
        <p:spPr>
          <a:xfrm>
            <a:off x="304800" y="76200"/>
            <a:ext cx="8534400" cy="990600"/>
          </a:xfrm>
          <a:prstGeom prst="rect">
            <a:avLst/>
          </a:prstGeom>
        </p:spPr>
        <p:txBody>
          <a:bodyPr>
            <a:normAutofit/>
          </a:bodyPr>
          <a:lstStyle/>
          <a:p>
            <a:pPr marL="0" lvl="0" indent="0">
              <a:buNone/>
            </a:pPr>
            <a:r>
              <a:rPr lang="en-US" dirty="0"/>
              <a:t>Getting the Data in R</a:t>
            </a:r>
            <a:endParaRPr dirty="0"/>
          </a:p>
        </p:txBody>
      </p:sp>
      <p:grpSp>
        <p:nvGrpSpPr>
          <p:cNvPr id="2" name="Group 1">
            <a:extLst>
              <a:ext uri="{FF2B5EF4-FFF2-40B4-BE49-F238E27FC236}">
                <a16:creationId xmlns:a16="http://schemas.microsoft.com/office/drawing/2014/main" id="{FD6BF956-64E5-AD0B-13C1-869F4BEC5783}"/>
              </a:ext>
            </a:extLst>
          </p:cNvPr>
          <p:cNvGrpSpPr/>
          <p:nvPr/>
        </p:nvGrpSpPr>
        <p:grpSpPr>
          <a:xfrm>
            <a:off x="304800" y="1153454"/>
            <a:ext cx="915584" cy="1307975"/>
            <a:chOff x="0" y="1165300"/>
            <a:chExt cx="915584" cy="1307975"/>
          </a:xfrm>
        </p:grpSpPr>
        <p:sp>
          <p:nvSpPr>
            <p:cNvPr id="7" name="Arrow: Chevron 6">
              <a:extLst>
                <a:ext uri="{FF2B5EF4-FFF2-40B4-BE49-F238E27FC236}">
                  <a16:creationId xmlns:a16="http://schemas.microsoft.com/office/drawing/2014/main" id="{BE8A2BE5-A28E-733A-1E99-ED4F6A356F44}"/>
                </a:ext>
              </a:extLst>
            </p:cNvPr>
            <p:cNvSpPr/>
            <p:nvPr/>
          </p:nvSpPr>
          <p:spPr>
            <a:xfrm rot="5400000">
              <a:off x="-196196" y="1361496"/>
              <a:ext cx="1307975" cy="915583"/>
            </a:xfrm>
            <a:prstGeom prst="chevron">
              <a:avLst/>
            </a:prstGeom>
            <a:solidFill>
              <a:schemeClr val="accent4"/>
            </a:solidFill>
            <a:ln>
              <a:solidFill>
                <a:schemeClr val="accent4"/>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en-US"/>
            </a:p>
          </p:txBody>
        </p:sp>
        <p:sp>
          <p:nvSpPr>
            <p:cNvPr id="9" name="Arrow: Chevron 4">
              <a:extLst>
                <a:ext uri="{FF2B5EF4-FFF2-40B4-BE49-F238E27FC236}">
                  <a16:creationId xmlns:a16="http://schemas.microsoft.com/office/drawing/2014/main" id="{49C26A1D-C6B1-C41F-3134-F99BA0A7A269}"/>
                </a:ext>
              </a:extLst>
            </p:cNvPr>
            <p:cNvSpPr txBox="1"/>
            <p:nvPr/>
          </p:nvSpPr>
          <p:spPr>
            <a:xfrm>
              <a:off x="1" y="1623092"/>
              <a:ext cx="915583" cy="39239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Data Source</a:t>
              </a:r>
            </a:p>
          </p:txBody>
        </p:sp>
      </p:grpSp>
      <p:sp>
        <p:nvSpPr>
          <p:cNvPr id="12" name="Content Placeholder 2">
            <a:extLst>
              <a:ext uri="{FF2B5EF4-FFF2-40B4-BE49-F238E27FC236}">
                <a16:creationId xmlns:a16="http://schemas.microsoft.com/office/drawing/2014/main" id="{CE2D34AB-16CF-CD38-423B-674C92D31493}"/>
              </a:ext>
            </a:extLst>
          </p:cNvPr>
          <p:cNvSpPr txBox="1">
            <a:spLocks/>
          </p:cNvSpPr>
          <p:nvPr/>
        </p:nvSpPr>
        <p:spPr>
          <a:xfrm>
            <a:off x="298010" y="2548083"/>
            <a:ext cx="3740590" cy="3583544"/>
          </a:xfrm>
          <a:prstGeom prst="rect">
            <a:avLst/>
          </a:prstGeom>
        </p:spPr>
        <p:txBody>
          <a:bodyPr vert="horz" lIns="91440" tIns="45720" rIns="91440" bIns="45720" rtlCol="0">
            <a:normAutofit/>
          </a:bodyPr>
          <a:lstStyle>
            <a:lvl1pPr marL="0" indent="0" algn="l" defTabSz="914400" rtl="0" eaLnBrk="1" latinLnBrk="0" hangingPunct="1">
              <a:spcBef>
                <a:spcPts val="0"/>
              </a:spcBef>
              <a:spcAft>
                <a:spcPts val="1200"/>
              </a:spcAft>
              <a:buFont typeface="Arial" pitchFamily="34" charset="0"/>
              <a:buNone/>
              <a:defRPr sz="2000" kern="1200">
                <a:solidFill>
                  <a:srgbClr val="0064AC"/>
                </a:solidFill>
                <a:latin typeface="Arial" panose="020B0604020202020204" pitchFamily="34" charset="0"/>
                <a:ea typeface="+mn-ea"/>
                <a:cs typeface="Arial" panose="020B0604020202020204" pitchFamily="34" charset="0"/>
              </a:defRPr>
            </a:lvl1pPr>
            <a:lvl2pPr marL="182880" indent="-182880" algn="l" defTabSz="914400" rtl="0" eaLnBrk="1" latinLnBrk="0" hangingPunct="1">
              <a:spcBef>
                <a:spcPts val="0"/>
              </a:spcBef>
              <a:spcAft>
                <a:spcPts val="600"/>
              </a:spcAft>
              <a:buFont typeface="Arial" panose="020B0604020202020204" pitchFamily="34" charset="0"/>
              <a:buChar char="•"/>
              <a:defRPr sz="2000" kern="1200">
                <a:solidFill>
                  <a:srgbClr val="0064AC"/>
                </a:solidFill>
                <a:latin typeface="Arial" panose="020B0604020202020204" pitchFamily="34" charset="0"/>
                <a:ea typeface="+mn-ea"/>
                <a:cs typeface="Arial" panose="020B0604020202020204" pitchFamily="34" charset="0"/>
              </a:defRPr>
            </a:lvl2pPr>
            <a:lvl3pPr marL="0" indent="-182880" algn="l" defTabSz="914400" rtl="0" eaLnBrk="1" latinLnBrk="0" hangingPunct="1">
              <a:spcBef>
                <a:spcPct val="20000"/>
              </a:spcBef>
              <a:buFont typeface="Courier New" panose="02070309020205020404" pitchFamily="49" charset="0"/>
              <a:buChar char="o"/>
              <a:defRPr sz="2000" kern="1200">
                <a:solidFill>
                  <a:srgbClr val="0064AC"/>
                </a:solidFill>
                <a:latin typeface="Arial" panose="020B0604020202020204" pitchFamily="34" charset="0"/>
                <a:ea typeface="+mn-ea"/>
                <a:cs typeface="Arial" panose="020B0604020202020204" pitchFamily="34" charset="0"/>
              </a:defRPr>
            </a:lvl3pPr>
            <a:lvl4pPr marL="0" indent="-182880" algn="l" defTabSz="914400" rtl="0" eaLnBrk="1" latinLnBrk="0" hangingPunct="1">
              <a:spcBef>
                <a:spcPct val="20000"/>
              </a:spcBef>
              <a:buFont typeface="Arial" panose="020B0604020202020204" pitchFamily="34" charset="0"/>
              <a:buChar char="•"/>
              <a:defRPr sz="1800" kern="1200">
                <a:solidFill>
                  <a:srgbClr val="0064AC"/>
                </a:solidFill>
                <a:latin typeface="Arial" panose="020B0604020202020204" pitchFamily="34" charset="0"/>
                <a:ea typeface="+mn-ea"/>
                <a:cs typeface="Arial" panose="020B0604020202020204" pitchFamily="34" charset="0"/>
              </a:defRPr>
            </a:lvl4pPr>
            <a:lvl5pPr marL="182880" indent="-182880" algn="l" defTabSz="914400" rtl="0" eaLnBrk="1" latinLnBrk="0" hangingPunct="1">
              <a:spcBef>
                <a:spcPct val="20000"/>
              </a:spcBef>
              <a:buFont typeface="Arial" panose="020B0604020202020204" pitchFamily="34" charset="0"/>
              <a:buChar char="•"/>
              <a:defRPr sz="1600" kern="1200">
                <a:solidFill>
                  <a:srgbClr val="0064AC"/>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Looking at my joined data frame, I can see the </a:t>
            </a:r>
            <a:r>
              <a:rPr lang="en-US" b="1" dirty="0"/>
              <a:t>columns</a:t>
            </a:r>
            <a:r>
              <a:rPr lang="en-US" dirty="0"/>
              <a:t> (usually denoted with $ in R), as well as their data types.</a:t>
            </a:r>
          </a:p>
          <a:p>
            <a:r>
              <a:rPr lang="en-US" dirty="0"/>
              <a:t>As with any database-like structure, paying attention to data types can mean success or failure.</a:t>
            </a:r>
          </a:p>
          <a:p>
            <a:r>
              <a:rPr lang="en-US" dirty="0"/>
              <a:t>Knowing what we have, let’s start cleaning this up!</a:t>
            </a:r>
          </a:p>
        </p:txBody>
      </p:sp>
      <p:pic>
        <p:nvPicPr>
          <p:cNvPr id="4" name="Picture 3" descr="Graphical user interface, text&#10;&#10;AI-generated content may be incorrect.">
            <a:extLst>
              <a:ext uri="{FF2B5EF4-FFF2-40B4-BE49-F238E27FC236}">
                <a16:creationId xmlns:a16="http://schemas.microsoft.com/office/drawing/2014/main" id="{1B9E288C-3B70-3854-8B65-A9BBAD0498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1143000"/>
            <a:ext cx="4800599" cy="4839902"/>
          </a:xfrm>
          <a:prstGeom prst="rect">
            <a:avLst/>
          </a:prstGeom>
        </p:spPr>
      </p:pic>
      <p:sp>
        <p:nvSpPr>
          <p:cNvPr id="10" name="Oval 9">
            <a:extLst>
              <a:ext uri="{FF2B5EF4-FFF2-40B4-BE49-F238E27FC236}">
                <a16:creationId xmlns:a16="http://schemas.microsoft.com/office/drawing/2014/main" id="{FD42CEBF-D4E1-DE48-A268-41ED55B14245}"/>
              </a:ext>
            </a:extLst>
          </p:cNvPr>
          <p:cNvSpPr/>
          <p:nvPr/>
        </p:nvSpPr>
        <p:spPr>
          <a:xfrm>
            <a:off x="3886200" y="1697435"/>
            <a:ext cx="457200" cy="392392"/>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8672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68888B-ED96-0A9F-9CC1-4DFB59D1C53B}"/>
            </a:ext>
          </a:extLst>
        </p:cNvPr>
        <p:cNvGrpSpPr/>
        <p:nvPr/>
      </p:nvGrpSpPr>
      <p:grpSpPr>
        <a:xfrm>
          <a:off x="0" y="0"/>
          <a:ext cx="0" cy="0"/>
          <a:chOff x="0" y="0"/>
          <a:chExt cx="0" cy="0"/>
        </a:xfrm>
      </p:grpSpPr>
      <p:sp>
        <p:nvSpPr>
          <p:cNvPr id="5" name="AutoShape 4" descr="R logo">
            <a:extLst>
              <a:ext uri="{FF2B5EF4-FFF2-40B4-BE49-F238E27FC236}">
                <a16:creationId xmlns:a16="http://schemas.microsoft.com/office/drawing/2014/main" id="{00C7BE68-01A0-15D5-AD25-10F2D2C4AE6E}"/>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itle 1">
            <a:extLst>
              <a:ext uri="{FF2B5EF4-FFF2-40B4-BE49-F238E27FC236}">
                <a16:creationId xmlns:a16="http://schemas.microsoft.com/office/drawing/2014/main" id="{7EB19CF4-7393-388C-3D89-02EAD11885B3}"/>
              </a:ext>
            </a:extLst>
          </p:cNvPr>
          <p:cNvSpPr>
            <a:spLocks noGrp="1"/>
          </p:cNvSpPr>
          <p:nvPr>
            <p:ph type="title"/>
          </p:nvPr>
        </p:nvSpPr>
        <p:spPr>
          <a:xfrm>
            <a:off x="304800" y="76200"/>
            <a:ext cx="8534400" cy="990600"/>
          </a:xfrm>
          <a:prstGeom prst="rect">
            <a:avLst/>
          </a:prstGeom>
        </p:spPr>
        <p:txBody>
          <a:bodyPr>
            <a:normAutofit/>
          </a:bodyPr>
          <a:lstStyle/>
          <a:p>
            <a:pPr marL="0" lvl="0" indent="0">
              <a:buNone/>
            </a:pPr>
            <a:r>
              <a:rPr lang="en-US" dirty="0"/>
              <a:t>Cleaning the Data in R</a:t>
            </a:r>
            <a:endParaRPr dirty="0"/>
          </a:p>
        </p:txBody>
      </p:sp>
      <p:sp>
        <p:nvSpPr>
          <p:cNvPr id="12" name="Content Placeholder 2">
            <a:extLst>
              <a:ext uri="{FF2B5EF4-FFF2-40B4-BE49-F238E27FC236}">
                <a16:creationId xmlns:a16="http://schemas.microsoft.com/office/drawing/2014/main" id="{1642A4CC-00ED-2B2C-8877-83A9CAD97F1B}"/>
              </a:ext>
            </a:extLst>
          </p:cNvPr>
          <p:cNvSpPr txBox="1">
            <a:spLocks/>
          </p:cNvSpPr>
          <p:nvPr/>
        </p:nvSpPr>
        <p:spPr>
          <a:xfrm>
            <a:off x="1295399" y="1143000"/>
            <a:ext cx="7315199" cy="1143000"/>
          </a:xfrm>
          <a:prstGeom prst="rect">
            <a:avLst/>
          </a:prstGeom>
        </p:spPr>
        <p:txBody>
          <a:bodyPr vert="horz" lIns="91440" tIns="45720" rIns="91440" bIns="45720" rtlCol="0">
            <a:normAutofit/>
          </a:bodyPr>
          <a:lstStyle>
            <a:lvl1pPr marL="0" indent="0" algn="l" defTabSz="914400" rtl="0" eaLnBrk="1" latinLnBrk="0" hangingPunct="1">
              <a:spcBef>
                <a:spcPts val="0"/>
              </a:spcBef>
              <a:spcAft>
                <a:spcPts val="1200"/>
              </a:spcAft>
              <a:buFont typeface="Arial" pitchFamily="34" charset="0"/>
              <a:buNone/>
              <a:defRPr sz="2000" kern="1200">
                <a:solidFill>
                  <a:srgbClr val="0064AC"/>
                </a:solidFill>
                <a:latin typeface="Arial" panose="020B0604020202020204" pitchFamily="34" charset="0"/>
                <a:ea typeface="+mn-ea"/>
                <a:cs typeface="Arial" panose="020B0604020202020204" pitchFamily="34" charset="0"/>
              </a:defRPr>
            </a:lvl1pPr>
            <a:lvl2pPr marL="182880" indent="-182880" algn="l" defTabSz="914400" rtl="0" eaLnBrk="1" latinLnBrk="0" hangingPunct="1">
              <a:spcBef>
                <a:spcPts val="0"/>
              </a:spcBef>
              <a:spcAft>
                <a:spcPts val="600"/>
              </a:spcAft>
              <a:buFont typeface="Arial" panose="020B0604020202020204" pitchFamily="34" charset="0"/>
              <a:buChar char="•"/>
              <a:defRPr sz="2000" kern="1200">
                <a:solidFill>
                  <a:srgbClr val="0064AC"/>
                </a:solidFill>
                <a:latin typeface="Arial" panose="020B0604020202020204" pitchFamily="34" charset="0"/>
                <a:ea typeface="+mn-ea"/>
                <a:cs typeface="Arial" panose="020B0604020202020204" pitchFamily="34" charset="0"/>
              </a:defRPr>
            </a:lvl2pPr>
            <a:lvl3pPr marL="0" indent="-182880" algn="l" defTabSz="914400" rtl="0" eaLnBrk="1" latinLnBrk="0" hangingPunct="1">
              <a:spcBef>
                <a:spcPct val="20000"/>
              </a:spcBef>
              <a:buFont typeface="Courier New" panose="02070309020205020404" pitchFamily="49" charset="0"/>
              <a:buChar char="o"/>
              <a:defRPr sz="2000" kern="1200">
                <a:solidFill>
                  <a:srgbClr val="0064AC"/>
                </a:solidFill>
                <a:latin typeface="Arial" panose="020B0604020202020204" pitchFamily="34" charset="0"/>
                <a:ea typeface="+mn-ea"/>
                <a:cs typeface="Arial" panose="020B0604020202020204" pitchFamily="34" charset="0"/>
              </a:defRPr>
            </a:lvl3pPr>
            <a:lvl4pPr marL="0" indent="-182880" algn="l" defTabSz="914400" rtl="0" eaLnBrk="1" latinLnBrk="0" hangingPunct="1">
              <a:spcBef>
                <a:spcPct val="20000"/>
              </a:spcBef>
              <a:buFont typeface="Arial" panose="020B0604020202020204" pitchFamily="34" charset="0"/>
              <a:buChar char="•"/>
              <a:defRPr sz="1800" kern="1200">
                <a:solidFill>
                  <a:srgbClr val="0064AC"/>
                </a:solidFill>
                <a:latin typeface="Arial" panose="020B0604020202020204" pitchFamily="34" charset="0"/>
                <a:ea typeface="+mn-ea"/>
                <a:cs typeface="Arial" panose="020B0604020202020204" pitchFamily="34" charset="0"/>
              </a:defRPr>
            </a:lvl4pPr>
            <a:lvl5pPr marL="182880" indent="-182880" algn="l" defTabSz="914400" rtl="0" eaLnBrk="1" latinLnBrk="0" hangingPunct="1">
              <a:spcBef>
                <a:spcPct val="20000"/>
              </a:spcBef>
              <a:buFont typeface="Arial" panose="020B0604020202020204" pitchFamily="34" charset="0"/>
              <a:buChar char="•"/>
              <a:defRPr sz="1600" kern="1200">
                <a:solidFill>
                  <a:srgbClr val="0064AC"/>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I want to get this data ready to answer my questions: I want to know about employment and wages for selected occupations in and around Nevada.</a:t>
            </a:r>
          </a:p>
        </p:txBody>
      </p:sp>
      <p:grpSp>
        <p:nvGrpSpPr>
          <p:cNvPr id="3" name="Group 2">
            <a:extLst>
              <a:ext uri="{FF2B5EF4-FFF2-40B4-BE49-F238E27FC236}">
                <a16:creationId xmlns:a16="http://schemas.microsoft.com/office/drawing/2014/main" id="{80F9292F-A141-CE28-555F-6B1B76C637AA}"/>
              </a:ext>
            </a:extLst>
          </p:cNvPr>
          <p:cNvGrpSpPr/>
          <p:nvPr/>
        </p:nvGrpSpPr>
        <p:grpSpPr>
          <a:xfrm>
            <a:off x="298010" y="1143000"/>
            <a:ext cx="915584" cy="1307975"/>
            <a:chOff x="0" y="2327324"/>
            <a:chExt cx="915584" cy="1307975"/>
          </a:xfrm>
        </p:grpSpPr>
        <p:sp>
          <p:nvSpPr>
            <p:cNvPr id="6" name="Arrow: Chevron 5">
              <a:extLst>
                <a:ext uri="{FF2B5EF4-FFF2-40B4-BE49-F238E27FC236}">
                  <a16:creationId xmlns:a16="http://schemas.microsoft.com/office/drawing/2014/main" id="{15DCA314-B9D8-6EA4-CFD6-07A1C283F40F}"/>
                </a:ext>
              </a:extLst>
            </p:cNvPr>
            <p:cNvSpPr/>
            <p:nvPr/>
          </p:nvSpPr>
          <p:spPr>
            <a:xfrm rot="5400000">
              <a:off x="-196196" y="2523520"/>
              <a:ext cx="1307975" cy="915583"/>
            </a:xfrm>
            <a:prstGeom prst="chevron">
              <a:avLst/>
            </a:prstGeom>
            <a:solidFill>
              <a:schemeClr val="accent6"/>
            </a:solidFill>
            <a:ln>
              <a:solidFill>
                <a:schemeClr val="accent6"/>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en-US"/>
            </a:p>
          </p:txBody>
        </p:sp>
        <p:sp>
          <p:nvSpPr>
            <p:cNvPr id="11" name="Arrow: Chevron 4">
              <a:extLst>
                <a:ext uri="{FF2B5EF4-FFF2-40B4-BE49-F238E27FC236}">
                  <a16:creationId xmlns:a16="http://schemas.microsoft.com/office/drawing/2014/main" id="{7B3282BA-05A0-7807-468D-533556AF636E}"/>
                </a:ext>
              </a:extLst>
            </p:cNvPr>
            <p:cNvSpPr txBox="1"/>
            <p:nvPr/>
          </p:nvSpPr>
          <p:spPr>
            <a:xfrm>
              <a:off x="1" y="2785116"/>
              <a:ext cx="915583" cy="39239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Cleaning</a:t>
              </a:r>
            </a:p>
          </p:txBody>
        </p:sp>
      </p:grpSp>
      <p:sp>
        <p:nvSpPr>
          <p:cNvPr id="13" name="Content Placeholder 2">
            <a:extLst>
              <a:ext uri="{FF2B5EF4-FFF2-40B4-BE49-F238E27FC236}">
                <a16:creationId xmlns:a16="http://schemas.microsoft.com/office/drawing/2014/main" id="{AD2A04F0-F461-C1EF-8BB1-797F98DBFCFB}"/>
              </a:ext>
            </a:extLst>
          </p:cNvPr>
          <p:cNvSpPr txBox="1">
            <a:spLocks/>
          </p:cNvSpPr>
          <p:nvPr/>
        </p:nvSpPr>
        <p:spPr>
          <a:xfrm>
            <a:off x="304800" y="2438400"/>
            <a:ext cx="8541190" cy="2818808"/>
          </a:xfrm>
          <a:prstGeom prst="rect">
            <a:avLst/>
          </a:prstGeom>
        </p:spPr>
        <p:txBody>
          <a:bodyPr vert="horz" lIns="91440" tIns="45720" rIns="91440" bIns="45720" rtlCol="0">
            <a:normAutofit lnSpcReduction="10000"/>
          </a:bodyPr>
          <a:lstStyle>
            <a:lvl1pPr marL="0" indent="0" algn="l" defTabSz="914400" rtl="0" eaLnBrk="1" latinLnBrk="0" hangingPunct="1">
              <a:spcBef>
                <a:spcPts val="0"/>
              </a:spcBef>
              <a:spcAft>
                <a:spcPts val="1200"/>
              </a:spcAft>
              <a:buFont typeface="Arial" pitchFamily="34" charset="0"/>
              <a:buNone/>
              <a:defRPr sz="2000" kern="1200">
                <a:solidFill>
                  <a:srgbClr val="0064AC"/>
                </a:solidFill>
                <a:latin typeface="Arial" panose="020B0604020202020204" pitchFamily="34" charset="0"/>
                <a:ea typeface="+mn-ea"/>
                <a:cs typeface="Arial" panose="020B0604020202020204" pitchFamily="34" charset="0"/>
              </a:defRPr>
            </a:lvl1pPr>
            <a:lvl2pPr marL="182880" indent="-182880" algn="l" defTabSz="914400" rtl="0" eaLnBrk="1" latinLnBrk="0" hangingPunct="1">
              <a:spcBef>
                <a:spcPts val="0"/>
              </a:spcBef>
              <a:spcAft>
                <a:spcPts val="600"/>
              </a:spcAft>
              <a:buFont typeface="Arial" panose="020B0604020202020204" pitchFamily="34" charset="0"/>
              <a:buChar char="•"/>
              <a:defRPr sz="2000" kern="1200">
                <a:solidFill>
                  <a:srgbClr val="0064AC"/>
                </a:solidFill>
                <a:latin typeface="Arial" panose="020B0604020202020204" pitchFamily="34" charset="0"/>
                <a:ea typeface="+mn-ea"/>
                <a:cs typeface="Arial" panose="020B0604020202020204" pitchFamily="34" charset="0"/>
              </a:defRPr>
            </a:lvl2pPr>
            <a:lvl3pPr marL="0" indent="-182880" algn="l" defTabSz="914400" rtl="0" eaLnBrk="1" latinLnBrk="0" hangingPunct="1">
              <a:spcBef>
                <a:spcPct val="20000"/>
              </a:spcBef>
              <a:buFont typeface="Courier New" panose="02070309020205020404" pitchFamily="49" charset="0"/>
              <a:buChar char="o"/>
              <a:defRPr sz="2000" kern="1200">
                <a:solidFill>
                  <a:srgbClr val="0064AC"/>
                </a:solidFill>
                <a:latin typeface="Arial" panose="020B0604020202020204" pitchFamily="34" charset="0"/>
                <a:ea typeface="+mn-ea"/>
                <a:cs typeface="Arial" panose="020B0604020202020204" pitchFamily="34" charset="0"/>
              </a:defRPr>
            </a:lvl3pPr>
            <a:lvl4pPr marL="0" indent="-182880" algn="l" defTabSz="914400" rtl="0" eaLnBrk="1" latinLnBrk="0" hangingPunct="1">
              <a:spcBef>
                <a:spcPct val="20000"/>
              </a:spcBef>
              <a:buFont typeface="Arial" panose="020B0604020202020204" pitchFamily="34" charset="0"/>
              <a:buChar char="•"/>
              <a:defRPr sz="1800" kern="1200">
                <a:solidFill>
                  <a:srgbClr val="0064AC"/>
                </a:solidFill>
                <a:latin typeface="Arial" panose="020B0604020202020204" pitchFamily="34" charset="0"/>
                <a:ea typeface="+mn-ea"/>
                <a:cs typeface="Arial" panose="020B0604020202020204" pitchFamily="34" charset="0"/>
              </a:defRPr>
            </a:lvl4pPr>
            <a:lvl5pPr marL="182880" indent="-182880" algn="l" defTabSz="914400" rtl="0" eaLnBrk="1" latinLnBrk="0" hangingPunct="1">
              <a:spcBef>
                <a:spcPct val="20000"/>
              </a:spcBef>
              <a:buFont typeface="Arial" panose="020B0604020202020204" pitchFamily="34" charset="0"/>
              <a:buChar char="•"/>
              <a:defRPr sz="1600" kern="1200">
                <a:solidFill>
                  <a:srgbClr val="0064AC"/>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AutoNum type="arabicPeriod"/>
            </a:pPr>
            <a:r>
              <a:rPr lang="en-US" dirty="0"/>
              <a:t>I need my data values  to be numeric, so that I can graph them like a number.</a:t>
            </a:r>
          </a:p>
          <a:p>
            <a:pPr marL="457200" indent="-457200">
              <a:buAutoNum type="arabicPeriod"/>
            </a:pPr>
            <a:r>
              <a:rPr lang="en-US" dirty="0"/>
              <a:t>I want my different data types to be in columns, with the values below the data name.</a:t>
            </a:r>
          </a:p>
          <a:p>
            <a:pPr marL="457200" indent="-457200">
              <a:buAutoNum type="arabicPeriod"/>
            </a:pPr>
            <a:r>
              <a:rPr lang="en-US" dirty="0"/>
              <a:t>I want to be able to sort the data in a way that shows Nevada first and other states second (for emphasis), and that shows statewide and then substate areas (for clarity).</a:t>
            </a:r>
          </a:p>
          <a:p>
            <a:pPr marL="457200" indent="-457200">
              <a:buAutoNum type="arabicPeriod"/>
            </a:pPr>
            <a:r>
              <a:rPr lang="en-US" dirty="0"/>
              <a:t>I want some friendly names like “Nevada”, not “32”</a:t>
            </a:r>
          </a:p>
        </p:txBody>
      </p:sp>
      <p:sp>
        <p:nvSpPr>
          <p:cNvPr id="15" name="TextBox 14">
            <a:extLst>
              <a:ext uri="{FF2B5EF4-FFF2-40B4-BE49-F238E27FC236}">
                <a16:creationId xmlns:a16="http://schemas.microsoft.com/office/drawing/2014/main" id="{AFD111FB-8B41-8236-931E-CFA652C88F40}"/>
              </a:ext>
            </a:extLst>
          </p:cNvPr>
          <p:cNvSpPr txBox="1"/>
          <p:nvPr/>
        </p:nvSpPr>
        <p:spPr>
          <a:xfrm>
            <a:off x="3200400" y="5402890"/>
            <a:ext cx="5804780" cy="369332"/>
          </a:xfrm>
          <a:prstGeom prst="rect">
            <a:avLst/>
          </a:prstGeom>
          <a:noFill/>
        </p:spPr>
        <p:txBody>
          <a:bodyPr wrap="square">
            <a:spAutoFit/>
          </a:bodyPr>
          <a:lstStyle/>
          <a:p>
            <a:r>
              <a:rPr lang="en-US" b="1" dirty="0"/>
              <a:t>This is an iterative process!</a:t>
            </a:r>
          </a:p>
        </p:txBody>
      </p:sp>
      <p:graphicFrame>
        <p:nvGraphicFramePr>
          <p:cNvPr id="16" name="Diagram 15">
            <a:extLst>
              <a:ext uri="{FF2B5EF4-FFF2-40B4-BE49-F238E27FC236}">
                <a16:creationId xmlns:a16="http://schemas.microsoft.com/office/drawing/2014/main" id="{E70BE963-A8A1-14F4-8489-5E00D1675B20}"/>
              </a:ext>
            </a:extLst>
          </p:cNvPr>
          <p:cNvGraphicFramePr/>
          <p:nvPr>
            <p:extLst>
              <p:ext uri="{D42A27DB-BD31-4B8C-83A1-F6EECF244321}">
                <p14:modId xmlns:p14="http://schemas.microsoft.com/office/powerpoint/2010/main" val="1731614274"/>
              </p:ext>
            </p:extLst>
          </p:nvPr>
        </p:nvGraphicFramePr>
        <p:xfrm>
          <a:off x="6477000" y="4572000"/>
          <a:ext cx="2375780" cy="13459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567818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90562F-A2C6-93A0-A5FD-7A2CC571D73D}"/>
            </a:ext>
          </a:extLst>
        </p:cNvPr>
        <p:cNvGrpSpPr/>
        <p:nvPr/>
      </p:nvGrpSpPr>
      <p:grpSpPr>
        <a:xfrm>
          <a:off x="0" y="0"/>
          <a:ext cx="0" cy="0"/>
          <a:chOff x="0" y="0"/>
          <a:chExt cx="0" cy="0"/>
        </a:xfrm>
      </p:grpSpPr>
      <p:sp>
        <p:nvSpPr>
          <p:cNvPr id="5" name="AutoShape 4" descr="R logo">
            <a:extLst>
              <a:ext uri="{FF2B5EF4-FFF2-40B4-BE49-F238E27FC236}">
                <a16:creationId xmlns:a16="http://schemas.microsoft.com/office/drawing/2014/main" id="{0E158330-DC06-4713-479C-844F0937BFA8}"/>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itle 1">
            <a:extLst>
              <a:ext uri="{FF2B5EF4-FFF2-40B4-BE49-F238E27FC236}">
                <a16:creationId xmlns:a16="http://schemas.microsoft.com/office/drawing/2014/main" id="{587BFD7C-8CDD-7856-76D1-FCF192976B39}"/>
              </a:ext>
            </a:extLst>
          </p:cNvPr>
          <p:cNvSpPr>
            <a:spLocks noGrp="1"/>
          </p:cNvSpPr>
          <p:nvPr>
            <p:ph type="title"/>
          </p:nvPr>
        </p:nvSpPr>
        <p:spPr>
          <a:xfrm>
            <a:off x="304800" y="76200"/>
            <a:ext cx="8534400" cy="990600"/>
          </a:xfrm>
          <a:prstGeom prst="rect">
            <a:avLst/>
          </a:prstGeom>
        </p:spPr>
        <p:txBody>
          <a:bodyPr>
            <a:normAutofit/>
          </a:bodyPr>
          <a:lstStyle/>
          <a:p>
            <a:pPr marL="0" lvl="0" indent="0">
              <a:buNone/>
            </a:pPr>
            <a:r>
              <a:rPr lang="en-US" dirty="0"/>
              <a:t>Cleaning the Data in R</a:t>
            </a:r>
            <a:endParaRPr dirty="0"/>
          </a:p>
        </p:txBody>
      </p:sp>
      <p:sp>
        <p:nvSpPr>
          <p:cNvPr id="12" name="Content Placeholder 2">
            <a:extLst>
              <a:ext uri="{FF2B5EF4-FFF2-40B4-BE49-F238E27FC236}">
                <a16:creationId xmlns:a16="http://schemas.microsoft.com/office/drawing/2014/main" id="{F01EACEB-9641-EA77-D454-2A18DE32376F}"/>
              </a:ext>
            </a:extLst>
          </p:cNvPr>
          <p:cNvSpPr txBox="1">
            <a:spLocks/>
          </p:cNvSpPr>
          <p:nvPr/>
        </p:nvSpPr>
        <p:spPr>
          <a:xfrm>
            <a:off x="1295399" y="1143000"/>
            <a:ext cx="7315199" cy="1143000"/>
          </a:xfrm>
          <a:prstGeom prst="rect">
            <a:avLst/>
          </a:prstGeom>
        </p:spPr>
        <p:txBody>
          <a:bodyPr vert="horz" lIns="91440" tIns="45720" rIns="91440" bIns="45720" rtlCol="0">
            <a:normAutofit/>
          </a:bodyPr>
          <a:lstStyle>
            <a:lvl1pPr marL="0" indent="0" algn="l" defTabSz="914400" rtl="0" eaLnBrk="1" latinLnBrk="0" hangingPunct="1">
              <a:spcBef>
                <a:spcPts val="0"/>
              </a:spcBef>
              <a:spcAft>
                <a:spcPts val="1200"/>
              </a:spcAft>
              <a:buFont typeface="Arial" pitchFamily="34" charset="0"/>
              <a:buNone/>
              <a:defRPr sz="2000" kern="1200">
                <a:solidFill>
                  <a:srgbClr val="0064AC"/>
                </a:solidFill>
                <a:latin typeface="Arial" panose="020B0604020202020204" pitchFamily="34" charset="0"/>
                <a:ea typeface="+mn-ea"/>
                <a:cs typeface="Arial" panose="020B0604020202020204" pitchFamily="34" charset="0"/>
              </a:defRPr>
            </a:lvl1pPr>
            <a:lvl2pPr marL="182880" indent="-182880" algn="l" defTabSz="914400" rtl="0" eaLnBrk="1" latinLnBrk="0" hangingPunct="1">
              <a:spcBef>
                <a:spcPts val="0"/>
              </a:spcBef>
              <a:spcAft>
                <a:spcPts val="600"/>
              </a:spcAft>
              <a:buFont typeface="Arial" panose="020B0604020202020204" pitchFamily="34" charset="0"/>
              <a:buChar char="•"/>
              <a:defRPr sz="2000" kern="1200">
                <a:solidFill>
                  <a:srgbClr val="0064AC"/>
                </a:solidFill>
                <a:latin typeface="Arial" panose="020B0604020202020204" pitchFamily="34" charset="0"/>
                <a:ea typeface="+mn-ea"/>
                <a:cs typeface="Arial" panose="020B0604020202020204" pitchFamily="34" charset="0"/>
              </a:defRPr>
            </a:lvl2pPr>
            <a:lvl3pPr marL="0" indent="-182880" algn="l" defTabSz="914400" rtl="0" eaLnBrk="1" latinLnBrk="0" hangingPunct="1">
              <a:spcBef>
                <a:spcPct val="20000"/>
              </a:spcBef>
              <a:buFont typeface="Courier New" panose="02070309020205020404" pitchFamily="49" charset="0"/>
              <a:buChar char="o"/>
              <a:defRPr sz="2000" kern="1200">
                <a:solidFill>
                  <a:srgbClr val="0064AC"/>
                </a:solidFill>
                <a:latin typeface="Arial" panose="020B0604020202020204" pitchFamily="34" charset="0"/>
                <a:ea typeface="+mn-ea"/>
                <a:cs typeface="Arial" panose="020B0604020202020204" pitchFamily="34" charset="0"/>
              </a:defRPr>
            </a:lvl3pPr>
            <a:lvl4pPr marL="0" indent="-182880" algn="l" defTabSz="914400" rtl="0" eaLnBrk="1" latinLnBrk="0" hangingPunct="1">
              <a:spcBef>
                <a:spcPct val="20000"/>
              </a:spcBef>
              <a:buFont typeface="Arial" panose="020B0604020202020204" pitchFamily="34" charset="0"/>
              <a:buChar char="•"/>
              <a:defRPr sz="1800" kern="1200">
                <a:solidFill>
                  <a:srgbClr val="0064AC"/>
                </a:solidFill>
                <a:latin typeface="Arial" panose="020B0604020202020204" pitchFamily="34" charset="0"/>
                <a:ea typeface="+mn-ea"/>
                <a:cs typeface="Arial" panose="020B0604020202020204" pitchFamily="34" charset="0"/>
              </a:defRPr>
            </a:lvl4pPr>
            <a:lvl5pPr marL="182880" indent="-182880" algn="l" defTabSz="914400" rtl="0" eaLnBrk="1" latinLnBrk="0" hangingPunct="1">
              <a:spcBef>
                <a:spcPct val="20000"/>
              </a:spcBef>
              <a:buFont typeface="Arial" panose="020B0604020202020204" pitchFamily="34" charset="0"/>
              <a:buChar char="•"/>
              <a:defRPr sz="1600" kern="1200">
                <a:solidFill>
                  <a:srgbClr val="0064AC"/>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Walking through a few key steps using </a:t>
            </a:r>
            <a:r>
              <a:rPr lang="en-US" u="sng" dirty="0" err="1"/>
              <a:t>tidyverse</a:t>
            </a:r>
            <a:r>
              <a:rPr lang="en-US" dirty="0"/>
              <a:t> functions:</a:t>
            </a:r>
          </a:p>
          <a:p>
            <a:r>
              <a:rPr lang="en-US" dirty="0">
                <a:solidFill>
                  <a:srgbClr val="7030A0"/>
                </a:solidFill>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a:t>
            </a:r>
            <a:r>
              <a:rPr lang="en-US" dirty="0">
                <a:solidFill>
                  <a:srgbClr val="FF0000"/>
                </a:solidFill>
                <a:latin typeface="Courier New" panose="02070309020205020404" pitchFamily="49" charset="0"/>
                <a:cs typeface="Courier New" panose="02070309020205020404" pitchFamily="49" charset="0"/>
              </a:rPr>
              <a:t> %&gt;%</a:t>
            </a:r>
            <a:r>
              <a:rPr lang="en-US" dirty="0">
                <a:latin typeface="Courier New" panose="02070309020205020404" pitchFamily="49" charset="0"/>
                <a:cs typeface="Courier New" panose="02070309020205020404" pitchFamily="49" charset="0"/>
              </a:rPr>
              <a:t>, </a:t>
            </a:r>
            <a:r>
              <a:rPr lang="en-US" dirty="0">
                <a:solidFill>
                  <a:schemeClr val="accent6">
                    <a:lumMod val="75000"/>
                  </a:schemeClr>
                </a:solidFill>
                <a:latin typeface="Courier New" panose="02070309020205020404" pitchFamily="49" charset="0"/>
                <a:cs typeface="Courier New" panose="02070309020205020404" pitchFamily="49" charset="0"/>
              </a:rPr>
              <a:t>mutate</a:t>
            </a:r>
            <a:r>
              <a:rPr lang="en-US" dirty="0">
                <a:latin typeface="Courier New" panose="02070309020205020404" pitchFamily="49" charset="0"/>
                <a:cs typeface="Courier New" panose="02070309020205020404" pitchFamily="49" charset="0"/>
              </a:rPr>
              <a:t>, </a:t>
            </a:r>
            <a:r>
              <a:rPr lang="en-US" dirty="0">
                <a:solidFill>
                  <a:schemeClr val="accent4">
                    <a:lumMod val="75000"/>
                  </a:schemeClr>
                </a:solidFill>
                <a:latin typeface="Courier New" panose="02070309020205020404" pitchFamily="49" charset="0"/>
                <a:cs typeface="Courier New" panose="02070309020205020404" pitchFamily="49" charset="0"/>
              </a:rPr>
              <a:t>filter</a:t>
            </a:r>
            <a:r>
              <a:rPr lang="en-US" dirty="0">
                <a:latin typeface="Courier New" panose="02070309020205020404" pitchFamily="49" charset="0"/>
                <a:cs typeface="Courier New" panose="02070309020205020404" pitchFamily="49" charset="0"/>
              </a:rPr>
              <a:t>, </a:t>
            </a:r>
            <a:r>
              <a:rPr lang="en-US" dirty="0">
                <a:solidFill>
                  <a:schemeClr val="accent2">
                    <a:lumMod val="75000"/>
                  </a:schemeClr>
                </a:solidFill>
                <a:latin typeface="Courier New" panose="02070309020205020404" pitchFamily="49" charset="0"/>
                <a:cs typeface="Courier New" panose="02070309020205020404" pitchFamily="49" charset="0"/>
              </a:rPr>
              <a:t>select</a:t>
            </a:r>
            <a:r>
              <a:rPr lang="en-US" dirty="0">
                <a:latin typeface="Courier New" panose="02070309020205020404" pitchFamily="49" charset="0"/>
                <a:cs typeface="Courier New" panose="02070309020205020404" pitchFamily="49" charset="0"/>
              </a:rPr>
              <a:t>, </a:t>
            </a:r>
            <a:r>
              <a:rPr lang="en-US" dirty="0" err="1">
                <a:solidFill>
                  <a:srgbClr val="00B050"/>
                </a:solidFill>
                <a:latin typeface="Courier New" panose="02070309020205020404" pitchFamily="49" charset="0"/>
                <a:cs typeface="Courier New" panose="02070309020205020404" pitchFamily="49" charset="0"/>
              </a:rPr>
              <a:t>pivot_wider</a:t>
            </a:r>
            <a:endParaRPr lang="en-US" dirty="0">
              <a:solidFill>
                <a:srgbClr val="00B050"/>
              </a:solidFill>
              <a:latin typeface="Courier New" panose="02070309020205020404" pitchFamily="49" charset="0"/>
              <a:cs typeface="Courier New" panose="02070309020205020404" pitchFamily="49" charset="0"/>
            </a:endParaRPr>
          </a:p>
        </p:txBody>
      </p:sp>
      <p:grpSp>
        <p:nvGrpSpPr>
          <p:cNvPr id="3" name="Group 2">
            <a:extLst>
              <a:ext uri="{FF2B5EF4-FFF2-40B4-BE49-F238E27FC236}">
                <a16:creationId xmlns:a16="http://schemas.microsoft.com/office/drawing/2014/main" id="{5004CE50-8DC9-D55F-E6DA-62A659CB5F12}"/>
              </a:ext>
            </a:extLst>
          </p:cNvPr>
          <p:cNvGrpSpPr/>
          <p:nvPr/>
        </p:nvGrpSpPr>
        <p:grpSpPr>
          <a:xfrm>
            <a:off x="298010" y="1143000"/>
            <a:ext cx="915584" cy="1307975"/>
            <a:chOff x="0" y="2327324"/>
            <a:chExt cx="915584" cy="1307975"/>
          </a:xfrm>
        </p:grpSpPr>
        <p:sp>
          <p:nvSpPr>
            <p:cNvPr id="6" name="Arrow: Chevron 5">
              <a:extLst>
                <a:ext uri="{FF2B5EF4-FFF2-40B4-BE49-F238E27FC236}">
                  <a16:creationId xmlns:a16="http://schemas.microsoft.com/office/drawing/2014/main" id="{3A1E0392-4587-20F7-D5E5-36E13949A1E2}"/>
                </a:ext>
              </a:extLst>
            </p:cNvPr>
            <p:cNvSpPr/>
            <p:nvPr/>
          </p:nvSpPr>
          <p:spPr>
            <a:xfrm rot="5400000">
              <a:off x="-196196" y="2523520"/>
              <a:ext cx="1307975" cy="915583"/>
            </a:xfrm>
            <a:prstGeom prst="chevron">
              <a:avLst/>
            </a:prstGeom>
            <a:solidFill>
              <a:schemeClr val="accent6"/>
            </a:solidFill>
            <a:ln>
              <a:solidFill>
                <a:schemeClr val="accent6"/>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en-US"/>
            </a:p>
          </p:txBody>
        </p:sp>
        <p:sp>
          <p:nvSpPr>
            <p:cNvPr id="11" name="Arrow: Chevron 4">
              <a:extLst>
                <a:ext uri="{FF2B5EF4-FFF2-40B4-BE49-F238E27FC236}">
                  <a16:creationId xmlns:a16="http://schemas.microsoft.com/office/drawing/2014/main" id="{056DE445-A92C-B1AD-4453-10BB6989404B}"/>
                </a:ext>
              </a:extLst>
            </p:cNvPr>
            <p:cNvSpPr txBox="1"/>
            <p:nvPr/>
          </p:nvSpPr>
          <p:spPr>
            <a:xfrm>
              <a:off x="1" y="2785116"/>
              <a:ext cx="915583" cy="39239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Cleaning</a:t>
              </a:r>
            </a:p>
          </p:txBody>
        </p:sp>
      </p:grpSp>
      <p:pic>
        <p:nvPicPr>
          <p:cNvPr id="4" name="Picture 3" descr="Text&#10;&#10;AI-generated content may be incorrect.">
            <a:extLst>
              <a:ext uri="{FF2B5EF4-FFF2-40B4-BE49-F238E27FC236}">
                <a16:creationId xmlns:a16="http://schemas.microsoft.com/office/drawing/2014/main" id="{4C7A49F8-95AE-BACE-099D-D455428A17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042" y="2445900"/>
            <a:ext cx="8578158" cy="3579279"/>
          </a:xfrm>
          <a:prstGeom prst="rect">
            <a:avLst/>
          </a:prstGeom>
        </p:spPr>
      </p:pic>
      <p:grpSp>
        <p:nvGrpSpPr>
          <p:cNvPr id="20" name="Group 19">
            <a:extLst>
              <a:ext uri="{FF2B5EF4-FFF2-40B4-BE49-F238E27FC236}">
                <a16:creationId xmlns:a16="http://schemas.microsoft.com/office/drawing/2014/main" id="{97F7DBE7-6D72-002B-8BF2-853BB4CE00C1}"/>
              </a:ext>
            </a:extLst>
          </p:cNvPr>
          <p:cNvGrpSpPr/>
          <p:nvPr/>
        </p:nvGrpSpPr>
        <p:grpSpPr>
          <a:xfrm>
            <a:off x="565301" y="3352800"/>
            <a:ext cx="5288305" cy="2212489"/>
            <a:chOff x="565301" y="3352800"/>
            <a:chExt cx="5288305" cy="2212489"/>
          </a:xfrm>
        </p:grpSpPr>
        <p:sp>
          <p:nvSpPr>
            <p:cNvPr id="7" name="Rectangle 6">
              <a:extLst>
                <a:ext uri="{FF2B5EF4-FFF2-40B4-BE49-F238E27FC236}">
                  <a16:creationId xmlns:a16="http://schemas.microsoft.com/office/drawing/2014/main" id="{25F44283-7F24-2AEC-B3F6-BDCA06A789F3}"/>
                </a:ext>
              </a:extLst>
            </p:cNvPr>
            <p:cNvSpPr/>
            <p:nvPr/>
          </p:nvSpPr>
          <p:spPr>
            <a:xfrm>
              <a:off x="2286000" y="3352800"/>
              <a:ext cx="381000" cy="30480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14D3C87-0619-2157-A9B3-EF842E95C035}"/>
                </a:ext>
              </a:extLst>
            </p:cNvPr>
            <p:cNvSpPr/>
            <p:nvPr/>
          </p:nvSpPr>
          <p:spPr>
            <a:xfrm>
              <a:off x="565301" y="4343400"/>
              <a:ext cx="381000" cy="30480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E8757AF-1A33-1A84-6D8F-FD3DDA370323}"/>
                </a:ext>
              </a:extLst>
            </p:cNvPr>
            <p:cNvSpPr/>
            <p:nvPr/>
          </p:nvSpPr>
          <p:spPr>
            <a:xfrm>
              <a:off x="3048000" y="4495800"/>
              <a:ext cx="381000" cy="30480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90353B7-8008-DE41-0599-5D0C8ACA82AE}"/>
                </a:ext>
              </a:extLst>
            </p:cNvPr>
            <p:cNvSpPr/>
            <p:nvPr/>
          </p:nvSpPr>
          <p:spPr>
            <a:xfrm>
              <a:off x="5472606" y="4724400"/>
              <a:ext cx="381000" cy="30480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3F92298-3198-1A28-6EAC-C6D112F3563E}"/>
                </a:ext>
              </a:extLst>
            </p:cNvPr>
            <p:cNvSpPr/>
            <p:nvPr/>
          </p:nvSpPr>
          <p:spPr>
            <a:xfrm>
              <a:off x="5334000" y="5029200"/>
              <a:ext cx="381000" cy="30480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6C92CEA-C77F-0F80-1C16-3E01BF5A66B7}"/>
                </a:ext>
              </a:extLst>
            </p:cNvPr>
            <p:cNvSpPr/>
            <p:nvPr/>
          </p:nvSpPr>
          <p:spPr>
            <a:xfrm>
              <a:off x="1524000" y="5171038"/>
              <a:ext cx="381000" cy="30480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9AF1183-721A-AE7D-0210-AFD84A4767E4}"/>
                </a:ext>
              </a:extLst>
            </p:cNvPr>
            <p:cNvSpPr/>
            <p:nvPr/>
          </p:nvSpPr>
          <p:spPr>
            <a:xfrm>
              <a:off x="3086100" y="5260489"/>
              <a:ext cx="381000" cy="30480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8D7CE21B-2640-DA80-4CBA-4619793271B6}"/>
              </a:ext>
            </a:extLst>
          </p:cNvPr>
          <p:cNvSpPr/>
          <p:nvPr/>
        </p:nvSpPr>
        <p:spPr>
          <a:xfrm>
            <a:off x="457200" y="3581400"/>
            <a:ext cx="8121499" cy="995084"/>
          </a:xfrm>
          <a:prstGeom prst="rect">
            <a:avLst/>
          </a:prstGeom>
          <a:no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AC16BF4-57B8-5594-36EA-422A0168C2D4}"/>
              </a:ext>
            </a:extLst>
          </p:cNvPr>
          <p:cNvSpPr/>
          <p:nvPr/>
        </p:nvSpPr>
        <p:spPr>
          <a:xfrm>
            <a:off x="457200" y="4495800"/>
            <a:ext cx="5015406" cy="304800"/>
          </a:xfrm>
          <a:prstGeom prst="rect">
            <a:avLst/>
          </a:prstGeom>
          <a:noFill/>
          <a:ln>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0FFC76F5-721A-515D-D76B-F3FFCC6CAD9D}"/>
              </a:ext>
            </a:extLst>
          </p:cNvPr>
          <p:cNvGrpSpPr/>
          <p:nvPr/>
        </p:nvGrpSpPr>
        <p:grpSpPr>
          <a:xfrm>
            <a:off x="419100" y="4724400"/>
            <a:ext cx="8420100" cy="990600"/>
            <a:chOff x="419100" y="4724400"/>
            <a:chExt cx="8420100" cy="990600"/>
          </a:xfrm>
        </p:grpSpPr>
        <p:sp>
          <p:nvSpPr>
            <p:cNvPr id="23" name="Rectangle 22">
              <a:extLst>
                <a:ext uri="{FF2B5EF4-FFF2-40B4-BE49-F238E27FC236}">
                  <a16:creationId xmlns:a16="http://schemas.microsoft.com/office/drawing/2014/main" id="{5A1DDAAF-1576-5576-5B2B-52ADF85EF35F}"/>
                </a:ext>
              </a:extLst>
            </p:cNvPr>
            <p:cNvSpPr/>
            <p:nvPr/>
          </p:nvSpPr>
          <p:spPr>
            <a:xfrm>
              <a:off x="457200" y="4724400"/>
              <a:ext cx="8001000" cy="376516"/>
            </a:xfrm>
            <a:prstGeom prst="rect">
              <a:avLst/>
            </a:prstGeom>
            <a:no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98DD7F8-A9B5-C3E8-4C5D-CBD95343A0AC}"/>
                </a:ext>
              </a:extLst>
            </p:cNvPr>
            <p:cNvSpPr/>
            <p:nvPr/>
          </p:nvSpPr>
          <p:spPr>
            <a:xfrm>
              <a:off x="419100" y="5486400"/>
              <a:ext cx="8420100" cy="228600"/>
            </a:xfrm>
            <a:prstGeom prst="rect">
              <a:avLst/>
            </a:prstGeom>
            <a:no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7510217B-9EB4-5A87-579B-09EEE82FCF41}"/>
              </a:ext>
            </a:extLst>
          </p:cNvPr>
          <p:cNvSpPr/>
          <p:nvPr/>
        </p:nvSpPr>
        <p:spPr>
          <a:xfrm>
            <a:off x="457200" y="5029200"/>
            <a:ext cx="8121499" cy="219632"/>
          </a:xfrm>
          <a:prstGeom prst="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83195714-9D5E-AB31-D24D-DF0E4E7FFF57}"/>
              </a:ext>
            </a:extLst>
          </p:cNvPr>
          <p:cNvGrpSpPr/>
          <p:nvPr/>
        </p:nvGrpSpPr>
        <p:grpSpPr>
          <a:xfrm>
            <a:off x="1099293" y="2590800"/>
            <a:ext cx="881907" cy="1018160"/>
            <a:chOff x="1099293" y="2590800"/>
            <a:chExt cx="881907" cy="1018160"/>
          </a:xfrm>
        </p:grpSpPr>
        <p:sp>
          <p:nvSpPr>
            <p:cNvPr id="2" name="Rectangle 1">
              <a:extLst>
                <a:ext uri="{FF2B5EF4-FFF2-40B4-BE49-F238E27FC236}">
                  <a16:creationId xmlns:a16="http://schemas.microsoft.com/office/drawing/2014/main" id="{80CBD205-06F0-D3C1-CA83-CD3608CF56E3}"/>
                </a:ext>
              </a:extLst>
            </p:cNvPr>
            <p:cNvSpPr/>
            <p:nvPr/>
          </p:nvSpPr>
          <p:spPr>
            <a:xfrm>
              <a:off x="1752600" y="2590800"/>
              <a:ext cx="228600" cy="228600"/>
            </a:xfrm>
            <a:prstGeom prst="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7CE5526-441E-B18C-413A-BDBAB29CE2A3}"/>
                </a:ext>
              </a:extLst>
            </p:cNvPr>
            <p:cNvSpPr/>
            <p:nvPr/>
          </p:nvSpPr>
          <p:spPr>
            <a:xfrm>
              <a:off x="1099293" y="3380360"/>
              <a:ext cx="228600" cy="228600"/>
            </a:xfrm>
            <a:prstGeom prst="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23380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5"/>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20"/>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21"/>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22"/>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26"/>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1" grpId="1" animBg="1"/>
      <p:bldP spid="22" grpId="0" animBg="1"/>
      <p:bldP spid="22" grpId="1" animBg="1"/>
      <p:bldP spid="2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F75D1E-4BE8-83D8-543A-CF433EA335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24FFE78-4383-28BE-797E-4FE3EFB9C9F4}"/>
              </a:ext>
            </a:extLst>
          </p:cNvPr>
          <p:cNvSpPr>
            <a:spLocks noGrp="1"/>
          </p:cNvSpPr>
          <p:nvPr>
            <p:ph type="title"/>
          </p:nvPr>
        </p:nvSpPr>
        <p:spPr>
          <a:xfrm>
            <a:off x="304800" y="274638"/>
            <a:ext cx="8534400" cy="792162"/>
          </a:xfrm>
        </p:spPr>
        <p:txBody>
          <a:bodyPr anchor="b">
            <a:normAutofit/>
          </a:bodyPr>
          <a:lstStyle/>
          <a:p>
            <a:pPr marL="0" lvl="0" indent="0">
              <a:buNone/>
            </a:pPr>
            <a:r>
              <a:rPr lang="en-US" dirty="0"/>
              <a:t>What do I hope to address?</a:t>
            </a:r>
            <a:endParaRPr dirty="0"/>
          </a:p>
        </p:txBody>
      </p:sp>
      <p:sp>
        <p:nvSpPr>
          <p:cNvPr id="4" name="Content Placeholder 2">
            <a:extLst>
              <a:ext uri="{FF2B5EF4-FFF2-40B4-BE49-F238E27FC236}">
                <a16:creationId xmlns:a16="http://schemas.microsoft.com/office/drawing/2014/main" id="{18DEA318-1329-C698-13D3-25173362F4F3}"/>
              </a:ext>
            </a:extLst>
          </p:cNvPr>
          <p:cNvSpPr>
            <a:spLocks noGrp="1"/>
          </p:cNvSpPr>
          <p:nvPr>
            <p:ph sz="quarter" idx="10"/>
          </p:nvPr>
        </p:nvSpPr>
        <p:spPr>
          <a:xfrm>
            <a:off x="381000" y="1219200"/>
            <a:ext cx="2743200" cy="1524000"/>
          </a:xfrm>
        </p:spPr>
        <p:txBody>
          <a:bodyPr>
            <a:normAutofit/>
          </a:bodyPr>
          <a:lstStyle/>
          <a:p>
            <a:pPr marL="0" indent="0" algn="ctr">
              <a:buNone/>
            </a:pPr>
            <a:r>
              <a:rPr lang="en-US" b="1" u="sng" dirty="0"/>
              <a:t>Introduction</a:t>
            </a:r>
          </a:p>
          <a:p>
            <a:pPr marL="0" indent="0">
              <a:buNone/>
            </a:pPr>
            <a:r>
              <a:rPr lang="en-US" sz="2400" dirty="0">
                <a:solidFill>
                  <a:schemeClr val="tx1"/>
                </a:solidFill>
              </a:rPr>
              <a:t>What is R and why should I use it?</a:t>
            </a:r>
          </a:p>
        </p:txBody>
      </p:sp>
      <p:sp>
        <p:nvSpPr>
          <p:cNvPr id="5" name="Content Placeholder 2">
            <a:extLst>
              <a:ext uri="{FF2B5EF4-FFF2-40B4-BE49-F238E27FC236}">
                <a16:creationId xmlns:a16="http://schemas.microsoft.com/office/drawing/2014/main" id="{6F38AF15-58D9-BB1A-2DB8-93FE9F0BA492}"/>
              </a:ext>
            </a:extLst>
          </p:cNvPr>
          <p:cNvSpPr txBox="1">
            <a:spLocks/>
          </p:cNvSpPr>
          <p:nvPr/>
        </p:nvSpPr>
        <p:spPr>
          <a:xfrm>
            <a:off x="5257800" y="1927634"/>
            <a:ext cx="3352800" cy="1524000"/>
          </a:xfrm>
          <a:prstGeom prst="rect">
            <a:avLst/>
          </a:prstGeom>
        </p:spPr>
        <p:txBody>
          <a:bodyPr vert="horz" lIns="91440" tIns="45720" rIns="91440" bIns="45720" rtlCol="0">
            <a:normAutofit fontScale="92500" lnSpcReduction="10000"/>
          </a:bodyPr>
          <a:lstStyle>
            <a:lvl1pPr marL="457200" indent="-457200" algn="l" defTabSz="914400" rtl="0" eaLnBrk="1" latinLnBrk="0" hangingPunct="1">
              <a:spcBef>
                <a:spcPct val="20000"/>
              </a:spcBef>
              <a:buFont typeface="Arial" panose="020B0604020202020204" pitchFamily="34" charset="0"/>
              <a:buChar char="•"/>
              <a:defRPr sz="2800" kern="1200">
                <a:solidFill>
                  <a:srgbClr val="0064AC"/>
                </a:solidFill>
                <a:latin typeface="Arial" panose="020B0604020202020204" pitchFamily="34" charset="0"/>
                <a:ea typeface="+mn-ea"/>
                <a:cs typeface="Arial" panose="020B0604020202020204" pitchFamily="34" charset="0"/>
              </a:defRPr>
            </a:lvl1pPr>
            <a:lvl2pPr marL="800100" indent="-342900" algn="l" defTabSz="914400" rtl="0" eaLnBrk="1" latinLnBrk="0" hangingPunct="1">
              <a:spcBef>
                <a:spcPct val="20000"/>
              </a:spcBef>
              <a:buFont typeface="Arial" panose="020B0604020202020204" pitchFamily="34" charset="0"/>
              <a:buChar char="•"/>
              <a:defRPr sz="2400" kern="1200">
                <a:solidFill>
                  <a:srgbClr val="0064AC"/>
                </a:solidFill>
                <a:latin typeface="Arial" panose="020B0604020202020204" pitchFamily="34" charset="0"/>
                <a:ea typeface="+mn-ea"/>
                <a:cs typeface="Arial" panose="020B0604020202020204" pitchFamily="34" charset="0"/>
              </a:defRPr>
            </a:lvl2pPr>
            <a:lvl3pPr marL="1257300" indent="-342900" algn="l" defTabSz="914400" rtl="0" eaLnBrk="1" latinLnBrk="0" hangingPunct="1">
              <a:spcBef>
                <a:spcPct val="20000"/>
              </a:spcBef>
              <a:buFont typeface="Arial" panose="020B0604020202020204" pitchFamily="34" charset="0"/>
              <a:buChar char="•"/>
              <a:defRPr sz="2000" kern="1200">
                <a:solidFill>
                  <a:srgbClr val="0064AC"/>
                </a:solidFill>
                <a:latin typeface="Arial" panose="020B0604020202020204" pitchFamily="34" charset="0"/>
                <a:ea typeface="+mn-ea"/>
                <a:cs typeface="Arial" panose="020B0604020202020204" pitchFamily="34" charset="0"/>
              </a:defRPr>
            </a:lvl3pPr>
            <a:lvl4pPr marL="1657350" indent="-285750" algn="l" defTabSz="914400" rtl="0" eaLnBrk="1" latinLnBrk="0" hangingPunct="1">
              <a:spcBef>
                <a:spcPct val="20000"/>
              </a:spcBef>
              <a:buFont typeface="Arial" panose="020B0604020202020204" pitchFamily="34" charset="0"/>
              <a:buChar char="•"/>
              <a:defRPr sz="1800" kern="1200">
                <a:solidFill>
                  <a:srgbClr val="0064AC"/>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spcBef>
                <a:spcPct val="20000"/>
              </a:spcBef>
              <a:buFont typeface="Arial" panose="020B0604020202020204" pitchFamily="34" charset="0"/>
              <a:buChar char="•"/>
              <a:defRPr sz="1800" kern="1200">
                <a:solidFill>
                  <a:srgbClr val="0064AC"/>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b="1" u="sng" dirty="0"/>
              <a:t>Application</a:t>
            </a:r>
          </a:p>
          <a:p>
            <a:pPr marL="0" indent="0">
              <a:buFont typeface="Arial" panose="020B0604020202020204" pitchFamily="34" charset="0"/>
              <a:buNone/>
            </a:pPr>
            <a:r>
              <a:rPr lang="en-US" sz="2400" dirty="0">
                <a:solidFill>
                  <a:schemeClr val="tx1"/>
                </a:solidFill>
              </a:rPr>
              <a:t>Making a table and a chart, the easy and repeatable way.</a:t>
            </a:r>
          </a:p>
        </p:txBody>
      </p:sp>
      <p:sp>
        <p:nvSpPr>
          <p:cNvPr id="6" name="Content Placeholder 2">
            <a:extLst>
              <a:ext uri="{FF2B5EF4-FFF2-40B4-BE49-F238E27FC236}">
                <a16:creationId xmlns:a16="http://schemas.microsoft.com/office/drawing/2014/main" id="{0698CFE0-4926-146B-008A-5890685CC7F6}"/>
              </a:ext>
            </a:extLst>
          </p:cNvPr>
          <p:cNvSpPr txBox="1">
            <a:spLocks/>
          </p:cNvSpPr>
          <p:nvPr/>
        </p:nvSpPr>
        <p:spPr>
          <a:xfrm>
            <a:off x="309326" y="3415161"/>
            <a:ext cx="3708837" cy="2209800"/>
          </a:xfrm>
          <a:prstGeom prst="rect">
            <a:avLst/>
          </a:prstGeom>
        </p:spPr>
        <p:txBody>
          <a:bodyPr vert="horz" lIns="91440" tIns="45720" rIns="91440" bIns="45720" rtlCol="0">
            <a:normAutofit/>
          </a:bodyPr>
          <a:lstStyle>
            <a:lvl1pPr marL="457200" indent="-457200" algn="l" defTabSz="914400" rtl="0" eaLnBrk="1" latinLnBrk="0" hangingPunct="1">
              <a:spcBef>
                <a:spcPct val="20000"/>
              </a:spcBef>
              <a:buFont typeface="Arial" panose="020B0604020202020204" pitchFamily="34" charset="0"/>
              <a:buChar char="•"/>
              <a:defRPr sz="2800" kern="1200">
                <a:solidFill>
                  <a:srgbClr val="0064AC"/>
                </a:solidFill>
                <a:latin typeface="Arial" panose="020B0604020202020204" pitchFamily="34" charset="0"/>
                <a:ea typeface="+mn-ea"/>
                <a:cs typeface="Arial" panose="020B0604020202020204" pitchFamily="34" charset="0"/>
              </a:defRPr>
            </a:lvl1pPr>
            <a:lvl2pPr marL="800100" indent="-342900" algn="l" defTabSz="914400" rtl="0" eaLnBrk="1" latinLnBrk="0" hangingPunct="1">
              <a:spcBef>
                <a:spcPct val="20000"/>
              </a:spcBef>
              <a:buFont typeface="Arial" panose="020B0604020202020204" pitchFamily="34" charset="0"/>
              <a:buChar char="•"/>
              <a:defRPr sz="2400" kern="1200">
                <a:solidFill>
                  <a:srgbClr val="0064AC"/>
                </a:solidFill>
                <a:latin typeface="Arial" panose="020B0604020202020204" pitchFamily="34" charset="0"/>
                <a:ea typeface="+mn-ea"/>
                <a:cs typeface="Arial" panose="020B0604020202020204" pitchFamily="34" charset="0"/>
              </a:defRPr>
            </a:lvl2pPr>
            <a:lvl3pPr marL="1257300" indent="-342900" algn="l" defTabSz="914400" rtl="0" eaLnBrk="1" latinLnBrk="0" hangingPunct="1">
              <a:spcBef>
                <a:spcPct val="20000"/>
              </a:spcBef>
              <a:buFont typeface="Arial" panose="020B0604020202020204" pitchFamily="34" charset="0"/>
              <a:buChar char="•"/>
              <a:defRPr sz="2000" kern="1200">
                <a:solidFill>
                  <a:srgbClr val="0064AC"/>
                </a:solidFill>
                <a:latin typeface="Arial" panose="020B0604020202020204" pitchFamily="34" charset="0"/>
                <a:ea typeface="+mn-ea"/>
                <a:cs typeface="Arial" panose="020B0604020202020204" pitchFamily="34" charset="0"/>
              </a:defRPr>
            </a:lvl3pPr>
            <a:lvl4pPr marL="1657350" indent="-285750" algn="l" defTabSz="914400" rtl="0" eaLnBrk="1" latinLnBrk="0" hangingPunct="1">
              <a:spcBef>
                <a:spcPct val="20000"/>
              </a:spcBef>
              <a:buFont typeface="Arial" panose="020B0604020202020204" pitchFamily="34" charset="0"/>
              <a:buChar char="•"/>
              <a:defRPr sz="1800" kern="1200">
                <a:solidFill>
                  <a:srgbClr val="0064AC"/>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spcBef>
                <a:spcPct val="20000"/>
              </a:spcBef>
              <a:buFont typeface="Arial" panose="020B0604020202020204" pitchFamily="34" charset="0"/>
              <a:buChar char="•"/>
              <a:defRPr sz="1800" kern="1200">
                <a:solidFill>
                  <a:srgbClr val="0064AC"/>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sz="2400" b="1" u="sng" dirty="0"/>
              <a:t>Integration and Iteration</a:t>
            </a:r>
          </a:p>
          <a:p>
            <a:pPr marL="0" indent="0">
              <a:buFont typeface="Arial" panose="020B0604020202020204" pitchFamily="34" charset="0"/>
              <a:buNone/>
            </a:pPr>
            <a:r>
              <a:rPr lang="en-US" sz="2000" dirty="0">
                <a:solidFill>
                  <a:schemeClr val="tx1"/>
                </a:solidFill>
              </a:rPr>
              <a:t>Making charts and tables is a good start, but now it’s time to scale up. </a:t>
            </a:r>
          </a:p>
        </p:txBody>
      </p:sp>
      <p:sp>
        <p:nvSpPr>
          <p:cNvPr id="7" name="Content Placeholder 2">
            <a:extLst>
              <a:ext uri="{FF2B5EF4-FFF2-40B4-BE49-F238E27FC236}">
                <a16:creationId xmlns:a16="http://schemas.microsoft.com/office/drawing/2014/main" id="{3DEB0E6B-7237-6C51-6E09-1072C981DF27}"/>
              </a:ext>
            </a:extLst>
          </p:cNvPr>
          <p:cNvSpPr txBox="1">
            <a:spLocks/>
          </p:cNvSpPr>
          <p:nvPr/>
        </p:nvSpPr>
        <p:spPr>
          <a:xfrm>
            <a:off x="5249501" y="4502431"/>
            <a:ext cx="3352800" cy="1524000"/>
          </a:xfrm>
          <a:prstGeom prst="rect">
            <a:avLst/>
          </a:prstGeom>
        </p:spPr>
        <p:txBody>
          <a:bodyPr vert="horz" lIns="91440" tIns="45720" rIns="91440" bIns="45720" rtlCol="0">
            <a:normAutofit fontScale="85000" lnSpcReduction="10000"/>
          </a:bodyPr>
          <a:lstStyle>
            <a:lvl1pPr marL="457200" indent="-457200" algn="l" defTabSz="914400" rtl="0" eaLnBrk="1" latinLnBrk="0" hangingPunct="1">
              <a:spcBef>
                <a:spcPct val="20000"/>
              </a:spcBef>
              <a:buFont typeface="Arial" panose="020B0604020202020204" pitchFamily="34" charset="0"/>
              <a:buChar char="•"/>
              <a:defRPr sz="2800" kern="1200">
                <a:solidFill>
                  <a:srgbClr val="0064AC"/>
                </a:solidFill>
                <a:latin typeface="Arial" panose="020B0604020202020204" pitchFamily="34" charset="0"/>
                <a:ea typeface="+mn-ea"/>
                <a:cs typeface="Arial" panose="020B0604020202020204" pitchFamily="34" charset="0"/>
              </a:defRPr>
            </a:lvl1pPr>
            <a:lvl2pPr marL="800100" indent="-342900" algn="l" defTabSz="914400" rtl="0" eaLnBrk="1" latinLnBrk="0" hangingPunct="1">
              <a:spcBef>
                <a:spcPct val="20000"/>
              </a:spcBef>
              <a:buFont typeface="Arial" panose="020B0604020202020204" pitchFamily="34" charset="0"/>
              <a:buChar char="•"/>
              <a:defRPr sz="2400" kern="1200">
                <a:solidFill>
                  <a:srgbClr val="0064AC"/>
                </a:solidFill>
                <a:latin typeface="Arial" panose="020B0604020202020204" pitchFamily="34" charset="0"/>
                <a:ea typeface="+mn-ea"/>
                <a:cs typeface="Arial" panose="020B0604020202020204" pitchFamily="34" charset="0"/>
              </a:defRPr>
            </a:lvl2pPr>
            <a:lvl3pPr marL="1257300" indent="-342900" algn="l" defTabSz="914400" rtl="0" eaLnBrk="1" latinLnBrk="0" hangingPunct="1">
              <a:spcBef>
                <a:spcPct val="20000"/>
              </a:spcBef>
              <a:buFont typeface="Arial" panose="020B0604020202020204" pitchFamily="34" charset="0"/>
              <a:buChar char="•"/>
              <a:defRPr sz="2000" kern="1200">
                <a:solidFill>
                  <a:srgbClr val="0064AC"/>
                </a:solidFill>
                <a:latin typeface="Arial" panose="020B0604020202020204" pitchFamily="34" charset="0"/>
                <a:ea typeface="+mn-ea"/>
                <a:cs typeface="Arial" panose="020B0604020202020204" pitchFamily="34" charset="0"/>
              </a:defRPr>
            </a:lvl3pPr>
            <a:lvl4pPr marL="1657350" indent="-285750" algn="l" defTabSz="914400" rtl="0" eaLnBrk="1" latinLnBrk="0" hangingPunct="1">
              <a:spcBef>
                <a:spcPct val="20000"/>
              </a:spcBef>
              <a:buFont typeface="Arial" panose="020B0604020202020204" pitchFamily="34" charset="0"/>
              <a:buChar char="•"/>
              <a:defRPr sz="1800" kern="1200">
                <a:solidFill>
                  <a:srgbClr val="0064AC"/>
                </a:solidFill>
                <a:latin typeface="Arial" panose="020B0604020202020204" pitchFamily="34" charset="0"/>
                <a:ea typeface="+mn-ea"/>
                <a:cs typeface="Arial" panose="020B0604020202020204" pitchFamily="34" charset="0"/>
              </a:defRPr>
            </a:lvl4pPr>
            <a:lvl5pPr marL="2114550" indent="-285750" algn="l" defTabSz="914400" rtl="0" eaLnBrk="1" latinLnBrk="0" hangingPunct="1">
              <a:spcBef>
                <a:spcPct val="20000"/>
              </a:spcBef>
              <a:buFont typeface="Arial" panose="020B0604020202020204" pitchFamily="34" charset="0"/>
              <a:buChar char="•"/>
              <a:defRPr sz="1800" kern="1200">
                <a:solidFill>
                  <a:srgbClr val="0064AC"/>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b="1" u="sng" dirty="0"/>
              <a:t>Performance</a:t>
            </a:r>
          </a:p>
          <a:p>
            <a:pPr marL="0" indent="0">
              <a:buFont typeface="Arial" panose="020B0604020202020204" pitchFamily="34" charset="0"/>
              <a:buNone/>
            </a:pPr>
            <a:r>
              <a:rPr lang="en-US" sz="2400" dirty="0">
                <a:solidFill>
                  <a:schemeClr val="tx1"/>
                </a:solidFill>
              </a:rPr>
              <a:t>I love using R and I now want it to do EVERYTHING! How do I make it go faster?</a:t>
            </a:r>
          </a:p>
        </p:txBody>
      </p:sp>
      <p:pic>
        <p:nvPicPr>
          <p:cNvPr id="9" name="Graphic 8" descr="Shoe footprints with solid fill">
            <a:extLst>
              <a:ext uri="{FF2B5EF4-FFF2-40B4-BE49-F238E27FC236}">
                <a16:creationId xmlns:a16="http://schemas.microsoft.com/office/drawing/2014/main" id="{F090F01C-6B60-0247-DF84-661C084D1A3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6604915">
            <a:off x="3208057" y="2024315"/>
            <a:ext cx="433331" cy="433331"/>
          </a:xfrm>
          <a:prstGeom prst="rect">
            <a:avLst/>
          </a:prstGeom>
        </p:spPr>
      </p:pic>
      <p:pic>
        <p:nvPicPr>
          <p:cNvPr id="10" name="Graphic 9" descr="Shoe footprints with solid fill">
            <a:extLst>
              <a:ext uri="{FF2B5EF4-FFF2-40B4-BE49-F238E27FC236}">
                <a16:creationId xmlns:a16="http://schemas.microsoft.com/office/drawing/2014/main" id="{632D8F77-B4FB-88D8-5550-EE0CC76BC9A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6604915">
            <a:off x="3898134" y="2195080"/>
            <a:ext cx="433331" cy="433331"/>
          </a:xfrm>
          <a:prstGeom prst="rect">
            <a:avLst/>
          </a:prstGeom>
        </p:spPr>
      </p:pic>
      <p:pic>
        <p:nvPicPr>
          <p:cNvPr id="11" name="Graphic 10" descr="Shoe footprints with solid fill">
            <a:extLst>
              <a:ext uri="{FF2B5EF4-FFF2-40B4-BE49-F238E27FC236}">
                <a16:creationId xmlns:a16="http://schemas.microsoft.com/office/drawing/2014/main" id="{12EFE816-8FDC-40B6-2163-CA224815504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6604915">
            <a:off x="4643288" y="2302203"/>
            <a:ext cx="433331" cy="433331"/>
          </a:xfrm>
          <a:prstGeom prst="rect">
            <a:avLst/>
          </a:prstGeom>
        </p:spPr>
      </p:pic>
      <p:pic>
        <p:nvPicPr>
          <p:cNvPr id="12" name="Graphic 11" descr="Shoe footprints with solid fill">
            <a:extLst>
              <a:ext uri="{FF2B5EF4-FFF2-40B4-BE49-F238E27FC236}">
                <a16:creationId xmlns:a16="http://schemas.microsoft.com/office/drawing/2014/main" id="{780B6F66-6000-2033-D784-1BF51120EFB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4149729">
            <a:off x="4752610" y="3062721"/>
            <a:ext cx="433331" cy="433331"/>
          </a:xfrm>
          <a:prstGeom prst="rect">
            <a:avLst/>
          </a:prstGeom>
        </p:spPr>
      </p:pic>
      <p:pic>
        <p:nvPicPr>
          <p:cNvPr id="13" name="Graphic 12" descr="Shoe footprints with solid fill">
            <a:extLst>
              <a:ext uri="{FF2B5EF4-FFF2-40B4-BE49-F238E27FC236}">
                <a16:creationId xmlns:a16="http://schemas.microsoft.com/office/drawing/2014/main" id="{84EA5827-87C9-2019-9BA8-36DF961AD4A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4149729">
            <a:off x="4142270" y="3264955"/>
            <a:ext cx="433331" cy="433331"/>
          </a:xfrm>
          <a:prstGeom prst="rect">
            <a:avLst/>
          </a:prstGeom>
        </p:spPr>
      </p:pic>
      <p:pic>
        <p:nvPicPr>
          <p:cNvPr id="15" name="Graphic 14" descr="Shoe footprints with solid fill">
            <a:extLst>
              <a:ext uri="{FF2B5EF4-FFF2-40B4-BE49-F238E27FC236}">
                <a16:creationId xmlns:a16="http://schemas.microsoft.com/office/drawing/2014/main" id="{71EC091E-416F-D347-EDD1-075A5F1B10A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6612566">
            <a:off x="3658039" y="4702081"/>
            <a:ext cx="433331" cy="433331"/>
          </a:xfrm>
          <a:prstGeom prst="rect">
            <a:avLst/>
          </a:prstGeom>
        </p:spPr>
      </p:pic>
      <p:pic>
        <p:nvPicPr>
          <p:cNvPr id="16" name="Graphic 15" descr="Shoe footprints with solid fill">
            <a:extLst>
              <a:ext uri="{FF2B5EF4-FFF2-40B4-BE49-F238E27FC236}">
                <a16:creationId xmlns:a16="http://schemas.microsoft.com/office/drawing/2014/main" id="{7AB3EF76-2AF8-9D00-9ED2-B12C6993C30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6612566">
            <a:off x="4254205" y="4857803"/>
            <a:ext cx="433331" cy="433331"/>
          </a:xfrm>
          <a:prstGeom prst="rect">
            <a:avLst/>
          </a:prstGeom>
        </p:spPr>
      </p:pic>
      <p:pic>
        <p:nvPicPr>
          <p:cNvPr id="17" name="Graphic 16" descr="Shoe footprints with solid fill">
            <a:extLst>
              <a:ext uri="{FF2B5EF4-FFF2-40B4-BE49-F238E27FC236}">
                <a16:creationId xmlns:a16="http://schemas.microsoft.com/office/drawing/2014/main" id="{3E269A09-549D-6628-7401-8F230673932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6612566">
            <a:off x="4765726" y="5135976"/>
            <a:ext cx="433331" cy="433331"/>
          </a:xfrm>
          <a:prstGeom prst="rect">
            <a:avLst/>
          </a:prstGeom>
        </p:spPr>
      </p:pic>
    </p:spTree>
    <p:extLst>
      <p:ext uri="{BB962C8B-B14F-4D97-AF65-F5344CB8AC3E}">
        <p14:creationId xmlns:p14="http://schemas.microsoft.com/office/powerpoint/2010/main" val="2372362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D26B71-C553-656D-5E1C-6FF76A7D6A79}"/>
            </a:ext>
          </a:extLst>
        </p:cNvPr>
        <p:cNvGrpSpPr/>
        <p:nvPr/>
      </p:nvGrpSpPr>
      <p:grpSpPr>
        <a:xfrm>
          <a:off x="0" y="0"/>
          <a:ext cx="0" cy="0"/>
          <a:chOff x="0" y="0"/>
          <a:chExt cx="0" cy="0"/>
        </a:xfrm>
      </p:grpSpPr>
      <p:sp>
        <p:nvSpPr>
          <p:cNvPr id="5" name="AutoShape 4" descr="R logo">
            <a:extLst>
              <a:ext uri="{FF2B5EF4-FFF2-40B4-BE49-F238E27FC236}">
                <a16:creationId xmlns:a16="http://schemas.microsoft.com/office/drawing/2014/main" id="{DC434AB7-7A5C-009A-F97E-48F50F151AE1}"/>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itle 1">
            <a:extLst>
              <a:ext uri="{FF2B5EF4-FFF2-40B4-BE49-F238E27FC236}">
                <a16:creationId xmlns:a16="http://schemas.microsoft.com/office/drawing/2014/main" id="{33D983B4-9F35-D535-A361-4B85C79AD7EF}"/>
              </a:ext>
            </a:extLst>
          </p:cNvPr>
          <p:cNvSpPr>
            <a:spLocks noGrp="1"/>
          </p:cNvSpPr>
          <p:nvPr>
            <p:ph type="title"/>
          </p:nvPr>
        </p:nvSpPr>
        <p:spPr>
          <a:xfrm>
            <a:off x="304800" y="76200"/>
            <a:ext cx="8534400" cy="990600"/>
          </a:xfrm>
          <a:prstGeom prst="rect">
            <a:avLst/>
          </a:prstGeom>
        </p:spPr>
        <p:txBody>
          <a:bodyPr>
            <a:normAutofit/>
          </a:bodyPr>
          <a:lstStyle/>
          <a:p>
            <a:pPr marL="0" lvl="0" indent="0">
              <a:buNone/>
            </a:pPr>
            <a:r>
              <a:rPr lang="en-US" dirty="0"/>
              <a:t>Cleaning the Data in R</a:t>
            </a:r>
            <a:endParaRPr dirty="0"/>
          </a:p>
        </p:txBody>
      </p:sp>
      <p:sp>
        <p:nvSpPr>
          <p:cNvPr id="12" name="Content Placeholder 2">
            <a:extLst>
              <a:ext uri="{FF2B5EF4-FFF2-40B4-BE49-F238E27FC236}">
                <a16:creationId xmlns:a16="http://schemas.microsoft.com/office/drawing/2014/main" id="{F6167281-9B9D-4BDC-6630-AEE9E5C9AA90}"/>
              </a:ext>
            </a:extLst>
          </p:cNvPr>
          <p:cNvSpPr txBox="1">
            <a:spLocks/>
          </p:cNvSpPr>
          <p:nvPr/>
        </p:nvSpPr>
        <p:spPr>
          <a:xfrm>
            <a:off x="1295399" y="1143000"/>
            <a:ext cx="7315199" cy="1143000"/>
          </a:xfrm>
          <a:prstGeom prst="rect">
            <a:avLst/>
          </a:prstGeom>
        </p:spPr>
        <p:txBody>
          <a:bodyPr vert="horz" lIns="91440" tIns="45720" rIns="91440" bIns="45720" rtlCol="0">
            <a:normAutofit/>
          </a:bodyPr>
          <a:lstStyle>
            <a:lvl1pPr marL="0" indent="0" algn="l" defTabSz="914400" rtl="0" eaLnBrk="1" latinLnBrk="0" hangingPunct="1">
              <a:spcBef>
                <a:spcPts val="0"/>
              </a:spcBef>
              <a:spcAft>
                <a:spcPts val="1200"/>
              </a:spcAft>
              <a:buFont typeface="Arial" pitchFamily="34" charset="0"/>
              <a:buNone/>
              <a:defRPr sz="2000" kern="1200">
                <a:solidFill>
                  <a:srgbClr val="0064AC"/>
                </a:solidFill>
                <a:latin typeface="Arial" panose="020B0604020202020204" pitchFamily="34" charset="0"/>
                <a:ea typeface="+mn-ea"/>
                <a:cs typeface="Arial" panose="020B0604020202020204" pitchFamily="34" charset="0"/>
              </a:defRPr>
            </a:lvl1pPr>
            <a:lvl2pPr marL="182880" indent="-182880" algn="l" defTabSz="914400" rtl="0" eaLnBrk="1" latinLnBrk="0" hangingPunct="1">
              <a:spcBef>
                <a:spcPts val="0"/>
              </a:spcBef>
              <a:spcAft>
                <a:spcPts val="600"/>
              </a:spcAft>
              <a:buFont typeface="Arial" panose="020B0604020202020204" pitchFamily="34" charset="0"/>
              <a:buChar char="•"/>
              <a:defRPr sz="2000" kern="1200">
                <a:solidFill>
                  <a:srgbClr val="0064AC"/>
                </a:solidFill>
                <a:latin typeface="Arial" panose="020B0604020202020204" pitchFamily="34" charset="0"/>
                <a:ea typeface="+mn-ea"/>
                <a:cs typeface="Arial" panose="020B0604020202020204" pitchFamily="34" charset="0"/>
              </a:defRPr>
            </a:lvl2pPr>
            <a:lvl3pPr marL="0" indent="-182880" algn="l" defTabSz="914400" rtl="0" eaLnBrk="1" latinLnBrk="0" hangingPunct="1">
              <a:spcBef>
                <a:spcPct val="20000"/>
              </a:spcBef>
              <a:buFont typeface="Courier New" panose="02070309020205020404" pitchFamily="49" charset="0"/>
              <a:buChar char="o"/>
              <a:defRPr sz="2000" kern="1200">
                <a:solidFill>
                  <a:srgbClr val="0064AC"/>
                </a:solidFill>
                <a:latin typeface="Arial" panose="020B0604020202020204" pitchFamily="34" charset="0"/>
                <a:ea typeface="+mn-ea"/>
                <a:cs typeface="Arial" panose="020B0604020202020204" pitchFamily="34" charset="0"/>
              </a:defRPr>
            </a:lvl3pPr>
            <a:lvl4pPr marL="0" indent="-182880" algn="l" defTabSz="914400" rtl="0" eaLnBrk="1" latinLnBrk="0" hangingPunct="1">
              <a:spcBef>
                <a:spcPct val="20000"/>
              </a:spcBef>
              <a:buFont typeface="Arial" panose="020B0604020202020204" pitchFamily="34" charset="0"/>
              <a:buChar char="•"/>
              <a:defRPr sz="1800" kern="1200">
                <a:solidFill>
                  <a:srgbClr val="0064AC"/>
                </a:solidFill>
                <a:latin typeface="Arial" panose="020B0604020202020204" pitchFamily="34" charset="0"/>
                <a:ea typeface="+mn-ea"/>
                <a:cs typeface="Arial" panose="020B0604020202020204" pitchFamily="34" charset="0"/>
              </a:defRPr>
            </a:lvl4pPr>
            <a:lvl5pPr marL="182880" indent="-182880" algn="l" defTabSz="914400" rtl="0" eaLnBrk="1" latinLnBrk="0" hangingPunct="1">
              <a:spcBef>
                <a:spcPct val="20000"/>
              </a:spcBef>
              <a:buFont typeface="Arial" panose="020B0604020202020204" pitchFamily="34" charset="0"/>
              <a:buChar char="•"/>
              <a:defRPr sz="1600" kern="1200">
                <a:solidFill>
                  <a:srgbClr val="0064AC"/>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A peak at what we have available now… looking good!</a:t>
            </a:r>
            <a:endParaRPr lang="en-US" dirty="0">
              <a:solidFill>
                <a:srgbClr val="00B050"/>
              </a:solidFill>
            </a:endParaRPr>
          </a:p>
        </p:txBody>
      </p:sp>
      <p:pic>
        <p:nvPicPr>
          <p:cNvPr id="16" name="Picture 15" descr="A screenshot of a computer&#10;&#10;AI-generated content may be incorrect.">
            <a:extLst>
              <a:ext uri="{FF2B5EF4-FFF2-40B4-BE49-F238E27FC236}">
                <a16:creationId xmlns:a16="http://schemas.microsoft.com/office/drawing/2014/main" id="{11C10387-214B-B31D-9010-D0DB71D601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290" y="1503298"/>
            <a:ext cx="8534400" cy="4526631"/>
          </a:xfrm>
          <a:prstGeom prst="rect">
            <a:avLst/>
          </a:prstGeom>
        </p:spPr>
      </p:pic>
      <p:grpSp>
        <p:nvGrpSpPr>
          <p:cNvPr id="3" name="Group 2">
            <a:extLst>
              <a:ext uri="{FF2B5EF4-FFF2-40B4-BE49-F238E27FC236}">
                <a16:creationId xmlns:a16="http://schemas.microsoft.com/office/drawing/2014/main" id="{792E6298-E96A-002D-D270-0A46BA2FE4F0}"/>
              </a:ext>
            </a:extLst>
          </p:cNvPr>
          <p:cNvGrpSpPr/>
          <p:nvPr/>
        </p:nvGrpSpPr>
        <p:grpSpPr>
          <a:xfrm>
            <a:off x="304799" y="152400"/>
            <a:ext cx="915584" cy="1307975"/>
            <a:chOff x="0" y="2327324"/>
            <a:chExt cx="915584" cy="1307975"/>
          </a:xfrm>
        </p:grpSpPr>
        <p:sp>
          <p:nvSpPr>
            <p:cNvPr id="6" name="Arrow: Chevron 5">
              <a:extLst>
                <a:ext uri="{FF2B5EF4-FFF2-40B4-BE49-F238E27FC236}">
                  <a16:creationId xmlns:a16="http://schemas.microsoft.com/office/drawing/2014/main" id="{84308F9E-DBC2-EED3-57B6-95C3DFD09E81}"/>
                </a:ext>
              </a:extLst>
            </p:cNvPr>
            <p:cNvSpPr/>
            <p:nvPr/>
          </p:nvSpPr>
          <p:spPr>
            <a:xfrm rot="5400000">
              <a:off x="-196196" y="2523520"/>
              <a:ext cx="1307975" cy="915583"/>
            </a:xfrm>
            <a:prstGeom prst="chevron">
              <a:avLst/>
            </a:prstGeom>
            <a:solidFill>
              <a:schemeClr val="accent6"/>
            </a:solidFill>
            <a:ln>
              <a:solidFill>
                <a:schemeClr val="accent6"/>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en-US"/>
            </a:p>
          </p:txBody>
        </p:sp>
        <p:sp>
          <p:nvSpPr>
            <p:cNvPr id="11" name="Arrow: Chevron 4">
              <a:extLst>
                <a:ext uri="{FF2B5EF4-FFF2-40B4-BE49-F238E27FC236}">
                  <a16:creationId xmlns:a16="http://schemas.microsoft.com/office/drawing/2014/main" id="{FED84B21-2B94-5C35-3091-6C9DA22B5759}"/>
                </a:ext>
              </a:extLst>
            </p:cNvPr>
            <p:cNvSpPr txBox="1"/>
            <p:nvPr/>
          </p:nvSpPr>
          <p:spPr>
            <a:xfrm>
              <a:off x="1" y="2785116"/>
              <a:ext cx="915583" cy="39239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Cleaning</a:t>
              </a:r>
            </a:p>
          </p:txBody>
        </p:sp>
      </p:grpSp>
    </p:spTree>
    <p:extLst>
      <p:ext uri="{BB962C8B-B14F-4D97-AF65-F5344CB8AC3E}">
        <p14:creationId xmlns:p14="http://schemas.microsoft.com/office/powerpoint/2010/main" val="39641806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A3E172-7476-116E-0296-39A7FD3FC1BE}"/>
            </a:ext>
          </a:extLst>
        </p:cNvPr>
        <p:cNvGrpSpPr/>
        <p:nvPr/>
      </p:nvGrpSpPr>
      <p:grpSpPr>
        <a:xfrm>
          <a:off x="0" y="0"/>
          <a:ext cx="0" cy="0"/>
          <a:chOff x="0" y="0"/>
          <a:chExt cx="0" cy="0"/>
        </a:xfrm>
      </p:grpSpPr>
      <p:sp>
        <p:nvSpPr>
          <p:cNvPr id="5" name="AutoShape 4" descr="R logo">
            <a:extLst>
              <a:ext uri="{FF2B5EF4-FFF2-40B4-BE49-F238E27FC236}">
                <a16:creationId xmlns:a16="http://schemas.microsoft.com/office/drawing/2014/main" id="{AC789949-C136-0036-B5F3-E95756CC0B2B}"/>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itle 1">
            <a:extLst>
              <a:ext uri="{FF2B5EF4-FFF2-40B4-BE49-F238E27FC236}">
                <a16:creationId xmlns:a16="http://schemas.microsoft.com/office/drawing/2014/main" id="{3822A47B-853A-D658-A402-241ADA64CAA7}"/>
              </a:ext>
            </a:extLst>
          </p:cNvPr>
          <p:cNvSpPr>
            <a:spLocks noGrp="1"/>
          </p:cNvSpPr>
          <p:nvPr>
            <p:ph type="title"/>
          </p:nvPr>
        </p:nvSpPr>
        <p:spPr>
          <a:xfrm>
            <a:off x="304800" y="76200"/>
            <a:ext cx="8534400" cy="990600"/>
          </a:xfrm>
          <a:prstGeom prst="rect">
            <a:avLst/>
          </a:prstGeom>
        </p:spPr>
        <p:txBody>
          <a:bodyPr>
            <a:normAutofit/>
          </a:bodyPr>
          <a:lstStyle/>
          <a:p>
            <a:pPr marL="0" lvl="0" indent="0">
              <a:buNone/>
            </a:pPr>
            <a:r>
              <a:rPr lang="en-US" dirty="0"/>
              <a:t>Visualizing the Data in R</a:t>
            </a:r>
            <a:endParaRPr dirty="0"/>
          </a:p>
        </p:txBody>
      </p:sp>
      <p:sp>
        <p:nvSpPr>
          <p:cNvPr id="12" name="Content Placeholder 2">
            <a:extLst>
              <a:ext uri="{FF2B5EF4-FFF2-40B4-BE49-F238E27FC236}">
                <a16:creationId xmlns:a16="http://schemas.microsoft.com/office/drawing/2014/main" id="{FC99350E-B303-5374-3B18-FF025EC6F6B5}"/>
              </a:ext>
            </a:extLst>
          </p:cNvPr>
          <p:cNvSpPr txBox="1">
            <a:spLocks/>
          </p:cNvSpPr>
          <p:nvPr/>
        </p:nvSpPr>
        <p:spPr>
          <a:xfrm>
            <a:off x="1295399" y="1143000"/>
            <a:ext cx="7315199" cy="1143000"/>
          </a:xfrm>
          <a:prstGeom prst="rect">
            <a:avLst/>
          </a:prstGeom>
        </p:spPr>
        <p:txBody>
          <a:bodyPr vert="horz" lIns="91440" tIns="45720" rIns="91440" bIns="45720" rtlCol="0">
            <a:normAutofit/>
          </a:bodyPr>
          <a:lstStyle>
            <a:lvl1pPr marL="0" indent="0" algn="l" defTabSz="914400" rtl="0" eaLnBrk="1" latinLnBrk="0" hangingPunct="1">
              <a:spcBef>
                <a:spcPts val="0"/>
              </a:spcBef>
              <a:spcAft>
                <a:spcPts val="1200"/>
              </a:spcAft>
              <a:buFont typeface="Arial" pitchFamily="34" charset="0"/>
              <a:buNone/>
              <a:defRPr sz="2000" kern="1200">
                <a:solidFill>
                  <a:srgbClr val="0064AC"/>
                </a:solidFill>
                <a:latin typeface="Arial" panose="020B0604020202020204" pitchFamily="34" charset="0"/>
                <a:ea typeface="+mn-ea"/>
                <a:cs typeface="Arial" panose="020B0604020202020204" pitchFamily="34" charset="0"/>
              </a:defRPr>
            </a:lvl1pPr>
            <a:lvl2pPr marL="182880" indent="-182880" algn="l" defTabSz="914400" rtl="0" eaLnBrk="1" latinLnBrk="0" hangingPunct="1">
              <a:spcBef>
                <a:spcPts val="0"/>
              </a:spcBef>
              <a:spcAft>
                <a:spcPts val="600"/>
              </a:spcAft>
              <a:buFont typeface="Arial" panose="020B0604020202020204" pitchFamily="34" charset="0"/>
              <a:buChar char="•"/>
              <a:defRPr sz="2000" kern="1200">
                <a:solidFill>
                  <a:srgbClr val="0064AC"/>
                </a:solidFill>
                <a:latin typeface="Arial" panose="020B0604020202020204" pitchFamily="34" charset="0"/>
                <a:ea typeface="+mn-ea"/>
                <a:cs typeface="Arial" panose="020B0604020202020204" pitchFamily="34" charset="0"/>
              </a:defRPr>
            </a:lvl2pPr>
            <a:lvl3pPr marL="0" indent="-182880" algn="l" defTabSz="914400" rtl="0" eaLnBrk="1" latinLnBrk="0" hangingPunct="1">
              <a:spcBef>
                <a:spcPct val="20000"/>
              </a:spcBef>
              <a:buFont typeface="Courier New" panose="02070309020205020404" pitchFamily="49" charset="0"/>
              <a:buChar char="o"/>
              <a:defRPr sz="2000" kern="1200">
                <a:solidFill>
                  <a:srgbClr val="0064AC"/>
                </a:solidFill>
                <a:latin typeface="Arial" panose="020B0604020202020204" pitchFamily="34" charset="0"/>
                <a:ea typeface="+mn-ea"/>
                <a:cs typeface="Arial" panose="020B0604020202020204" pitchFamily="34" charset="0"/>
              </a:defRPr>
            </a:lvl3pPr>
            <a:lvl4pPr marL="0" indent="-182880" algn="l" defTabSz="914400" rtl="0" eaLnBrk="1" latinLnBrk="0" hangingPunct="1">
              <a:spcBef>
                <a:spcPct val="20000"/>
              </a:spcBef>
              <a:buFont typeface="Arial" panose="020B0604020202020204" pitchFamily="34" charset="0"/>
              <a:buChar char="•"/>
              <a:defRPr sz="1800" kern="1200">
                <a:solidFill>
                  <a:srgbClr val="0064AC"/>
                </a:solidFill>
                <a:latin typeface="Arial" panose="020B0604020202020204" pitchFamily="34" charset="0"/>
                <a:ea typeface="+mn-ea"/>
                <a:cs typeface="Arial" panose="020B0604020202020204" pitchFamily="34" charset="0"/>
              </a:defRPr>
            </a:lvl4pPr>
            <a:lvl5pPr marL="182880" indent="-182880" algn="l" defTabSz="914400" rtl="0" eaLnBrk="1" latinLnBrk="0" hangingPunct="1">
              <a:spcBef>
                <a:spcPct val="20000"/>
              </a:spcBef>
              <a:buFont typeface="Arial" panose="020B0604020202020204" pitchFamily="34" charset="0"/>
              <a:buChar char="•"/>
              <a:defRPr sz="1600" kern="1200">
                <a:solidFill>
                  <a:srgbClr val="0064AC"/>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Our data already looks kind of like the table that we want, it’s just too large to display in a pretty way (still 231,270 rows!). Now we’ll want to subset our data to display what we want.</a:t>
            </a:r>
            <a:endParaRPr lang="en-US" dirty="0">
              <a:solidFill>
                <a:srgbClr val="00B050"/>
              </a:solidFill>
            </a:endParaRPr>
          </a:p>
        </p:txBody>
      </p:sp>
      <p:grpSp>
        <p:nvGrpSpPr>
          <p:cNvPr id="2" name="Group 1">
            <a:extLst>
              <a:ext uri="{FF2B5EF4-FFF2-40B4-BE49-F238E27FC236}">
                <a16:creationId xmlns:a16="http://schemas.microsoft.com/office/drawing/2014/main" id="{2BAF7E90-1C43-D1DF-AAE0-7A4CEFB731CC}"/>
              </a:ext>
            </a:extLst>
          </p:cNvPr>
          <p:cNvGrpSpPr/>
          <p:nvPr/>
        </p:nvGrpSpPr>
        <p:grpSpPr>
          <a:xfrm>
            <a:off x="303290" y="1143000"/>
            <a:ext cx="915584" cy="1307975"/>
            <a:chOff x="0" y="3489348"/>
            <a:chExt cx="915584" cy="1307975"/>
          </a:xfrm>
        </p:grpSpPr>
        <p:sp>
          <p:nvSpPr>
            <p:cNvPr id="4" name="Arrow: Chevron 3">
              <a:extLst>
                <a:ext uri="{FF2B5EF4-FFF2-40B4-BE49-F238E27FC236}">
                  <a16:creationId xmlns:a16="http://schemas.microsoft.com/office/drawing/2014/main" id="{989B42CE-8FAA-ED9B-F319-AF06DCDC3ED1}"/>
                </a:ext>
              </a:extLst>
            </p:cNvPr>
            <p:cNvSpPr/>
            <p:nvPr/>
          </p:nvSpPr>
          <p:spPr>
            <a:xfrm rot="5400000">
              <a:off x="-196196" y="3685544"/>
              <a:ext cx="1307975" cy="915583"/>
            </a:xfrm>
            <a:prstGeom prst="chevron">
              <a:avLst/>
            </a:prstGeom>
            <a:solidFill>
              <a:schemeClr val="accent2"/>
            </a:solidFill>
            <a:ln>
              <a:solidFill>
                <a:schemeClr val="accent2"/>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en-US"/>
            </a:p>
          </p:txBody>
        </p:sp>
        <p:sp>
          <p:nvSpPr>
            <p:cNvPr id="7" name="Arrow: Chevron 4">
              <a:extLst>
                <a:ext uri="{FF2B5EF4-FFF2-40B4-BE49-F238E27FC236}">
                  <a16:creationId xmlns:a16="http://schemas.microsoft.com/office/drawing/2014/main" id="{A49E52A8-D464-EC53-0ECF-FFAF7ABFE7A2}"/>
                </a:ext>
              </a:extLst>
            </p:cNvPr>
            <p:cNvSpPr txBox="1"/>
            <p:nvPr/>
          </p:nvSpPr>
          <p:spPr>
            <a:xfrm>
              <a:off x="1" y="3947140"/>
              <a:ext cx="915583" cy="39239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Visualization</a:t>
              </a:r>
            </a:p>
          </p:txBody>
        </p:sp>
      </p:grpSp>
      <p:sp>
        <p:nvSpPr>
          <p:cNvPr id="9" name="Content Placeholder 2">
            <a:extLst>
              <a:ext uri="{FF2B5EF4-FFF2-40B4-BE49-F238E27FC236}">
                <a16:creationId xmlns:a16="http://schemas.microsoft.com/office/drawing/2014/main" id="{84210EB0-141C-9C0E-EDF8-15BE62A78D48}"/>
              </a:ext>
            </a:extLst>
          </p:cNvPr>
          <p:cNvSpPr txBox="1">
            <a:spLocks/>
          </p:cNvSpPr>
          <p:nvPr/>
        </p:nvSpPr>
        <p:spPr>
          <a:xfrm>
            <a:off x="304800" y="2515192"/>
            <a:ext cx="8541190" cy="2818808"/>
          </a:xfrm>
          <a:prstGeom prst="rect">
            <a:avLst/>
          </a:prstGeom>
        </p:spPr>
        <p:txBody>
          <a:bodyPr vert="horz" lIns="91440" tIns="45720" rIns="91440" bIns="45720" rtlCol="0">
            <a:normAutofit/>
          </a:bodyPr>
          <a:lstStyle>
            <a:lvl1pPr marL="0" indent="0" algn="l" defTabSz="914400" rtl="0" eaLnBrk="1" latinLnBrk="0" hangingPunct="1">
              <a:spcBef>
                <a:spcPts val="0"/>
              </a:spcBef>
              <a:spcAft>
                <a:spcPts val="1200"/>
              </a:spcAft>
              <a:buFont typeface="Arial" pitchFamily="34" charset="0"/>
              <a:buNone/>
              <a:defRPr sz="2000" kern="1200">
                <a:solidFill>
                  <a:srgbClr val="0064AC"/>
                </a:solidFill>
                <a:latin typeface="Arial" panose="020B0604020202020204" pitchFamily="34" charset="0"/>
                <a:ea typeface="+mn-ea"/>
                <a:cs typeface="Arial" panose="020B0604020202020204" pitchFamily="34" charset="0"/>
              </a:defRPr>
            </a:lvl1pPr>
            <a:lvl2pPr marL="182880" indent="-182880" algn="l" defTabSz="914400" rtl="0" eaLnBrk="1" latinLnBrk="0" hangingPunct="1">
              <a:spcBef>
                <a:spcPts val="0"/>
              </a:spcBef>
              <a:spcAft>
                <a:spcPts val="600"/>
              </a:spcAft>
              <a:buFont typeface="Arial" panose="020B0604020202020204" pitchFamily="34" charset="0"/>
              <a:buChar char="•"/>
              <a:defRPr sz="2000" kern="1200">
                <a:solidFill>
                  <a:srgbClr val="0064AC"/>
                </a:solidFill>
                <a:latin typeface="Arial" panose="020B0604020202020204" pitchFamily="34" charset="0"/>
                <a:ea typeface="+mn-ea"/>
                <a:cs typeface="Arial" panose="020B0604020202020204" pitchFamily="34" charset="0"/>
              </a:defRPr>
            </a:lvl2pPr>
            <a:lvl3pPr marL="0" indent="-182880" algn="l" defTabSz="914400" rtl="0" eaLnBrk="1" latinLnBrk="0" hangingPunct="1">
              <a:spcBef>
                <a:spcPct val="20000"/>
              </a:spcBef>
              <a:buFont typeface="Courier New" panose="02070309020205020404" pitchFamily="49" charset="0"/>
              <a:buChar char="o"/>
              <a:defRPr sz="2000" kern="1200">
                <a:solidFill>
                  <a:srgbClr val="0064AC"/>
                </a:solidFill>
                <a:latin typeface="Arial" panose="020B0604020202020204" pitchFamily="34" charset="0"/>
                <a:ea typeface="+mn-ea"/>
                <a:cs typeface="Arial" panose="020B0604020202020204" pitchFamily="34" charset="0"/>
              </a:defRPr>
            </a:lvl3pPr>
            <a:lvl4pPr marL="0" indent="-182880" algn="l" defTabSz="914400" rtl="0" eaLnBrk="1" latinLnBrk="0" hangingPunct="1">
              <a:spcBef>
                <a:spcPct val="20000"/>
              </a:spcBef>
              <a:buFont typeface="Arial" panose="020B0604020202020204" pitchFamily="34" charset="0"/>
              <a:buChar char="•"/>
              <a:defRPr sz="1800" kern="1200">
                <a:solidFill>
                  <a:srgbClr val="0064AC"/>
                </a:solidFill>
                <a:latin typeface="Arial" panose="020B0604020202020204" pitchFamily="34" charset="0"/>
                <a:ea typeface="+mn-ea"/>
                <a:cs typeface="Arial" panose="020B0604020202020204" pitchFamily="34" charset="0"/>
              </a:defRPr>
            </a:lvl4pPr>
            <a:lvl5pPr marL="182880" indent="-182880" algn="l" defTabSz="914400" rtl="0" eaLnBrk="1" latinLnBrk="0" hangingPunct="1">
              <a:spcBef>
                <a:spcPct val="20000"/>
              </a:spcBef>
              <a:buFont typeface="Arial" panose="020B0604020202020204" pitchFamily="34" charset="0"/>
              <a:buChar char="•"/>
              <a:defRPr sz="1600" kern="1200">
                <a:solidFill>
                  <a:srgbClr val="0064AC"/>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AutoNum type="arabicPeriod"/>
            </a:pPr>
            <a:r>
              <a:rPr lang="en-US" dirty="0"/>
              <a:t>I want a table, to highlight some hard numbers for different data elements.</a:t>
            </a:r>
          </a:p>
          <a:p>
            <a:pPr marL="457200" indent="-457200">
              <a:buAutoNum type="arabicPeriod"/>
            </a:pPr>
            <a:r>
              <a:rPr lang="en-US" dirty="0"/>
              <a:t>I want a bar chart highlighting wages within different states and how they vary.</a:t>
            </a:r>
          </a:p>
          <a:p>
            <a:pPr marL="457200" indent="-457200">
              <a:buAutoNum type="arabicPeriod"/>
            </a:pPr>
            <a:r>
              <a:rPr lang="en-US" dirty="0"/>
              <a:t>I want a map, to highlight regional proximity in a way that separate bar charts do not.</a:t>
            </a:r>
          </a:p>
        </p:txBody>
      </p:sp>
      <p:graphicFrame>
        <p:nvGraphicFramePr>
          <p:cNvPr id="10" name="Diagram 9">
            <a:extLst>
              <a:ext uri="{FF2B5EF4-FFF2-40B4-BE49-F238E27FC236}">
                <a16:creationId xmlns:a16="http://schemas.microsoft.com/office/drawing/2014/main" id="{3640F94C-9136-3633-866C-8842F50A7D51}"/>
              </a:ext>
            </a:extLst>
          </p:cNvPr>
          <p:cNvGraphicFramePr/>
          <p:nvPr>
            <p:extLst>
              <p:ext uri="{D42A27DB-BD31-4B8C-83A1-F6EECF244321}">
                <p14:modId xmlns:p14="http://schemas.microsoft.com/office/powerpoint/2010/main" val="3753701678"/>
              </p:ext>
            </p:extLst>
          </p:nvPr>
        </p:nvGraphicFramePr>
        <p:xfrm>
          <a:off x="1676400" y="4419600"/>
          <a:ext cx="6096000" cy="157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947198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B3484E-5674-4BE0-E69A-25B48E27E643}"/>
            </a:ext>
          </a:extLst>
        </p:cNvPr>
        <p:cNvGrpSpPr/>
        <p:nvPr/>
      </p:nvGrpSpPr>
      <p:grpSpPr>
        <a:xfrm>
          <a:off x="0" y="0"/>
          <a:ext cx="0" cy="0"/>
          <a:chOff x="0" y="0"/>
          <a:chExt cx="0" cy="0"/>
        </a:xfrm>
      </p:grpSpPr>
      <p:sp>
        <p:nvSpPr>
          <p:cNvPr id="5" name="AutoShape 4" descr="R logo">
            <a:extLst>
              <a:ext uri="{FF2B5EF4-FFF2-40B4-BE49-F238E27FC236}">
                <a16:creationId xmlns:a16="http://schemas.microsoft.com/office/drawing/2014/main" id="{B27FA1A8-18B1-B4D4-D76F-07A72CFCA6FF}"/>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itle 1">
            <a:extLst>
              <a:ext uri="{FF2B5EF4-FFF2-40B4-BE49-F238E27FC236}">
                <a16:creationId xmlns:a16="http://schemas.microsoft.com/office/drawing/2014/main" id="{2405388B-B4CB-F25C-199E-908A84F2D6D8}"/>
              </a:ext>
            </a:extLst>
          </p:cNvPr>
          <p:cNvSpPr>
            <a:spLocks noGrp="1"/>
          </p:cNvSpPr>
          <p:nvPr>
            <p:ph type="title"/>
          </p:nvPr>
        </p:nvSpPr>
        <p:spPr>
          <a:xfrm>
            <a:off x="304800" y="76200"/>
            <a:ext cx="8534400" cy="990600"/>
          </a:xfrm>
          <a:prstGeom prst="rect">
            <a:avLst/>
          </a:prstGeom>
        </p:spPr>
        <p:txBody>
          <a:bodyPr>
            <a:normAutofit/>
          </a:bodyPr>
          <a:lstStyle/>
          <a:p>
            <a:pPr marL="0" lvl="0" indent="0">
              <a:buNone/>
            </a:pPr>
            <a:r>
              <a:rPr lang="en-US" dirty="0"/>
              <a:t>Visualizing the Data in R</a:t>
            </a:r>
            <a:endParaRPr dirty="0"/>
          </a:p>
        </p:txBody>
      </p:sp>
      <p:sp>
        <p:nvSpPr>
          <p:cNvPr id="12" name="Content Placeholder 2">
            <a:extLst>
              <a:ext uri="{FF2B5EF4-FFF2-40B4-BE49-F238E27FC236}">
                <a16:creationId xmlns:a16="http://schemas.microsoft.com/office/drawing/2014/main" id="{C0FB2850-C01A-29B2-2F70-F0A83FC40CAB}"/>
              </a:ext>
            </a:extLst>
          </p:cNvPr>
          <p:cNvSpPr txBox="1">
            <a:spLocks/>
          </p:cNvSpPr>
          <p:nvPr/>
        </p:nvSpPr>
        <p:spPr>
          <a:xfrm>
            <a:off x="1295399" y="1143000"/>
            <a:ext cx="7315199" cy="1705508"/>
          </a:xfrm>
          <a:prstGeom prst="rect">
            <a:avLst/>
          </a:prstGeom>
        </p:spPr>
        <p:txBody>
          <a:bodyPr vert="horz" lIns="91440" tIns="45720" rIns="91440" bIns="45720" rtlCol="0">
            <a:normAutofit/>
          </a:bodyPr>
          <a:lstStyle>
            <a:lvl1pPr marL="0" indent="0" algn="l" defTabSz="914400" rtl="0" eaLnBrk="1" latinLnBrk="0" hangingPunct="1">
              <a:spcBef>
                <a:spcPts val="0"/>
              </a:spcBef>
              <a:spcAft>
                <a:spcPts val="1200"/>
              </a:spcAft>
              <a:buFont typeface="Arial" pitchFamily="34" charset="0"/>
              <a:buNone/>
              <a:defRPr sz="2000" kern="1200">
                <a:solidFill>
                  <a:srgbClr val="0064AC"/>
                </a:solidFill>
                <a:latin typeface="Arial" panose="020B0604020202020204" pitchFamily="34" charset="0"/>
                <a:ea typeface="+mn-ea"/>
                <a:cs typeface="Arial" panose="020B0604020202020204" pitchFamily="34" charset="0"/>
              </a:defRPr>
            </a:lvl1pPr>
            <a:lvl2pPr marL="182880" indent="-182880" algn="l" defTabSz="914400" rtl="0" eaLnBrk="1" latinLnBrk="0" hangingPunct="1">
              <a:spcBef>
                <a:spcPts val="0"/>
              </a:spcBef>
              <a:spcAft>
                <a:spcPts val="600"/>
              </a:spcAft>
              <a:buFont typeface="Arial" panose="020B0604020202020204" pitchFamily="34" charset="0"/>
              <a:buChar char="•"/>
              <a:defRPr sz="2000" kern="1200">
                <a:solidFill>
                  <a:srgbClr val="0064AC"/>
                </a:solidFill>
                <a:latin typeface="Arial" panose="020B0604020202020204" pitchFamily="34" charset="0"/>
                <a:ea typeface="+mn-ea"/>
                <a:cs typeface="Arial" panose="020B0604020202020204" pitchFamily="34" charset="0"/>
              </a:defRPr>
            </a:lvl2pPr>
            <a:lvl3pPr marL="0" indent="-182880" algn="l" defTabSz="914400" rtl="0" eaLnBrk="1" latinLnBrk="0" hangingPunct="1">
              <a:spcBef>
                <a:spcPct val="20000"/>
              </a:spcBef>
              <a:buFont typeface="Courier New" panose="02070309020205020404" pitchFamily="49" charset="0"/>
              <a:buChar char="o"/>
              <a:defRPr sz="2000" kern="1200">
                <a:solidFill>
                  <a:srgbClr val="0064AC"/>
                </a:solidFill>
                <a:latin typeface="Arial" panose="020B0604020202020204" pitchFamily="34" charset="0"/>
                <a:ea typeface="+mn-ea"/>
                <a:cs typeface="Arial" panose="020B0604020202020204" pitchFamily="34" charset="0"/>
              </a:defRPr>
            </a:lvl3pPr>
            <a:lvl4pPr marL="0" indent="-182880" algn="l" defTabSz="914400" rtl="0" eaLnBrk="1" latinLnBrk="0" hangingPunct="1">
              <a:spcBef>
                <a:spcPct val="20000"/>
              </a:spcBef>
              <a:buFont typeface="Arial" panose="020B0604020202020204" pitchFamily="34" charset="0"/>
              <a:buChar char="•"/>
              <a:defRPr sz="1800" kern="1200">
                <a:solidFill>
                  <a:srgbClr val="0064AC"/>
                </a:solidFill>
                <a:latin typeface="Arial" panose="020B0604020202020204" pitchFamily="34" charset="0"/>
                <a:ea typeface="+mn-ea"/>
                <a:cs typeface="Arial" panose="020B0604020202020204" pitchFamily="34" charset="0"/>
              </a:defRPr>
            </a:lvl4pPr>
            <a:lvl5pPr marL="182880" indent="-182880" algn="l" defTabSz="914400" rtl="0" eaLnBrk="1" latinLnBrk="0" hangingPunct="1">
              <a:spcBef>
                <a:spcPct val="20000"/>
              </a:spcBef>
              <a:buFont typeface="Arial" panose="020B0604020202020204" pitchFamily="34" charset="0"/>
              <a:buChar char="•"/>
              <a:defRPr sz="1600" kern="1200">
                <a:solidFill>
                  <a:srgbClr val="0064AC"/>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AutoNum type="arabicPeriod"/>
            </a:pPr>
            <a:r>
              <a:rPr lang="en-US" dirty="0"/>
              <a:t>I want a table, to highlight some hard numbers for different data elements.</a:t>
            </a:r>
          </a:p>
          <a:p>
            <a:r>
              <a:rPr lang="en-US" dirty="0"/>
              <a:t>I like to use the </a:t>
            </a:r>
            <a:r>
              <a:rPr lang="en-US" b="1" u="sng" dirty="0" err="1"/>
              <a:t>gt</a:t>
            </a:r>
            <a:r>
              <a:rPr lang="en-US" dirty="0"/>
              <a:t> package for tables. </a:t>
            </a:r>
            <a:r>
              <a:rPr lang="en-US" dirty="0">
                <a:hlinkClick r:id="rId2"/>
              </a:rPr>
              <a:t>https://gt.rstudio.com/</a:t>
            </a:r>
            <a:r>
              <a:rPr lang="en-US" dirty="0"/>
              <a:t> </a:t>
            </a:r>
          </a:p>
          <a:p>
            <a:r>
              <a:rPr lang="en-US" dirty="0"/>
              <a:t>First, I’m spelling out what areas I want to include in my table.</a:t>
            </a:r>
          </a:p>
        </p:txBody>
      </p:sp>
      <p:grpSp>
        <p:nvGrpSpPr>
          <p:cNvPr id="2" name="Group 1">
            <a:extLst>
              <a:ext uri="{FF2B5EF4-FFF2-40B4-BE49-F238E27FC236}">
                <a16:creationId xmlns:a16="http://schemas.microsoft.com/office/drawing/2014/main" id="{AA26C243-23FE-315F-6566-E7A0B7FB818F}"/>
              </a:ext>
            </a:extLst>
          </p:cNvPr>
          <p:cNvGrpSpPr/>
          <p:nvPr/>
        </p:nvGrpSpPr>
        <p:grpSpPr>
          <a:xfrm>
            <a:off x="303290" y="1143000"/>
            <a:ext cx="915584" cy="1307975"/>
            <a:chOff x="0" y="3489348"/>
            <a:chExt cx="915584" cy="1307975"/>
          </a:xfrm>
        </p:grpSpPr>
        <p:sp>
          <p:nvSpPr>
            <p:cNvPr id="4" name="Arrow: Chevron 3">
              <a:extLst>
                <a:ext uri="{FF2B5EF4-FFF2-40B4-BE49-F238E27FC236}">
                  <a16:creationId xmlns:a16="http://schemas.microsoft.com/office/drawing/2014/main" id="{11639E60-4CC8-C83D-FC2C-F9B3CDD4AE69}"/>
                </a:ext>
              </a:extLst>
            </p:cNvPr>
            <p:cNvSpPr/>
            <p:nvPr/>
          </p:nvSpPr>
          <p:spPr>
            <a:xfrm rot="5400000">
              <a:off x="-196196" y="3685544"/>
              <a:ext cx="1307975" cy="915583"/>
            </a:xfrm>
            <a:prstGeom prst="chevron">
              <a:avLst/>
            </a:prstGeom>
            <a:solidFill>
              <a:schemeClr val="accent2"/>
            </a:solidFill>
            <a:ln>
              <a:solidFill>
                <a:schemeClr val="accent2"/>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en-US"/>
            </a:p>
          </p:txBody>
        </p:sp>
        <p:sp>
          <p:nvSpPr>
            <p:cNvPr id="7" name="Arrow: Chevron 4">
              <a:extLst>
                <a:ext uri="{FF2B5EF4-FFF2-40B4-BE49-F238E27FC236}">
                  <a16:creationId xmlns:a16="http://schemas.microsoft.com/office/drawing/2014/main" id="{04437483-E15A-D0B6-11D4-42688507AF60}"/>
                </a:ext>
              </a:extLst>
            </p:cNvPr>
            <p:cNvSpPr txBox="1"/>
            <p:nvPr/>
          </p:nvSpPr>
          <p:spPr>
            <a:xfrm>
              <a:off x="1" y="3947140"/>
              <a:ext cx="915583" cy="39239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Visualization</a:t>
              </a:r>
            </a:p>
          </p:txBody>
        </p:sp>
      </p:grpSp>
      <p:pic>
        <p:nvPicPr>
          <p:cNvPr id="6" name="Picture 5">
            <a:extLst>
              <a:ext uri="{FF2B5EF4-FFF2-40B4-BE49-F238E27FC236}">
                <a16:creationId xmlns:a16="http://schemas.microsoft.com/office/drawing/2014/main" id="{3E817A5F-44FF-BBB0-A781-1ABB95888D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960" y="2848508"/>
            <a:ext cx="8534400" cy="856184"/>
          </a:xfrm>
          <a:prstGeom prst="rect">
            <a:avLst/>
          </a:prstGeom>
        </p:spPr>
      </p:pic>
      <p:pic>
        <p:nvPicPr>
          <p:cNvPr id="13" name="Picture 12" descr="Graphical user interface, text, application&#10;&#10;AI-generated content may be incorrect.">
            <a:extLst>
              <a:ext uri="{FF2B5EF4-FFF2-40B4-BE49-F238E27FC236}">
                <a16:creationId xmlns:a16="http://schemas.microsoft.com/office/drawing/2014/main" id="{7741F701-039E-1F7B-0ACC-CE522449B7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3290" y="3886200"/>
            <a:ext cx="3168713" cy="711939"/>
          </a:xfrm>
          <a:prstGeom prst="rect">
            <a:avLst/>
          </a:prstGeom>
        </p:spPr>
      </p:pic>
      <p:sp>
        <p:nvSpPr>
          <p:cNvPr id="14" name="TextBox 13">
            <a:extLst>
              <a:ext uri="{FF2B5EF4-FFF2-40B4-BE49-F238E27FC236}">
                <a16:creationId xmlns:a16="http://schemas.microsoft.com/office/drawing/2014/main" id="{E90BB279-7402-1BA9-27AE-07A9088E4C72}"/>
              </a:ext>
            </a:extLst>
          </p:cNvPr>
          <p:cNvSpPr txBox="1"/>
          <p:nvPr/>
        </p:nvSpPr>
        <p:spPr>
          <a:xfrm>
            <a:off x="270094" y="4742199"/>
            <a:ext cx="4301906" cy="1200329"/>
          </a:xfrm>
          <a:prstGeom prst="rect">
            <a:avLst/>
          </a:prstGeom>
          <a:noFill/>
        </p:spPr>
        <p:txBody>
          <a:bodyPr wrap="square">
            <a:spAutoFit/>
          </a:bodyPr>
          <a:lstStyle/>
          <a:p>
            <a:r>
              <a:rPr lang="en-US" b="1" dirty="0"/>
              <a:t>The basic table is simple, but just spits out the data the way it looks right now.  To group it and make it pretty, we want to do a bit more.</a:t>
            </a:r>
          </a:p>
        </p:txBody>
      </p:sp>
      <p:pic>
        <p:nvPicPr>
          <p:cNvPr id="16" name="Picture 15" descr="A picture containing table&#10;&#10;AI-generated content may be incorrect.">
            <a:extLst>
              <a:ext uri="{FF2B5EF4-FFF2-40B4-BE49-F238E27FC236}">
                <a16:creationId xmlns:a16="http://schemas.microsoft.com/office/drawing/2014/main" id="{89EAABFE-3F90-D46F-89EA-F3D3AC763AF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44840" y="3703832"/>
            <a:ext cx="4267200" cy="2204113"/>
          </a:xfrm>
          <a:prstGeom prst="rect">
            <a:avLst/>
          </a:prstGeom>
        </p:spPr>
      </p:pic>
      <p:sp>
        <p:nvSpPr>
          <p:cNvPr id="17" name="Arrow: Right 16">
            <a:extLst>
              <a:ext uri="{FF2B5EF4-FFF2-40B4-BE49-F238E27FC236}">
                <a16:creationId xmlns:a16="http://schemas.microsoft.com/office/drawing/2014/main" id="{779F970D-F628-B075-61FC-AB22033CE791}"/>
              </a:ext>
            </a:extLst>
          </p:cNvPr>
          <p:cNvSpPr/>
          <p:nvPr/>
        </p:nvSpPr>
        <p:spPr>
          <a:xfrm>
            <a:off x="3714940" y="4013569"/>
            <a:ext cx="685800" cy="457200"/>
          </a:xfrm>
          <a:prstGeom prst="rightArrow">
            <a:avLst/>
          </a:prstGeom>
          <a:solidFill>
            <a:schemeClr val="accent4">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30718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B9DC42-B581-DD45-F2AC-3D58855696CD}"/>
            </a:ext>
          </a:extLst>
        </p:cNvPr>
        <p:cNvGrpSpPr/>
        <p:nvPr/>
      </p:nvGrpSpPr>
      <p:grpSpPr>
        <a:xfrm>
          <a:off x="0" y="0"/>
          <a:ext cx="0" cy="0"/>
          <a:chOff x="0" y="0"/>
          <a:chExt cx="0" cy="0"/>
        </a:xfrm>
      </p:grpSpPr>
      <p:sp>
        <p:nvSpPr>
          <p:cNvPr id="5" name="AutoShape 4" descr="R logo">
            <a:extLst>
              <a:ext uri="{FF2B5EF4-FFF2-40B4-BE49-F238E27FC236}">
                <a16:creationId xmlns:a16="http://schemas.microsoft.com/office/drawing/2014/main" id="{A66B0A76-F394-3CB1-D5EC-F4208A31FB5F}"/>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itle 1">
            <a:extLst>
              <a:ext uri="{FF2B5EF4-FFF2-40B4-BE49-F238E27FC236}">
                <a16:creationId xmlns:a16="http://schemas.microsoft.com/office/drawing/2014/main" id="{C61F0D8F-2209-0D69-89DC-282A51F2256B}"/>
              </a:ext>
            </a:extLst>
          </p:cNvPr>
          <p:cNvSpPr>
            <a:spLocks noGrp="1"/>
          </p:cNvSpPr>
          <p:nvPr>
            <p:ph type="title"/>
          </p:nvPr>
        </p:nvSpPr>
        <p:spPr>
          <a:xfrm>
            <a:off x="304800" y="76200"/>
            <a:ext cx="8534400" cy="990600"/>
          </a:xfrm>
          <a:prstGeom prst="rect">
            <a:avLst/>
          </a:prstGeom>
        </p:spPr>
        <p:txBody>
          <a:bodyPr>
            <a:normAutofit/>
          </a:bodyPr>
          <a:lstStyle/>
          <a:p>
            <a:pPr marL="0" lvl="0" indent="0">
              <a:buNone/>
            </a:pPr>
            <a:r>
              <a:rPr lang="en-US" dirty="0"/>
              <a:t>Visualizing the Data in R</a:t>
            </a:r>
            <a:endParaRPr dirty="0"/>
          </a:p>
        </p:txBody>
      </p:sp>
      <p:grpSp>
        <p:nvGrpSpPr>
          <p:cNvPr id="2" name="Group 1">
            <a:extLst>
              <a:ext uri="{FF2B5EF4-FFF2-40B4-BE49-F238E27FC236}">
                <a16:creationId xmlns:a16="http://schemas.microsoft.com/office/drawing/2014/main" id="{EF0694E0-61A6-94C2-1D7E-738888040125}"/>
              </a:ext>
            </a:extLst>
          </p:cNvPr>
          <p:cNvGrpSpPr/>
          <p:nvPr/>
        </p:nvGrpSpPr>
        <p:grpSpPr>
          <a:xfrm>
            <a:off x="303290" y="1143000"/>
            <a:ext cx="915584" cy="1307975"/>
            <a:chOff x="0" y="3489348"/>
            <a:chExt cx="915584" cy="1307975"/>
          </a:xfrm>
        </p:grpSpPr>
        <p:sp>
          <p:nvSpPr>
            <p:cNvPr id="4" name="Arrow: Chevron 3">
              <a:extLst>
                <a:ext uri="{FF2B5EF4-FFF2-40B4-BE49-F238E27FC236}">
                  <a16:creationId xmlns:a16="http://schemas.microsoft.com/office/drawing/2014/main" id="{7CC5B744-F63E-F7C7-6549-650CD45EFE08}"/>
                </a:ext>
              </a:extLst>
            </p:cNvPr>
            <p:cNvSpPr/>
            <p:nvPr/>
          </p:nvSpPr>
          <p:spPr>
            <a:xfrm rot="5400000">
              <a:off x="-196196" y="3685544"/>
              <a:ext cx="1307975" cy="915583"/>
            </a:xfrm>
            <a:prstGeom prst="chevron">
              <a:avLst/>
            </a:prstGeom>
            <a:solidFill>
              <a:schemeClr val="accent2"/>
            </a:solidFill>
            <a:ln>
              <a:solidFill>
                <a:schemeClr val="accent2"/>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en-US"/>
            </a:p>
          </p:txBody>
        </p:sp>
        <p:sp>
          <p:nvSpPr>
            <p:cNvPr id="7" name="Arrow: Chevron 4">
              <a:extLst>
                <a:ext uri="{FF2B5EF4-FFF2-40B4-BE49-F238E27FC236}">
                  <a16:creationId xmlns:a16="http://schemas.microsoft.com/office/drawing/2014/main" id="{19D406D6-6F86-979B-1140-10926AF71FED}"/>
                </a:ext>
              </a:extLst>
            </p:cNvPr>
            <p:cNvSpPr txBox="1"/>
            <p:nvPr/>
          </p:nvSpPr>
          <p:spPr>
            <a:xfrm>
              <a:off x="1" y="3947140"/>
              <a:ext cx="915583" cy="39239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Visualization</a:t>
              </a:r>
            </a:p>
          </p:txBody>
        </p:sp>
      </p:grpSp>
      <p:pic>
        <p:nvPicPr>
          <p:cNvPr id="9" name="Picture 8" descr="Text&#10;&#10;AI-generated content may be incorrect.">
            <a:extLst>
              <a:ext uri="{FF2B5EF4-FFF2-40B4-BE49-F238E27FC236}">
                <a16:creationId xmlns:a16="http://schemas.microsoft.com/office/drawing/2014/main" id="{FEA0A195-7A78-189B-037B-E4BE2CDB3A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5400" y="1143001"/>
            <a:ext cx="3590664" cy="4878388"/>
          </a:xfrm>
          <a:prstGeom prst="rect">
            <a:avLst/>
          </a:prstGeom>
        </p:spPr>
      </p:pic>
      <p:sp>
        <p:nvSpPr>
          <p:cNvPr id="10" name="TextBox 9">
            <a:extLst>
              <a:ext uri="{FF2B5EF4-FFF2-40B4-BE49-F238E27FC236}">
                <a16:creationId xmlns:a16="http://schemas.microsoft.com/office/drawing/2014/main" id="{62EB3B32-08DE-5012-AC40-74D5CC8DE803}"/>
              </a:ext>
            </a:extLst>
          </p:cNvPr>
          <p:cNvSpPr txBox="1"/>
          <p:nvPr/>
        </p:nvSpPr>
        <p:spPr>
          <a:xfrm>
            <a:off x="1252823" y="1076608"/>
            <a:ext cx="3590664" cy="646331"/>
          </a:xfrm>
          <a:prstGeom prst="rect">
            <a:avLst/>
          </a:prstGeom>
          <a:noFill/>
        </p:spPr>
        <p:txBody>
          <a:bodyPr wrap="square" rtlCol="0">
            <a:spAutoFit/>
          </a:bodyPr>
          <a:lstStyle/>
          <a:p>
            <a:r>
              <a:rPr lang="en-US" dirty="0"/>
              <a:t>Add a group name for each state to separate them visually.</a:t>
            </a:r>
          </a:p>
        </p:txBody>
      </p:sp>
      <p:sp>
        <p:nvSpPr>
          <p:cNvPr id="11" name="TextBox 10">
            <a:extLst>
              <a:ext uri="{FF2B5EF4-FFF2-40B4-BE49-F238E27FC236}">
                <a16:creationId xmlns:a16="http://schemas.microsoft.com/office/drawing/2014/main" id="{EA39A7E3-8F2A-40A5-D341-DCF1805A34E5}"/>
              </a:ext>
            </a:extLst>
          </p:cNvPr>
          <p:cNvSpPr txBox="1"/>
          <p:nvPr/>
        </p:nvSpPr>
        <p:spPr>
          <a:xfrm>
            <a:off x="1252821" y="1631725"/>
            <a:ext cx="3852577" cy="369332"/>
          </a:xfrm>
          <a:prstGeom prst="rect">
            <a:avLst/>
          </a:prstGeom>
          <a:noFill/>
        </p:spPr>
        <p:txBody>
          <a:bodyPr wrap="square" rtlCol="0">
            <a:spAutoFit/>
          </a:bodyPr>
          <a:lstStyle/>
          <a:p>
            <a:r>
              <a:rPr lang="en-US" dirty="0"/>
              <a:t>Hide columns we don’t need to show.</a:t>
            </a:r>
          </a:p>
        </p:txBody>
      </p:sp>
      <p:sp>
        <p:nvSpPr>
          <p:cNvPr id="15" name="TextBox 14">
            <a:extLst>
              <a:ext uri="{FF2B5EF4-FFF2-40B4-BE49-F238E27FC236}">
                <a16:creationId xmlns:a16="http://schemas.microsoft.com/office/drawing/2014/main" id="{C557E437-907D-DD38-9F9A-61BED176EB7D}"/>
              </a:ext>
            </a:extLst>
          </p:cNvPr>
          <p:cNvSpPr txBox="1"/>
          <p:nvPr/>
        </p:nvSpPr>
        <p:spPr>
          <a:xfrm>
            <a:off x="1252823" y="1993184"/>
            <a:ext cx="3852577" cy="369332"/>
          </a:xfrm>
          <a:prstGeom prst="rect">
            <a:avLst/>
          </a:prstGeom>
          <a:noFill/>
        </p:spPr>
        <p:txBody>
          <a:bodyPr wrap="square" rtlCol="0">
            <a:spAutoFit/>
          </a:bodyPr>
          <a:lstStyle/>
          <a:p>
            <a:r>
              <a:rPr lang="en-US" dirty="0"/>
              <a:t>Format numbers with $ and , marks.</a:t>
            </a:r>
          </a:p>
        </p:txBody>
      </p:sp>
      <p:sp>
        <p:nvSpPr>
          <p:cNvPr id="18" name="TextBox 17">
            <a:extLst>
              <a:ext uri="{FF2B5EF4-FFF2-40B4-BE49-F238E27FC236}">
                <a16:creationId xmlns:a16="http://schemas.microsoft.com/office/drawing/2014/main" id="{9BC81913-1056-05BF-38FF-21032C8C9ED3}"/>
              </a:ext>
            </a:extLst>
          </p:cNvPr>
          <p:cNvSpPr txBox="1"/>
          <p:nvPr/>
        </p:nvSpPr>
        <p:spPr>
          <a:xfrm>
            <a:off x="1252821" y="2539309"/>
            <a:ext cx="3852577" cy="369332"/>
          </a:xfrm>
          <a:prstGeom prst="rect">
            <a:avLst/>
          </a:prstGeom>
          <a:noFill/>
        </p:spPr>
        <p:txBody>
          <a:bodyPr wrap="square" rtlCol="0">
            <a:spAutoFit/>
          </a:bodyPr>
          <a:lstStyle/>
          <a:p>
            <a:r>
              <a:rPr lang="en-US" dirty="0"/>
              <a:t>Format cells for state group names.</a:t>
            </a:r>
          </a:p>
        </p:txBody>
      </p:sp>
      <p:sp>
        <p:nvSpPr>
          <p:cNvPr id="19" name="TextBox 18">
            <a:extLst>
              <a:ext uri="{FF2B5EF4-FFF2-40B4-BE49-F238E27FC236}">
                <a16:creationId xmlns:a16="http://schemas.microsoft.com/office/drawing/2014/main" id="{F81F77DC-1EC6-3C26-7884-164AC9BDC3C1}"/>
              </a:ext>
            </a:extLst>
          </p:cNvPr>
          <p:cNvSpPr txBox="1"/>
          <p:nvPr/>
        </p:nvSpPr>
        <p:spPr>
          <a:xfrm>
            <a:off x="914401" y="3180226"/>
            <a:ext cx="4157050" cy="369332"/>
          </a:xfrm>
          <a:prstGeom prst="rect">
            <a:avLst/>
          </a:prstGeom>
          <a:noFill/>
        </p:spPr>
        <p:txBody>
          <a:bodyPr wrap="square" rtlCol="0">
            <a:spAutoFit/>
          </a:bodyPr>
          <a:lstStyle/>
          <a:p>
            <a:r>
              <a:rPr lang="en-US" dirty="0"/>
              <a:t>Add a group header for wage percentiles.</a:t>
            </a:r>
          </a:p>
        </p:txBody>
      </p:sp>
      <p:sp>
        <p:nvSpPr>
          <p:cNvPr id="20" name="TextBox 19">
            <a:extLst>
              <a:ext uri="{FF2B5EF4-FFF2-40B4-BE49-F238E27FC236}">
                <a16:creationId xmlns:a16="http://schemas.microsoft.com/office/drawing/2014/main" id="{D9CA8B9D-E8A6-FE74-5BB5-8BF63BB2AB86}"/>
              </a:ext>
            </a:extLst>
          </p:cNvPr>
          <p:cNvSpPr txBox="1"/>
          <p:nvPr/>
        </p:nvSpPr>
        <p:spPr>
          <a:xfrm>
            <a:off x="914401" y="3978489"/>
            <a:ext cx="4157050" cy="369332"/>
          </a:xfrm>
          <a:prstGeom prst="rect">
            <a:avLst/>
          </a:prstGeom>
          <a:noFill/>
        </p:spPr>
        <p:txBody>
          <a:bodyPr wrap="square" rtlCol="0">
            <a:spAutoFit/>
          </a:bodyPr>
          <a:lstStyle/>
          <a:p>
            <a:r>
              <a:rPr lang="en-US" dirty="0"/>
              <a:t>Add a title and footnote.</a:t>
            </a:r>
          </a:p>
        </p:txBody>
      </p:sp>
      <p:sp>
        <p:nvSpPr>
          <p:cNvPr id="21" name="TextBox 20">
            <a:extLst>
              <a:ext uri="{FF2B5EF4-FFF2-40B4-BE49-F238E27FC236}">
                <a16:creationId xmlns:a16="http://schemas.microsoft.com/office/drawing/2014/main" id="{96FA68EC-D8C8-628C-0AAA-7F482B018943}"/>
              </a:ext>
            </a:extLst>
          </p:cNvPr>
          <p:cNvSpPr txBox="1"/>
          <p:nvPr/>
        </p:nvSpPr>
        <p:spPr>
          <a:xfrm>
            <a:off x="685800" y="4564401"/>
            <a:ext cx="4157050" cy="369332"/>
          </a:xfrm>
          <a:prstGeom prst="rect">
            <a:avLst/>
          </a:prstGeom>
          <a:noFill/>
        </p:spPr>
        <p:txBody>
          <a:bodyPr wrap="square" rtlCol="0">
            <a:spAutoFit/>
          </a:bodyPr>
          <a:lstStyle/>
          <a:p>
            <a:r>
              <a:rPr lang="en-US" dirty="0"/>
              <a:t>Rename columns with user-friendly labels</a:t>
            </a:r>
          </a:p>
        </p:txBody>
      </p:sp>
      <p:sp>
        <p:nvSpPr>
          <p:cNvPr id="22" name="TextBox 21">
            <a:extLst>
              <a:ext uri="{FF2B5EF4-FFF2-40B4-BE49-F238E27FC236}">
                <a16:creationId xmlns:a16="http://schemas.microsoft.com/office/drawing/2014/main" id="{C655BF18-211A-1F99-2777-E45CA3DED3B9}"/>
              </a:ext>
            </a:extLst>
          </p:cNvPr>
          <p:cNvSpPr txBox="1"/>
          <p:nvPr/>
        </p:nvSpPr>
        <p:spPr>
          <a:xfrm>
            <a:off x="685800" y="5478318"/>
            <a:ext cx="4385651" cy="369332"/>
          </a:xfrm>
          <a:prstGeom prst="rect">
            <a:avLst/>
          </a:prstGeom>
          <a:noFill/>
        </p:spPr>
        <p:txBody>
          <a:bodyPr wrap="square" rtlCol="0">
            <a:spAutoFit/>
          </a:bodyPr>
          <a:lstStyle/>
          <a:p>
            <a:r>
              <a:rPr lang="en-US" dirty="0"/>
              <a:t>Move mean wage next to employment data</a:t>
            </a:r>
          </a:p>
        </p:txBody>
      </p:sp>
      <p:cxnSp>
        <p:nvCxnSpPr>
          <p:cNvPr id="24" name="Straight Arrow Connector 23">
            <a:extLst>
              <a:ext uri="{FF2B5EF4-FFF2-40B4-BE49-F238E27FC236}">
                <a16:creationId xmlns:a16="http://schemas.microsoft.com/office/drawing/2014/main" id="{8D8D988A-1FB9-4863-E2D2-EEC9BFC0E200}"/>
              </a:ext>
            </a:extLst>
          </p:cNvPr>
          <p:cNvCxnSpPr/>
          <p:nvPr/>
        </p:nvCxnSpPr>
        <p:spPr>
          <a:xfrm>
            <a:off x="3505200" y="1524000"/>
            <a:ext cx="1676400" cy="7679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408F74E9-240D-794F-CCE2-111DB8042869}"/>
              </a:ext>
            </a:extLst>
          </p:cNvPr>
          <p:cNvCxnSpPr>
            <a:cxnSpLocks/>
          </p:cNvCxnSpPr>
          <p:nvPr/>
        </p:nvCxnSpPr>
        <p:spPr>
          <a:xfrm flipV="1">
            <a:off x="4867630" y="1796051"/>
            <a:ext cx="390170" cy="7034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B58B9FC7-46CD-B2E7-5302-8E26BFD065DD}"/>
              </a:ext>
            </a:extLst>
          </p:cNvPr>
          <p:cNvCxnSpPr>
            <a:cxnSpLocks/>
          </p:cNvCxnSpPr>
          <p:nvPr/>
        </p:nvCxnSpPr>
        <p:spPr>
          <a:xfrm flipV="1">
            <a:off x="4719815" y="2029282"/>
            <a:ext cx="461785" cy="14273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82867609-B6B2-C7A9-885E-AA9CD71B2CD9}"/>
              </a:ext>
            </a:extLst>
          </p:cNvPr>
          <p:cNvCxnSpPr>
            <a:cxnSpLocks/>
          </p:cNvCxnSpPr>
          <p:nvPr/>
        </p:nvCxnSpPr>
        <p:spPr>
          <a:xfrm>
            <a:off x="4724400" y="2172020"/>
            <a:ext cx="414949" cy="20396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D0A5C8BD-BFF7-BF9A-B0B9-9DD57BD2547C}"/>
              </a:ext>
            </a:extLst>
          </p:cNvPr>
          <p:cNvCxnSpPr>
            <a:cxnSpLocks/>
          </p:cNvCxnSpPr>
          <p:nvPr/>
        </p:nvCxnSpPr>
        <p:spPr>
          <a:xfrm>
            <a:off x="4648402" y="2742114"/>
            <a:ext cx="533198"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83D51E32-7A62-7882-5B48-5080259407EE}"/>
              </a:ext>
            </a:extLst>
          </p:cNvPr>
          <p:cNvCxnSpPr>
            <a:cxnSpLocks/>
          </p:cNvCxnSpPr>
          <p:nvPr/>
        </p:nvCxnSpPr>
        <p:spPr>
          <a:xfrm>
            <a:off x="4840628" y="3382194"/>
            <a:ext cx="340972"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A3749335-388D-25EC-B499-8A3346710C10}"/>
              </a:ext>
            </a:extLst>
          </p:cNvPr>
          <p:cNvCxnSpPr>
            <a:cxnSpLocks/>
          </p:cNvCxnSpPr>
          <p:nvPr/>
        </p:nvCxnSpPr>
        <p:spPr>
          <a:xfrm>
            <a:off x="3334714" y="4185004"/>
            <a:ext cx="1804635" cy="8219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62BB86EB-9EF2-4E35-5BC6-D4F7309CB7FB}"/>
              </a:ext>
            </a:extLst>
          </p:cNvPr>
          <p:cNvCxnSpPr>
            <a:cxnSpLocks/>
          </p:cNvCxnSpPr>
          <p:nvPr/>
        </p:nvCxnSpPr>
        <p:spPr>
          <a:xfrm flipV="1">
            <a:off x="4719815" y="4711897"/>
            <a:ext cx="461785" cy="3301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0BE056A3-6761-8D2F-408A-27942CF6732B}"/>
              </a:ext>
            </a:extLst>
          </p:cNvPr>
          <p:cNvCxnSpPr>
            <a:cxnSpLocks/>
          </p:cNvCxnSpPr>
          <p:nvPr/>
        </p:nvCxnSpPr>
        <p:spPr>
          <a:xfrm flipV="1">
            <a:off x="4853731" y="5662984"/>
            <a:ext cx="327869" cy="1618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408820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8BD858-920D-4B59-E804-F172E54DC427}"/>
            </a:ext>
          </a:extLst>
        </p:cNvPr>
        <p:cNvGrpSpPr/>
        <p:nvPr/>
      </p:nvGrpSpPr>
      <p:grpSpPr>
        <a:xfrm>
          <a:off x="0" y="0"/>
          <a:ext cx="0" cy="0"/>
          <a:chOff x="0" y="0"/>
          <a:chExt cx="0" cy="0"/>
        </a:xfrm>
      </p:grpSpPr>
      <p:sp>
        <p:nvSpPr>
          <p:cNvPr id="5" name="AutoShape 4" descr="R logo">
            <a:extLst>
              <a:ext uri="{FF2B5EF4-FFF2-40B4-BE49-F238E27FC236}">
                <a16:creationId xmlns:a16="http://schemas.microsoft.com/office/drawing/2014/main" id="{36590873-1E0A-481A-320A-00D0CAA14807}"/>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itle 1">
            <a:extLst>
              <a:ext uri="{FF2B5EF4-FFF2-40B4-BE49-F238E27FC236}">
                <a16:creationId xmlns:a16="http://schemas.microsoft.com/office/drawing/2014/main" id="{D211C7F8-D4B3-5CB1-CB0E-9A6F75A0EEFC}"/>
              </a:ext>
            </a:extLst>
          </p:cNvPr>
          <p:cNvSpPr>
            <a:spLocks noGrp="1"/>
          </p:cNvSpPr>
          <p:nvPr>
            <p:ph type="title"/>
          </p:nvPr>
        </p:nvSpPr>
        <p:spPr>
          <a:xfrm>
            <a:off x="304800" y="76200"/>
            <a:ext cx="8534400" cy="990600"/>
          </a:xfrm>
          <a:prstGeom prst="rect">
            <a:avLst/>
          </a:prstGeom>
        </p:spPr>
        <p:txBody>
          <a:bodyPr>
            <a:normAutofit/>
          </a:bodyPr>
          <a:lstStyle/>
          <a:p>
            <a:pPr marL="0" lvl="0" indent="0">
              <a:buNone/>
            </a:pPr>
            <a:r>
              <a:rPr lang="en-US" dirty="0"/>
              <a:t>Visualizing the Data in R</a:t>
            </a:r>
            <a:endParaRPr dirty="0"/>
          </a:p>
        </p:txBody>
      </p:sp>
      <p:grpSp>
        <p:nvGrpSpPr>
          <p:cNvPr id="2" name="Group 1">
            <a:extLst>
              <a:ext uri="{FF2B5EF4-FFF2-40B4-BE49-F238E27FC236}">
                <a16:creationId xmlns:a16="http://schemas.microsoft.com/office/drawing/2014/main" id="{FF84E8AD-FF4F-2976-3B67-406161D34F81}"/>
              </a:ext>
            </a:extLst>
          </p:cNvPr>
          <p:cNvGrpSpPr/>
          <p:nvPr/>
        </p:nvGrpSpPr>
        <p:grpSpPr>
          <a:xfrm>
            <a:off x="303290" y="1143000"/>
            <a:ext cx="915584" cy="1307975"/>
            <a:chOff x="0" y="3489348"/>
            <a:chExt cx="915584" cy="1307975"/>
          </a:xfrm>
        </p:grpSpPr>
        <p:sp>
          <p:nvSpPr>
            <p:cNvPr id="4" name="Arrow: Chevron 3">
              <a:extLst>
                <a:ext uri="{FF2B5EF4-FFF2-40B4-BE49-F238E27FC236}">
                  <a16:creationId xmlns:a16="http://schemas.microsoft.com/office/drawing/2014/main" id="{93CFC449-CA06-BBD5-77FD-B5852B4D1E09}"/>
                </a:ext>
              </a:extLst>
            </p:cNvPr>
            <p:cNvSpPr/>
            <p:nvPr/>
          </p:nvSpPr>
          <p:spPr>
            <a:xfrm rot="5400000">
              <a:off x="-196196" y="3685544"/>
              <a:ext cx="1307975" cy="915583"/>
            </a:xfrm>
            <a:prstGeom prst="chevron">
              <a:avLst/>
            </a:prstGeom>
            <a:solidFill>
              <a:schemeClr val="accent2"/>
            </a:solidFill>
            <a:ln>
              <a:solidFill>
                <a:schemeClr val="accent2"/>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en-US"/>
            </a:p>
          </p:txBody>
        </p:sp>
        <p:sp>
          <p:nvSpPr>
            <p:cNvPr id="7" name="Arrow: Chevron 4">
              <a:extLst>
                <a:ext uri="{FF2B5EF4-FFF2-40B4-BE49-F238E27FC236}">
                  <a16:creationId xmlns:a16="http://schemas.microsoft.com/office/drawing/2014/main" id="{E0C0ADC9-5AF1-EE7F-BC8B-F69B0D0C7D0B}"/>
                </a:ext>
              </a:extLst>
            </p:cNvPr>
            <p:cNvSpPr txBox="1"/>
            <p:nvPr/>
          </p:nvSpPr>
          <p:spPr>
            <a:xfrm>
              <a:off x="1" y="3947140"/>
              <a:ext cx="915583" cy="39239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Visualization</a:t>
              </a:r>
            </a:p>
          </p:txBody>
        </p:sp>
      </p:grpSp>
      <p:pic>
        <p:nvPicPr>
          <p:cNvPr id="6" name="Picture 5" descr="Graphical user interface, text, application, email&#10;&#10;AI-generated content may be incorrect.">
            <a:extLst>
              <a:ext uri="{FF2B5EF4-FFF2-40B4-BE49-F238E27FC236}">
                <a16:creationId xmlns:a16="http://schemas.microsoft.com/office/drawing/2014/main" id="{FDA36544-B7FB-D97C-A26B-3913995011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1602" y="1143000"/>
            <a:ext cx="5407598" cy="4838700"/>
          </a:xfrm>
          <a:prstGeom prst="rect">
            <a:avLst/>
          </a:prstGeom>
        </p:spPr>
      </p:pic>
      <p:sp>
        <p:nvSpPr>
          <p:cNvPr id="13" name="Content Placeholder 2">
            <a:extLst>
              <a:ext uri="{FF2B5EF4-FFF2-40B4-BE49-F238E27FC236}">
                <a16:creationId xmlns:a16="http://schemas.microsoft.com/office/drawing/2014/main" id="{4C306DAF-E98F-CC27-B251-A82D23D2BE17}"/>
              </a:ext>
            </a:extLst>
          </p:cNvPr>
          <p:cNvSpPr txBox="1">
            <a:spLocks/>
          </p:cNvSpPr>
          <p:nvPr/>
        </p:nvSpPr>
        <p:spPr>
          <a:xfrm>
            <a:off x="300272" y="2476626"/>
            <a:ext cx="3131329" cy="3390774"/>
          </a:xfrm>
          <a:prstGeom prst="rect">
            <a:avLst/>
          </a:prstGeom>
        </p:spPr>
        <p:txBody>
          <a:bodyPr vert="horz" lIns="91440" tIns="45720" rIns="91440" bIns="45720" rtlCol="0">
            <a:normAutofit/>
          </a:bodyPr>
          <a:lstStyle>
            <a:lvl1pPr marL="0" indent="0" algn="l" defTabSz="914400" rtl="0" eaLnBrk="1" latinLnBrk="0" hangingPunct="1">
              <a:spcBef>
                <a:spcPts val="0"/>
              </a:spcBef>
              <a:spcAft>
                <a:spcPts val="1200"/>
              </a:spcAft>
              <a:buFont typeface="Arial" pitchFamily="34" charset="0"/>
              <a:buNone/>
              <a:defRPr sz="2000" kern="1200">
                <a:solidFill>
                  <a:srgbClr val="0064AC"/>
                </a:solidFill>
                <a:latin typeface="Arial" panose="020B0604020202020204" pitchFamily="34" charset="0"/>
                <a:ea typeface="+mn-ea"/>
                <a:cs typeface="Arial" panose="020B0604020202020204" pitchFamily="34" charset="0"/>
              </a:defRPr>
            </a:lvl1pPr>
            <a:lvl2pPr marL="182880" indent="-182880" algn="l" defTabSz="914400" rtl="0" eaLnBrk="1" latinLnBrk="0" hangingPunct="1">
              <a:spcBef>
                <a:spcPts val="0"/>
              </a:spcBef>
              <a:spcAft>
                <a:spcPts val="600"/>
              </a:spcAft>
              <a:buFont typeface="Arial" panose="020B0604020202020204" pitchFamily="34" charset="0"/>
              <a:buChar char="•"/>
              <a:defRPr sz="2000" kern="1200">
                <a:solidFill>
                  <a:srgbClr val="0064AC"/>
                </a:solidFill>
                <a:latin typeface="Arial" panose="020B0604020202020204" pitchFamily="34" charset="0"/>
                <a:ea typeface="+mn-ea"/>
                <a:cs typeface="Arial" panose="020B0604020202020204" pitchFamily="34" charset="0"/>
              </a:defRPr>
            </a:lvl2pPr>
            <a:lvl3pPr marL="0" indent="-182880" algn="l" defTabSz="914400" rtl="0" eaLnBrk="1" latinLnBrk="0" hangingPunct="1">
              <a:spcBef>
                <a:spcPct val="20000"/>
              </a:spcBef>
              <a:buFont typeface="Courier New" panose="02070309020205020404" pitchFamily="49" charset="0"/>
              <a:buChar char="o"/>
              <a:defRPr sz="2000" kern="1200">
                <a:solidFill>
                  <a:srgbClr val="0064AC"/>
                </a:solidFill>
                <a:latin typeface="Arial" panose="020B0604020202020204" pitchFamily="34" charset="0"/>
                <a:ea typeface="+mn-ea"/>
                <a:cs typeface="Arial" panose="020B0604020202020204" pitchFamily="34" charset="0"/>
              </a:defRPr>
            </a:lvl3pPr>
            <a:lvl4pPr marL="0" indent="-182880" algn="l" defTabSz="914400" rtl="0" eaLnBrk="1" latinLnBrk="0" hangingPunct="1">
              <a:spcBef>
                <a:spcPct val="20000"/>
              </a:spcBef>
              <a:buFont typeface="Arial" panose="020B0604020202020204" pitchFamily="34" charset="0"/>
              <a:buChar char="•"/>
              <a:defRPr sz="1800" kern="1200">
                <a:solidFill>
                  <a:srgbClr val="0064AC"/>
                </a:solidFill>
                <a:latin typeface="Arial" panose="020B0604020202020204" pitchFamily="34" charset="0"/>
                <a:ea typeface="+mn-ea"/>
                <a:cs typeface="Arial" panose="020B0604020202020204" pitchFamily="34" charset="0"/>
              </a:defRPr>
            </a:lvl4pPr>
            <a:lvl5pPr marL="182880" indent="-182880" algn="l" defTabSz="914400" rtl="0" eaLnBrk="1" latinLnBrk="0" hangingPunct="1">
              <a:spcBef>
                <a:spcPct val="20000"/>
              </a:spcBef>
              <a:buFont typeface="Arial" panose="020B0604020202020204" pitchFamily="34" charset="0"/>
              <a:buChar char="•"/>
              <a:defRPr sz="1600" kern="1200">
                <a:solidFill>
                  <a:srgbClr val="0064AC"/>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Formatting makes all the difference!</a:t>
            </a:r>
          </a:p>
          <a:p>
            <a:r>
              <a:rPr lang="en-US" dirty="0"/>
              <a:t>Remaining challenges:</a:t>
            </a:r>
          </a:p>
          <a:p>
            <a:pPr marL="457200" indent="-457200">
              <a:buAutoNum type="arabicPeriod"/>
            </a:pPr>
            <a:r>
              <a:rPr lang="en-US" sz="1800" dirty="0"/>
              <a:t>Getting this to the recipient.</a:t>
            </a:r>
          </a:p>
          <a:p>
            <a:pPr marL="457200" indent="-457200">
              <a:buAutoNum type="arabicPeriod"/>
            </a:pPr>
            <a:r>
              <a:rPr lang="en-US" sz="1800" dirty="0"/>
              <a:t>Scaling this up (we hard coded “Carpenters” as a filter and in the title). </a:t>
            </a:r>
          </a:p>
          <a:p>
            <a:r>
              <a:rPr lang="en-US" sz="1800" dirty="0"/>
              <a:t>We’ll come back to #2 soon!</a:t>
            </a:r>
          </a:p>
        </p:txBody>
      </p:sp>
    </p:spTree>
    <p:extLst>
      <p:ext uri="{BB962C8B-B14F-4D97-AF65-F5344CB8AC3E}">
        <p14:creationId xmlns:p14="http://schemas.microsoft.com/office/powerpoint/2010/main" val="19533726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5B1CCD-7D91-A286-3AAA-BB984AFFD12F}"/>
            </a:ext>
          </a:extLst>
        </p:cNvPr>
        <p:cNvGrpSpPr/>
        <p:nvPr/>
      </p:nvGrpSpPr>
      <p:grpSpPr>
        <a:xfrm>
          <a:off x="0" y="0"/>
          <a:ext cx="0" cy="0"/>
          <a:chOff x="0" y="0"/>
          <a:chExt cx="0" cy="0"/>
        </a:xfrm>
      </p:grpSpPr>
      <p:sp>
        <p:nvSpPr>
          <p:cNvPr id="5" name="AutoShape 4" descr="R logo">
            <a:extLst>
              <a:ext uri="{FF2B5EF4-FFF2-40B4-BE49-F238E27FC236}">
                <a16:creationId xmlns:a16="http://schemas.microsoft.com/office/drawing/2014/main" id="{A15EEA51-1CEB-9B08-8CF7-FB495337D7E0}"/>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itle 1">
            <a:extLst>
              <a:ext uri="{FF2B5EF4-FFF2-40B4-BE49-F238E27FC236}">
                <a16:creationId xmlns:a16="http://schemas.microsoft.com/office/drawing/2014/main" id="{934759D6-864C-BD20-9CFE-536F5278D08F}"/>
              </a:ext>
            </a:extLst>
          </p:cNvPr>
          <p:cNvSpPr>
            <a:spLocks noGrp="1"/>
          </p:cNvSpPr>
          <p:nvPr>
            <p:ph type="title"/>
          </p:nvPr>
        </p:nvSpPr>
        <p:spPr>
          <a:xfrm>
            <a:off x="304800" y="76200"/>
            <a:ext cx="8534400" cy="990600"/>
          </a:xfrm>
          <a:prstGeom prst="rect">
            <a:avLst/>
          </a:prstGeom>
        </p:spPr>
        <p:txBody>
          <a:bodyPr>
            <a:normAutofit/>
          </a:bodyPr>
          <a:lstStyle/>
          <a:p>
            <a:pPr marL="0" lvl="0" indent="0">
              <a:buNone/>
            </a:pPr>
            <a:r>
              <a:rPr lang="en-US" dirty="0"/>
              <a:t>Visualizing the Data in R</a:t>
            </a:r>
            <a:endParaRPr dirty="0"/>
          </a:p>
        </p:txBody>
      </p:sp>
      <p:sp>
        <p:nvSpPr>
          <p:cNvPr id="12" name="Content Placeholder 2">
            <a:extLst>
              <a:ext uri="{FF2B5EF4-FFF2-40B4-BE49-F238E27FC236}">
                <a16:creationId xmlns:a16="http://schemas.microsoft.com/office/drawing/2014/main" id="{8704CC81-FDDC-5EF1-EBCD-970E8E1A6EAC}"/>
              </a:ext>
            </a:extLst>
          </p:cNvPr>
          <p:cNvSpPr txBox="1">
            <a:spLocks/>
          </p:cNvSpPr>
          <p:nvPr/>
        </p:nvSpPr>
        <p:spPr>
          <a:xfrm>
            <a:off x="1295399" y="1143000"/>
            <a:ext cx="7315199" cy="1705508"/>
          </a:xfrm>
          <a:prstGeom prst="rect">
            <a:avLst/>
          </a:prstGeom>
        </p:spPr>
        <p:txBody>
          <a:bodyPr vert="horz" lIns="91440" tIns="45720" rIns="91440" bIns="45720" rtlCol="0">
            <a:normAutofit fontScale="85000" lnSpcReduction="20000"/>
          </a:bodyPr>
          <a:lstStyle>
            <a:lvl1pPr marL="0" indent="0" algn="l" defTabSz="914400" rtl="0" eaLnBrk="1" latinLnBrk="0" hangingPunct="1">
              <a:spcBef>
                <a:spcPts val="0"/>
              </a:spcBef>
              <a:spcAft>
                <a:spcPts val="1200"/>
              </a:spcAft>
              <a:buFont typeface="Arial" pitchFamily="34" charset="0"/>
              <a:buNone/>
              <a:defRPr sz="2000" kern="1200">
                <a:solidFill>
                  <a:srgbClr val="0064AC"/>
                </a:solidFill>
                <a:latin typeface="Arial" panose="020B0604020202020204" pitchFamily="34" charset="0"/>
                <a:ea typeface="+mn-ea"/>
                <a:cs typeface="Arial" panose="020B0604020202020204" pitchFamily="34" charset="0"/>
              </a:defRPr>
            </a:lvl1pPr>
            <a:lvl2pPr marL="182880" indent="-182880" algn="l" defTabSz="914400" rtl="0" eaLnBrk="1" latinLnBrk="0" hangingPunct="1">
              <a:spcBef>
                <a:spcPts val="0"/>
              </a:spcBef>
              <a:spcAft>
                <a:spcPts val="600"/>
              </a:spcAft>
              <a:buFont typeface="Arial" panose="020B0604020202020204" pitchFamily="34" charset="0"/>
              <a:buChar char="•"/>
              <a:defRPr sz="2000" kern="1200">
                <a:solidFill>
                  <a:srgbClr val="0064AC"/>
                </a:solidFill>
                <a:latin typeface="Arial" panose="020B0604020202020204" pitchFamily="34" charset="0"/>
                <a:ea typeface="+mn-ea"/>
                <a:cs typeface="Arial" panose="020B0604020202020204" pitchFamily="34" charset="0"/>
              </a:defRPr>
            </a:lvl2pPr>
            <a:lvl3pPr marL="0" indent="-182880" algn="l" defTabSz="914400" rtl="0" eaLnBrk="1" latinLnBrk="0" hangingPunct="1">
              <a:spcBef>
                <a:spcPct val="20000"/>
              </a:spcBef>
              <a:buFont typeface="Courier New" panose="02070309020205020404" pitchFamily="49" charset="0"/>
              <a:buChar char="o"/>
              <a:defRPr sz="2000" kern="1200">
                <a:solidFill>
                  <a:srgbClr val="0064AC"/>
                </a:solidFill>
                <a:latin typeface="Arial" panose="020B0604020202020204" pitchFamily="34" charset="0"/>
                <a:ea typeface="+mn-ea"/>
                <a:cs typeface="Arial" panose="020B0604020202020204" pitchFamily="34" charset="0"/>
              </a:defRPr>
            </a:lvl3pPr>
            <a:lvl4pPr marL="0" indent="-182880" algn="l" defTabSz="914400" rtl="0" eaLnBrk="1" latinLnBrk="0" hangingPunct="1">
              <a:spcBef>
                <a:spcPct val="20000"/>
              </a:spcBef>
              <a:buFont typeface="Arial" panose="020B0604020202020204" pitchFamily="34" charset="0"/>
              <a:buChar char="•"/>
              <a:defRPr sz="1800" kern="1200">
                <a:solidFill>
                  <a:srgbClr val="0064AC"/>
                </a:solidFill>
                <a:latin typeface="Arial" panose="020B0604020202020204" pitchFamily="34" charset="0"/>
                <a:ea typeface="+mn-ea"/>
                <a:cs typeface="Arial" panose="020B0604020202020204" pitchFamily="34" charset="0"/>
              </a:defRPr>
            </a:lvl4pPr>
            <a:lvl5pPr marL="182880" indent="-182880" algn="l" defTabSz="914400" rtl="0" eaLnBrk="1" latinLnBrk="0" hangingPunct="1">
              <a:spcBef>
                <a:spcPct val="20000"/>
              </a:spcBef>
              <a:buFont typeface="Arial" panose="020B0604020202020204" pitchFamily="34" charset="0"/>
              <a:buChar char="•"/>
              <a:defRPr sz="1600" kern="1200">
                <a:solidFill>
                  <a:srgbClr val="0064AC"/>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mj-lt"/>
              <a:buAutoNum type="arabicPeriod" startAt="2"/>
            </a:pPr>
            <a:r>
              <a:rPr lang="en-US" dirty="0"/>
              <a:t>I want a bar chart highlighting wages within different states and how they vary.</a:t>
            </a:r>
          </a:p>
          <a:p>
            <a:pPr marL="457200" indent="-457200">
              <a:buAutoNum type="arabicPeriod" startAt="2"/>
            </a:pPr>
            <a:r>
              <a:rPr lang="en-US" dirty="0"/>
              <a:t>I want a map, to highlight regional proximity in a way that separate bar charts do not.</a:t>
            </a:r>
          </a:p>
          <a:p>
            <a:r>
              <a:rPr lang="en-US" dirty="0"/>
              <a:t>I will use ggplot2 to do each of these. </a:t>
            </a:r>
            <a:r>
              <a:rPr lang="en-US" dirty="0">
                <a:hlinkClick r:id="rId2"/>
              </a:rPr>
              <a:t>https://ggplot2.tidyverse.org/</a:t>
            </a:r>
            <a:r>
              <a:rPr lang="en-US" dirty="0"/>
              <a:t> </a:t>
            </a:r>
          </a:p>
          <a:p>
            <a:endParaRPr lang="en-US" dirty="0"/>
          </a:p>
        </p:txBody>
      </p:sp>
      <p:grpSp>
        <p:nvGrpSpPr>
          <p:cNvPr id="2" name="Group 1">
            <a:extLst>
              <a:ext uri="{FF2B5EF4-FFF2-40B4-BE49-F238E27FC236}">
                <a16:creationId xmlns:a16="http://schemas.microsoft.com/office/drawing/2014/main" id="{199EB4D6-DCDD-66A4-C8C7-810313D49BF2}"/>
              </a:ext>
            </a:extLst>
          </p:cNvPr>
          <p:cNvGrpSpPr/>
          <p:nvPr/>
        </p:nvGrpSpPr>
        <p:grpSpPr>
          <a:xfrm>
            <a:off x="303290" y="1143000"/>
            <a:ext cx="915584" cy="1307975"/>
            <a:chOff x="0" y="3489348"/>
            <a:chExt cx="915584" cy="1307975"/>
          </a:xfrm>
        </p:grpSpPr>
        <p:sp>
          <p:nvSpPr>
            <p:cNvPr id="4" name="Arrow: Chevron 3">
              <a:extLst>
                <a:ext uri="{FF2B5EF4-FFF2-40B4-BE49-F238E27FC236}">
                  <a16:creationId xmlns:a16="http://schemas.microsoft.com/office/drawing/2014/main" id="{7AD83856-F431-3EE3-ACF8-470D29D39562}"/>
                </a:ext>
              </a:extLst>
            </p:cNvPr>
            <p:cNvSpPr/>
            <p:nvPr/>
          </p:nvSpPr>
          <p:spPr>
            <a:xfrm rot="5400000">
              <a:off x="-196196" y="3685544"/>
              <a:ext cx="1307975" cy="915583"/>
            </a:xfrm>
            <a:prstGeom prst="chevron">
              <a:avLst/>
            </a:prstGeom>
            <a:solidFill>
              <a:schemeClr val="accent2"/>
            </a:solidFill>
            <a:ln>
              <a:solidFill>
                <a:schemeClr val="accent2"/>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en-US"/>
            </a:p>
          </p:txBody>
        </p:sp>
        <p:sp>
          <p:nvSpPr>
            <p:cNvPr id="7" name="Arrow: Chevron 4">
              <a:extLst>
                <a:ext uri="{FF2B5EF4-FFF2-40B4-BE49-F238E27FC236}">
                  <a16:creationId xmlns:a16="http://schemas.microsoft.com/office/drawing/2014/main" id="{61D04405-71C2-03B7-3706-9D8B41678240}"/>
                </a:ext>
              </a:extLst>
            </p:cNvPr>
            <p:cNvSpPr txBox="1"/>
            <p:nvPr/>
          </p:nvSpPr>
          <p:spPr>
            <a:xfrm>
              <a:off x="1" y="3947140"/>
              <a:ext cx="915583" cy="39239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Visualization</a:t>
              </a:r>
            </a:p>
          </p:txBody>
        </p:sp>
      </p:grpSp>
      <p:sp>
        <p:nvSpPr>
          <p:cNvPr id="3" name="Content Placeholder 2">
            <a:extLst>
              <a:ext uri="{FF2B5EF4-FFF2-40B4-BE49-F238E27FC236}">
                <a16:creationId xmlns:a16="http://schemas.microsoft.com/office/drawing/2014/main" id="{66AC97E1-165A-1900-AC0C-91DB69472268}"/>
              </a:ext>
            </a:extLst>
          </p:cNvPr>
          <p:cNvSpPr txBox="1">
            <a:spLocks/>
          </p:cNvSpPr>
          <p:nvPr/>
        </p:nvSpPr>
        <p:spPr>
          <a:xfrm>
            <a:off x="313852" y="2769021"/>
            <a:ext cx="3953346" cy="3123608"/>
          </a:xfrm>
          <a:prstGeom prst="rect">
            <a:avLst/>
          </a:prstGeom>
        </p:spPr>
        <p:txBody>
          <a:bodyPr vert="horz" lIns="91440" tIns="45720" rIns="91440" bIns="45720" rtlCol="0">
            <a:normAutofit fontScale="85000" lnSpcReduction="10000"/>
          </a:bodyPr>
          <a:lstStyle>
            <a:lvl1pPr marL="0" indent="0" algn="l" defTabSz="914400" rtl="0" eaLnBrk="1" latinLnBrk="0" hangingPunct="1">
              <a:spcBef>
                <a:spcPts val="0"/>
              </a:spcBef>
              <a:spcAft>
                <a:spcPts val="1200"/>
              </a:spcAft>
              <a:buFont typeface="Arial" pitchFamily="34" charset="0"/>
              <a:buNone/>
              <a:defRPr sz="2000" kern="1200">
                <a:solidFill>
                  <a:srgbClr val="0064AC"/>
                </a:solidFill>
                <a:latin typeface="Arial" panose="020B0604020202020204" pitchFamily="34" charset="0"/>
                <a:ea typeface="+mn-ea"/>
                <a:cs typeface="Arial" panose="020B0604020202020204" pitchFamily="34" charset="0"/>
              </a:defRPr>
            </a:lvl1pPr>
            <a:lvl2pPr marL="182880" indent="-182880" algn="l" defTabSz="914400" rtl="0" eaLnBrk="1" latinLnBrk="0" hangingPunct="1">
              <a:spcBef>
                <a:spcPts val="0"/>
              </a:spcBef>
              <a:spcAft>
                <a:spcPts val="600"/>
              </a:spcAft>
              <a:buFont typeface="Arial" panose="020B0604020202020204" pitchFamily="34" charset="0"/>
              <a:buChar char="•"/>
              <a:defRPr sz="2000" kern="1200">
                <a:solidFill>
                  <a:srgbClr val="0064AC"/>
                </a:solidFill>
                <a:latin typeface="Arial" panose="020B0604020202020204" pitchFamily="34" charset="0"/>
                <a:ea typeface="+mn-ea"/>
                <a:cs typeface="Arial" panose="020B0604020202020204" pitchFamily="34" charset="0"/>
              </a:defRPr>
            </a:lvl2pPr>
            <a:lvl3pPr marL="0" indent="-182880" algn="l" defTabSz="914400" rtl="0" eaLnBrk="1" latinLnBrk="0" hangingPunct="1">
              <a:spcBef>
                <a:spcPct val="20000"/>
              </a:spcBef>
              <a:buFont typeface="Courier New" panose="02070309020205020404" pitchFamily="49" charset="0"/>
              <a:buChar char="o"/>
              <a:defRPr sz="2000" kern="1200">
                <a:solidFill>
                  <a:srgbClr val="0064AC"/>
                </a:solidFill>
                <a:latin typeface="Arial" panose="020B0604020202020204" pitchFamily="34" charset="0"/>
                <a:ea typeface="+mn-ea"/>
                <a:cs typeface="Arial" panose="020B0604020202020204" pitchFamily="34" charset="0"/>
              </a:defRPr>
            </a:lvl3pPr>
            <a:lvl4pPr marL="0" indent="-182880" algn="l" defTabSz="914400" rtl="0" eaLnBrk="1" latinLnBrk="0" hangingPunct="1">
              <a:spcBef>
                <a:spcPct val="20000"/>
              </a:spcBef>
              <a:buFont typeface="Arial" panose="020B0604020202020204" pitchFamily="34" charset="0"/>
              <a:buChar char="•"/>
              <a:defRPr sz="1800" kern="1200">
                <a:solidFill>
                  <a:srgbClr val="0064AC"/>
                </a:solidFill>
                <a:latin typeface="Arial" panose="020B0604020202020204" pitchFamily="34" charset="0"/>
                <a:ea typeface="+mn-ea"/>
                <a:cs typeface="Arial" panose="020B0604020202020204" pitchFamily="34" charset="0"/>
              </a:defRPr>
            </a:lvl4pPr>
            <a:lvl5pPr marL="182880" indent="-182880" algn="l" defTabSz="914400" rtl="0" eaLnBrk="1" latinLnBrk="0" hangingPunct="1">
              <a:spcBef>
                <a:spcPct val="20000"/>
              </a:spcBef>
              <a:buFont typeface="Arial" panose="020B0604020202020204" pitchFamily="34" charset="0"/>
              <a:buChar char="•"/>
              <a:defRPr sz="1600" kern="1200">
                <a:solidFill>
                  <a:srgbClr val="0064AC"/>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Elements of a </a:t>
            </a:r>
            <a:r>
              <a:rPr lang="en-US" dirty="0" err="1"/>
              <a:t>ggplot</a:t>
            </a:r>
            <a:r>
              <a:rPr lang="en-US" dirty="0"/>
              <a:t>:</a:t>
            </a:r>
          </a:p>
          <a:p>
            <a:pPr marL="457200" indent="-457200">
              <a:buAutoNum type="arabicPeriod"/>
            </a:pPr>
            <a:r>
              <a:rPr lang="en-US" dirty="0"/>
              <a:t>Data set – what are you plotting?</a:t>
            </a:r>
          </a:p>
          <a:p>
            <a:pPr marL="457200" indent="-457200">
              <a:buAutoNum type="arabicPeriod"/>
            </a:pPr>
            <a:r>
              <a:rPr lang="en-US" dirty="0"/>
              <a:t>Mapping (aesthetics) – what data columns will define your dynamic variables – x, y, color, fil, size, </a:t>
            </a:r>
            <a:r>
              <a:rPr lang="en-US" dirty="0" err="1"/>
              <a:t>etc</a:t>
            </a:r>
            <a:r>
              <a:rPr lang="en-US" dirty="0"/>
              <a:t>? Uses </a:t>
            </a:r>
            <a:r>
              <a:rPr lang="en-US" dirty="0" err="1"/>
              <a:t>aes</a:t>
            </a:r>
            <a:r>
              <a:rPr lang="en-US" dirty="0"/>
              <a:t>()</a:t>
            </a:r>
          </a:p>
          <a:p>
            <a:pPr marL="457200" indent="-457200">
              <a:buAutoNum type="arabicPeriod"/>
            </a:pPr>
            <a:r>
              <a:rPr lang="en-US" dirty="0"/>
              <a:t>Geometries – what shape will that mapped data take? Uses </a:t>
            </a:r>
            <a:r>
              <a:rPr lang="en-US" dirty="0" err="1"/>
              <a:t>geom</a:t>
            </a:r>
            <a:r>
              <a:rPr lang="en-US" dirty="0"/>
              <a:t>_()</a:t>
            </a:r>
          </a:p>
          <a:p>
            <a:pPr marL="457200" indent="-457200">
              <a:buAutoNum type="arabicPeriod"/>
            </a:pPr>
            <a:r>
              <a:rPr lang="en-US" dirty="0"/>
              <a:t>Scales, Labels, and Beautification</a:t>
            </a:r>
          </a:p>
        </p:txBody>
      </p:sp>
      <p:pic>
        <p:nvPicPr>
          <p:cNvPr id="15" name="Picture 14" descr="Text&#10;&#10;AI-generated content may be incorrect.">
            <a:extLst>
              <a:ext uri="{FF2B5EF4-FFF2-40B4-BE49-F238E27FC236}">
                <a16:creationId xmlns:a16="http://schemas.microsoft.com/office/drawing/2014/main" id="{A0FA4F8A-8C3A-39FA-8C75-E2F2BC6BA5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7852" y="2590800"/>
            <a:ext cx="3115148" cy="3412919"/>
          </a:xfrm>
          <a:prstGeom prst="rect">
            <a:avLst/>
          </a:prstGeom>
        </p:spPr>
      </p:pic>
      <p:cxnSp>
        <p:nvCxnSpPr>
          <p:cNvPr id="18" name="Straight Arrow Connector 17">
            <a:extLst>
              <a:ext uri="{FF2B5EF4-FFF2-40B4-BE49-F238E27FC236}">
                <a16:creationId xmlns:a16="http://schemas.microsoft.com/office/drawing/2014/main" id="{9561A724-483C-D080-7C87-424C39555F26}"/>
              </a:ext>
            </a:extLst>
          </p:cNvPr>
          <p:cNvCxnSpPr>
            <a:cxnSpLocks/>
          </p:cNvCxnSpPr>
          <p:nvPr/>
        </p:nvCxnSpPr>
        <p:spPr>
          <a:xfrm flipV="1">
            <a:off x="4069442" y="2769021"/>
            <a:ext cx="1578410" cy="57894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6CC136C6-149A-CA39-0950-7DB9BF9E33B9}"/>
              </a:ext>
            </a:extLst>
          </p:cNvPr>
          <p:cNvCxnSpPr>
            <a:cxnSpLocks/>
          </p:cNvCxnSpPr>
          <p:nvPr/>
        </p:nvCxnSpPr>
        <p:spPr>
          <a:xfrm flipV="1">
            <a:off x="4087599" y="3666015"/>
            <a:ext cx="1627401" cy="1895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4A9A0A1C-A59D-CC45-F0E4-8D0415FD46AD}"/>
              </a:ext>
            </a:extLst>
          </p:cNvPr>
          <p:cNvCxnSpPr>
            <a:cxnSpLocks/>
          </p:cNvCxnSpPr>
          <p:nvPr/>
        </p:nvCxnSpPr>
        <p:spPr>
          <a:xfrm flipV="1">
            <a:off x="4149464" y="3940163"/>
            <a:ext cx="1565536" cy="77490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1DC6581E-FB69-7057-B5BA-C013463A2671}"/>
              </a:ext>
            </a:extLst>
          </p:cNvPr>
          <p:cNvCxnSpPr>
            <a:cxnSpLocks/>
            <a:endCxn id="26" idx="1"/>
          </p:cNvCxnSpPr>
          <p:nvPr/>
        </p:nvCxnSpPr>
        <p:spPr>
          <a:xfrm flipV="1">
            <a:off x="4138856" y="4965614"/>
            <a:ext cx="1347544" cy="47202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6" name="Left Brace 25">
            <a:extLst>
              <a:ext uri="{FF2B5EF4-FFF2-40B4-BE49-F238E27FC236}">
                <a16:creationId xmlns:a16="http://schemas.microsoft.com/office/drawing/2014/main" id="{80698634-7A1B-D4F9-5B80-BA3EB727BB73}"/>
              </a:ext>
            </a:extLst>
          </p:cNvPr>
          <p:cNvSpPr/>
          <p:nvPr/>
        </p:nvSpPr>
        <p:spPr>
          <a:xfrm>
            <a:off x="5486400" y="4038599"/>
            <a:ext cx="228600" cy="1854029"/>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0210693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2F39D4-1B50-4070-8051-B274F3942D50}"/>
            </a:ext>
          </a:extLst>
        </p:cNvPr>
        <p:cNvGrpSpPr/>
        <p:nvPr/>
      </p:nvGrpSpPr>
      <p:grpSpPr>
        <a:xfrm>
          <a:off x="0" y="0"/>
          <a:ext cx="0" cy="0"/>
          <a:chOff x="0" y="0"/>
          <a:chExt cx="0" cy="0"/>
        </a:xfrm>
      </p:grpSpPr>
      <p:sp>
        <p:nvSpPr>
          <p:cNvPr id="5" name="AutoShape 4" descr="R logo">
            <a:extLst>
              <a:ext uri="{FF2B5EF4-FFF2-40B4-BE49-F238E27FC236}">
                <a16:creationId xmlns:a16="http://schemas.microsoft.com/office/drawing/2014/main" id="{261AD02C-B225-4AE0-6CB6-4043CC8AD5EE}"/>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itle 1">
            <a:extLst>
              <a:ext uri="{FF2B5EF4-FFF2-40B4-BE49-F238E27FC236}">
                <a16:creationId xmlns:a16="http://schemas.microsoft.com/office/drawing/2014/main" id="{4D160EE9-C4C6-F6D2-A72E-9143586E67B0}"/>
              </a:ext>
            </a:extLst>
          </p:cNvPr>
          <p:cNvSpPr>
            <a:spLocks noGrp="1"/>
          </p:cNvSpPr>
          <p:nvPr>
            <p:ph type="title"/>
          </p:nvPr>
        </p:nvSpPr>
        <p:spPr>
          <a:xfrm>
            <a:off x="304800" y="76200"/>
            <a:ext cx="8534400" cy="990600"/>
          </a:xfrm>
          <a:prstGeom prst="rect">
            <a:avLst/>
          </a:prstGeom>
        </p:spPr>
        <p:txBody>
          <a:bodyPr>
            <a:normAutofit/>
          </a:bodyPr>
          <a:lstStyle/>
          <a:p>
            <a:pPr marL="0" lvl="0" indent="0">
              <a:buNone/>
            </a:pPr>
            <a:r>
              <a:rPr lang="en-US" dirty="0"/>
              <a:t>Visualizing the Data in R</a:t>
            </a:r>
            <a:endParaRPr dirty="0"/>
          </a:p>
        </p:txBody>
      </p:sp>
      <p:sp>
        <p:nvSpPr>
          <p:cNvPr id="6" name="AutoShape 2">
            <a:extLst>
              <a:ext uri="{FF2B5EF4-FFF2-40B4-BE49-F238E27FC236}">
                <a16:creationId xmlns:a16="http://schemas.microsoft.com/office/drawing/2014/main" id="{4188D816-D5A4-B8E0-1A39-E8F206D5D09F}"/>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a:extLst>
              <a:ext uri="{FF2B5EF4-FFF2-40B4-BE49-F238E27FC236}">
                <a16:creationId xmlns:a16="http://schemas.microsoft.com/office/drawing/2014/main" id="{23D8CA75-EA1B-435F-C640-1093E9E26AB0}"/>
              </a:ext>
            </a:extLst>
          </p:cNvPr>
          <p:cNvPicPr>
            <a:picLocks noChangeAspect="1"/>
          </p:cNvPicPr>
          <p:nvPr/>
        </p:nvPicPr>
        <p:blipFill>
          <a:blip r:embed="rId2"/>
          <a:stretch>
            <a:fillRect/>
          </a:stretch>
        </p:blipFill>
        <p:spPr>
          <a:xfrm>
            <a:off x="381000" y="1091267"/>
            <a:ext cx="8311404" cy="4854112"/>
          </a:xfrm>
          <a:prstGeom prst="rect">
            <a:avLst/>
          </a:prstGeom>
        </p:spPr>
      </p:pic>
      <p:grpSp>
        <p:nvGrpSpPr>
          <p:cNvPr id="2" name="Group 1">
            <a:extLst>
              <a:ext uri="{FF2B5EF4-FFF2-40B4-BE49-F238E27FC236}">
                <a16:creationId xmlns:a16="http://schemas.microsoft.com/office/drawing/2014/main" id="{29106D93-438F-3C5E-0EF5-5461295B1B99}"/>
              </a:ext>
            </a:extLst>
          </p:cNvPr>
          <p:cNvGrpSpPr/>
          <p:nvPr/>
        </p:nvGrpSpPr>
        <p:grpSpPr>
          <a:xfrm>
            <a:off x="304800" y="152400"/>
            <a:ext cx="915584" cy="1307975"/>
            <a:chOff x="0" y="3489348"/>
            <a:chExt cx="915584" cy="1307975"/>
          </a:xfrm>
        </p:grpSpPr>
        <p:sp>
          <p:nvSpPr>
            <p:cNvPr id="4" name="Arrow: Chevron 3">
              <a:extLst>
                <a:ext uri="{FF2B5EF4-FFF2-40B4-BE49-F238E27FC236}">
                  <a16:creationId xmlns:a16="http://schemas.microsoft.com/office/drawing/2014/main" id="{3735E908-2DFD-D846-29AC-1C157090D16F}"/>
                </a:ext>
              </a:extLst>
            </p:cNvPr>
            <p:cNvSpPr/>
            <p:nvPr/>
          </p:nvSpPr>
          <p:spPr>
            <a:xfrm rot="5400000">
              <a:off x="-196196" y="3685544"/>
              <a:ext cx="1307975" cy="915583"/>
            </a:xfrm>
            <a:prstGeom prst="chevron">
              <a:avLst/>
            </a:prstGeom>
            <a:solidFill>
              <a:schemeClr val="accent2"/>
            </a:solidFill>
            <a:ln>
              <a:solidFill>
                <a:schemeClr val="accent2"/>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en-US"/>
            </a:p>
          </p:txBody>
        </p:sp>
        <p:sp>
          <p:nvSpPr>
            <p:cNvPr id="7" name="Arrow: Chevron 4">
              <a:extLst>
                <a:ext uri="{FF2B5EF4-FFF2-40B4-BE49-F238E27FC236}">
                  <a16:creationId xmlns:a16="http://schemas.microsoft.com/office/drawing/2014/main" id="{810C15FB-E679-6CE7-9661-8070EEF0711C}"/>
                </a:ext>
              </a:extLst>
            </p:cNvPr>
            <p:cNvSpPr txBox="1"/>
            <p:nvPr/>
          </p:nvSpPr>
          <p:spPr>
            <a:xfrm>
              <a:off x="1" y="3947140"/>
              <a:ext cx="915583" cy="39239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Visualization</a:t>
              </a:r>
            </a:p>
          </p:txBody>
        </p:sp>
      </p:grpSp>
    </p:spTree>
    <p:extLst>
      <p:ext uri="{BB962C8B-B14F-4D97-AF65-F5344CB8AC3E}">
        <p14:creationId xmlns:p14="http://schemas.microsoft.com/office/powerpoint/2010/main" val="575638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D7859A-1BA9-1963-7874-A39E47C399B4}"/>
            </a:ext>
          </a:extLst>
        </p:cNvPr>
        <p:cNvGrpSpPr/>
        <p:nvPr/>
      </p:nvGrpSpPr>
      <p:grpSpPr>
        <a:xfrm>
          <a:off x="0" y="0"/>
          <a:ext cx="0" cy="0"/>
          <a:chOff x="0" y="0"/>
          <a:chExt cx="0" cy="0"/>
        </a:xfrm>
      </p:grpSpPr>
      <p:sp>
        <p:nvSpPr>
          <p:cNvPr id="5" name="AutoShape 4" descr="R logo">
            <a:extLst>
              <a:ext uri="{FF2B5EF4-FFF2-40B4-BE49-F238E27FC236}">
                <a16:creationId xmlns:a16="http://schemas.microsoft.com/office/drawing/2014/main" id="{F002C8DC-48C2-91E4-1F4C-7A87573AF5DF}"/>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itle 1">
            <a:extLst>
              <a:ext uri="{FF2B5EF4-FFF2-40B4-BE49-F238E27FC236}">
                <a16:creationId xmlns:a16="http://schemas.microsoft.com/office/drawing/2014/main" id="{49CFE521-FB4F-573A-D40D-0EFE7F7869A2}"/>
              </a:ext>
            </a:extLst>
          </p:cNvPr>
          <p:cNvSpPr>
            <a:spLocks noGrp="1"/>
          </p:cNvSpPr>
          <p:nvPr>
            <p:ph type="title"/>
          </p:nvPr>
        </p:nvSpPr>
        <p:spPr>
          <a:xfrm>
            <a:off x="304800" y="76200"/>
            <a:ext cx="8534400" cy="990600"/>
          </a:xfrm>
          <a:prstGeom prst="rect">
            <a:avLst/>
          </a:prstGeom>
        </p:spPr>
        <p:txBody>
          <a:bodyPr>
            <a:normAutofit/>
          </a:bodyPr>
          <a:lstStyle/>
          <a:p>
            <a:pPr marL="0" lvl="0" indent="0">
              <a:buNone/>
            </a:pPr>
            <a:r>
              <a:rPr lang="en-US" dirty="0"/>
              <a:t>Visualizing the Data in R</a:t>
            </a:r>
            <a:endParaRPr dirty="0"/>
          </a:p>
        </p:txBody>
      </p:sp>
      <p:sp>
        <p:nvSpPr>
          <p:cNvPr id="12" name="Content Placeholder 2">
            <a:extLst>
              <a:ext uri="{FF2B5EF4-FFF2-40B4-BE49-F238E27FC236}">
                <a16:creationId xmlns:a16="http://schemas.microsoft.com/office/drawing/2014/main" id="{655D4EAD-FD2E-4708-C03C-96251D381539}"/>
              </a:ext>
            </a:extLst>
          </p:cNvPr>
          <p:cNvSpPr txBox="1">
            <a:spLocks/>
          </p:cNvSpPr>
          <p:nvPr/>
        </p:nvSpPr>
        <p:spPr>
          <a:xfrm>
            <a:off x="1295399" y="1143000"/>
            <a:ext cx="7543801" cy="1905000"/>
          </a:xfrm>
          <a:prstGeom prst="rect">
            <a:avLst/>
          </a:prstGeom>
        </p:spPr>
        <p:txBody>
          <a:bodyPr vert="horz" lIns="91440" tIns="45720" rIns="91440" bIns="45720" rtlCol="0">
            <a:normAutofit fontScale="92500" lnSpcReduction="10000"/>
          </a:bodyPr>
          <a:lstStyle>
            <a:lvl1pPr marL="0" indent="0" algn="l" defTabSz="914400" rtl="0" eaLnBrk="1" latinLnBrk="0" hangingPunct="1">
              <a:spcBef>
                <a:spcPts val="0"/>
              </a:spcBef>
              <a:spcAft>
                <a:spcPts val="1200"/>
              </a:spcAft>
              <a:buFont typeface="Arial" pitchFamily="34" charset="0"/>
              <a:buNone/>
              <a:defRPr sz="2000" kern="1200">
                <a:solidFill>
                  <a:srgbClr val="0064AC"/>
                </a:solidFill>
                <a:latin typeface="Arial" panose="020B0604020202020204" pitchFamily="34" charset="0"/>
                <a:ea typeface="+mn-ea"/>
                <a:cs typeface="Arial" panose="020B0604020202020204" pitchFamily="34" charset="0"/>
              </a:defRPr>
            </a:lvl1pPr>
            <a:lvl2pPr marL="182880" indent="-182880" algn="l" defTabSz="914400" rtl="0" eaLnBrk="1" latinLnBrk="0" hangingPunct="1">
              <a:spcBef>
                <a:spcPts val="0"/>
              </a:spcBef>
              <a:spcAft>
                <a:spcPts val="600"/>
              </a:spcAft>
              <a:buFont typeface="Arial" panose="020B0604020202020204" pitchFamily="34" charset="0"/>
              <a:buChar char="•"/>
              <a:defRPr sz="2000" kern="1200">
                <a:solidFill>
                  <a:srgbClr val="0064AC"/>
                </a:solidFill>
                <a:latin typeface="Arial" panose="020B0604020202020204" pitchFamily="34" charset="0"/>
                <a:ea typeface="+mn-ea"/>
                <a:cs typeface="Arial" panose="020B0604020202020204" pitchFamily="34" charset="0"/>
              </a:defRPr>
            </a:lvl2pPr>
            <a:lvl3pPr marL="0" indent="-182880" algn="l" defTabSz="914400" rtl="0" eaLnBrk="1" latinLnBrk="0" hangingPunct="1">
              <a:spcBef>
                <a:spcPct val="20000"/>
              </a:spcBef>
              <a:buFont typeface="Courier New" panose="02070309020205020404" pitchFamily="49" charset="0"/>
              <a:buChar char="o"/>
              <a:defRPr sz="2000" kern="1200">
                <a:solidFill>
                  <a:srgbClr val="0064AC"/>
                </a:solidFill>
                <a:latin typeface="Arial" panose="020B0604020202020204" pitchFamily="34" charset="0"/>
                <a:ea typeface="+mn-ea"/>
                <a:cs typeface="Arial" panose="020B0604020202020204" pitchFamily="34" charset="0"/>
              </a:defRPr>
            </a:lvl3pPr>
            <a:lvl4pPr marL="0" indent="-182880" algn="l" defTabSz="914400" rtl="0" eaLnBrk="1" latinLnBrk="0" hangingPunct="1">
              <a:spcBef>
                <a:spcPct val="20000"/>
              </a:spcBef>
              <a:buFont typeface="Arial" panose="020B0604020202020204" pitchFamily="34" charset="0"/>
              <a:buChar char="•"/>
              <a:defRPr sz="1800" kern="1200">
                <a:solidFill>
                  <a:srgbClr val="0064AC"/>
                </a:solidFill>
                <a:latin typeface="Arial" panose="020B0604020202020204" pitchFamily="34" charset="0"/>
                <a:ea typeface="+mn-ea"/>
                <a:cs typeface="Arial" panose="020B0604020202020204" pitchFamily="34" charset="0"/>
              </a:defRPr>
            </a:lvl4pPr>
            <a:lvl5pPr marL="182880" indent="-182880" algn="l" defTabSz="914400" rtl="0" eaLnBrk="1" latinLnBrk="0" hangingPunct="1">
              <a:spcBef>
                <a:spcPct val="20000"/>
              </a:spcBef>
              <a:buFont typeface="Arial" panose="020B0604020202020204" pitchFamily="34" charset="0"/>
              <a:buChar char="•"/>
              <a:defRPr sz="1600" kern="1200">
                <a:solidFill>
                  <a:srgbClr val="0064AC"/>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mj-lt"/>
              <a:buAutoNum type="arabicPeriod" startAt="3"/>
            </a:pPr>
            <a:r>
              <a:rPr lang="en-US" dirty="0"/>
              <a:t>I want a map, to highlight regional proximity in a way that separate bar charts do not.</a:t>
            </a:r>
          </a:p>
          <a:p>
            <a:r>
              <a:rPr lang="en-US" dirty="0"/>
              <a:t>To do a map, I need to get information about the geographic shapes I want to plot.  OEWS does not produce data for all counties, but its data is built </a:t>
            </a:r>
            <a:r>
              <a:rPr lang="en-US" u="sng" dirty="0"/>
              <a:t>from</a:t>
            </a:r>
            <a:r>
              <a:rPr lang="en-US" dirty="0"/>
              <a:t> counties.  I need to start with county data and map those counties to the OEWS area definitions.</a:t>
            </a:r>
          </a:p>
        </p:txBody>
      </p:sp>
      <p:grpSp>
        <p:nvGrpSpPr>
          <p:cNvPr id="2" name="Group 1">
            <a:extLst>
              <a:ext uri="{FF2B5EF4-FFF2-40B4-BE49-F238E27FC236}">
                <a16:creationId xmlns:a16="http://schemas.microsoft.com/office/drawing/2014/main" id="{41726556-A6FC-14DF-DF0D-12AC0D57D8CA}"/>
              </a:ext>
            </a:extLst>
          </p:cNvPr>
          <p:cNvGrpSpPr/>
          <p:nvPr/>
        </p:nvGrpSpPr>
        <p:grpSpPr>
          <a:xfrm>
            <a:off x="303290" y="1143000"/>
            <a:ext cx="915584" cy="1307975"/>
            <a:chOff x="0" y="3489348"/>
            <a:chExt cx="915584" cy="1307975"/>
          </a:xfrm>
        </p:grpSpPr>
        <p:sp>
          <p:nvSpPr>
            <p:cNvPr id="4" name="Arrow: Chevron 3">
              <a:extLst>
                <a:ext uri="{FF2B5EF4-FFF2-40B4-BE49-F238E27FC236}">
                  <a16:creationId xmlns:a16="http://schemas.microsoft.com/office/drawing/2014/main" id="{BC718AA0-7144-1B75-2B3B-C96726F02689}"/>
                </a:ext>
              </a:extLst>
            </p:cNvPr>
            <p:cNvSpPr/>
            <p:nvPr/>
          </p:nvSpPr>
          <p:spPr>
            <a:xfrm rot="5400000">
              <a:off x="-196196" y="3685544"/>
              <a:ext cx="1307975" cy="915583"/>
            </a:xfrm>
            <a:prstGeom prst="chevron">
              <a:avLst/>
            </a:prstGeom>
            <a:solidFill>
              <a:schemeClr val="accent2"/>
            </a:solidFill>
            <a:ln>
              <a:solidFill>
                <a:schemeClr val="accent2"/>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en-US"/>
            </a:p>
          </p:txBody>
        </p:sp>
        <p:sp>
          <p:nvSpPr>
            <p:cNvPr id="7" name="Arrow: Chevron 4">
              <a:extLst>
                <a:ext uri="{FF2B5EF4-FFF2-40B4-BE49-F238E27FC236}">
                  <a16:creationId xmlns:a16="http://schemas.microsoft.com/office/drawing/2014/main" id="{E148F46B-D79A-4C6C-5552-DD578FA807BE}"/>
                </a:ext>
              </a:extLst>
            </p:cNvPr>
            <p:cNvSpPr txBox="1"/>
            <p:nvPr/>
          </p:nvSpPr>
          <p:spPr>
            <a:xfrm>
              <a:off x="1" y="3947140"/>
              <a:ext cx="915583" cy="39239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Visualization</a:t>
              </a:r>
            </a:p>
          </p:txBody>
        </p:sp>
      </p:grpSp>
      <p:sp>
        <p:nvSpPr>
          <p:cNvPr id="6" name="Content Placeholder 2">
            <a:extLst>
              <a:ext uri="{FF2B5EF4-FFF2-40B4-BE49-F238E27FC236}">
                <a16:creationId xmlns:a16="http://schemas.microsoft.com/office/drawing/2014/main" id="{DFF5F2DE-5F69-4F46-3C1A-22AF50E6AB76}"/>
              </a:ext>
            </a:extLst>
          </p:cNvPr>
          <p:cNvSpPr txBox="1">
            <a:spLocks/>
          </p:cNvSpPr>
          <p:nvPr/>
        </p:nvSpPr>
        <p:spPr>
          <a:xfrm>
            <a:off x="300272" y="2984966"/>
            <a:ext cx="3131329" cy="2882433"/>
          </a:xfrm>
          <a:prstGeom prst="rect">
            <a:avLst/>
          </a:prstGeom>
        </p:spPr>
        <p:txBody>
          <a:bodyPr vert="horz" lIns="91440" tIns="45720" rIns="91440" bIns="45720" rtlCol="0">
            <a:normAutofit/>
          </a:bodyPr>
          <a:lstStyle>
            <a:lvl1pPr marL="0" indent="0" algn="l" defTabSz="914400" rtl="0" eaLnBrk="1" latinLnBrk="0" hangingPunct="1">
              <a:spcBef>
                <a:spcPts val="0"/>
              </a:spcBef>
              <a:spcAft>
                <a:spcPts val="1200"/>
              </a:spcAft>
              <a:buFont typeface="Arial" pitchFamily="34" charset="0"/>
              <a:buNone/>
              <a:defRPr sz="2000" kern="1200">
                <a:solidFill>
                  <a:srgbClr val="0064AC"/>
                </a:solidFill>
                <a:latin typeface="Arial" panose="020B0604020202020204" pitchFamily="34" charset="0"/>
                <a:ea typeface="+mn-ea"/>
                <a:cs typeface="Arial" panose="020B0604020202020204" pitchFamily="34" charset="0"/>
              </a:defRPr>
            </a:lvl1pPr>
            <a:lvl2pPr marL="182880" indent="-182880" algn="l" defTabSz="914400" rtl="0" eaLnBrk="1" latinLnBrk="0" hangingPunct="1">
              <a:spcBef>
                <a:spcPts val="0"/>
              </a:spcBef>
              <a:spcAft>
                <a:spcPts val="600"/>
              </a:spcAft>
              <a:buFont typeface="Arial" panose="020B0604020202020204" pitchFamily="34" charset="0"/>
              <a:buChar char="•"/>
              <a:defRPr sz="2000" kern="1200">
                <a:solidFill>
                  <a:srgbClr val="0064AC"/>
                </a:solidFill>
                <a:latin typeface="Arial" panose="020B0604020202020204" pitchFamily="34" charset="0"/>
                <a:ea typeface="+mn-ea"/>
                <a:cs typeface="Arial" panose="020B0604020202020204" pitchFamily="34" charset="0"/>
              </a:defRPr>
            </a:lvl2pPr>
            <a:lvl3pPr marL="0" indent="-182880" algn="l" defTabSz="914400" rtl="0" eaLnBrk="1" latinLnBrk="0" hangingPunct="1">
              <a:spcBef>
                <a:spcPct val="20000"/>
              </a:spcBef>
              <a:buFont typeface="Courier New" panose="02070309020205020404" pitchFamily="49" charset="0"/>
              <a:buChar char="o"/>
              <a:defRPr sz="2000" kern="1200">
                <a:solidFill>
                  <a:srgbClr val="0064AC"/>
                </a:solidFill>
                <a:latin typeface="Arial" panose="020B0604020202020204" pitchFamily="34" charset="0"/>
                <a:ea typeface="+mn-ea"/>
                <a:cs typeface="Arial" panose="020B0604020202020204" pitchFamily="34" charset="0"/>
              </a:defRPr>
            </a:lvl3pPr>
            <a:lvl4pPr marL="0" indent="-182880" algn="l" defTabSz="914400" rtl="0" eaLnBrk="1" latinLnBrk="0" hangingPunct="1">
              <a:spcBef>
                <a:spcPct val="20000"/>
              </a:spcBef>
              <a:buFont typeface="Arial" panose="020B0604020202020204" pitchFamily="34" charset="0"/>
              <a:buChar char="•"/>
              <a:defRPr sz="1800" kern="1200">
                <a:solidFill>
                  <a:srgbClr val="0064AC"/>
                </a:solidFill>
                <a:latin typeface="Arial" panose="020B0604020202020204" pitchFamily="34" charset="0"/>
                <a:ea typeface="+mn-ea"/>
                <a:cs typeface="Arial" panose="020B0604020202020204" pitchFamily="34" charset="0"/>
              </a:defRPr>
            </a:lvl4pPr>
            <a:lvl5pPr marL="182880" indent="-182880" algn="l" defTabSz="914400" rtl="0" eaLnBrk="1" latinLnBrk="0" hangingPunct="1">
              <a:spcBef>
                <a:spcPct val="20000"/>
              </a:spcBef>
              <a:buFont typeface="Arial" panose="020B0604020202020204" pitchFamily="34" charset="0"/>
              <a:buChar char="•"/>
              <a:defRPr sz="1600" kern="1200">
                <a:solidFill>
                  <a:srgbClr val="0064AC"/>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u="sng" dirty="0"/>
              <a:t>OEWS Area Definitions</a:t>
            </a:r>
          </a:p>
          <a:p>
            <a:r>
              <a:rPr lang="en-US" dirty="0"/>
              <a:t>Available as an Excel document on BLS website under OEWS Methodology</a:t>
            </a:r>
            <a:endParaRPr lang="en-US" sz="1800" dirty="0"/>
          </a:p>
        </p:txBody>
      </p:sp>
      <p:sp>
        <p:nvSpPr>
          <p:cNvPr id="9" name="Content Placeholder 2">
            <a:extLst>
              <a:ext uri="{FF2B5EF4-FFF2-40B4-BE49-F238E27FC236}">
                <a16:creationId xmlns:a16="http://schemas.microsoft.com/office/drawing/2014/main" id="{9AC7AD90-84EF-DDCB-9A66-E0D0BFCB25F7}"/>
              </a:ext>
            </a:extLst>
          </p:cNvPr>
          <p:cNvSpPr txBox="1">
            <a:spLocks/>
          </p:cNvSpPr>
          <p:nvPr/>
        </p:nvSpPr>
        <p:spPr>
          <a:xfrm>
            <a:off x="5707871" y="2992511"/>
            <a:ext cx="3131329" cy="2882433"/>
          </a:xfrm>
          <a:prstGeom prst="rect">
            <a:avLst/>
          </a:prstGeom>
        </p:spPr>
        <p:txBody>
          <a:bodyPr vert="horz" lIns="91440" tIns="45720" rIns="91440" bIns="45720" rtlCol="0">
            <a:normAutofit/>
          </a:bodyPr>
          <a:lstStyle>
            <a:lvl1pPr marL="0" indent="0" algn="l" defTabSz="914400" rtl="0" eaLnBrk="1" latinLnBrk="0" hangingPunct="1">
              <a:spcBef>
                <a:spcPts val="0"/>
              </a:spcBef>
              <a:spcAft>
                <a:spcPts val="1200"/>
              </a:spcAft>
              <a:buFont typeface="Arial" pitchFamily="34" charset="0"/>
              <a:buNone/>
              <a:defRPr sz="2000" kern="1200">
                <a:solidFill>
                  <a:srgbClr val="0064AC"/>
                </a:solidFill>
                <a:latin typeface="Arial" panose="020B0604020202020204" pitchFamily="34" charset="0"/>
                <a:ea typeface="+mn-ea"/>
                <a:cs typeface="Arial" panose="020B0604020202020204" pitchFamily="34" charset="0"/>
              </a:defRPr>
            </a:lvl1pPr>
            <a:lvl2pPr marL="182880" indent="-182880" algn="l" defTabSz="914400" rtl="0" eaLnBrk="1" latinLnBrk="0" hangingPunct="1">
              <a:spcBef>
                <a:spcPts val="0"/>
              </a:spcBef>
              <a:spcAft>
                <a:spcPts val="600"/>
              </a:spcAft>
              <a:buFont typeface="Arial" panose="020B0604020202020204" pitchFamily="34" charset="0"/>
              <a:buChar char="•"/>
              <a:defRPr sz="2000" kern="1200">
                <a:solidFill>
                  <a:srgbClr val="0064AC"/>
                </a:solidFill>
                <a:latin typeface="Arial" panose="020B0604020202020204" pitchFamily="34" charset="0"/>
                <a:ea typeface="+mn-ea"/>
                <a:cs typeface="Arial" panose="020B0604020202020204" pitchFamily="34" charset="0"/>
              </a:defRPr>
            </a:lvl2pPr>
            <a:lvl3pPr marL="0" indent="-182880" algn="l" defTabSz="914400" rtl="0" eaLnBrk="1" latinLnBrk="0" hangingPunct="1">
              <a:spcBef>
                <a:spcPct val="20000"/>
              </a:spcBef>
              <a:buFont typeface="Courier New" panose="02070309020205020404" pitchFamily="49" charset="0"/>
              <a:buChar char="o"/>
              <a:defRPr sz="2000" kern="1200">
                <a:solidFill>
                  <a:srgbClr val="0064AC"/>
                </a:solidFill>
                <a:latin typeface="Arial" panose="020B0604020202020204" pitchFamily="34" charset="0"/>
                <a:ea typeface="+mn-ea"/>
                <a:cs typeface="Arial" panose="020B0604020202020204" pitchFamily="34" charset="0"/>
              </a:defRPr>
            </a:lvl3pPr>
            <a:lvl4pPr marL="0" indent="-182880" algn="l" defTabSz="914400" rtl="0" eaLnBrk="1" latinLnBrk="0" hangingPunct="1">
              <a:spcBef>
                <a:spcPct val="20000"/>
              </a:spcBef>
              <a:buFont typeface="Arial" panose="020B0604020202020204" pitchFamily="34" charset="0"/>
              <a:buChar char="•"/>
              <a:defRPr sz="1800" kern="1200">
                <a:solidFill>
                  <a:srgbClr val="0064AC"/>
                </a:solidFill>
                <a:latin typeface="Arial" panose="020B0604020202020204" pitchFamily="34" charset="0"/>
                <a:ea typeface="+mn-ea"/>
                <a:cs typeface="Arial" panose="020B0604020202020204" pitchFamily="34" charset="0"/>
              </a:defRPr>
            </a:lvl4pPr>
            <a:lvl5pPr marL="182880" indent="-182880" algn="l" defTabSz="914400" rtl="0" eaLnBrk="1" latinLnBrk="0" hangingPunct="1">
              <a:spcBef>
                <a:spcPct val="20000"/>
              </a:spcBef>
              <a:buFont typeface="Arial" panose="020B0604020202020204" pitchFamily="34" charset="0"/>
              <a:buChar char="•"/>
              <a:defRPr sz="1600" kern="1200">
                <a:solidFill>
                  <a:srgbClr val="0064AC"/>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u="sng" dirty="0"/>
              <a:t>County Shapefiles</a:t>
            </a:r>
          </a:p>
          <a:p>
            <a:r>
              <a:rPr lang="en-US" dirty="0"/>
              <a:t>Available using </a:t>
            </a:r>
            <a:r>
              <a:rPr lang="en-US" u="sng" dirty="0" err="1"/>
              <a:t>tigris</a:t>
            </a:r>
            <a:r>
              <a:rPr lang="en-US" dirty="0"/>
              <a:t> package in R (or could download manually from US Census Bureau)</a:t>
            </a:r>
            <a:endParaRPr lang="en-US" sz="1800" dirty="0"/>
          </a:p>
        </p:txBody>
      </p:sp>
      <p:sp>
        <p:nvSpPr>
          <p:cNvPr id="10" name="Content Placeholder 2">
            <a:extLst>
              <a:ext uri="{FF2B5EF4-FFF2-40B4-BE49-F238E27FC236}">
                <a16:creationId xmlns:a16="http://schemas.microsoft.com/office/drawing/2014/main" id="{7B436C33-9E84-2B4B-8A58-5A61DD9F4BEF}"/>
              </a:ext>
            </a:extLst>
          </p:cNvPr>
          <p:cNvSpPr txBox="1">
            <a:spLocks/>
          </p:cNvSpPr>
          <p:nvPr/>
        </p:nvSpPr>
        <p:spPr>
          <a:xfrm>
            <a:off x="3048000" y="4426182"/>
            <a:ext cx="2189936" cy="1600200"/>
          </a:xfrm>
          <a:prstGeom prst="rect">
            <a:avLst/>
          </a:prstGeom>
        </p:spPr>
        <p:txBody>
          <a:bodyPr vert="horz" lIns="91440" tIns="45720" rIns="91440" bIns="45720" rtlCol="0">
            <a:normAutofit/>
          </a:bodyPr>
          <a:lstStyle>
            <a:lvl1pPr marL="0" indent="0" algn="l" defTabSz="914400" rtl="0" eaLnBrk="1" latinLnBrk="0" hangingPunct="1">
              <a:spcBef>
                <a:spcPts val="0"/>
              </a:spcBef>
              <a:spcAft>
                <a:spcPts val="1200"/>
              </a:spcAft>
              <a:buFont typeface="Arial" pitchFamily="34" charset="0"/>
              <a:buNone/>
              <a:defRPr sz="2000" kern="1200">
                <a:solidFill>
                  <a:srgbClr val="0064AC"/>
                </a:solidFill>
                <a:latin typeface="Arial" panose="020B0604020202020204" pitchFamily="34" charset="0"/>
                <a:ea typeface="+mn-ea"/>
                <a:cs typeface="Arial" panose="020B0604020202020204" pitchFamily="34" charset="0"/>
              </a:defRPr>
            </a:lvl1pPr>
            <a:lvl2pPr marL="182880" indent="-182880" algn="l" defTabSz="914400" rtl="0" eaLnBrk="1" latinLnBrk="0" hangingPunct="1">
              <a:spcBef>
                <a:spcPts val="0"/>
              </a:spcBef>
              <a:spcAft>
                <a:spcPts val="600"/>
              </a:spcAft>
              <a:buFont typeface="Arial" panose="020B0604020202020204" pitchFamily="34" charset="0"/>
              <a:buChar char="•"/>
              <a:defRPr sz="2000" kern="1200">
                <a:solidFill>
                  <a:srgbClr val="0064AC"/>
                </a:solidFill>
                <a:latin typeface="Arial" panose="020B0604020202020204" pitchFamily="34" charset="0"/>
                <a:ea typeface="+mn-ea"/>
                <a:cs typeface="Arial" panose="020B0604020202020204" pitchFamily="34" charset="0"/>
              </a:defRPr>
            </a:lvl2pPr>
            <a:lvl3pPr marL="0" indent="-182880" algn="l" defTabSz="914400" rtl="0" eaLnBrk="1" latinLnBrk="0" hangingPunct="1">
              <a:spcBef>
                <a:spcPct val="20000"/>
              </a:spcBef>
              <a:buFont typeface="Courier New" panose="02070309020205020404" pitchFamily="49" charset="0"/>
              <a:buChar char="o"/>
              <a:defRPr sz="2000" kern="1200">
                <a:solidFill>
                  <a:srgbClr val="0064AC"/>
                </a:solidFill>
                <a:latin typeface="Arial" panose="020B0604020202020204" pitchFamily="34" charset="0"/>
                <a:ea typeface="+mn-ea"/>
                <a:cs typeface="Arial" panose="020B0604020202020204" pitchFamily="34" charset="0"/>
              </a:defRPr>
            </a:lvl3pPr>
            <a:lvl4pPr marL="0" indent="-182880" algn="l" defTabSz="914400" rtl="0" eaLnBrk="1" latinLnBrk="0" hangingPunct="1">
              <a:spcBef>
                <a:spcPct val="20000"/>
              </a:spcBef>
              <a:buFont typeface="Arial" panose="020B0604020202020204" pitchFamily="34" charset="0"/>
              <a:buChar char="•"/>
              <a:defRPr sz="1800" kern="1200">
                <a:solidFill>
                  <a:srgbClr val="0064AC"/>
                </a:solidFill>
                <a:latin typeface="Arial" panose="020B0604020202020204" pitchFamily="34" charset="0"/>
                <a:ea typeface="+mn-ea"/>
                <a:cs typeface="Arial" panose="020B0604020202020204" pitchFamily="34" charset="0"/>
              </a:defRPr>
            </a:lvl4pPr>
            <a:lvl5pPr marL="182880" indent="-182880" algn="l" defTabSz="914400" rtl="0" eaLnBrk="1" latinLnBrk="0" hangingPunct="1">
              <a:spcBef>
                <a:spcPct val="20000"/>
              </a:spcBef>
              <a:buFont typeface="Arial" panose="020B0604020202020204" pitchFamily="34" charset="0"/>
              <a:buChar char="•"/>
              <a:defRPr sz="1600" kern="1200">
                <a:solidFill>
                  <a:srgbClr val="0064AC"/>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Joining data will require a common identifier to link the two</a:t>
            </a:r>
            <a:endParaRPr lang="en-US" sz="1800" dirty="0"/>
          </a:p>
        </p:txBody>
      </p:sp>
      <p:cxnSp>
        <p:nvCxnSpPr>
          <p:cNvPr id="13" name="Straight Arrow Connector 12">
            <a:extLst>
              <a:ext uri="{FF2B5EF4-FFF2-40B4-BE49-F238E27FC236}">
                <a16:creationId xmlns:a16="http://schemas.microsoft.com/office/drawing/2014/main" id="{2C735D69-2B32-9948-8265-B78AB18ADC31}"/>
              </a:ext>
            </a:extLst>
          </p:cNvPr>
          <p:cNvCxnSpPr>
            <a:cxnSpLocks/>
            <a:stCxn id="10" idx="1"/>
          </p:cNvCxnSpPr>
          <p:nvPr/>
        </p:nvCxnSpPr>
        <p:spPr>
          <a:xfrm flipH="1" flipV="1">
            <a:off x="2057400" y="4572000"/>
            <a:ext cx="990600" cy="65428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E24F5ED-9D30-5285-16C2-5CF8594B8108}"/>
              </a:ext>
            </a:extLst>
          </p:cNvPr>
          <p:cNvCxnSpPr>
            <a:cxnSpLocks/>
          </p:cNvCxnSpPr>
          <p:nvPr/>
        </p:nvCxnSpPr>
        <p:spPr>
          <a:xfrm flipV="1">
            <a:off x="5236427" y="4800600"/>
            <a:ext cx="942902" cy="42568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61285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FB21ED-5BB9-2809-92B2-87DA0D82D0EA}"/>
            </a:ext>
          </a:extLst>
        </p:cNvPr>
        <p:cNvGrpSpPr/>
        <p:nvPr/>
      </p:nvGrpSpPr>
      <p:grpSpPr>
        <a:xfrm>
          <a:off x="0" y="0"/>
          <a:ext cx="0" cy="0"/>
          <a:chOff x="0" y="0"/>
          <a:chExt cx="0" cy="0"/>
        </a:xfrm>
      </p:grpSpPr>
      <p:sp>
        <p:nvSpPr>
          <p:cNvPr id="5" name="AutoShape 4" descr="R logo">
            <a:extLst>
              <a:ext uri="{FF2B5EF4-FFF2-40B4-BE49-F238E27FC236}">
                <a16:creationId xmlns:a16="http://schemas.microsoft.com/office/drawing/2014/main" id="{E79433F4-D995-2099-555C-5BD5B132FBF6}"/>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itle 1">
            <a:extLst>
              <a:ext uri="{FF2B5EF4-FFF2-40B4-BE49-F238E27FC236}">
                <a16:creationId xmlns:a16="http://schemas.microsoft.com/office/drawing/2014/main" id="{B02F0804-900A-BECD-64E6-982CB144E7CA}"/>
              </a:ext>
            </a:extLst>
          </p:cNvPr>
          <p:cNvSpPr>
            <a:spLocks noGrp="1"/>
          </p:cNvSpPr>
          <p:nvPr>
            <p:ph type="title"/>
          </p:nvPr>
        </p:nvSpPr>
        <p:spPr>
          <a:xfrm>
            <a:off x="304800" y="76200"/>
            <a:ext cx="8534400" cy="990600"/>
          </a:xfrm>
          <a:prstGeom prst="rect">
            <a:avLst/>
          </a:prstGeom>
        </p:spPr>
        <p:txBody>
          <a:bodyPr>
            <a:normAutofit/>
          </a:bodyPr>
          <a:lstStyle/>
          <a:p>
            <a:pPr marL="0" lvl="0" indent="0">
              <a:buNone/>
            </a:pPr>
            <a:r>
              <a:rPr lang="en-US" dirty="0"/>
              <a:t>Visualizing the Data in R</a:t>
            </a:r>
            <a:endParaRPr dirty="0"/>
          </a:p>
        </p:txBody>
      </p:sp>
      <p:sp>
        <p:nvSpPr>
          <p:cNvPr id="12" name="Content Placeholder 2">
            <a:extLst>
              <a:ext uri="{FF2B5EF4-FFF2-40B4-BE49-F238E27FC236}">
                <a16:creationId xmlns:a16="http://schemas.microsoft.com/office/drawing/2014/main" id="{3BF84976-F3EA-6DD5-9D78-DD9AED82F8F1}"/>
              </a:ext>
            </a:extLst>
          </p:cNvPr>
          <p:cNvSpPr txBox="1">
            <a:spLocks/>
          </p:cNvSpPr>
          <p:nvPr/>
        </p:nvSpPr>
        <p:spPr>
          <a:xfrm>
            <a:off x="1295399" y="1143000"/>
            <a:ext cx="7543801" cy="768582"/>
          </a:xfrm>
          <a:prstGeom prst="rect">
            <a:avLst/>
          </a:prstGeom>
        </p:spPr>
        <p:txBody>
          <a:bodyPr vert="horz" lIns="91440" tIns="45720" rIns="91440" bIns="45720" rtlCol="0">
            <a:normAutofit/>
          </a:bodyPr>
          <a:lstStyle>
            <a:lvl1pPr marL="0" indent="0" algn="l" defTabSz="914400" rtl="0" eaLnBrk="1" latinLnBrk="0" hangingPunct="1">
              <a:spcBef>
                <a:spcPts val="0"/>
              </a:spcBef>
              <a:spcAft>
                <a:spcPts val="1200"/>
              </a:spcAft>
              <a:buFont typeface="Arial" pitchFamily="34" charset="0"/>
              <a:buNone/>
              <a:defRPr sz="2000" kern="1200">
                <a:solidFill>
                  <a:srgbClr val="0064AC"/>
                </a:solidFill>
                <a:latin typeface="Arial" panose="020B0604020202020204" pitchFamily="34" charset="0"/>
                <a:ea typeface="+mn-ea"/>
                <a:cs typeface="Arial" panose="020B0604020202020204" pitchFamily="34" charset="0"/>
              </a:defRPr>
            </a:lvl1pPr>
            <a:lvl2pPr marL="182880" indent="-182880" algn="l" defTabSz="914400" rtl="0" eaLnBrk="1" latinLnBrk="0" hangingPunct="1">
              <a:spcBef>
                <a:spcPts val="0"/>
              </a:spcBef>
              <a:spcAft>
                <a:spcPts val="600"/>
              </a:spcAft>
              <a:buFont typeface="Arial" panose="020B0604020202020204" pitchFamily="34" charset="0"/>
              <a:buChar char="•"/>
              <a:defRPr sz="2000" kern="1200">
                <a:solidFill>
                  <a:srgbClr val="0064AC"/>
                </a:solidFill>
                <a:latin typeface="Arial" panose="020B0604020202020204" pitchFamily="34" charset="0"/>
                <a:ea typeface="+mn-ea"/>
                <a:cs typeface="Arial" panose="020B0604020202020204" pitchFamily="34" charset="0"/>
              </a:defRPr>
            </a:lvl2pPr>
            <a:lvl3pPr marL="0" indent="-182880" algn="l" defTabSz="914400" rtl="0" eaLnBrk="1" latinLnBrk="0" hangingPunct="1">
              <a:spcBef>
                <a:spcPct val="20000"/>
              </a:spcBef>
              <a:buFont typeface="Courier New" panose="02070309020205020404" pitchFamily="49" charset="0"/>
              <a:buChar char="o"/>
              <a:defRPr sz="2000" kern="1200">
                <a:solidFill>
                  <a:srgbClr val="0064AC"/>
                </a:solidFill>
                <a:latin typeface="Arial" panose="020B0604020202020204" pitchFamily="34" charset="0"/>
                <a:ea typeface="+mn-ea"/>
                <a:cs typeface="Arial" panose="020B0604020202020204" pitchFamily="34" charset="0"/>
              </a:defRPr>
            </a:lvl3pPr>
            <a:lvl4pPr marL="0" indent="-182880" algn="l" defTabSz="914400" rtl="0" eaLnBrk="1" latinLnBrk="0" hangingPunct="1">
              <a:spcBef>
                <a:spcPct val="20000"/>
              </a:spcBef>
              <a:buFont typeface="Arial" panose="020B0604020202020204" pitchFamily="34" charset="0"/>
              <a:buChar char="•"/>
              <a:defRPr sz="1800" kern="1200">
                <a:solidFill>
                  <a:srgbClr val="0064AC"/>
                </a:solidFill>
                <a:latin typeface="Arial" panose="020B0604020202020204" pitchFamily="34" charset="0"/>
                <a:ea typeface="+mn-ea"/>
                <a:cs typeface="Arial" panose="020B0604020202020204" pitchFamily="34" charset="0"/>
              </a:defRPr>
            </a:lvl4pPr>
            <a:lvl5pPr marL="182880" indent="-182880" algn="l" defTabSz="914400" rtl="0" eaLnBrk="1" latinLnBrk="0" hangingPunct="1">
              <a:spcBef>
                <a:spcPct val="20000"/>
              </a:spcBef>
              <a:buFont typeface="Arial" panose="020B0604020202020204" pitchFamily="34" charset="0"/>
              <a:buChar char="•"/>
              <a:defRPr sz="1600" kern="1200">
                <a:solidFill>
                  <a:srgbClr val="0064AC"/>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mj-lt"/>
              <a:buAutoNum type="arabicPeriod" startAt="3"/>
            </a:pPr>
            <a:r>
              <a:rPr lang="en-US" dirty="0"/>
              <a:t>I want a map, to highlight regional proximity in a way that separate bar charts do not.</a:t>
            </a:r>
          </a:p>
        </p:txBody>
      </p:sp>
      <p:grpSp>
        <p:nvGrpSpPr>
          <p:cNvPr id="2" name="Group 1">
            <a:extLst>
              <a:ext uri="{FF2B5EF4-FFF2-40B4-BE49-F238E27FC236}">
                <a16:creationId xmlns:a16="http://schemas.microsoft.com/office/drawing/2014/main" id="{755B01FD-295D-EE3C-5A4C-5F25C427184E}"/>
              </a:ext>
            </a:extLst>
          </p:cNvPr>
          <p:cNvGrpSpPr/>
          <p:nvPr/>
        </p:nvGrpSpPr>
        <p:grpSpPr>
          <a:xfrm>
            <a:off x="303290" y="1143000"/>
            <a:ext cx="915584" cy="1307975"/>
            <a:chOff x="0" y="3489348"/>
            <a:chExt cx="915584" cy="1307975"/>
          </a:xfrm>
        </p:grpSpPr>
        <p:sp>
          <p:nvSpPr>
            <p:cNvPr id="4" name="Arrow: Chevron 3">
              <a:extLst>
                <a:ext uri="{FF2B5EF4-FFF2-40B4-BE49-F238E27FC236}">
                  <a16:creationId xmlns:a16="http://schemas.microsoft.com/office/drawing/2014/main" id="{394F4A94-1994-A59C-D754-0B7495016152}"/>
                </a:ext>
              </a:extLst>
            </p:cNvPr>
            <p:cNvSpPr/>
            <p:nvPr/>
          </p:nvSpPr>
          <p:spPr>
            <a:xfrm rot="5400000">
              <a:off x="-196196" y="3685544"/>
              <a:ext cx="1307975" cy="915583"/>
            </a:xfrm>
            <a:prstGeom prst="chevron">
              <a:avLst/>
            </a:prstGeom>
            <a:solidFill>
              <a:schemeClr val="accent2"/>
            </a:solidFill>
            <a:ln>
              <a:solidFill>
                <a:schemeClr val="accent2"/>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en-US"/>
            </a:p>
          </p:txBody>
        </p:sp>
        <p:sp>
          <p:nvSpPr>
            <p:cNvPr id="7" name="Arrow: Chevron 4">
              <a:extLst>
                <a:ext uri="{FF2B5EF4-FFF2-40B4-BE49-F238E27FC236}">
                  <a16:creationId xmlns:a16="http://schemas.microsoft.com/office/drawing/2014/main" id="{33853A40-5C1D-BD19-28CF-BF352D9F136B}"/>
                </a:ext>
              </a:extLst>
            </p:cNvPr>
            <p:cNvSpPr txBox="1"/>
            <p:nvPr/>
          </p:nvSpPr>
          <p:spPr>
            <a:xfrm>
              <a:off x="1" y="3947140"/>
              <a:ext cx="915583" cy="39239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Visualization</a:t>
              </a:r>
            </a:p>
          </p:txBody>
        </p:sp>
      </p:grpSp>
      <p:sp>
        <p:nvSpPr>
          <p:cNvPr id="6" name="Content Placeholder 2">
            <a:extLst>
              <a:ext uri="{FF2B5EF4-FFF2-40B4-BE49-F238E27FC236}">
                <a16:creationId xmlns:a16="http://schemas.microsoft.com/office/drawing/2014/main" id="{065F3E43-9E4A-CE54-A3F9-A89BB116CD56}"/>
              </a:ext>
            </a:extLst>
          </p:cNvPr>
          <p:cNvSpPr txBox="1">
            <a:spLocks/>
          </p:cNvSpPr>
          <p:nvPr/>
        </p:nvSpPr>
        <p:spPr>
          <a:xfrm>
            <a:off x="300272" y="2514600"/>
            <a:ext cx="3131329" cy="2882433"/>
          </a:xfrm>
          <a:prstGeom prst="rect">
            <a:avLst/>
          </a:prstGeom>
        </p:spPr>
        <p:txBody>
          <a:bodyPr vert="horz" lIns="91440" tIns="45720" rIns="91440" bIns="45720" rtlCol="0">
            <a:normAutofit/>
          </a:bodyPr>
          <a:lstStyle>
            <a:lvl1pPr marL="0" indent="0" algn="l" defTabSz="914400" rtl="0" eaLnBrk="1" latinLnBrk="0" hangingPunct="1">
              <a:spcBef>
                <a:spcPts val="0"/>
              </a:spcBef>
              <a:spcAft>
                <a:spcPts val="1200"/>
              </a:spcAft>
              <a:buFont typeface="Arial" pitchFamily="34" charset="0"/>
              <a:buNone/>
              <a:defRPr sz="2000" kern="1200">
                <a:solidFill>
                  <a:srgbClr val="0064AC"/>
                </a:solidFill>
                <a:latin typeface="Arial" panose="020B0604020202020204" pitchFamily="34" charset="0"/>
                <a:ea typeface="+mn-ea"/>
                <a:cs typeface="Arial" panose="020B0604020202020204" pitchFamily="34" charset="0"/>
              </a:defRPr>
            </a:lvl1pPr>
            <a:lvl2pPr marL="182880" indent="-182880" algn="l" defTabSz="914400" rtl="0" eaLnBrk="1" latinLnBrk="0" hangingPunct="1">
              <a:spcBef>
                <a:spcPts val="0"/>
              </a:spcBef>
              <a:spcAft>
                <a:spcPts val="600"/>
              </a:spcAft>
              <a:buFont typeface="Arial" panose="020B0604020202020204" pitchFamily="34" charset="0"/>
              <a:buChar char="•"/>
              <a:defRPr sz="2000" kern="1200">
                <a:solidFill>
                  <a:srgbClr val="0064AC"/>
                </a:solidFill>
                <a:latin typeface="Arial" panose="020B0604020202020204" pitchFamily="34" charset="0"/>
                <a:ea typeface="+mn-ea"/>
                <a:cs typeface="Arial" panose="020B0604020202020204" pitchFamily="34" charset="0"/>
              </a:defRPr>
            </a:lvl2pPr>
            <a:lvl3pPr marL="0" indent="-182880" algn="l" defTabSz="914400" rtl="0" eaLnBrk="1" latinLnBrk="0" hangingPunct="1">
              <a:spcBef>
                <a:spcPct val="20000"/>
              </a:spcBef>
              <a:buFont typeface="Courier New" panose="02070309020205020404" pitchFamily="49" charset="0"/>
              <a:buChar char="o"/>
              <a:defRPr sz="2000" kern="1200">
                <a:solidFill>
                  <a:srgbClr val="0064AC"/>
                </a:solidFill>
                <a:latin typeface="Arial" panose="020B0604020202020204" pitchFamily="34" charset="0"/>
                <a:ea typeface="+mn-ea"/>
                <a:cs typeface="Arial" panose="020B0604020202020204" pitchFamily="34" charset="0"/>
              </a:defRPr>
            </a:lvl3pPr>
            <a:lvl4pPr marL="0" indent="-182880" algn="l" defTabSz="914400" rtl="0" eaLnBrk="1" latinLnBrk="0" hangingPunct="1">
              <a:spcBef>
                <a:spcPct val="20000"/>
              </a:spcBef>
              <a:buFont typeface="Arial" panose="020B0604020202020204" pitchFamily="34" charset="0"/>
              <a:buChar char="•"/>
              <a:defRPr sz="1800" kern="1200">
                <a:solidFill>
                  <a:srgbClr val="0064AC"/>
                </a:solidFill>
                <a:latin typeface="Arial" panose="020B0604020202020204" pitchFamily="34" charset="0"/>
                <a:ea typeface="+mn-ea"/>
                <a:cs typeface="Arial" panose="020B0604020202020204" pitchFamily="34" charset="0"/>
              </a:defRPr>
            </a:lvl4pPr>
            <a:lvl5pPr marL="182880" indent="-182880" algn="l" defTabSz="914400" rtl="0" eaLnBrk="1" latinLnBrk="0" hangingPunct="1">
              <a:spcBef>
                <a:spcPct val="20000"/>
              </a:spcBef>
              <a:buFont typeface="Arial" panose="020B0604020202020204" pitchFamily="34" charset="0"/>
              <a:buChar char="•"/>
              <a:defRPr sz="1600" kern="1200">
                <a:solidFill>
                  <a:srgbClr val="0064AC"/>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u="sng" dirty="0"/>
              <a:t>OEWS Area Definitions</a:t>
            </a:r>
          </a:p>
        </p:txBody>
      </p:sp>
      <p:pic>
        <p:nvPicPr>
          <p:cNvPr id="11" name="Picture 10" descr="Graphical user interface, text&#10;&#10;AI-generated content may be incorrect.">
            <a:extLst>
              <a:ext uri="{FF2B5EF4-FFF2-40B4-BE49-F238E27FC236}">
                <a16:creationId xmlns:a16="http://schemas.microsoft.com/office/drawing/2014/main" id="{3B224B7E-7CCC-0500-9E37-977DDAAB22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2991003"/>
            <a:ext cx="4267200" cy="594257"/>
          </a:xfrm>
          <a:prstGeom prst="rect">
            <a:avLst/>
          </a:prstGeom>
        </p:spPr>
      </p:pic>
      <p:pic>
        <p:nvPicPr>
          <p:cNvPr id="16" name="Picture 15" descr="Table&#10;&#10;AI-generated content may be incorrect.">
            <a:extLst>
              <a:ext uri="{FF2B5EF4-FFF2-40B4-BE49-F238E27FC236}">
                <a16:creationId xmlns:a16="http://schemas.microsoft.com/office/drawing/2014/main" id="{E7EC932C-94D3-D716-595E-E56BCC3133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272" y="3671470"/>
            <a:ext cx="3357328" cy="2246979"/>
          </a:xfrm>
          <a:prstGeom prst="rect">
            <a:avLst/>
          </a:prstGeom>
        </p:spPr>
      </p:pic>
      <p:pic>
        <p:nvPicPr>
          <p:cNvPr id="18" name="Picture 17" descr="Text, letter&#10;&#10;AI-generated content may be incorrect.">
            <a:extLst>
              <a:ext uri="{FF2B5EF4-FFF2-40B4-BE49-F238E27FC236}">
                <a16:creationId xmlns:a16="http://schemas.microsoft.com/office/drawing/2014/main" id="{5304128C-2595-BA98-6B42-7D7A09B573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4399" y="4800600"/>
            <a:ext cx="3994247" cy="1219200"/>
          </a:xfrm>
          <a:prstGeom prst="rect">
            <a:avLst/>
          </a:prstGeom>
        </p:spPr>
      </p:pic>
      <p:sp>
        <p:nvSpPr>
          <p:cNvPr id="19" name="Content Placeholder 2">
            <a:extLst>
              <a:ext uri="{FF2B5EF4-FFF2-40B4-BE49-F238E27FC236}">
                <a16:creationId xmlns:a16="http://schemas.microsoft.com/office/drawing/2014/main" id="{400D128D-B010-1342-5A46-71FF247785D2}"/>
              </a:ext>
            </a:extLst>
          </p:cNvPr>
          <p:cNvSpPr txBox="1">
            <a:spLocks/>
          </p:cNvSpPr>
          <p:nvPr/>
        </p:nvSpPr>
        <p:spPr>
          <a:xfrm>
            <a:off x="4724401" y="1994367"/>
            <a:ext cx="3966928" cy="2882433"/>
          </a:xfrm>
          <a:prstGeom prst="rect">
            <a:avLst/>
          </a:prstGeom>
        </p:spPr>
        <p:txBody>
          <a:bodyPr vert="horz" lIns="91440" tIns="45720" rIns="91440" bIns="45720" rtlCol="0">
            <a:normAutofit/>
          </a:bodyPr>
          <a:lstStyle>
            <a:lvl1pPr marL="0" indent="0" algn="l" defTabSz="914400" rtl="0" eaLnBrk="1" latinLnBrk="0" hangingPunct="1">
              <a:spcBef>
                <a:spcPts val="0"/>
              </a:spcBef>
              <a:spcAft>
                <a:spcPts val="1200"/>
              </a:spcAft>
              <a:buFont typeface="Arial" pitchFamily="34" charset="0"/>
              <a:buNone/>
              <a:defRPr sz="2000" kern="1200">
                <a:solidFill>
                  <a:srgbClr val="0064AC"/>
                </a:solidFill>
                <a:latin typeface="Arial" panose="020B0604020202020204" pitchFamily="34" charset="0"/>
                <a:ea typeface="+mn-ea"/>
                <a:cs typeface="Arial" panose="020B0604020202020204" pitchFamily="34" charset="0"/>
              </a:defRPr>
            </a:lvl1pPr>
            <a:lvl2pPr marL="182880" indent="-182880" algn="l" defTabSz="914400" rtl="0" eaLnBrk="1" latinLnBrk="0" hangingPunct="1">
              <a:spcBef>
                <a:spcPts val="0"/>
              </a:spcBef>
              <a:spcAft>
                <a:spcPts val="600"/>
              </a:spcAft>
              <a:buFont typeface="Arial" panose="020B0604020202020204" pitchFamily="34" charset="0"/>
              <a:buChar char="•"/>
              <a:defRPr sz="2000" kern="1200">
                <a:solidFill>
                  <a:srgbClr val="0064AC"/>
                </a:solidFill>
                <a:latin typeface="Arial" panose="020B0604020202020204" pitchFamily="34" charset="0"/>
                <a:ea typeface="+mn-ea"/>
                <a:cs typeface="Arial" panose="020B0604020202020204" pitchFamily="34" charset="0"/>
              </a:defRPr>
            </a:lvl2pPr>
            <a:lvl3pPr marL="0" indent="-182880" algn="l" defTabSz="914400" rtl="0" eaLnBrk="1" latinLnBrk="0" hangingPunct="1">
              <a:spcBef>
                <a:spcPct val="20000"/>
              </a:spcBef>
              <a:buFont typeface="Courier New" panose="02070309020205020404" pitchFamily="49" charset="0"/>
              <a:buChar char="o"/>
              <a:defRPr sz="2000" kern="1200">
                <a:solidFill>
                  <a:srgbClr val="0064AC"/>
                </a:solidFill>
                <a:latin typeface="Arial" panose="020B0604020202020204" pitchFamily="34" charset="0"/>
                <a:ea typeface="+mn-ea"/>
                <a:cs typeface="Arial" panose="020B0604020202020204" pitchFamily="34" charset="0"/>
              </a:defRPr>
            </a:lvl3pPr>
            <a:lvl4pPr marL="0" indent="-182880" algn="l" defTabSz="914400" rtl="0" eaLnBrk="1" latinLnBrk="0" hangingPunct="1">
              <a:spcBef>
                <a:spcPct val="20000"/>
              </a:spcBef>
              <a:buFont typeface="Arial" panose="020B0604020202020204" pitchFamily="34" charset="0"/>
              <a:buChar char="•"/>
              <a:defRPr sz="1800" kern="1200">
                <a:solidFill>
                  <a:srgbClr val="0064AC"/>
                </a:solidFill>
                <a:latin typeface="Arial" panose="020B0604020202020204" pitchFamily="34" charset="0"/>
                <a:ea typeface="+mn-ea"/>
                <a:cs typeface="Arial" panose="020B0604020202020204" pitchFamily="34" charset="0"/>
              </a:defRPr>
            </a:lvl4pPr>
            <a:lvl5pPr marL="182880" indent="-182880" algn="l" defTabSz="914400" rtl="0" eaLnBrk="1" latinLnBrk="0" hangingPunct="1">
              <a:spcBef>
                <a:spcPct val="20000"/>
              </a:spcBef>
              <a:buFont typeface="Arial" panose="020B0604020202020204" pitchFamily="34" charset="0"/>
              <a:buChar char="•"/>
              <a:defRPr sz="1600" kern="1200">
                <a:solidFill>
                  <a:srgbClr val="0064AC"/>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u="sng" dirty="0"/>
              <a:t>County Shapefiles + Merge</a:t>
            </a:r>
          </a:p>
          <a:p>
            <a:pPr marL="342900" indent="-342900">
              <a:buAutoNum type="arabicPeriod"/>
            </a:pPr>
            <a:r>
              <a:rPr lang="en-US" sz="1800" dirty="0"/>
              <a:t>counties() gets all US counties via </a:t>
            </a:r>
            <a:r>
              <a:rPr lang="en-US" sz="1800" u="sng" dirty="0" err="1"/>
              <a:t>tigris</a:t>
            </a:r>
            <a:endParaRPr lang="en-US" sz="1800" u="sng" dirty="0"/>
          </a:p>
          <a:p>
            <a:pPr marL="342900" indent="-342900">
              <a:buAutoNum type="arabicPeriod"/>
            </a:pPr>
            <a:r>
              <a:rPr lang="en-US" sz="1800" dirty="0"/>
              <a:t>Join to OEWS definitions with GEOID</a:t>
            </a:r>
          </a:p>
          <a:p>
            <a:pPr marL="342900" indent="-342900">
              <a:buAutoNum type="arabicPeriod"/>
            </a:pPr>
            <a:r>
              <a:rPr lang="en-US" sz="1800" dirty="0"/>
              <a:t>Group data  by area code (“</a:t>
            </a:r>
            <a:r>
              <a:rPr lang="en-US" sz="1800" dirty="0" err="1"/>
              <a:t>new_area</a:t>
            </a:r>
            <a:r>
              <a:rPr lang="en-US" sz="1800" dirty="0"/>
              <a:t>”) and MSA name and combine shapes with </a:t>
            </a:r>
            <a:r>
              <a:rPr lang="en-US" sz="1800" dirty="0" err="1"/>
              <a:t>st_union</a:t>
            </a:r>
            <a:endParaRPr lang="en-US" sz="1800" dirty="0"/>
          </a:p>
        </p:txBody>
      </p:sp>
    </p:spTree>
    <p:extLst>
      <p:ext uri="{BB962C8B-B14F-4D97-AF65-F5344CB8AC3E}">
        <p14:creationId xmlns:p14="http://schemas.microsoft.com/office/powerpoint/2010/main" val="30169516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C37E19-BE5B-D07E-7349-719D4C6A759A}"/>
            </a:ext>
          </a:extLst>
        </p:cNvPr>
        <p:cNvGrpSpPr/>
        <p:nvPr/>
      </p:nvGrpSpPr>
      <p:grpSpPr>
        <a:xfrm>
          <a:off x="0" y="0"/>
          <a:ext cx="0" cy="0"/>
          <a:chOff x="0" y="0"/>
          <a:chExt cx="0" cy="0"/>
        </a:xfrm>
      </p:grpSpPr>
      <p:sp>
        <p:nvSpPr>
          <p:cNvPr id="5" name="AutoShape 4" descr="R logo">
            <a:extLst>
              <a:ext uri="{FF2B5EF4-FFF2-40B4-BE49-F238E27FC236}">
                <a16:creationId xmlns:a16="http://schemas.microsoft.com/office/drawing/2014/main" id="{3D89E294-6B05-16A7-F6D5-E467FC40BFA5}"/>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itle 1">
            <a:extLst>
              <a:ext uri="{FF2B5EF4-FFF2-40B4-BE49-F238E27FC236}">
                <a16:creationId xmlns:a16="http://schemas.microsoft.com/office/drawing/2014/main" id="{0CAD62F3-A8AA-C3F3-FF50-D228593D9674}"/>
              </a:ext>
            </a:extLst>
          </p:cNvPr>
          <p:cNvSpPr>
            <a:spLocks noGrp="1"/>
          </p:cNvSpPr>
          <p:nvPr>
            <p:ph type="title"/>
          </p:nvPr>
        </p:nvSpPr>
        <p:spPr>
          <a:xfrm>
            <a:off x="304800" y="76200"/>
            <a:ext cx="8534400" cy="990600"/>
          </a:xfrm>
          <a:prstGeom prst="rect">
            <a:avLst/>
          </a:prstGeom>
        </p:spPr>
        <p:txBody>
          <a:bodyPr>
            <a:normAutofit/>
          </a:bodyPr>
          <a:lstStyle/>
          <a:p>
            <a:pPr marL="0" lvl="0" indent="0">
              <a:buNone/>
            </a:pPr>
            <a:r>
              <a:rPr lang="en-US" dirty="0"/>
              <a:t>Visualizing the Data in R</a:t>
            </a:r>
            <a:endParaRPr dirty="0"/>
          </a:p>
        </p:txBody>
      </p:sp>
      <p:sp>
        <p:nvSpPr>
          <p:cNvPr id="12" name="Content Placeholder 2">
            <a:extLst>
              <a:ext uri="{FF2B5EF4-FFF2-40B4-BE49-F238E27FC236}">
                <a16:creationId xmlns:a16="http://schemas.microsoft.com/office/drawing/2014/main" id="{08DDA498-1F40-287A-0692-B463E8FD1DAF}"/>
              </a:ext>
            </a:extLst>
          </p:cNvPr>
          <p:cNvSpPr txBox="1">
            <a:spLocks/>
          </p:cNvSpPr>
          <p:nvPr/>
        </p:nvSpPr>
        <p:spPr>
          <a:xfrm>
            <a:off x="1295399" y="1143000"/>
            <a:ext cx="7315199" cy="1705508"/>
          </a:xfrm>
          <a:prstGeom prst="rect">
            <a:avLst/>
          </a:prstGeom>
        </p:spPr>
        <p:txBody>
          <a:bodyPr vert="horz" lIns="91440" tIns="45720" rIns="91440" bIns="45720" rtlCol="0">
            <a:normAutofit/>
          </a:bodyPr>
          <a:lstStyle>
            <a:lvl1pPr marL="0" indent="0" algn="l" defTabSz="914400" rtl="0" eaLnBrk="1" latinLnBrk="0" hangingPunct="1">
              <a:spcBef>
                <a:spcPts val="0"/>
              </a:spcBef>
              <a:spcAft>
                <a:spcPts val="1200"/>
              </a:spcAft>
              <a:buFont typeface="Arial" pitchFamily="34" charset="0"/>
              <a:buNone/>
              <a:defRPr sz="2000" kern="1200">
                <a:solidFill>
                  <a:srgbClr val="0064AC"/>
                </a:solidFill>
                <a:latin typeface="Arial" panose="020B0604020202020204" pitchFamily="34" charset="0"/>
                <a:ea typeface="+mn-ea"/>
                <a:cs typeface="Arial" panose="020B0604020202020204" pitchFamily="34" charset="0"/>
              </a:defRPr>
            </a:lvl1pPr>
            <a:lvl2pPr marL="182880" indent="-182880" algn="l" defTabSz="914400" rtl="0" eaLnBrk="1" latinLnBrk="0" hangingPunct="1">
              <a:spcBef>
                <a:spcPts val="0"/>
              </a:spcBef>
              <a:spcAft>
                <a:spcPts val="600"/>
              </a:spcAft>
              <a:buFont typeface="Arial" panose="020B0604020202020204" pitchFamily="34" charset="0"/>
              <a:buChar char="•"/>
              <a:defRPr sz="2000" kern="1200">
                <a:solidFill>
                  <a:srgbClr val="0064AC"/>
                </a:solidFill>
                <a:latin typeface="Arial" panose="020B0604020202020204" pitchFamily="34" charset="0"/>
                <a:ea typeface="+mn-ea"/>
                <a:cs typeface="Arial" panose="020B0604020202020204" pitchFamily="34" charset="0"/>
              </a:defRPr>
            </a:lvl2pPr>
            <a:lvl3pPr marL="0" indent="-182880" algn="l" defTabSz="914400" rtl="0" eaLnBrk="1" latinLnBrk="0" hangingPunct="1">
              <a:spcBef>
                <a:spcPct val="20000"/>
              </a:spcBef>
              <a:buFont typeface="Courier New" panose="02070309020205020404" pitchFamily="49" charset="0"/>
              <a:buChar char="o"/>
              <a:defRPr sz="2000" kern="1200">
                <a:solidFill>
                  <a:srgbClr val="0064AC"/>
                </a:solidFill>
                <a:latin typeface="Arial" panose="020B0604020202020204" pitchFamily="34" charset="0"/>
                <a:ea typeface="+mn-ea"/>
                <a:cs typeface="Arial" panose="020B0604020202020204" pitchFamily="34" charset="0"/>
              </a:defRPr>
            </a:lvl3pPr>
            <a:lvl4pPr marL="0" indent="-182880" algn="l" defTabSz="914400" rtl="0" eaLnBrk="1" latinLnBrk="0" hangingPunct="1">
              <a:spcBef>
                <a:spcPct val="20000"/>
              </a:spcBef>
              <a:buFont typeface="Arial" panose="020B0604020202020204" pitchFamily="34" charset="0"/>
              <a:buChar char="•"/>
              <a:defRPr sz="1800" kern="1200">
                <a:solidFill>
                  <a:srgbClr val="0064AC"/>
                </a:solidFill>
                <a:latin typeface="Arial" panose="020B0604020202020204" pitchFamily="34" charset="0"/>
                <a:ea typeface="+mn-ea"/>
                <a:cs typeface="Arial" panose="020B0604020202020204" pitchFamily="34" charset="0"/>
              </a:defRPr>
            </a:lvl4pPr>
            <a:lvl5pPr marL="182880" indent="-182880" algn="l" defTabSz="914400" rtl="0" eaLnBrk="1" latinLnBrk="0" hangingPunct="1">
              <a:spcBef>
                <a:spcPct val="20000"/>
              </a:spcBef>
              <a:buFont typeface="Arial" panose="020B0604020202020204" pitchFamily="34" charset="0"/>
              <a:buChar char="•"/>
              <a:defRPr sz="1600" kern="1200">
                <a:solidFill>
                  <a:srgbClr val="0064AC"/>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mj-lt"/>
              <a:buAutoNum type="arabicPeriod" startAt="3"/>
            </a:pPr>
            <a:r>
              <a:rPr lang="en-US" dirty="0"/>
              <a:t>I want a map, to highlight regional proximity in a way that separate bar charts do not.</a:t>
            </a:r>
          </a:p>
        </p:txBody>
      </p:sp>
      <p:grpSp>
        <p:nvGrpSpPr>
          <p:cNvPr id="2" name="Group 1">
            <a:extLst>
              <a:ext uri="{FF2B5EF4-FFF2-40B4-BE49-F238E27FC236}">
                <a16:creationId xmlns:a16="http://schemas.microsoft.com/office/drawing/2014/main" id="{F452E0DB-2439-E1A7-83A4-8161DC135CC8}"/>
              </a:ext>
            </a:extLst>
          </p:cNvPr>
          <p:cNvGrpSpPr/>
          <p:nvPr/>
        </p:nvGrpSpPr>
        <p:grpSpPr>
          <a:xfrm>
            <a:off x="303290" y="1143000"/>
            <a:ext cx="915584" cy="1307975"/>
            <a:chOff x="0" y="3489348"/>
            <a:chExt cx="915584" cy="1307975"/>
          </a:xfrm>
        </p:grpSpPr>
        <p:sp>
          <p:nvSpPr>
            <p:cNvPr id="4" name="Arrow: Chevron 3">
              <a:extLst>
                <a:ext uri="{FF2B5EF4-FFF2-40B4-BE49-F238E27FC236}">
                  <a16:creationId xmlns:a16="http://schemas.microsoft.com/office/drawing/2014/main" id="{7A368B4F-FDE9-3478-CFAE-171C244A0BB9}"/>
                </a:ext>
              </a:extLst>
            </p:cNvPr>
            <p:cNvSpPr/>
            <p:nvPr/>
          </p:nvSpPr>
          <p:spPr>
            <a:xfrm rot="5400000">
              <a:off x="-196196" y="3685544"/>
              <a:ext cx="1307975" cy="915583"/>
            </a:xfrm>
            <a:prstGeom prst="chevron">
              <a:avLst/>
            </a:prstGeom>
            <a:solidFill>
              <a:schemeClr val="accent2"/>
            </a:solidFill>
            <a:ln>
              <a:solidFill>
                <a:schemeClr val="accent2"/>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en-US"/>
            </a:p>
          </p:txBody>
        </p:sp>
        <p:sp>
          <p:nvSpPr>
            <p:cNvPr id="7" name="Arrow: Chevron 4">
              <a:extLst>
                <a:ext uri="{FF2B5EF4-FFF2-40B4-BE49-F238E27FC236}">
                  <a16:creationId xmlns:a16="http://schemas.microsoft.com/office/drawing/2014/main" id="{71178A20-42D8-3983-FC6D-4A782867DD6D}"/>
                </a:ext>
              </a:extLst>
            </p:cNvPr>
            <p:cNvSpPr txBox="1"/>
            <p:nvPr/>
          </p:nvSpPr>
          <p:spPr>
            <a:xfrm>
              <a:off x="1" y="3947140"/>
              <a:ext cx="915583" cy="39239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Visualization</a:t>
              </a:r>
            </a:p>
          </p:txBody>
        </p:sp>
      </p:grpSp>
      <p:sp>
        <p:nvSpPr>
          <p:cNvPr id="3" name="Content Placeholder 2">
            <a:extLst>
              <a:ext uri="{FF2B5EF4-FFF2-40B4-BE49-F238E27FC236}">
                <a16:creationId xmlns:a16="http://schemas.microsoft.com/office/drawing/2014/main" id="{5D6EC50D-DC45-E2C7-A118-811E76562BA1}"/>
              </a:ext>
            </a:extLst>
          </p:cNvPr>
          <p:cNvSpPr txBox="1">
            <a:spLocks/>
          </p:cNvSpPr>
          <p:nvPr/>
        </p:nvSpPr>
        <p:spPr>
          <a:xfrm>
            <a:off x="313852" y="2769021"/>
            <a:ext cx="3953346" cy="3123608"/>
          </a:xfrm>
          <a:prstGeom prst="rect">
            <a:avLst/>
          </a:prstGeom>
        </p:spPr>
        <p:txBody>
          <a:bodyPr vert="horz" lIns="91440" tIns="45720" rIns="91440" bIns="45720" rtlCol="0">
            <a:normAutofit fontScale="85000" lnSpcReduction="10000"/>
          </a:bodyPr>
          <a:lstStyle>
            <a:lvl1pPr marL="0" indent="0" algn="l" defTabSz="914400" rtl="0" eaLnBrk="1" latinLnBrk="0" hangingPunct="1">
              <a:spcBef>
                <a:spcPts val="0"/>
              </a:spcBef>
              <a:spcAft>
                <a:spcPts val="1200"/>
              </a:spcAft>
              <a:buFont typeface="Arial" pitchFamily="34" charset="0"/>
              <a:buNone/>
              <a:defRPr sz="2000" kern="1200">
                <a:solidFill>
                  <a:srgbClr val="0064AC"/>
                </a:solidFill>
                <a:latin typeface="Arial" panose="020B0604020202020204" pitchFamily="34" charset="0"/>
                <a:ea typeface="+mn-ea"/>
                <a:cs typeface="Arial" panose="020B0604020202020204" pitchFamily="34" charset="0"/>
              </a:defRPr>
            </a:lvl1pPr>
            <a:lvl2pPr marL="182880" indent="-182880" algn="l" defTabSz="914400" rtl="0" eaLnBrk="1" latinLnBrk="0" hangingPunct="1">
              <a:spcBef>
                <a:spcPts val="0"/>
              </a:spcBef>
              <a:spcAft>
                <a:spcPts val="600"/>
              </a:spcAft>
              <a:buFont typeface="Arial" panose="020B0604020202020204" pitchFamily="34" charset="0"/>
              <a:buChar char="•"/>
              <a:defRPr sz="2000" kern="1200">
                <a:solidFill>
                  <a:srgbClr val="0064AC"/>
                </a:solidFill>
                <a:latin typeface="Arial" panose="020B0604020202020204" pitchFamily="34" charset="0"/>
                <a:ea typeface="+mn-ea"/>
                <a:cs typeface="Arial" panose="020B0604020202020204" pitchFamily="34" charset="0"/>
              </a:defRPr>
            </a:lvl2pPr>
            <a:lvl3pPr marL="0" indent="-182880" algn="l" defTabSz="914400" rtl="0" eaLnBrk="1" latinLnBrk="0" hangingPunct="1">
              <a:spcBef>
                <a:spcPct val="20000"/>
              </a:spcBef>
              <a:buFont typeface="Courier New" panose="02070309020205020404" pitchFamily="49" charset="0"/>
              <a:buChar char="o"/>
              <a:defRPr sz="2000" kern="1200">
                <a:solidFill>
                  <a:srgbClr val="0064AC"/>
                </a:solidFill>
                <a:latin typeface="Arial" panose="020B0604020202020204" pitchFamily="34" charset="0"/>
                <a:ea typeface="+mn-ea"/>
                <a:cs typeface="Arial" panose="020B0604020202020204" pitchFamily="34" charset="0"/>
              </a:defRPr>
            </a:lvl3pPr>
            <a:lvl4pPr marL="0" indent="-182880" algn="l" defTabSz="914400" rtl="0" eaLnBrk="1" latinLnBrk="0" hangingPunct="1">
              <a:spcBef>
                <a:spcPct val="20000"/>
              </a:spcBef>
              <a:buFont typeface="Arial" panose="020B0604020202020204" pitchFamily="34" charset="0"/>
              <a:buChar char="•"/>
              <a:defRPr sz="1800" kern="1200">
                <a:solidFill>
                  <a:srgbClr val="0064AC"/>
                </a:solidFill>
                <a:latin typeface="Arial" panose="020B0604020202020204" pitchFamily="34" charset="0"/>
                <a:ea typeface="+mn-ea"/>
                <a:cs typeface="Arial" panose="020B0604020202020204" pitchFamily="34" charset="0"/>
              </a:defRPr>
            </a:lvl4pPr>
            <a:lvl5pPr marL="182880" indent="-182880" algn="l" defTabSz="914400" rtl="0" eaLnBrk="1" latinLnBrk="0" hangingPunct="1">
              <a:spcBef>
                <a:spcPct val="20000"/>
              </a:spcBef>
              <a:buFont typeface="Arial" panose="020B0604020202020204" pitchFamily="34" charset="0"/>
              <a:buChar char="•"/>
              <a:defRPr sz="1600" kern="1200">
                <a:solidFill>
                  <a:srgbClr val="0064AC"/>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Elements of a </a:t>
            </a:r>
            <a:r>
              <a:rPr lang="en-US" dirty="0" err="1"/>
              <a:t>ggplot</a:t>
            </a:r>
            <a:r>
              <a:rPr lang="en-US" dirty="0"/>
              <a:t>:</a:t>
            </a:r>
          </a:p>
          <a:p>
            <a:pPr marL="457200" indent="-457200">
              <a:buAutoNum type="arabicPeriod"/>
            </a:pPr>
            <a:r>
              <a:rPr lang="en-US" dirty="0"/>
              <a:t>Data set – what are you plotting?</a:t>
            </a:r>
          </a:p>
          <a:p>
            <a:pPr marL="457200" indent="-457200">
              <a:buAutoNum type="arabicPeriod"/>
            </a:pPr>
            <a:r>
              <a:rPr lang="en-US" dirty="0"/>
              <a:t>Mapping (aesthetics) – what data columns will define your dynamic variables – x, y, color, fil, size, </a:t>
            </a:r>
            <a:r>
              <a:rPr lang="en-US" dirty="0" err="1"/>
              <a:t>etc</a:t>
            </a:r>
            <a:r>
              <a:rPr lang="en-US" dirty="0"/>
              <a:t>? Uses </a:t>
            </a:r>
            <a:r>
              <a:rPr lang="en-US" dirty="0" err="1"/>
              <a:t>aes</a:t>
            </a:r>
            <a:r>
              <a:rPr lang="en-US" dirty="0"/>
              <a:t>()</a:t>
            </a:r>
          </a:p>
          <a:p>
            <a:pPr marL="457200" indent="-457200">
              <a:buAutoNum type="arabicPeriod"/>
            </a:pPr>
            <a:r>
              <a:rPr lang="en-US" dirty="0"/>
              <a:t>Geometries – what shape will that mapped data take? Uses </a:t>
            </a:r>
            <a:r>
              <a:rPr lang="en-US" dirty="0" err="1"/>
              <a:t>geom</a:t>
            </a:r>
            <a:r>
              <a:rPr lang="en-US" dirty="0"/>
              <a:t>_()</a:t>
            </a:r>
          </a:p>
          <a:p>
            <a:pPr marL="457200" indent="-457200">
              <a:buAutoNum type="arabicPeriod"/>
            </a:pPr>
            <a:r>
              <a:rPr lang="en-US" dirty="0"/>
              <a:t>Scales, Labels, and Beautification</a:t>
            </a:r>
          </a:p>
        </p:txBody>
      </p:sp>
      <p:cxnSp>
        <p:nvCxnSpPr>
          <p:cNvPr id="18" name="Straight Arrow Connector 17">
            <a:extLst>
              <a:ext uri="{FF2B5EF4-FFF2-40B4-BE49-F238E27FC236}">
                <a16:creationId xmlns:a16="http://schemas.microsoft.com/office/drawing/2014/main" id="{1B9B7FD4-3C5F-CDAE-3DFA-84A52199B4B4}"/>
              </a:ext>
            </a:extLst>
          </p:cNvPr>
          <p:cNvCxnSpPr>
            <a:cxnSpLocks/>
            <a:endCxn id="14" idx="1"/>
          </p:cNvCxnSpPr>
          <p:nvPr/>
        </p:nvCxnSpPr>
        <p:spPr>
          <a:xfrm flipV="1">
            <a:off x="4069442" y="2849418"/>
            <a:ext cx="1407905" cy="49855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B024AC5D-D451-971B-209E-C5232B15EB61}"/>
              </a:ext>
            </a:extLst>
          </p:cNvPr>
          <p:cNvCxnSpPr>
            <a:cxnSpLocks/>
          </p:cNvCxnSpPr>
          <p:nvPr/>
        </p:nvCxnSpPr>
        <p:spPr>
          <a:xfrm flipV="1">
            <a:off x="4087599" y="3740424"/>
            <a:ext cx="1627401" cy="11512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B097A28F-3412-C0E9-3E20-BB71E047ED52}"/>
              </a:ext>
            </a:extLst>
          </p:cNvPr>
          <p:cNvCxnSpPr>
            <a:cxnSpLocks/>
          </p:cNvCxnSpPr>
          <p:nvPr/>
        </p:nvCxnSpPr>
        <p:spPr>
          <a:xfrm flipV="1">
            <a:off x="4149464" y="3709796"/>
            <a:ext cx="1565536" cy="100526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07904317-E82E-16A3-6E53-5A174728BDE1}"/>
              </a:ext>
            </a:extLst>
          </p:cNvPr>
          <p:cNvCxnSpPr>
            <a:cxnSpLocks/>
            <a:endCxn id="26" idx="1"/>
          </p:cNvCxnSpPr>
          <p:nvPr/>
        </p:nvCxnSpPr>
        <p:spPr>
          <a:xfrm flipV="1">
            <a:off x="4138856" y="4874089"/>
            <a:ext cx="1347544" cy="56355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6" name="Left Brace 25">
            <a:extLst>
              <a:ext uri="{FF2B5EF4-FFF2-40B4-BE49-F238E27FC236}">
                <a16:creationId xmlns:a16="http://schemas.microsoft.com/office/drawing/2014/main" id="{1020C94A-C242-1320-1B8B-8CFFFCEE5EE1}"/>
              </a:ext>
            </a:extLst>
          </p:cNvPr>
          <p:cNvSpPr/>
          <p:nvPr/>
        </p:nvSpPr>
        <p:spPr>
          <a:xfrm>
            <a:off x="5486400" y="3855549"/>
            <a:ext cx="228600" cy="203708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9" name="Picture 8" descr="Text, letter&#10;&#10;AI-generated content may be incorrect.">
            <a:extLst>
              <a:ext uri="{FF2B5EF4-FFF2-40B4-BE49-F238E27FC236}">
                <a16:creationId xmlns:a16="http://schemas.microsoft.com/office/drawing/2014/main" id="{97F9D41B-FA34-BF7B-794C-A1732EC0DC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71936" y="2117435"/>
            <a:ext cx="3167264" cy="1199906"/>
          </a:xfrm>
          <a:prstGeom prst="rect">
            <a:avLst/>
          </a:prstGeom>
        </p:spPr>
      </p:pic>
      <p:pic>
        <p:nvPicPr>
          <p:cNvPr id="13" name="Picture 12" descr="Text&#10;&#10;AI-generated content may be incorrect.">
            <a:extLst>
              <a:ext uri="{FF2B5EF4-FFF2-40B4-BE49-F238E27FC236}">
                <a16:creationId xmlns:a16="http://schemas.microsoft.com/office/drawing/2014/main" id="{03D19D76-3287-93CC-1D97-C5DB01CE19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8150" y="3388226"/>
            <a:ext cx="3167264" cy="2634562"/>
          </a:xfrm>
          <a:prstGeom prst="rect">
            <a:avLst/>
          </a:prstGeom>
        </p:spPr>
      </p:pic>
      <p:sp>
        <p:nvSpPr>
          <p:cNvPr id="14" name="Left Brace 13">
            <a:extLst>
              <a:ext uri="{FF2B5EF4-FFF2-40B4-BE49-F238E27FC236}">
                <a16:creationId xmlns:a16="http://schemas.microsoft.com/office/drawing/2014/main" id="{F079B7E0-9C54-A2CA-FE6C-474DA1353F6C}"/>
              </a:ext>
            </a:extLst>
          </p:cNvPr>
          <p:cNvSpPr/>
          <p:nvPr/>
        </p:nvSpPr>
        <p:spPr>
          <a:xfrm>
            <a:off x="5477347" y="2117435"/>
            <a:ext cx="228600" cy="1463965"/>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747950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88AD62-CC23-20DA-3D74-49CE3581F6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EFF285B-7E70-AFB7-AAAD-9AAF43A9F29C}"/>
              </a:ext>
            </a:extLst>
          </p:cNvPr>
          <p:cNvSpPr>
            <a:spLocks noGrp="1"/>
          </p:cNvSpPr>
          <p:nvPr>
            <p:ph type="title"/>
          </p:nvPr>
        </p:nvSpPr>
        <p:spPr>
          <a:xfrm>
            <a:off x="304800" y="274638"/>
            <a:ext cx="8534400" cy="792162"/>
          </a:xfrm>
        </p:spPr>
        <p:txBody>
          <a:bodyPr anchor="b">
            <a:normAutofit/>
          </a:bodyPr>
          <a:lstStyle/>
          <a:p>
            <a:pPr marL="0" lvl="0" indent="0">
              <a:buNone/>
            </a:pPr>
            <a:r>
              <a:rPr lang="en-US" dirty="0"/>
              <a:t>Standing on the shoulders of giants…</a:t>
            </a:r>
            <a:endParaRPr dirty="0"/>
          </a:p>
        </p:txBody>
      </p:sp>
      <p:sp>
        <p:nvSpPr>
          <p:cNvPr id="8" name="Content Placeholder 7">
            <a:extLst>
              <a:ext uri="{FF2B5EF4-FFF2-40B4-BE49-F238E27FC236}">
                <a16:creationId xmlns:a16="http://schemas.microsoft.com/office/drawing/2014/main" id="{984967CF-3FD1-9B75-FCDF-0E58B36B6758}"/>
              </a:ext>
            </a:extLst>
          </p:cNvPr>
          <p:cNvSpPr>
            <a:spLocks noGrp="1"/>
          </p:cNvSpPr>
          <p:nvPr>
            <p:ph sz="quarter" idx="10"/>
          </p:nvPr>
        </p:nvSpPr>
        <p:spPr/>
        <p:txBody>
          <a:bodyPr>
            <a:normAutofit fontScale="92500" lnSpcReduction="20000"/>
          </a:bodyPr>
          <a:lstStyle/>
          <a:p>
            <a:pPr marL="0" indent="0">
              <a:buNone/>
            </a:pPr>
            <a:r>
              <a:rPr lang="en-US" b="1" dirty="0"/>
              <a:t>R for Data Science </a:t>
            </a:r>
          </a:p>
          <a:p>
            <a:pPr marL="0" indent="0">
              <a:buNone/>
            </a:pPr>
            <a:r>
              <a:rPr lang="en-US" dirty="0">
                <a:hlinkClick r:id="rId3"/>
              </a:rPr>
              <a:t>https://r4ds.hadley.nz/</a:t>
            </a:r>
            <a:r>
              <a:rPr lang="en-US" dirty="0"/>
              <a:t> </a:t>
            </a:r>
          </a:p>
          <a:p>
            <a:pPr marL="0" indent="0">
              <a:buNone/>
            </a:pPr>
            <a:r>
              <a:rPr lang="en-US" dirty="0">
                <a:hlinkClick r:id="rId4"/>
              </a:rPr>
              <a:t>https://www.tidyverse.org/</a:t>
            </a:r>
            <a:endParaRPr lang="en-US" dirty="0"/>
          </a:p>
          <a:p>
            <a:pPr marL="0" indent="0">
              <a:buNone/>
            </a:pPr>
            <a:endParaRPr lang="en-US" dirty="0"/>
          </a:p>
          <a:p>
            <a:pPr marL="0" indent="0">
              <a:buNone/>
            </a:pPr>
            <a:r>
              <a:rPr lang="en-US" b="1" dirty="0"/>
              <a:t>Kyle Walker and </a:t>
            </a:r>
            <a:r>
              <a:rPr lang="en-US" b="1" dirty="0" err="1"/>
              <a:t>Tidycensus</a:t>
            </a:r>
            <a:endParaRPr lang="en-US" b="1" dirty="0"/>
          </a:p>
          <a:p>
            <a:pPr marL="0" indent="0">
              <a:buNone/>
            </a:pPr>
            <a:r>
              <a:rPr lang="en-US" dirty="0">
                <a:hlinkClick r:id="rId5"/>
              </a:rPr>
              <a:t>https://walker-data.com/census-r/</a:t>
            </a:r>
            <a:endParaRPr lang="en-US" dirty="0"/>
          </a:p>
          <a:p>
            <a:pPr marL="0" indent="0">
              <a:buNone/>
            </a:pPr>
            <a:r>
              <a:rPr lang="en-US" dirty="0">
                <a:hlinkClick r:id="rId6"/>
              </a:rPr>
              <a:t>https://bsky.app/profile/kylewalker.bsky.social</a:t>
            </a:r>
            <a:endParaRPr lang="en-US" dirty="0"/>
          </a:p>
          <a:p>
            <a:pPr marL="0" indent="0">
              <a:buNone/>
            </a:pPr>
            <a:endParaRPr lang="en-US" dirty="0"/>
          </a:p>
          <a:p>
            <a:pPr marL="0" indent="0">
              <a:buNone/>
            </a:pPr>
            <a:r>
              <a:rPr lang="en-US" b="1" dirty="0"/>
              <a:t>Forecasting Principles and Practice</a:t>
            </a:r>
          </a:p>
          <a:p>
            <a:pPr marL="0" indent="0">
              <a:buNone/>
            </a:pPr>
            <a:r>
              <a:rPr lang="en-US" dirty="0">
                <a:hlinkClick r:id="rId7"/>
              </a:rPr>
              <a:t>https://otexts.com/fpp3/</a:t>
            </a:r>
            <a:r>
              <a:rPr lang="en-US" dirty="0"/>
              <a:t> </a:t>
            </a:r>
          </a:p>
          <a:p>
            <a:pPr marL="0" indent="0">
              <a:buNone/>
            </a:pPr>
            <a:r>
              <a:rPr lang="en-US" dirty="0">
                <a:hlinkClick r:id="rId8"/>
              </a:rPr>
              <a:t>https://tidyverts.org/</a:t>
            </a:r>
            <a:r>
              <a:rPr lang="en-US" dirty="0"/>
              <a:t> </a:t>
            </a:r>
          </a:p>
          <a:p>
            <a:pPr marL="0" indent="0">
              <a:buNone/>
            </a:pPr>
            <a:endParaRPr lang="en-US" dirty="0"/>
          </a:p>
        </p:txBody>
      </p:sp>
    </p:spTree>
    <p:extLst>
      <p:ext uri="{BB962C8B-B14F-4D97-AF65-F5344CB8AC3E}">
        <p14:creationId xmlns:p14="http://schemas.microsoft.com/office/powerpoint/2010/main" val="10030997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4FF4E0-CB59-A644-15BD-7C63AB353EEF}"/>
            </a:ext>
          </a:extLst>
        </p:cNvPr>
        <p:cNvGrpSpPr/>
        <p:nvPr/>
      </p:nvGrpSpPr>
      <p:grpSpPr>
        <a:xfrm>
          <a:off x="0" y="0"/>
          <a:ext cx="0" cy="0"/>
          <a:chOff x="0" y="0"/>
          <a:chExt cx="0" cy="0"/>
        </a:xfrm>
      </p:grpSpPr>
      <p:sp>
        <p:nvSpPr>
          <p:cNvPr id="5" name="AutoShape 4" descr="R logo">
            <a:extLst>
              <a:ext uri="{FF2B5EF4-FFF2-40B4-BE49-F238E27FC236}">
                <a16:creationId xmlns:a16="http://schemas.microsoft.com/office/drawing/2014/main" id="{BCA369DE-92B4-A4EF-1632-40089291BD3F}"/>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itle 1">
            <a:extLst>
              <a:ext uri="{FF2B5EF4-FFF2-40B4-BE49-F238E27FC236}">
                <a16:creationId xmlns:a16="http://schemas.microsoft.com/office/drawing/2014/main" id="{11A3F0CA-6EF2-61A7-43C4-FA7595D46AB9}"/>
              </a:ext>
            </a:extLst>
          </p:cNvPr>
          <p:cNvSpPr>
            <a:spLocks noGrp="1"/>
          </p:cNvSpPr>
          <p:nvPr>
            <p:ph type="title"/>
          </p:nvPr>
        </p:nvSpPr>
        <p:spPr>
          <a:xfrm>
            <a:off x="304800" y="76200"/>
            <a:ext cx="8534400" cy="990600"/>
          </a:xfrm>
          <a:prstGeom prst="rect">
            <a:avLst/>
          </a:prstGeom>
        </p:spPr>
        <p:txBody>
          <a:bodyPr>
            <a:normAutofit/>
          </a:bodyPr>
          <a:lstStyle/>
          <a:p>
            <a:pPr marL="0" lvl="0" indent="0">
              <a:buNone/>
            </a:pPr>
            <a:r>
              <a:rPr lang="en-US" dirty="0"/>
              <a:t>Visualizing the Data in R</a:t>
            </a:r>
            <a:endParaRPr dirty="0"/>
          </a:p>
        </p:txBody>
      </p:sp>
      <p:grpSp>
        <p:nvGrpSpPr>
          <p:cNvPr id="2" name="Group 1">
            <a:extLst>
              <a:ext uri="{FF2B5EF4-FFF2-40B4-BE49-F238E27FC236}">
                <a16:creationId xmlns:a16="http://schemas.microsoft.com/office/drawing/2014/main" id="{7D9EF7B2-E315-1C94-9E95-2EEFC0CD2C50}"/>
              </a:ext>
            </a:extLst>
          </p:cNvPr>
          <p:cNvGrpSpPr/>
          <p:nvPr/>
        </p:nvGrpSpPr>
        <p:grpSpPr>
          <a:xfrm>
            <a:off x="303290" y="1143000"/>
            <a:ext cx="915584" cy="1307975"/>
            <a:chOff x="0" y="3489348"/>
            <a:chExt cx="915584" cy="1307975"/>
          </a:xfrm>
        </p:grpSpPr>
        <p:sp>
          <p:nvSpPr>
            <p:cNvPr id="4" name="Arrow: Chevron 3">
              <a:extLst>
                <a:ext uri="{FF2B5EF4-FFF2-40B4-BE49-F238E27FC236}">
                  <a16:creationId xmlns:a16="http://schemas.microsoft.com/office/drawing/2014/main" id="{AC792789-E903-10D9-8084-8264CD8AAE73}"/>
                </a:ext>
              </a:extLst>
            </p:cNvPr>
            <p:cNvSpPr/>
            <p:nvPr/>
          </p:nvSpPr>
          <p:spPr>
            <a:xfrm rot="5400000">
              <a:off x="-196196" y="3685544"/>
              <a:ext cx="1307975" cy="915583"/>
            </a:xfrm>
            <a:prstGeom prst="chevron">
              <a:avLst/>
            </a:prstGeom>
            <a:solidFill>
              <a:schemeClr val="accent2"/>
            </a:solidFill>
            <a:ln>
              <a:solidFill>
                <a:schemeClr val="accent2"/>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en-US"/>
            </a:p>
          </p:txBody>
        </p:sp>
        <p:sp>
          <p:nvSpPr>
            <p:cNvPr id="7" name="Arrow: Chevron 4">
              <a:extLst>
                <a:ext uri="{FF2B5EF4-FFF2-40B4-BE49-F238E27FC236}">
                  <a16:creationId xmlns:a16="http://schemas.microsoft.com/office/drawing/2014/main" id="{7AE3450E-4119-D520-721E-A6C219289FEB}"/>
                </a:ext>
              </a:extLst>
            </p:cNvPr>
            <p:cNvSpPr txBox="1"/>
            <p:nvPr/>
          </p:nvSpPr>
          <p:spPr>
            <a:xfrm>
              <a:off x="1" y="3947140"/>
              <a:ext cx="915583" cy="39239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Visualization</a:t>
              </a:r>
            </a:p>
          </p:txBody>
        </p:sp>
      </p:grpSp>
      <p:pic>
        <p:nvPicPr>
          <p:cNvPr id="3" name="Picture 2">
            <a:extLst>
              <a:ext uri="{FF2B5EF4-FFF2-40B4-BE49-F238E27FC236}">
                <a16:creationId xmlns:a16="http://schemas.microsoft.com/office/drawing/2014/main" id="{68EE5206-5179-3579-02C4-6CAE86FCD24B}"/>
              </a:ext>
            </a:extLst>
          </p:cNvPr>
          <p:cNvPicPr>
            <a:picLocks noChangeAspect="1"/>
          </p:cNvPicPr>
          <p:nvPr/>
        </p:nvPicPr>
        <p:blipFill>
          <a:blip r:embed="rId2"/>
          <a:stretch>
            <a:fillRect/>
          </a:stretch>
        </p:blipFill>
        <p:spPr>
          <a:xfrm>
            <a:off x="4876800" y="1129495"/>
            <a:ext cx="3962400" cy="4798350"/>
          </a:xfrm>
          <a:prstGeom prst="rect">
            <a:avLst/>
          </a:prstGeom>
        </p:spPr>
      </p:pic>
      <p:sp>
        <p:nvSpPr>
          <p:cNvPr id="9" name="Content Placeholder 2">
            <a:extLst>
              <a:ext uri="{FF2B5EF4-FFF2-40B4-BE49-F238E27FC236}">
                <a16:creationId xmlns:a16="http://schemas.microsoft.com/office/drawing/2014/main" id="{0E5F1D60-D45A-7AE6-A327-BFA2ACF0B8DC}"/>
              </a:ext>
            </a:extLst>
          </p:cNvPr>
          <p:cNvSpPr txBox="1">
            <a:spLocks/>
          </p:cNvSpPr>
          <p:nvPr/>
        </p:nvSpPr>
        <p:spPr>
          <a:xfrm>
            <a:off x="1359956" y="1129495"/>
            <a:ext cx="3962400" cy="2882433"/>
          </a:xfrm>
          <a:prstGeom prst="rect">
            <a:avLst/>
          </a:prstGeom>
        </p:spPr>
        <p:txBody>
          <a:bodyPr vert="horz" lIns="91440" tIns="45720" rIns="91440" bIns="45720" rtlCol="0">
            <a:normAutofit/>
          </a:bodyPr>
          <a:lstStyle>
            <a:lvl1pPr marL="0" indent="0" algn="l" defTabSz="914400" rtl="0" eaLnBrk="1" latinLnBrk="0" hangingPunct="1">
              <a:spcBef>
                <a:spcPts val="0"/>
              </a:spcBef>
              <a:spcAft>
                <a:spcPts val="1200"/>
              </a:spcAft>
              <a:buFont typeface="Arial" pitchFamily="34" charset="0"/>
              <a:buNone/>
              <a:defRPr sz="2000" kern="1200">
                <a:solidFill>
                  <a:srgbClr val="0064AC"/>
                </a:solidFill>
                <a:latin typeface="Arial" panose="020B0604020202020204" pitchFamily="34" charset="0"/>
                <a:ea typeface="+mn-ea"/>
                <a:cs typeface="Arial" panose="020B0604020202020204" pitchFamily="34" charset="0"/>
              </a:defRPr>
            </a:lvl1pPr>
            <a:lvl2pPr marL="182880" indent="-182880" algn="l" defTabSz="914400" rtl="0" eaLnBrk="1" latinLnBrk="0" hangingPunct="1">
              <a:spcBef>
                <a:spcPts val="0"/>
              </a:spcBef>
              <a:spcAft>
                <a:spcPts val="600"/>
              </a:spcAft>
              <a:buFont typeface="Arial" panose="020B0604020202020204" pitchFamily="34" charset="0"/>
              <a:buChar char="•"/>
              <a:defRPr sz="2000" kern="1200">
                <a:solidFill>
                  <a:srgbClr val="0064AC"/>
                </a:solidFill>
                <a:latin typeface="Arial" panose="020B0604020202020204" pitchFamily="34" charset="0"/>
                <a:ea typeface="+mn-ea"/>
                <a:cs typeface="Arial" panose="020B0604020202020204" pitchFamily="34" charset="0"/>
              </a:defRPr>
            </a:lvl2pPr>
            <a:lvl3pPr marL="0" indent="-182880" algn="l" defTabSz="914400" rtl="0" eaLnBrk="1" latinLnBrk="0" hangingPunct="1">
              <a:spcBef>
                <a:spcPct val="20000"/>
              </a:spcBef>
              <a:buFont typeface="Courier New" panose="02070309020205020404" pitchFamily="49" charset="0"/>
              <a:buChar char="o"/>
              <a:defRPr sz="2000" kern="1200">
                <a:solidFill>
                  <a:srgbClr val="0064AC"/>
                </a:solidFill>
                <a:latin typeface="Arial" panose="020B0604020202020204" pitchFamily="34" charset="0"/>
                <a:ea typeface="+mn-ea"/>
                <a:cs typeface="Arial" panose="020B0604020202020204" pitchFamily="34" charset="0"/>
              </a:defRPr>
            </a:lvl3pPr>
            <a:lvl4pPr marL="0" indent="-182880" algn="l" defTabSz="914400" rtl="0" eaLnBrk="1" latinLnBrk="0" hangingPunct="1">
              <a:spcBef>
                <a:spcPct val="20000"/>
              </a:spcBef>
              <a:buFont typeface="Arial" panose="020B0604020202020204" pitchFamily="34" charset="0"/>
              <a:buChar char="•"/>
              <a:defRPr sz="1800" kern="1200">
                <a:solidFill>
                  <a:srgbClr val="0064AC"/>
                </a:solidFill>
                <a:latin typeface="Arial" panose="020B0604020202020204" pitchFamily="34" charset="0"/>
                <a:ea typeface="+mn-ea"/>
                <a:cs typeface="Arial" panose="020B0604020202020204" pitchFamily="34" charset="0"/>
              </a:defRPr>
            </a:lvl4pPr>
            <a:lvl5pPr marL="182880" indent="-182880" algn="l" defTabSz="914400" rtl="0" eaLnBrk="1" latinLnBrk="0" hangingPunct="1">
              <a:spcBef>
                <a:spcPct val="20000"/>
              </a:spcBef>
              <a:buFont typeface="Arial" panose="020B0604020202020204" pitchFamily="34" charset="0"/>
              <a:buChar char="•"/>
              <a:defRPr sz="1600" kern="1200">
                <a:solidFill>
                  <a:srgbClr val="0064AC"/>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We have all three visualizations!  Investing in cleaning the data makes different variations on visualization much easier!</a:t>
            </a:r>
          </a:p>
        </p:txBody>
      </p:sp>
      <p:sp>
        <p:nvSpPr>
          <p:cNvPr id="13" name="Content Placeholder 2">
            <a:extLst>
              <a:ext uri="{FF2B5EF4-FFF2-40B4-BE49-F238E27FC236}">
                <a16:creationId xmlns:a16="http://schemas.microsoft.com/office/drawing/2014/main" id="{981F42A7-7C1B-93DA-4F7A-43DDCD5E4D84}"/>
              </a:ext>
            </a:extLst>
          </p:cNvPr>
          <p:cNvSpPr txBox="1">
            <a:spLocks/>
          </p:cNvSpPr>
          <p:nvPr/>
        </p:nvSpPr>
        <p:spPr>
          <a:xfrm>
            <a:off x="300272" y="2667000"/>
            <a:ext cx="5022084" cy="3200400"/>
          </a:xfrm>
          <a:prstGeom prst="rect">
            <a:avLst/>
          </a:prstGeom>
        </p:spPr>
        <p:txBody>
          <a:bodyPr vert="horz" lIns="91440" tIns="45720" rIns="91440" bIns="45720" rtlCol="0">
            <a:normAutofit/>
          </a:bodyPr>
          <a:lstStyle>
            <a:lvl1pPr marL="0" indent="0" algn="l" defTabSz="914400" rtl="0" eaLnBrk="1" latinLnBrk="0" hangingPunct="1">
              <a:spcBef>
                <a:spcPts val="0"/>
              </a:spcBef>
              <a:spcAft>
                <a:spcPts val="1200"/>
              </a:spcAft>
              <a:buFont typeface="Arial" pitchFamily="34" charset="0"/>
              <a:buNone/>
              <a:defRPr sz="2000" kern="1200">
                <a:solidFill>
                  <a:srgbClr val="0064AC"/>
                </a:solidFill>
                <a:latin typeface="Arial" panose="020B0604020202020204" pitchFamily="34" charset="0"/>
                <a:ea typeface="+mn-ea"/>
                <a:cs typeface="Arial" panose="020B0604020202020204" pitchFamily="34" charset="0"/>
              </a:defRPr>
            </a:lvl1pPr>
            <a:lvl2pPr marL="182880" indent="-182880" algn="l" defTabSz="914400" rtl="0" eaLnBrk="1" latinLnBrk="0" hangingPunct="1">
              <a:spcBef>
                <a:spcPts val="0"/>
              </a:spcBef>
              <a:spcAft>
                <a:spcPts val="600"/>
              </a:spcAft>
              <a:buFont typeface="Arial" panose="020B0604020202020204" pitchFamily="34" charset="0"/>
              <a:buChar char="•"/>
              <a:defRPr sz="2000" kern="1200">
                <a:solidFill>
                  <a:srgbClr val="0064AC"/>
                </a:solidFill>
                <a:latin typeface="Arial" panose="020B0604020202020204" pitchFamily="34" charset="0"/>
                <a:ea typeface="+mn-ea"/>
                <a:cs typeface="Arial" panose="020B0604020202020204" pitchFamily="34" charset="0"/>
              </a:defRPr>
            </a:lvl2pPr>
            <a:lvl3pPr marL="0" indent="-182880" algn="l" defTabSz="914400" rtl="0" eaLnBrk="1" latinLnBrk="0" hangingPunct="1">
              <a:spcBef>
                <a:spcPct val="20000"/>
              </a:spcBef>
              <a:buFont typeface="Courier New" panose="02070309020205020404" pitchFamily="49" charset="0"/>
              <a:buChar char="o"/>
              <a:defRPr sz="2000" kern="1200">
                <a:solidFill>
                  <a:srgbClr val="0064AC"/>
                </a:solidFill>
                <a:latin typeface="Arial" panose="020B0604020202020204" pitchFamily="34" charset="0"/>
                <a:ea typeface="+mn-ea"/>
                <a:cs typeface="Arial" panose="020B0604020202020204" pitchFamily="34" charset="0"/>
              </a:defRPr>
            </a:lvl3pPr>
            <a:lvl4pPr marL="0" indent="-182880" algn="l" defTabSz="914400" rtl="0" eaLnBrk="1" latinLnBrk="0" hangingPunct="1">
              <a:spcBef>
                <a:spcPct val="20000"/>
              </a:spcBef>
              <a:buFont typeface="Arial" panose="020B0604020202020204" pitchFamily="34" charset="0"/>
              <a:buChar char="•"/>
              <a:defRPr sz="1800" kern="1200">
                <a:solidFill>
                  <a:srgbClr val="0064AC"/>
                </a:solidFill>
                <a:latin typeface="Arial" panose="020B0604020202020204" pitchFamily="34" charset="0"/>
                <a:ea typeface="+mn-ea"/>
                <a:cs typeface="Arial" panose="020B0604020202020204" pitchFamily="34" charset="0"/>
              </a:defRPr>
            </a:lvl4pPr>
            <a:lvl5pPr marL="182880" indent="-182880" algn="l" defTabSz="914400" rtl="0" eaLnBrk="1" latinLnBrk="0" hangingPunct="1">
              <a:spcBef>
                <a:spcPct val="20000"/>
              </a:spcBef>
              <a:buFont typeface="Arial" panose="020B0604020202020204" pitchFamily="34" charset="0"/>
              <a:buChar char="•"/>
              <a:defRPr sz="1600" kern="1200">
                <a:solidFill>
                  <a:srgbClr val="0064AC"/>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But that was a lot of code that specifically references “Carpenters”. It’s hard-coded as a filter and typed in as the title. How do we scale this up?  Right now, we’re not doing much more than Excel can easily do.</a:t>
            </a:r>
          </a:p>
          <a:p>
            <a:r>
              <a:rPr lang="en-US" dirty="0"/>
              <a:t>To scale up, we want to be able to iterate our analysis and to integrate those outputs into a finished product.</a:t>
            </a:r>
          </a:p>
        </p:txBody>
      </p:sp>
    </p:spTree>
    <p:extLst>
      <p:ext uri="{BB962C8B-B14F-4D97-AF65-F5344CB8AC3E}">
        <p14:creationId xmlns:p14="http://schemas.microsoft.com/office/powerpoint/2010/main" val="25574390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D0E648-7A36-6879-2A57-3A3E54E1179F}"/>
            </a:ext>
          </a:extLst>
        </p:cNvPr>
        <p:cNvGrpSpPr/>
        <p:nvPr/>
      </p:nvGrpSpPr>
      <p:grpSpPr>
        <a:xfrm>
          <a:off x="0" y="0"/>
          <a:ext cx="0" cy="0"/>
          <a:chOff x="0" y="0"/>
          <a:chExt cx="0" cy="0"/>
        </a:xfrm>
      </p:grpSpPr>
      <p:sp>
        <p:nvSpPr>
          <p:cNvPr id="5" name="AutoShape 4" descr="R logo">
            <a:extLst>
              <a:ext uri="{FF2B5EF4-FFF2-40B4-BE49-F238E27FC236}">
                <a16:creationId xmlns:a16="http://schemas.microsoft.com/office/drawing/2014/main" id="{D4E12073-CA45-87B6-3AE5-90E93CEECAB8}"/>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itle 1">
            <a:extLst>
              <a:ext uri="{FF2B5EF4-FFF2-40B4-BE49-F238E27FC236}">
                <a16:creationId xmlns:a16="http://schemas.microsoft.com/office/drawing/2014/main" id="{053B9BBD-C356-A066-2C26-3E4D0BBB173B}"/>
              </a:ext>
            </a:extLst>
          </p:cNvPr>
          <p:cNvSpPr>
            <a:spLocks noGrp="1"/>
          </p:cNvSpPr>
          <p:nvPr>
            <p:ph type="title"/>
          </p:nvPr>
        </p:nvSpPr>
        <p:spPr>
          <a:xfrm>
            <a:off x="304800" y="76200"/>
            <a:ext cx="8534400" cy="990600"/>
          </a:xfrm>
          <a:prstGeom prst="rect">
            <a:avLst/>
          </a:prstGeom>
        </p:spPr>
        <p:txBody>
          <a:bodyPr>
            <a:normAutofit/>
          </a:bodyPr>
          <a:lstStyle/>
          <a:p>
            <a:pPr marL="0" lvl="0" indent="0">
              <a:buNone/>
            </a:pPr>
            <a:r>
              <a:rPr lang="en-US" dirty="0"/>
              <a:t>Iterating with Functions</a:t>
            </a:r>
            <a:endParaRPr dirty="0"/>
          </a:p>
        </p:txBody>
      </p:sp>
      <p:sp>
        <p:nvSpPr>
          <p:cNvPr id="9" name="Content Placeholder 2">
            <a:extLst>
              <a:ext uri="{FF2B5EF4-FFF2-40B4-BE49-F238E27FC236}">
                <a16:creationId xmlns:a16="http://schemas.microsoft.com/office/drawing/2014/main" id="{EFC44FF6-9A6B-4C77-3F0D-F4018771361E}"/>
              </a:ext>
            </a:extLst>
          </p:cNvPr>
          <p:cNvSpPr txBox="1">
            <a:spLocks/>
          </p:cNvSpPr>
          <p:nvPr/>
        </p:nvSpPr>
        <p:spPr>
          <a:xfrm>
            <a:off x="300272" y="1129495"/>
            <a:ext cx="8386528" cy="1766105"/>
          </a:xfrm>
          <a:prstGeom prst="rect">
            <a:avLst/>
          </a:prstGeom>
        </p:spPr>
        <p:txBody>
          <a:bodyPr vert="horz" lIns="91440" tIns="45720" rIns="91440" bIns="45720" rtlCol="0">
            <a:normAutofit fontScale="92500" lnSpcReduction="20000"/>
          </a:bodyPr>
          <a:lstStyle>
            <a:lvl1pPr marL="0" indent="0" algn="l" defTabSz="914400" rtl="0" eaLnBrk="1" latinLnBrk="0" hangingPunct="1">
              <a:spcBef>
                <a:spcPts val="0"/>
              </a:spcBef>
              <a:spcAft>
                <a:spcPts val="1200"/>
              </a:spcAft>
              <a:buFont typeface="Arial" pitchFamily="34" charset="0"/>
              <a:buNone/>
              <a:defRPr sz="2000" kern="1200">
                <a:solidFill>
                  <a:srgbClr val="0064AC"/>
                </a:solidFill>
                <a:latin typeface="Arial" panose="020B0604020202020204" pitchFamily="34" charset="0"/>
                <a:ea typeface="+mn-ea"/>
                <a:cs typeface="Arial" panose="020B0604020202020204" pitchFamily="34" charset="0"/>
              </a:defRPr>
            </a:lvl1pPr>
            <a:lvl2pPr marL="182880" indent="-182880" algn="l" defTabSz="914400" rtl="0" eaLnBrk="1" latinLnBrk="0" hangingPunct="1">
              <a:spcBef>
                <a:spcPts val="0"/>
              </a:spcBef>
              <a:spcAft>
                <a:spcPts val="600"/>
              </a:spcAft>
              <a:buFont typeface="Arial" panose="020B0604020202020204" pitchFamily="34" charset="0"/>
              <a:buChar char="•"/>
              <a:defRPr sz="2000" kern="1200">
                <a:solidFill>
                  <a:srgbClr val="0064AC"/>
                </a:solidFill>
                <a:latin typeface="Arial" panose="020B0604020202020204" pitchFamily="34" charset="0"/>
                <a:ea typeface="+mn-ea"/>
                <a:cs typeface="Arial" panose="020B0604020202020204" pitchFamily="34" charset="0"/>
              </a:defRPr>
            </a:lvl2pPr>
            <a:lvl3pPr marL="0" indent="-182880" algn="l" defTabSz="914400" rtl="0" eaLnBrk="1" latinLnBrk="0" hangingPunct="1">
              <a:spcBef>
                <a:spcPct val="20000"/>
              </a:spcBef>
              <a:buFont typeface="Courier New" panose="02070309020205020404" pitchFamily="49" charset="0"/>
              <a:buChar char="o"/>
              <a:defRPr sz="2000" kern="1200">
                <a:solidFill>
                  <a:srgbClr val="0064AC"/>
                </a:solidFill>
                <a:latin typeface="Arial" panose="020B0604020202020204" pitchFamily="34" charset="0"/>
                <a:ea typeface="+mn-ea"/>
                <a:cs typeface="Arial" panose="020B0604020202020204" pitchFamily="34" charset="0"/>
              </a:defRPr>
            </a:lvl3pPr>
            <a:lvl4pPr marL="0" indent="-182880" algn="l" defTabSz="914400" rtl="0" eaLnBrk="1" latinLnBrk="0" hangingPunct="1">
              <a:spcBef>
                <a:spcPct val="20000"/>
              </a:spcBef>
              <a:buFont typeface="Arial" panose="020B0604020202020204" pitchFamily="34" charset="0"/>
              <a:buChar char="•"/>
              <a:defRPr sz="1800" kern="1200">
                <a:solidFill>
                  <a:srgbClr val="0064AC"/>
                </a:solidFill>
                <a:latin typeface="Arial" panose="020B0604020202020204" pitchFamily="34" charset="0"/>
                <a:ea typeface="+mn-ea"/>
                <a:cs typeface="Arial" panose="020B0604020202020204" pitchFamily="34" charset="0"/>
              </a:defRPr>
            </a:lvl4pPr>
            <a:lvl5pPr marL="182880" indent="-182880" algn="l" defTabSz="914400" rtl="0" eaLnBrk="1" latinLnBrk="0" hangingPunct="1">
              <a:spcBef>
                <a:spcPct val="20000"/>
              </a:spcBef>
              <a:buFont typeface="Arial" panose="020B0604020202020204" pitchFamily="34" charset="0"/>
              <a:buChar char="•"/>
              <a:defRPr sz="1600" kern="1200">
                <a:solidFill>
                  <a:srgbClr val="0064AC"/>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If you are copying and pasting code, you should write a function!  </a:t>
            </a:r>
          </a:p>
          <a:p>
            <a:pPr marL="457200" indent="-457200">
              <a:buAutoNum type="arabicPeriod"/>
            </a:pPr>
            <a:r>
              <a:rPr lang="en-US" dirty="0"/>
              <a:t>As you tweak your code, using a function means you only make the change in one place, not every copy of it.</a:t>
            </a:r>
          </a:p>
          <a:p>
            <a:pPr marL="457200" indent="-457200">
              <a:buAutoNum type="arabicPeriod"/>
            </a:pPr>
            <a:r>
              <a:rPr lang="en-US" dirty="0"/>
              <a:t>It’s built to apply the same logic to different inputs.</a:t>
            </a:r>
          </a:p>
          <a:p>
            <a:pPr marL="457200" indent="-457200">
              <a:buAutoNum type="arabicPeriod"/>
            </a:pPr>
            <a:r>
              <a:rPr lang="en-US" dirty="0"/>
              <a:t>It’s easier than you think!</a:t>
            </a:r>
          </a:p>
        </p:txBody>
      </p:sp>
      <p:sp>
        <p:nvSpPr>
          <p:cNvPr id="6" name="TextBox 5">
            <a:extLst>
              <a:ext uri="{FF2B5EF4-FFF2-40B4-BE49-F238E27FC236}">
                <a16:creationId xmlns:a16="http://schemas.microsoft.com/office/drawing/2014/main" id="{CA8B6F0B-2CC5-3817-8BB0-2C03B3A4375C}"/>
              </a:ext>
            </a:extLst>
          </p:cNvPr>
          <p:cNvSpPr txBox="1"/>
          <p:nvPr/>
        </p:nvSpPr>
        <p:spPr>
          <a:xfrm>
            <a:off x="1066800" y="2958295"/>
            <a:ext cx="6705600" cy="923330"/>
          </a:xfrm>
          <a:prstGeom prst="rect">
            <a:avLst/>
          </a:prstGeom>
          <a:noFill/>
        </p:spPr>
        <p:txBody>
          <a:bodyPr wrap="square" rtlCol="0">
            <a:spAutoFit/>
          </a:bodyPr>
          <a:lstStyle/>
          <a:p>
            <a:r>
              <a:rPr lang="en-US" dirty="0" err="1"/>
              <a:t>function_name</a:t>
            </a:r>
            <a:r>
              <a:rPr lang="en-US" dirty="0"/>
              <a:t> &lt;- </a:t>
            </a:r>
            <a:r>
              <a:rPr lang="en-US" b="1" dirty="0"/>
              <a:t>function(</a:t>
            </a:r>
            <a:r>
              <a:rPr lang="en-US" dirty="0" err="1"/>
              <a:t>variable_name</a:t>
            </a:r>
            <a:r>
              <a:rPr lang="en-US" dirty="0"/>
              <a:t> = </a:t>
            </a:r>
            <a:r>
              <a:rPr lang="en-US" dirty="0" err="1"/>
              <a:t>default_value</a:t>
            </a:r>
            <a:r>
              <a:rPr lang="en-US" dirty="0"/>
              <a:t>, …</a:t>
            </a:r>
            <a:r>
              <a:rPr lang="en-US" b="1" dirty="0"/>
              <a:t>){</a:t>
            </a:r>
          </a:p>
          <a:p>
            <a:r>
              <a:rPr lang="en-US" b="1" dirty="0"/>
              <a:t>**what it should do**</a:t>
            </a:r>
          </a:p>
          <a:p>
            <a:r>
              <a:rPr lang="en-US" b="1" dirty="0"/>
              <a:t>}</a:t>
            </a:r>
            <a:r>
              <a:rPr lang="en-US" dirty="0"/>
              <a:t> </a:t>
            </a:r>
          </a:p>
        </p:txBody>
      </p:sp>
      <p:pic>
        <p:nvPicPr>
          <p:cNvPr id="11" name="Picture 10" descr="Text&#10;&#10;AI-generated content may be incorrect.">
            <a:extLst>
              <a:ext uri="{FF2B5EF4-FFF2-40B4-BE49-F238E27FC236}">
                <a16:creationId xmlns:a16="http://schemas.microsoft.com/office/drawing/2014/main" id="{CB2344D1-7ADF-355A-1F70-3A375CD156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272" y="3944320"/>
            <a:ext cx="4567315" cy="1923080"/>
          </a:xfrm>
          <a:prstGeom prst="rect">
            <a:avLst/>
          </a:prstGeom>
        </p:spPr>
      </p:pic>
      <p:sp>
        <p:nvSpPr>
          <p:cNvPr id="12" name="TextBox 11">
            <a:extLst>
              <a:ext uri="{FF2B5EF4-FFF2-40B4-BE49-F238E27FC236}">
                <a16:creationId xmlns:a16="http://schemas.microsoft.com/office/drawing/2014/main" id="{6B70FB1E-4838-629D-1A75-AD5EBF87C478}"/>
              </a:ext>
            </a:extLst>
          </p:cNvPr>
          <p:cNvSpPr txBox="1"/>
          <p:nvPr/>
        </p:nvSpPr>
        <p:spPr>
          <a:xfrm>
            <a:off x="3048000" y="4411856"/>
            <a:ext cx="5486400" cy="1323439"/>
          </a:xfrm>
          <a:prstGeom prst="rect">
            <a:avLst/>
          </a:prstGeom>
          <a:noFill/>
        </p:spPr>
        <p:txBody>
          <a:bodyPr wrap="square" rtlCol="0">
            <a:spAutoFit/>
          </a:bodyPr>
          <a:lstStyle/>
          <a:p>
            <a:r>
              <a:rPr lang="en-US" sz="2000" dirty="0"/>
              <a:t>Creating a function called add_5 with a default value of 10.  When called, it takes the </a:t>
            </a:r>
            <a:r>
              <a:rPr lang="en-US" sz="2000" dirty="0" err="1"/>
              <a:t>input_number</a:t>
            </a:r>
            <a:r>
              <a:rPr lang="en-US" sz="2000" dirty="0"/>
              <a:t> and adds 5.  If no </a:t>
            </a:r>
            <a:r>
              <a:rPr lang="en-US" sz="2000" dirty="0" err="1"/>
              <a:t>input_number</a:t>
            </a:r>
            <a:r>
              <a:rPr lang="en-US" sz="2000" dirty="0"/>
              <a:t> is provided, it uses a default of 10.</a:t>
            </a:r>
          </a:p>
        </p:txBody>
      </p:sp>
    </p:spTree>
    <p:extLst>
      <p:ext uri="{BB962C8B-B14F-4D97-AF65-F5344CB8AC3E}">
        <p14:creationId xmlns:p14="http://schemas.microsoft.com/office/powerpoint/2010/main" val="39208424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AF7CA3-617E-826C-D343-55E8483D4FAE}"/>
            </a:ext>
          </a:extLst>
        </p:cNvPr>
        <p:cNvGrpSpPr/>
        <p:nvPr/>
      </p:nvGrpSpPr>
      <p:grpSpPr>
        <a:xfrm>
          <a:off x="0" y="0"/>
          <a:ext cx="0" cy="0"/>
          <a:chOff x="0" y="0"/>
          <a:chExt cx="0" cy="0"/>
        </a:xfrm>
      </p:grpSpPr>
      <p:sp>
        <p:nvSpPr>
          <p:cNvPr id="5" name="AutoShape 4" descr="R logo">
            <a:extLst>
              <a:ext uri="{FF2B5EF4-FFF2-40B4-BE49-F238E27FC236}">
                <a16:creationId xmlns:a16="http://schemas.microsoft.com/office/drawing/2014/main" id="{D0652B34-2277-81A3-1888-96C4E6449D44}"/>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itle 1">
            <a:extLst>
              <a:ext uri="{FF2B5EF4-FFF2-40B4-BE49-F238E27FC236}">
                <a16:creationId xmlns:a16="http://schemas.microsoft.com/office/drawing/2014/main" id="{B420186E-4315-05EA-811B-8CBF874B5B80}"/>
              </a:ext>
            </a:extLst>
          </p:cNvPr>
          <p:cNvSpPr>
            <a:spLocks noGrp="1"/>
          </p:cNvSpPr>
          <p:nvPr>
            <p:ph type="title"/>
          </p:nvPr>
        </p:nvSpPr>
        <p:spPr>
          <a:xfrm>
            <a:off x="304800" y="76200"/>
            <a:ext cx="8534400" cy="990600"/>
          </a:xfrm>
          <a:prstGeom prst="rect">
            <a:avLst/>
          </a:prstGeom>
        </p:spPr>
        <p:txBody>
          <a:bodyPr>
            <a:normAutofit/>
          </a:bodyPr>
          <a:lstStyle/>
          <a:p>
            <a:pPr marL="0" lvl="0" indent="0">
              <a:buNone/>
            </a:pPr>
            <a:r>
              <a:rPr lang="en-US" dirty="0" err="1"/>
              <a:t>gt</a:t>
            </a:r>
            <a:r>
              <a:rPr lang="en-US" dirty="0"/>
              <a:t> table: Original … and Function-al</a:t>
            </a:r>
            <a:endParaRPr dirty="0"/>
          </a:p>
        </p:txBody>
      </p:sp>
      <p:pic>
        <p:nvPicPr>
          <p:cNvPr id="2" name="Picture 1" descr="Text&#10;&#10;AI-generated content may be incorrect.">
            <a:extLst>
              <a:ext uri="{FF2B5EF4-FFF2-40B4-BE49-F238E27FC236}">
                <a16:creationId xmlns:a16="http://schemas.microsoft.com/office/drawing/2014/main" id="{6166A6AC-F3E7-CD14-C42F-A41526D92E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142206"/>
            <a:ext cx="3590664" cy="4878388"/>
          </a:xfrm>
          <a:prstGeom prst="rect">
            <a:avLst/>
          </a:prstGeom>
        </p:spPr>
      </p:pic>
      <p:pic>
        <p:nvPicPr>
          <p:cNvPr id="16" name="Picture 15">
            <a:extLst>
              <a:ext uri="{FF2B5EF4-FFF2-40B4-BE49-F238E27FC236}">
                <a16:creationId xmlns:a16="http://schemas.microsoft.com/office/drawing/2014/main" id="{32BD6F19-88FD-BCD0-E821-42BD404F10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7815" y="1108336"/>
            <a:ext cx="4026985" cy="4837824"/>
          </a:xfrm>
          <a:prstGeom prst="rect">
            <a:avLst/>
          </a:prstGeom>
        </p:spPr>
      </p:pic>
      <p:sp>
        <p:nvSpPr>
          <p:cNvPr id="7" name="Rectangle 6">
            <a:extLst>
              <a:ext uri="{FF2B5EF4-FFF2-40B4-BE49-F238E27FC236}">
                <a16:creationId xmlns:a16="http://schemas.microsoft.com/office/drawing/2014/main" id="{87DBEAAA-5543-AE23-17B1-5C66A32636ED}"/>
              </a:ext>
            </a:extLst>
          </p:cNvPr>
          <p:cNvSpPr/>
          <p:nvPr/>
        </p:nvSpPr>
        <p:spPr>
          <a:xfrm>
            <a:off x="3895464" y="1066800"/>
            <a:ext cx="3352800" cy="45720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CF20392-9643-DAF1-0B77-741A00F26125}"/>
              </a:ext>
            </a:extLst>
          </p:cNvPr>
          <p:cNvSpPr/>
          <p:nvPr/>
        </p:nvSpPr>
        <p:spPr>
          <a:xfrm>
            <a:off x="4086613" y="4038600"/>
            <a:ext cx="2466587" cy="22860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10B38CB-3BB9-DD6A-3160-A8B7884B6746}"/>
              </a:ext>
            </a:extLst>
          </p:cNvPr>
          <p:cNvSpPr/>
          <p:nvPr/>
        </p:nvSpPr>
        <p:spPr>
          <a:xfrm>
            <a:off x="3889187" y="5638800"/>
            <a:ext cx="987613" cy="29197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53D2AB7B-0025-DC2E-E552-FED07DA1BD0D}"/>
              </a:ext>
            </a:extLst>
          </p:cNvPr>
          <p:cNvSpPr txBox="1"/>
          <p:nvPr/>
        </p:nvSpPr>
        <p:spPr>
          <a:xfrm>
            <a:off x="5791200" y="5105400"/>
            <a:ext cx="3124200" cy="923330"/>
          </a:xfrm>
          <a:prstGeom prst="rect">
            <a:avLst/>
          </a:prstGeom>
          <a:noFill/>
        </p:spPr>
        <p:txBody>
          <a:bodyPr wrap="square" rtlCol="0">
            <a:spAutoFit/>
          </a:bodyPr>
          <a:lstStyle/>
          <a:p>
            <a:r>
              <a:rPr lang="en-US" dirty="0">
                <a:solidFill>
                  <a:srgbClr val="FF0000"/>
                </a:solidFill>
              </a:rPr>
              <a:t>Now I can make the same table for </a:t>
            </a:r>
            <a:r>
              <a:rPr lang="en-US" b="1" u="sng" dirty="0">
                <a:solidFill>
                  <a:srgbClr val="FF0000"/>
                </a:solidFill>
              </a:rPr>
              <a:t>any</a:t>
            </a:r>
            <a:r>
              <a:rPr lang="en-US" dirty="0">
                <a:solidFill>
                  <a:srgbClr val="FF0000"/>
                </a:solidFill>
              </a:rPr>
              <a:t> occupation in the data with one line of code.</a:t>
            </a:r>
          </a:p>
        </p:txBody>
      </p:sp>
    </p:spTree>
    <p:extLst>
      <p:ext uri="{BB962C8B-B14F-4D97-AF65-F5344CB8AC3E}">
        <p14:creationId xmlns:p14="http://schemas.microsoft.com/office/powerpoint/2010/main" val="13789986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65ABFE-A991-E4ED-6294-521B55C8D8CE}"/>
            </a:ext>
          </a:extLst>
        </p:cNvPr>
        <p:cNvGrpSpPr/>
        <p:nvPr/>
      </p:nvGrpSpPr>
      <p:grpSpPr>
        <a:xfrm>
          <a:off x="0" y="0"/>
          <a:ext cx="0" cy="0"/>
          <a:chOff x="0" y="0"/>
          <a:chExt cx="0" cy="0"/>
        </a:xfrm>
      </p:grpSpPr>
      <p:sp>
        <p:nvSpPr>
          <p:cNvPr id="5" name="AutoShape 4" descr="R logo">
            <a:extLst>
              <a:ext uri="{FF2B5EF4-FFF2-40B4-BE49-F238E27FC236}">
                <a16:creationId xmlns:a16="http://schemas.microsoft.com/office/drawing/2014/main" id="{C5673B48-22A6-FBC3-CA75-0C99510FD400}"/>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itle 1">
            <a:extLst>
              <a:ext uri="{FF2B5EF4-FFF2-40B4-BE49-F238E27FC236}">
                <a16:creationId xmlns:a16="http://schemas.microsoft.com/office/drawing/2014/main" id="{2CF4C845-087E-A253-3FAF-07C1F7AAB31B}"/>
              </a:ext>
            </a:extLst>
          </p:cNvPr>
          <p:cNvSpPr>
            <a:spLocks noGrp="1"/>
          </p:cNvSpPr>
          <p:nvPr>
            <p:ph type="title"/>
          </p:nvPr>
        </p:nvSpPr>
        <p:spPr>
          <a:xfrm>
            <a:off x="304800" y="76200"/>
            <a:ext cx="8534400" cy="990600"/>
          </a:xfrm>
          <a:prstGeom prst="rect">
            <a:avLst/>
          </a:prstGeom>
        </p:spPr>
        <p:txBody>
          <a:bodyPr>
            <a:normAutofit/>
          </a:bodyPr>
          <a:lstStyle/>
          <a:p>
            <a:pPr marL="0" lvl="0" indent="0">
              <a:buNone/>
            </a:pPr>
            <a:r>
              <a:rPr lang="en-US" dirty="0"/>
              <a:t>OEWS Mapping Function</a:t>
            </a:r>
            <a:endParaRPr dirty="0"/>
          </a:p>
        </p:txBody>
      </p:sp>
      <p:pic>
        <p:nvPicPr>
          <p:cNvPr id="4" name="Picture 3" descr="Text&#10;&#10;AI-generated content may be incorrect.">
            <a:extLst>
              <a:ext uri="{FF2B5EF4-FFF2-40B4-BE49-F238E27FC236}">
                <a16:creationId xmlns:a16="http://schemas.microsoft.com/office/drawing/2014/main" id="{F4BEB525-53AD-75B9-9079-CBAA05967F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2041" y="1159276"/>
            <a:ext cx="7359918" cy="4708124"/>
          </a:xfrm>
          <a:prstGeom prst="rect">
            <a:avLst/>
          </a:prstGeom>
        </p:spPr>
      </p:pic>
      <p:cxnSp>
        <p:nvCxnSpPr>
          <p:cNvPr id="10" name="Straight Arrow Connector 9">
            <a:extLst>
              <a:ext uri="{FF2B5EF4-FFF2-40B4-BE49-F238E27FC236}">
                <a16:creationId xmlns:a16="http://schemas.microsoft.com/office/drawing/2014/main" id="{91CD976F-CF20-5DF1-A6BC-9A4EB30D4D46}"/>
              </a:ext>
            </a:extLst>
          </p:cNvPr>
          <p:cNvCxnSpPr>
            <a:cxnSpLocks/>
            <a:stCxn id="15" idx="1"/>
          </p:cNvCxnSpPr>
          <p:nvPr/>
        </p:nvCxnSpPr>
        <p:spPr>
          <a:xfrm flipH="1" flipV="1">
            <a:off x="3810000" y="4876800"/>
            <a:ext cx="914400" cy="461665"/>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F5695E2-9B27-4DBD-1565-00387BAF9172}"/>
              </a:ext>
            </a:extLst>
          </p:cNvPr>
          <p:cNvSpPr txBox="1"/>
          <p:nvPr/>
        </p:nvSpPr>
        <p:spPr>
          <a:xfrm>
            <a:off x="4724400" y="4876800"/>
            <a:ext cx="3886200" cy="923330"/>
          </a:xfrm>
          <a:prstGeom prst="rect">
            <a:avLst/>
          </a:prstGeom>
          <a:noFill/>
          <a:ln>
            <a:solidFill>
              <a:srgbClr val="FF0000"/>
            </a:solidFill>
          </a:ln>
        </p:spPr>
        <p:txBody>
          <a:bodyPr wrap="square" rtlCol="0">
            <a:spAutoFit/>
          </a:bodyPr>
          <a:lstStyle/>
          <a:p>
            <a:r>
              <a:rPr lang="en-US" dirty="0">
                <a:solidFill>
                  <a:srgbClr val="FF0000"/>
                </a:solidFill>
              </a:rPr>
              <a:t>Saving the image output to a unique file name in a dedicated directory. This will work </a:t>
            </a:r>
            <a:r>
              <a:rPr lang="en-US" u="sng" dirty="0">
                <a:solidFill>
                  <a:srgbClr val="FF0000"/>
                </a:solidFill>
              </a:rPr>
              <a:t>magic.</a:t>
            </a:r>
            <a:endParaRPr lang="en-US" dirty="0">
              <a:solidFill>
                <a:srgbClr val="FF0000"/>
              </a:solidFill>
            </a:endParaRPr>
          </a:p>
        </p:txBody>
      </p:sp>
    </p:spTree>
    <p:extLst>
      <p:ext uri="{BB962C8B-B14F-4D97-AF65-F5344CB8AC3E}">
        <p14:creationId xmlns:p14="http://schemas.microsoft.com/office/powerpoint/2010/main" val="6057346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0786DC-107C-66D4-AC50-AEB9DD77249D}"/>
            </a:ext>
          </a:extLst>
        </p:cNvPr>
        <p:cNvGrpSpPr/>
        <p:nvPr/>
      </p:nvGrpSpPr>
      <p:grpSpPr>
        <a:xfrm>
          <a:off x="0" y="0"/>
          <a:ext cx="0" cy="0"/>
          <a:chOff x="0" y="0"/>
          <a:chExt cx="0" cy="0"/>
        </a:xfrm>
      </p:grpSpPr>
      <p:sp>
        <p:nvSpPr>
          <p:cNvPr id="5" name="AutoShape 4" descr="R logo">
            <a:extLst>
              <a:ext uri="{FF2B5EF4-FFF2-40B4-BE49-F238E27FC236}">
                <a16:creationId xmlns:a16="http://schemas.microsoft.com/office/drawing/2014/main" id="{36B7240F-DDC5-2ABA-D42B-88D7FC2315B9}"/>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itle 1">
            <a:extLst>
              <a:ext uri="{FF2B5EF4-FFF2-40B4-BE49-F238E27FC236}">
                <a16:creationId xmlns:a16="http://schemas.microsoft.com/office/drawing/2014/main" id="{B46C0242-98FB-CF85-D583-B0CBDE913951}"/>
              </a:ext>
            </a:extLst>
          </p:cNvPr>
          <p:cNvSpPr>
            <a:spLocks noGrp="1"/>
          </p:cNvSpPr>
          <p:nvPr>
            <p:ph type="title"/>
          </p:nvPr>
        </p:nvSpPr>
        <p:spPr>
          <a:xfrm>
            <a:off x="304800" y="76200"/>
            <a:ext cx="8534400" cy="990600"/>
          </a:xfrm>
          <a:prstGeom prst="rect">
            <a:avLst/>
          </a:prstGeom>
        </p:spPr>
        <p:txBody>
          <a:bodyPr>
            <a:normAutofit/>
          </a:bodyPr>
          <a:lstStyle/>
          <a:p>
            <a:pPr marL="0" lvl="0" indent="0">
              <a:buNone/>
            </a:pPr>
            <a:r>
              <a:rPr lang="en-US" dirty="0"/>
              <a:t>Integrating with </a:t>
            </a:r>
            <a:r>
              <a:rPr lang="en-US" dirty="0" err="1"/>
              <a:t>RMarkdown</a:t>
            </a:r>
            <a:endParaRPr dirty="0"/>
          </a:p>
        </p:txBody>
      </p:sp>
      <p:sp>
        <p:nvSpPr>
          <p:cNvPr id="9" name="Content Placeholder 2">
            <a:extLst>
              <a:ext uri="{FF2B5EF4-FFF2-40B4-BE49-F238E27FC236}">
                <a16:creationId xmlns:a16="http://schemas.microsoft.com/office/drawing/2014/main" id="{DAA7A43D-8B30-5C59-7696-F88D47495AE0}"/>
              </a:ext>
            </a:extLst>
          </p:cNvPr>
          <p:cNvSpPr txBox="1">
            <a:spLocks/>
          </p:cNvSpPr>
          <p:nvPr/>
        </p:nvSpPr>
        <p:spPr>
          <a:xfrm>
            <a:off x="300272" y="1129495"/>
            <a:ext cx="8386528" cy="1080305"/>
          </a:xfrm>
          <a:prstGeom prst="rect">
            <a:avLst/>
          </a:prstGeom>
        </p:spPr>
        <p:txBody>
          <a:bodyPr vert="horz" lIns="91440" tIns="45720" rIns="91440" bIns="45720" rtlCol="0">
            <a:normAutofit/>
          </a:bodyPr>
          <a:lstStyle>
            <a:lvl1pPr marL="0" indent="0" algn="l" defTabSz="914400" rtl="0" eaLnBrk="1" latinLnBrk="0" hangingPunct="1">
              <a:spcBef>
                <a:spcPts val="0"/>
              </a:spcBef>
              <a:spcAft>
                <a:spcPts val="1200"/>
              </a:spcAft>
              <a:buFont typeface="Arial" pitchFamily="34" charset="0"/>
              <a:buNone/>
              <a:defRPr sz="2000" kern="1200">
                <a:solidFill>
                  <a:srgbClr val="0064AC"/>
                </a:solidFill>
                <a:latin typeface="Arial" panose="020B0604020202020204" pitchFamily="34" charset="0"/>
                <a:ea typeface="+mn-ea"/>
                <a:cs typeface="Arial" panose="020B0604020202020204" pitchFamily="34" charset="0"/>
              </a:defRPr>
            </a:lvl1pPr>
            <a:lvl2pPr marL="182880" indent="-182880" algn="l" defTabSz="914400" rtl="0" eaLnBrk="1" latinLnBrk="0" hangingPunct="1">
              <a:spcBef>
                <a:spcPts val="0"/>
              </a:spcBef>
              <a:spcAft>
                <a:spcPts val="600"/>
              </a:spcAft>
              <a:buFont typeface="Arial" panose="020B0604020202020204" pitchFamily="34" charset="0"/>
              <a:buChar char="•"/>
              <a:defRPr sz="2000" kern="1200">
                <a:solidFill>
                  <a:srgbClr val="0064AC"/>
                </a:solidFill>
                <a:latin typeface="Arial" panose="020B0604020202020204" pitchFamily="34" charset="0"/>
                <a:ea typeface="+mn-ea"/>
                <a:cs typeface="Arial" panose="020B0604020202020204" pitchFamily="34" charset="0"/>
              </a:defRPr>
            </a:lvl2pPr>
            <a:lvl3pPr marL="0" indent="-182880" algn="l" defTabSz="914400" rtl="0" eaLnBrk="1" latinLnBrk="0" hangingPunct="1">
              <a:spcBef>
                <a:spcPct val="20000"/>
              </a:spcBef>
              <a:buFont typeface="Courier New" panose="02070309020205020404" pitchFamily="49" charset="0"/>
              <a:buChar char="o"/>
              <a:defRPr sz="2000" kern="1200">
                <a:solidFill>
                  <a:srgbClr val="0064AC"/>
                </a:solidFill>
                <a:latin typeface="Arial" panose="020B0604020202020204" pitchFamily="34" charset="0"/>
                <a:ea typeface="+mn-ea"/>
                <a:cs typeface="Arial" panose="020B0604020202020204" pitchFamily="34" charset="0"/>
              </a:defRPr>
            </a:lvl3pPr>
            <a:lvl4pPr marL="0" indent="-182880" algn="l" defTabSz="914400" rtl="0" eaLnBrk="1" latinLnBrk="0" hangingPunct="1">
              <a:spcBef>
                <a:spcPct val="20000"/>
              </a:spcBef>
              <a:buFont typeface="Arial" panose="020B0604020202020204" pitchFamily="34" charset="0"/>
              <a:buChar char="•"/>
              <a:defRPr sz="1800" kern="1200">
                <a:solidFill>
                  <a:srgbClr val="0064AC"/>
                </a:solidFill>
                <a:latin typeface="Arial" panose="020B0604020202020204" pitchFamily="34" charset="0"/>
                <a:ea typeface="+mn-ea"/>
                <a:cs typeface="Arial" panose="020B0604020202020204" pitchFamily="34" charset="0"/>
              </a:defRPr>
            </a:lvl4pPr>
            <a:lvl5pPr marL="182880" indent="-182880" algn="l" defTabSz="914400" rtl="0" eaLnBrk="1" latinLnBrk="0" hangingPunct="1">
              <a:spcBef>
                <a:spcPct val="20000"/>
              </a:spcBef>
              <a:buFont typeface="Arial" panose="020B0604020202020204" pitchFamily="34" charset="0"/>
              <a:buChar char="•"/>
              <a:defRPr sz="1600" kern="1200">
                <a:solidFill>
                  <a:srgbClr val="0064AC"/>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If you want a report with multiple tables, maps, or plots – or if you simply want to include both text and outputs from R Code, it’s time to think about </a:t>
            </a:r>
            <a:r>
              <a:rPr lang="en-US" dirty="0" err="1"/>
              <a:t>Rmarkdown</a:t>
            </a:r>
            <a:r>
              <a:rPr lang="en-US" dirty="0"/>
              <a:t> or similar </a:t>
            </a:r>
            <a:r>
              <a:rPr lang="en-US" b="1" u="sng" dirty="0"/>
              <a:t>rendering</a:t>
            </a:r>
            <a:r>
              <a:rPr lang="en-US" b="1" dirty="0"/>
              <a:t> </a:t>
            </a:r>
            <a:r>
              <a:rPr lang="en-US" dirty="0"/>
              <a:t>options (e.g. Quarto).</a:t>
            </a:r>
          </a:p>
        </p:txBody>
      </p:sp>
      <p:sp>
        <p:nvSpPr>
          <p:cNvPr id="2" name="Content Placeholder 2">
            <a:extLst>
              <a:ext uri="{FF2B5EF4-FFF2-40B4-BE49-F238E27FC236}">
                <a16:creationId xmlns:a16="http://schemas.microsoft.com/office/drawing/2014/main" id="{15FCE39F-715D-D4E9-E718-9A3818675D0A}"/>
              </a:ext>
            </a:extLst>
          </p:cNvPr>
          <p:cNvSpPr txBox="1">
            <a:spLocks/>
          </p:cNvSpPr>
          <p:nvPr/>
        </p:nvSpPr>
        <p:spPr>
          <a:xfrm>
            <a:off x="300272" y="2283812"/>
            <a:ext cx="4119328" cy="2882433"/>
          </a:xfrm>
          <a:prstGeom prst="rect">
            <a:avLst/>
          </a:prstGeom>
        </p:spPr>
        <p:txBody>
          <a:bodyPr vert="horz" lIns="91440" tIns="45720" rIns="91440" bIns="45720" rtlCol="0">
            <a:normAutofit/>
          </a:bodyPr>
          <a:lstStyle>
            <a:lvl1pPr marL="0" indent="0" algn="l" defTabSz="914400" rtl="0" eaLnBrk="1" latinLnBrk="0" hangingPunct="1">
              <a:spcBef>
                <a:spcPts val="0"/>
              </a:spcBef>
              <a:spcAft>
                <a:spcPts val="1200"/>
              </a:spcAft>
              <a:buFont typeface="Arial" pitchFamily="34" charset="0"/>
              <a:buNone/>
              <a:defRPr sz="2000" kern="1200">
                <a:solidFill>
                  <a:srgbClr val="0064AC"/>
                </a:solidFill>
                <a:latin typeface="Arial" panose="020B0604020202020204" pitchFamily="34" charset="0"/>
                <a:ea typeface="+mn-ea"/>
                <a:cs typeface="Arial" panose="020B0604020202020204" pitchFamily="34" charset="0"/>
              </a:defRPr>
            </a:lvl1pPr>
            <a:lvl2pPr marL="182880" indent="-182880" algn="l" defTabSz="914400" rtl="0" eaLnBrk="1" latinLnBrk="0" hangingPunct="1">
              <a:spcBef>
                <a:spcPts val="0"/>
              </a:spcBef>
              <a:spcAft>
                <a:spcPts val="600"/>
              </a:spcAft>
              <a:buFont typeface="Arial" panose="020B0604020202020204" pitchFamily="34" charset="0"/>
              <a:buChar char="•"/>
              <a:defRPr sz="2000" kern="1200">
                <a:solidFill>
                  <a:srgbClr val="0064AC"/>
                </a:solidFill>
                <a:latin typeface="Arial" panose="020B0604020202020204" pitchFamily="34" charset="0"/>
                <a:ea typeface="+mn-ea"/>
                <a:cs typeface="Arial" panose="020B0604020202020204" pitchFamily="34" charset="0"/>
              </a:defRPr>
            </a:lvl2pPr>
            <a:lvl3pPr marL="0" indent="-182880" algn="l" defTabSz="914400" rtl="0" eaLnBrk="1" latinLnBrk="0" hangingPunct="1">
              <a:spcBef>
                <a:spcPct val="20000"/>
              </a:spcBef>
              <a:buFont typeface="Courier New" panose="02070309020205020404" pitchFamily="49" charset="0"/>
              <a:buChar char="o"/>
              <a:defRPr sz="2000" kern="1200">
                <a:solidFill>
                  <a:srgbClr val="0064AC"/>
                </a:solidFill>
                <a:latin typeface="Arial" panose="020B0604020202020204" pitchFamily="34" charset="0"/>
                <a:ea typeface="+mn-ea"/>
                <a:cs typeface="Arial" panose="020B0604020202020204" pitchFamily="34" charset="0"/>
              </a:defRPr>
            </a:lvl3pPr>
            <a:lvl4pPr marL="0" indent="-182880" algn="l" defTabSz="914400" rtl="0" eaLnBrk="1" latinLnBrk="0" hangingPunct="1">
              <a:spcBef>
                <a:spcPct val="20000"/>
              </a:spcBef>
              <a:buFont typeface="Arial" panose="020B0604020202020204" pitchFamily="34" charset="0"/>
              <a:buChar char="•"/>
              <a:defRPr sz="1800" kern="1200">
                <a:solidFill>
                  <a:srgbClr val="0064AC"/>
                </a:solidFill>
                <a:latin typeface="Arial" panose="020B0604020202020204" pitchFamily="34" charset="0"/>
                <a:ea typeface="+mn-ea"/>
                <a:cs typeface="Arial" panose="020B0604020202020204" pitchFamily="34" charset="0"/>
              </a:defRPr>
            </a:lvl4pPr>
            <a:lvl5pPr marL="182880" indent="-182880" algn="l" defTabSz="914400" rtl="0" eaLnBrk="1" latinLnBrk="0" hangingPunct="1">
              <a:spcBef>
                <a:spcPct val="20000"/>
              </a:spcBef>
              <a:buFont typeface="Arial" panose="020B0604020202020204" pitchFamily="34" charset="0"/>
              <a:buChar char="•"/>
              <a:defRPr sz="1600" kern="1200">
                <a:solidFill>
                  <a:srgbClr val="0064AC"/>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u="sng" dirty="0"/>
              <a:t>R Script (*.R)</a:t>
            </a:r>
          </a:p>
          <a:p>
            <a:r>
              <a:rPr lang="en-US" dirty="0"/>
              <a:t>Processes the code.  Good for processing content and saving *an* output to *a* directory.</a:t>
            </a:r>
          </a:p>
        </p:txBody>
      </p:sp>
      <p:sp>
        <p:nvSpPr>
          <p:cNvPr id="3" name="Content Placeholder 2">
            <a:extLst>
              <a:ext uri="{FF2B5EF4-FFF2-40B4-BE49-F238E27FC236}">
                <a16:creationId xmlns:a16="http://schemas.microsoft.com/office/drawing/2014/main" id="{C017B313-A43C-1E9F-621A-EDD4B206241B}"/>
              </a:ext>
            </a:extLst>
          </p:cNvPr>
          <p:cNvSpPr txBox="1">
            <a:spLocks/>
          </p:cNvSpPr>
          <p:nvPr/>
        </p:nvSpPr>
        <p:spPr>
          <a:xfrm>
            <a:off x="4419600" y="2283812"/>
            <a:ext cx="4419600" cy="3659788"/>
          </a:xfrm>
          <a:prstGeom prst="rect">
            <a:avLst/>
          </a:prstGeom>
        </p:spPr>
        <p:txBody>
          <a:bodyPr vert="horz" lIns="91440" tIns="45720" rIns="91440" bIns="45720" rtlCol="0">
            <a:normAutofit lnSpcReduction="10000"/>
          </a:bodyPr>
          <a:lstStyle>
            <a:lvl1pPr marL="0" indent="0" algn="l" defTabSz="914400" rtl="0" eaLnBrk="1" latinLnBrk="0" hangingPunct="1">
              <a:spcBef>
                <a:spcPts val="0"/>
              </a:spcBef>
              <a:spcAft>
                <a:spcPts val="1200"/>
              </a:spcAft>
              <a:buFont typeface="Arial" pitchFamily="34" charset="0"/>
              <a:buNone/>
              <a:defRPr sz="2000" kern="1200">
                <a:solidFill>
                  <a:srgbClr val="0064AC"/>
                </a:solidFill>
                <a:latin typeface="Arial" panose="020B0604020202020204" pitchFamily="34" charset="0"/>
                <a:ea typeface="+mn-ea"/>
                <a:cs typeface="Arial" panose="020B0604020202020204" pitchFamily="34" charset="0"/>
              </a:defRPr>
            </a:lvl1pPr>
            <a:lvl2pPr marL="182880" indent="-182880" algn="l" defTabSz="914400" rtl="0" eaLnBrk="1" latinLnBrk="0" hangingPunct="1">
              <a:spcBef>
                <a:spcPts val="0"/>
              </a:spcBef>
              <a:spcAft>
                <a:spcPts val="600"/>
              </a:spcAft>
              <a:buFont typeface="Arial" panose="020B0604020202020204" pitchFamily="34" charset="0"/>
              <a:buChar char="•"/>
              <a:defRPr sz="2000" kern="1200">
                <a:solidFill>
                  <a:srgbClr val="0064AC"/>
                </a:solidFill>
                <a:latin typeface="Arial" panose="020B0604020202020204" pitchFamily="34" charset="0"/>
                <a:ea typeface="+mn-ea"/>
                <a:cs typeface="Arial" panose="020B0604020202020204" pitchFamily="34" charset="0"/>
              </a:defRPr>
            </a:lvl2pPr>
            <a:lvl3pPr marL="0" indent="-182880" algn="l" defTabSz="914400" rtl="0" eaLnBrk="1" latinLnBrk="0" hangingPunct="1">
              <a:spcBef>
                <a:spcPct val="20000"/>
              </a:spcBef>
              <a:buFont typeface="Courier New" panose="02070309020205020404" pitchFamily="49" charset="0"/>
              <a:buChar char="o"/>
              <a:defRPr sz="2000" kern="1200">
                <a:solidFill>
                  <a:srgbClr val="0064AC"/>
                </a:solidFill>
                <a:latin typeface="Arial" panose="020B0604020202020204" pitchFamily="34" charset="0"/>
                <a:ea typeface="+mn-ea"/>
                <a:cs typeface="Arial" panose="020B0604020202020204" pitchFamily="34" charset="0"/>
              </a:defRPr>
            </a:lvl3pPr>
            <a:lvl4pPr marL="0" indent="-182880" algn="l" defTabSz="914400" rtl="0" eaLnBrk="1" latinLnBrk="0" hangingPunct="1">
              <a:spcBef>
                <a:spcPct val="20000"/>
              </a:spcBef>
              <a:buFont typeface="Arial" panose="020B0604020202020204" pitchFamily="34" charset="0"/>
              <a:buChar char="•"/>
              <a:defRPr sz="1800" kern="1200">
                <a:solidFill>
                  <a:srgbClr val="0064AC"/>
                </a:solidFill>
                <a:latin typeface="Arial" panose="020B0604020202020204" pitchFamily="34" charset="0"/>
                <a:ea typeface="+mn-ea"/>
                <a:cs typeface="Arial" panose="020B0604020202020204" pitchFamily="34" charset="0"/>
              </a:defRPr>
            </a:lvl4pPr>
            <a:lvl5pPr marL="182880" indent="-182880" algn="l" defTabSz="914400" rtl="0" eaLnBrk="1" latinLnBrk="0" hangingPunct="1">
              <a:spcBef>
                <a:spcPct val="20000"/>
              </a:spcBef>
              <a:buFont typeface="Arial" panose="020B0604020202020204" pitchFamily="34" charset="0"/>
              <a:buChar char="•"/>
              <a:defRPr sz="1600" kern="1200">
                <a:solidFill>
                  <a:srgbClr val="0064AC"/>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u="sng" dirty="0" err="1"/>
              <a:t>Rmarkdown</a:t>
            </a:r>
            <a:r>
              <a:rPr lang="en-US" b="1" u="sng" dirty="0"/>
              <a:t> (*.RMD)</a:t>
            </a:r>
          </a:p>
          <a:p>
            <a:r>
              <a:rPr lang="en-US" dirty="0"/>
              <a:t>Integrates multiple chunks of code, output, and text into a finished document, then combines it all into a single product.  Text, tables, charts, and more.</a:t>
            </a:r>
          </a:p>
          <a:p>
            <a:r>
              <a:rPr lang="en-US" dirty="0"/>
              <a:t>Can do MS Office documents, HTML documents, PDF outputs, and more.</a:t>
            </a:r>
          </a:p>
          <a:p>
            <a:r>
              <a:rPr lang="en-US" dirty="0"/>
              <a:t>Runs code in isolated environment, and makes results more replicable by others.</a:t>
            </a:r>
          </a:p>
        </p:txBody>
      </p:sp>
      <p:sp>
        <p:nvSpPr>
          <p:cNvPr id="4" name="Content Placeholder 2">
            <a:extLst>
              <a:ext uri="{FF2B5EF4-FFF2-40B4-BE49-F238E27FC236}">
                <a16:creationId xmlns:a16="http://schemas.microsoft.com/office/drawing/2014/main" id="{7ADF10D1-5619-D6EE-F12B-D4CD3FA108F7}"/>
              </a:ext>
            </a:extLst>
          </p:cNvPr>
          <p:cNvSpPr txBox="1">
            <a:spLocks/>
          </p:cNvSpPr>
          <p:nvPr/>
        </p:nvSpPr>
        <p:spPr>
          <a:xfrm>
            <a:off x="300272" y="4191000"/>
            <a:ext cx="4119328" cy="1752600"/>
          </a:xfrm>
          <a:prstGeom prst="rect">
            <a:avLst/>
          </a:prstGeom>
        </p:spPr>
        <p:txBody>
          <a:bodyPr vert="horz" lIns="91440" tIns="45720" rIns="91440" bIns="45720" rtlCol="0">
            <a:normAutofit/>
          </a:bodyPr>
          <a:lstStyle>
            <a:lvl1pPr marL="0" indent="0" algn="l" defTabSz="914400" rtl="0" eaLnBrk="1" latinLnBrk="0" hangingPunct="1">
              <a:spcBef>
                <a:spcPts val="0"/>
              </a:spcBef>
              <a:spcAft>
                <a:spcPts val="1200"/>
              </a:spcAft>
              <a:buFont typeface="Arial" pitchFamily="34" charset="0"/>
              <a:buNone/>
              <a:defRPr sz="2000" kern="1200">
                <a:solidFill>
                  <a:srgbClr val="0064AC"/>
                </a:solidFill>
                <a:latin typeface="Arial" panose="020B0604020202020204" pitchFamily="34" charset="0"/>
                <a:ea typeface="+mn-ea"/>
                <a:cs typeface="Arial" panose="020B0604020202020204" pitchFamily="34" charset="0"/>
              </a:defRPr>
            </a:lvl1pPr>
            <a:lvl2pPr marL="182880" indent="-182880" algn="l" defTabSz="914400" rtl="0" eaLnBrk="1" latinLnBrk="0" hangingPunct="1">
              <a:spcBef>
                <a:spcPts val="0"/>
              </a:spcBef>
              <a:spcAft>
                <a:spcPts val="600"/>
              </a:spcAft>
              <a:buFont typeface="Arial" panose="020B0604020202020204" pitchFamily="34" charset="0"/>
              <a:buChar char="•"/>
              <a:defRPr sz="2000" kern="1200">
                <a:solidFill>
                  <a:srgbClr val="0064AC"/>
                </a:solidFill>
                <a:latin typeface="Arial" panose="020B0604020202020204" pitchFamily="34" charset="0"/>
                <a:ea typeface="+mn-ea"/>
                <a:cs typeface="Arial" panose="020B0604020202020204" pitchFamily="34" charset="0"/>
              </a:defRPr>
            </a:lvl2pPr>
            <a:lvl3pPr marL="0" indent="-182880" algn="l" defTabSz="914400" rtl="0" eaLnBrk="1" latinLnBrk="0" hangingPunct="1">
              <a:spcBef>
                <a:spcPct val="20000"/>
              </a:spcBef>
              <a:buFont typeface="Courier New" panose="02070309020205020404" pitchFamily="49" charset="0"/>
              <a:buChar char="o"/>
              <a:defRPr sz="2000" kern="1200">
                <a:solidFill>
                  <a:srgbClr val="0064AC"/>
                </a:solidFill>
                <a:latin typeface="Arial" panose="020B0604020202020204" pitchFamily="34" charset="0"/>
                <a:ea typeface="+mn-ea"/>
                <a:cs typeface="Arial" panose="020B0604020202020204" pitchFamily="34" charset="0"/>
              </a:defRPr>
            </a:lvl3pPr>
            <a:lvl4pPr marL="0" indent="-182880" algn="l" defTabSz="914400" rtl="0" eaLnBrk="1" latinLnBrk="0" hangingPunct="1">
              <a:spcBef>
                <a:spcPct val="20000"/>
              </a:spcBef>
              <a:buFont typeface="Arial" panose="020B0604020202020204" pitchFamily="34" charset="0"/>
              <a:buChar char="•"/>
              <a:defRPr sz="1800" kern="1200">
                <a:solidFill>
                  <a:srgbClr val="0064AC"/>
                </a:solidFill>
                <a:latin typeface="Arial" panose="020B0604020202020204" pitchFamily="34" charset="0"/>
                <a:ea typeface="+mn-ea"/>
                <a:cs typeface="Arial" panose="020B0604020202020204" pitchFamily="34" charset="0"/>
              </a:defRPr>
            </a:lvl4pPr>
            <a:lvl5pPr marL="182880" indent="-182880" algn="l" defTabSz="914400" rtl="0" eaLnBrk="1" latinLnBrk="0" hangingPunct="1">
              <a:spcBef>
                <a:spcPct val="20000"/>
              </a:spcBef>
              <a:buFont typeface="Arial" panose="020B0604020202020204" pitchFamily="34" charset="0"/>
              <a:buChar char="•"/>
              <a:defRPr sz="1600" kern="1200">
                <a:solidFill>
                  <a:srgbClr val="0064AC"/>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u="sng" dirty="0"/>
              <a:t>COMBINED?</a:t>
            </a:r>
          </a:p>
          <a:p>
            <a:r>
              <a:rPr lang="en-US" dirty="0"/>
              <a:t>Create the report layout in RMD, then call it in a loop in a script to iterate across multiple inputs!</a:t>
            </a:r>
          </a:p>
        </p:txBody>
      </p:sp>
    </p:spTree>
    <p:extLst>
      <p:ext uri="{BB962C8B-B14F-4D97-AF65-F5344CB8AC3E}">
        <p14:creationId xmlns:p14="http://schemas.microsoft.com/office/powerpoint/2010/main" val="8147599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81DE31-A63E-D6CB-FCA8-95D66D8BDF80}"/>
            </a:ext>
          </a:extLst>
        </p:cNvPr>
        <p:cNvGrpSpPr/>
        <p:nvPr/>
      </p:nvGrpSpPr>
      <p:grpSpPr>
        <a:xfrm>
          <a:off x="0" y="0"/>
          <a:ext cx="0" cy="0"/>
          <a:chOff x="0" y="0"/>
          <a:chExt cx="0" cy="0"/>
        </a:xfrm>
      </p:grpSpPr>
      <p:sp>
        <p:nvSpPr>
          <p:cNvPr id="5" name="AutoShape 4" descr="R logo">
            <a:extLst>
              <a:ext uri="{FF2B5EF4-FFF2-40B4-BE49-F238E27FC236}">
                <a16:creationId xmlns:a16="http://schemas.microsoft.com/office/drawing/2014/main" id="{96D8E350-15E9-384A-1416-39769DEBCFAC}"/>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itle 1">
            <a:extLst>
              <a:ext uri="{FF2B5EF4-FFF2-40B4-BE49-F238E27FC236}">
                <a16:creationId xmlns:a16="http://schemas.microsoft.com/office/drawing/2014/main" id="{CECEABD5-9490-9288-AB89-852357EBA175}"/>
              </a:ext>
            </a:extLst>
          </p:cNvPr>
          <p:cNvSpPr>
            <a:spLocks noGrp="1"/>
          </p:cNvSpPr>
          <p:nvPr>
            <p:ph type="title"/>
          </p:nvPr>
        </p:nvSpPr>
        <p:spPr>
          <a:xfrm>
            <a:off x="304800" y="76200"/>
            <a:ext cx="8534400" cy="990600"/>
          </a:xfrm>
          <a:prstGeom prst="rect">
            <a:avLst/>
          </a:prstGeom>
        </p:spPr>
        <p:txBody>
          <a:bodyPr>
            <a:normAutofit/>
          </a:bodyPr>
          <a:lstStyle/>
          <a:p>
            <a:pPr marL="0" lvl="0" indent="0">
              <a:buNone/>
            </a:pPr>
            <a:r>
              <a:rPr lang="en-US" dirty="0"/>
              <a:t>Integrating with </a:t>
            </a:r>
            <a:r>
              <a:rPr lang="en-US" dirty="0" err="1"/>
              <a:t>RMarkdown</a:t>
            </a:r>
            <a:endParaRPr dirty="0"/>
          </a:p>
        </p:txBody>
      </p:sp>
      <p:pic>
        <p:nvPicPr>
          <p:cNvPr id="7" name="Picture 6" descr="Graphical user interface, text, application, email&#10;&#10;AI-generated content may be incorrect.">
            <a:extLst>
              <a:ext uri="{FF2B5EF4-FFF2-40B4-BE49-F238E27FC236}">
                <a16:creationId xmlns:a16="http://schemas.microsoft.com/office/drawing/2014/main" id="{F47ACC8F-2048-989B-03AA-983B3BC19A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938" y="1094715"/>
            <a:ext cx="6452009" cy="4848885"/>
          </a:xfrm>
          <a:prstGeom prst="rect">
            <a:avLst/>
          </a:prstGeom>
        </p:spPr>
      </p:pic>
      <p:sp>
        <p:nvSpPr>
          <p:cNvPr id="10" name="TextBox 9">
            <a:extLst>
              <a:ext uri="{FF2B5EF4-FFF2-40B4-BE49-F238E27FC236}">
                <a16:creationId xmlns:a16="http://schemas.microsoft.com/office/drawing/2014/main" id="{9DFB8E2F-6CD6-AB3F-D405-BBB07BA7B683}"/>
              </a:ext>
            </a:extLst>
          </p:cNvPr>
          <p:cNvSpPr txBox="1"/>
          <p:nvPr/>
        </p:nvSpPr>
        <p:spPr>
          <a:xfrm>
            <a:off x="1868786" y="1510720"/>
            <a:ext cx="4869161" cy="584775"/>
          </a:xfrm>
          <a:prstGeom prst="rect">
            <a:avLst/>
          </a:prstGeom>
          <a:noFill/>
          <a:ln>
            <a:solidFill>
              <a:srgbClr val="FF0000"/>
            </a:solidFill>
          </a:ln>
        </p:spPr>
        <p:txBody>
          <a:bodyPr wrap="square" rtlCol="0">
            <a:spAutoFit/>
          </a:bodyPr>
          <a:lstStyle/>
          <a:p>
            <a:r>
              <a:rPr lang="en-US" sz="1600" dirty="0">
                <a:solidFill>
                  <a:srgbClr val="FF0000"/>
                </a:solidFill>
              </a:rPr>
              <a:t>YAML header – defines document inputs and outputs broadly. Parameters provide a dynamic control.</a:t>
            </a:r>
          </a:p>
        </p:txBody>
      </p:sp>
      <p:sp>
        <p:nvSpPr>
          <p:cNvPr id="11" name="TextBox 10">
            <a:extLst>
              <a:ext uri="{FF2B5EF4-FFF2-40B4-BE49-F238E27FC236}">
                <a16:creationId xmlns:a16="http://schemas.microsoft.com/office/drawing/2014/main" id="{4343ECCE-ADC8-40F7-FD25-E03C41B3AC2B}"/>
              </a:ext>
            </a:extLst>
          </p:cNvPr>
          <p:cNvSpPr txBox="1"/>
          <p:nvPr/>
        </p:nvSpPr>
        <p:spPr>
          <a:xfrm>
            <a:off x="2514600" y="2305734"/>
            <a:ext cx="4223347" cy="369332"/>
          </a:xfrm>
          <a:prstGeom prst="rect">
            <a:avLst/>
          </a:prstGeom>
          <a:noFill/>
          <a:ln>
            <a:solidFill>
              <a:srgbClr val="FF0000"/>
            </a:solidFill>
          </a:ln>
        </p:spPr>
        <p:txBody>
          <a:bodyPr wrap="square" rtlCol="0">
            <a:spAutoFit/>
          </a:bodyPr>
          <a:lstStyle/>
          <a:p>
            <a:r>
              <a:rPr lang="en-US" dirty="0">
                <a:solidFill>
                  <a:srgbClr val="FF0000"/>
                </a:solidFill>
              </a:rPr>
              <a:t>Code chunk – executes code (not just R!)</a:t>
            </a:r>
          </a:p>
        </p:txBody>
      </p:sp>
      <p:sp>
        <p:nvSpPr>
          <p:cNvPr id="12" name="TextBox 11">
            <a:extLst>
              <a:ext uri="{FF2B5EF4-FFF2-40B4-BE49-F238E27FC236}">
                <a16:creationId xmlns:a16="http://schemas.microsoft.com/office/drawing/2014/main" id="{19F7DC23-EFAD-7DA3-3001-125CC7367649}"/>
              </a:ext>
            </a:extLst>
          </p:cNvPr>
          <p:cNvSpPr txBox="1"/>
          <p:nvPr/>
        </p:nvSpPr>
        <p:spPr>
          <a:xfrm>
            <a:off x="2209800" y="4495800"/>
            <a:ext cx="4528147" cy="369332"/>
          </a:xfrm>
          <a:prstGeom prst="rect">
            <a:avLst/>
          </a:prstGeom>
          <a:noFill/>
          <a:ln>
            <a:solidFill>
              <a:srgbClr val="FF0000"/>
            </a:solidFill>
          </a:ln>
        </p:spPr>
        <p:txBody>
          <a:bodyPr wrap="square" rtlCol="0">
            <a:spAutoFit/>
          </a:bodyPr>
          <a:lstStyle/>
          <a:p>
            <a:r>
              <a:rPr lang="en-US" dirty="0">
                <a:solidFill>
                  <a:srgbClr val="FF0000"/>
                </a:solidFill>
              </a:rPr>
              <a:t>Text block, can still include dynamic content</a:t>
            </a:r>
          </a:p>
        </p:txBody>
      </p:sp>
      <p:sp>
        <p:nvSpPr>
          <p:cNvPr id="13" name="TextBox 12">
            <a:extLst>
              <a:ext uri="{FF2B5EF4-FFF2-40B4-BE49-F238E27FC236}">
                <a16:creationId xmlns:a16="http://schemas.microsoft.com/office/drawing/2014/main" id="{B6721482-FEF1-729B-7FAB-27665C31CCBF}"/>
              </a:ext>
            </a:extLst>
          </p:cNvPr>
          <p:cNvSpPr txBox="1"/>
          <p:nvPr/>
        </p:nvSpPr>
        <p:spPr>
          <a:xfrm>
            <a:off x="2908332" y="5310550"/>
            <a:ext cx="3829616" cy="369332"/>
          </a:xfrm>
          <a:prstGeom prst="rect">
            <a:avLst/>
          </a:prstGeom>
          <a:noFill/>
          <a:ln>
            <a:solidFill>
              <a:srgbClr val="FF0000"/>
            </a:solidFill>
          </a:ln>
        </p:spPr>
        <p:txBody>
          <a:bodyPr wrap="square" rtlCol="0">
            <a:spAutoFit/>
          </a:bodyPr>
          <a:lstStyle/>
          <a:p>
            <a:r>
              <a:rPr lang="en-US" dirty="0">
                <a:solidFill>
                  <a:srgbClr val="FF0000"/>
                </a:solidFill>
              </a:rPr>
              <a:t>More code here (start of GT table)</a:t>
            </a:r>
          </a:p>
        </p:txBody>
      </p:sp>
      <p:pic>
        <p:nvPicPr>
          <p:cNvPr id="3" name="Picture 2" descr="Map&#10;&#10;AI-generated content may be incorrect.">
            <a:extLst>
              <a:ext uri="{FF2B5EF4-FFF2-40B4-BE49-F238E27FC236}">
                <a16:creationId xmlns:a16="http://schemas.microsoft.com/office/drawing/2014/main" id="{2D7D6BD0-BCBF-95C9-AAF7-950B3DE192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62800" y="1219200"/>
            <a:ext cx="1328349" cy="468071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5521715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6FA03D-6DC5-72EA-7A49-86B7FEED4027}"/>
            </a:ext>
          </a:extLst>
        </p:cNvPr>
        <p:cNvGrpSpPr/>
        <p:nvPr/>
      </p:nvGrpSpPr>
      <p:grpSpPr>
        <a:xfrm>
          <a:off x="0" y="0"/>
          <a:ext cx="0" cy="0"/>
          <a:chOff x="0" y="0"/>
          <a:chExt cx="0" cy="0"/>
        </a:xfrm>
      </p:grpSpPr>
      <p:sp>
        <p:nvSpPr>
          <p:cNvPr id="5" name="AutoShape 4" descr="R logo">
            <a:extLst>
              <a:ext uri="{FF2B5EF4-FFF2-40B4-BE49-F238E27FC236}">
                <a16:creationId xmlns:a16="http://schemas.microsoft.com/office/drawing/2014/main" id="{5075C940-A5B0-855D-F3CA-06BB31CE31B8}"/>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itle 1">
            <a:extLst>
              <a:ext uri="{FF2B5EF4-FFF2-40B4-BE49-F238E27FC236}">
                <a16:creationId xmlns:a16="http://schemas.microsoft.com/office/drawing/2014/main" id="{DB0F55F6-5B0D-9C43-F488-2CD99B8C76E2}"/>
              </a:ext>
            </a:extLst>
          </p:cNvPr>
          <p:cNvSpPr>
            <a:spLocks noGrp="1"/>
          </p:cNvSpPr>
          <p:nvPr>
            <p:ph type="title"/>
          </p:nvPr>
        </p:nvSpPr>
        <p:spPr>
          <a:xfrm>
            <a:off x="304800" y="76200"/>
            <a:ext cx="8534400" cy="990600"/>
          </a:xfrm>
          <a:prstGeom prst="rect">
            <a:avLst/>
          </a:prstGeom>
        </p:spPr>
        <p:txBody>
          <a:bodyPr>
            <a:normAutofit/>
          </a:bodyPr>
          <a:lstStyle/>
          <a:p>
            <a:pPr marL="0" lvl="0" indent="0">
              <a:buNone/>
            </a:pPr>
            <a:r>
              <a:rPr lang="en-US" dirty="0"/>
              <a:t>Don’t Be a Bad Computer!</a:t>
            </a:r>
            <a:endParaRPr dirty="0"/>
          </a:p>
        </p:txBody>
      </p:sp>
      <p:sp>
        <p:nvSpPr>
          <p:cNvPr id="9" name="Content Placeholder 2">
            <a:extLst>
              <a:ext uri="{FF2B5EF4-FFF2-40B4-BE49-F238E27FC236}">
                <a16:creationId xmlns:a16="http://schemas.microsoft.com/office/drawing/2014/main" id="{0E630CAD-39B4-BAF6-648D-4EDF0B32A35B}"/>
              </a:ext>
            </a:extLst>
          </p:cNvPr>
          <p:cNvSpPr txBox="1">
            <a:spLocks/>
          </p:cNvSpPr>
          <p:nvPr/>
        </p:nvSpPr>
        <p:spPr>
          <a:xfrm>
            <a:off x="300272" y="1129495"/>
            <a:ext cx="8386528" cy="1766105"/>
          </a:xfrm>
          <a:prstGeom prst="rect">
            <a:avLst/>
          </a:prstGeom>
        </p:spPr>
        <p:txBody>
          <a:bodyPr vert="horz" lIns="91440" tIns="45720" rIns="91440" bIns="45720" rtlCol="0">
            <a:normAutofit/>
          </a:bodyPr>
          <a:lstStyle>
            <a:lvl1pPr marL="0" indent="0" algn="l" defTabSz="914400" rtl="0" eaLnBrk="1" latinLnBrk="0" hangingPunct="1">
              <a:spcBef>
                <a:spcPts val="0"/>
              </a:spcBef>
              <a:spcAft>
                <a:spcPts val="1200"/>
              </a:spcAft>
              <a:buFont typeface="Arial" pitchFamily="34" charset="0"/>
              <a:buNone/>
              <a:defRPr sz="2000" kern="1200">
                <a:solidFill>
                  <a:srgbClr val="0064AC"/>
                </a:solidFill>
                <a:latin typeface="Arial" panose="020B0604020202020204" pitchFamily="34" charset="0"/>
                <a:ea typeface="+mn-ea"/>
                <a:cs typeface="Arial" panose="020B0604020202020204" pitchFamily="34" charset="0"/>
              </a:defRPr>
            </a:lvl1pPr>
            <a:lvl2pPr marL="182880" indent="-182880" algn="l" defTabSz="914400" rtl="0" eaLnBrk="1" latinLnBrk="0" hangingPunct="1">
              <a:spcBef>
                <a:spcPts val="0"/>
              </a:spcBef>
              <a:spcAft>
                <a:spcPts val="600"/>
              </a:spcAft>
              <a:buFont typeface="Arial" panose="020B0604020202020204" pitchFamily="34" charset="0"/>
              <a:buChar char="•"/>
              <a:defRPr sz="2000" kern="1200">
                <a:solidFill>
                  <a:srgbClr val="0064AC"/>
                </a:solidFill>
                <a:latin typeface="Arial" panose="020B0604020202020204" pitchFamily="34" charset="0"/>
                <a:ea typeface="+mn-ea"/>
                <a:cs typeface="Arial" panose="020B0604020202020204" pitchFamily="34" charset="0"/>
              </a:defRPr>
            </a:lvl2pPr>
            <a:lvl3pPr marL="0" indent="-182880" algn="l" defTabSz="914400" rtl="0" eaLnBrk="1" latinLnBrk="0" hangingPunct="1">
              <a:spcBef>
                <a:spcPct val="20000"/>
              </a:spcBef>
              <a:buFont typeface="Courier New" panose="02070309020205020404" pitchFamily="49" charset="0"/>
              <a:buChar char="o"/>
              <a:defRPr sz="2000" kern="1200">
                <a:solidFill>
                  <a:srgbClr val="0064AC"/>
                </a:solidFill>
                <a:latin typeface="Arial" panose="020B0604020202020204" pitchFamily="34" charset="0"/>
                <a:ea typeface="+mn-ea"/>
                <a:cs typeface="Arial" panose="020B0604020202020204" pitchFamily="34" charset="0"/>
              </a:defRPr>
            </a:lvl3pPr>
            <a:lvl4pPr marL="0" indent="-182880" algn="l" defTabSz="914400" rtl="0" eaLnBrk="1" latinLnBrk="0" hangingPunct="1">
              <a:spcBef>
                <a:spcPct val="20000"/>
              </a:spcBef>
              <a:buFont typeface="Arial" panose="020B0604020202020204" pitchFamily="34" charset="0"/>
              <a:buChar char="•"/>
              <a:defRPr sz="1800" kern="1200">
                <a:solidFill>
                  <a:srgbClr val="0064AC"/>
                </a:solidFill>
                <a:latin typeface="Arial" panose="020B0604020202020204" pitchFamily="34" charset="0"/>
                <a:ea typeface="+mn-ea"/>
                <a:cs typeface="Arial" panose="020B0604020202020204" pitchFamily="34" charset="0"/>
              </a:defRPr>
            </a:lvl4pPr>
            <a:lvl5pPr marL="182880" indent="-182880" algn="l" defTabSz="914400" rtl="0" eaLnBrk="1" latinLnBrk="0" hangingPunct="1">
              <a:spcBef>
                <a:spcPct val="20000"/>
              </a:spcBef>
              <a:buFont typeface="Arial" panose="020B0604020202020204" pitchFamily="34" charset="0"/>
              <a:buChar char="•"/>
              <a:defRPr sz="1600" kern="1200">
                <a:solidFill>
                  <a:srgbClr val="0064AC"/>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You now have all the pieces to let the computer do the hard work.  Don’t bother copying and pasting in every occupation – give your computer a list of occupations, and let it do </a:t>
            </a:r>
            <a:r>
              <a:rPr lang="en-US" u="sng" dirty="0"/>
              <a:t>all</a:t>
            </a:r>
            <a:r>
              <a:rPr lang="en-US" dirty="0"/>
              <a:t> the work of pasting that list into your functions one at a time.</a:t>
            </a:r>
          </a:p>
        </p:txBody>
      </p:sp>
      <p:pic>
        <p:nvPicPr>
          <p:cNvPr id="3" name="Picture 2" descr="Graphical user interface, application&#10;&#10;AI-generated content may be incorrect.">
            <a:extLst>
              <a:ext uri="{FF2B5EF4-FFF2-40B4-BE49-F238E27FC236}">
                <a16:creationId xmlns:a16="http://schemas.microsoft.com/office/drawing/2014/main" id="{88A8D696-3D15-F941-44E2-5B630C3710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272" y="2590800"/>
            <a:ext cx="4516546" cy="3352800"/>
          </a:xfrm>
          <a:prstGeom prst="rect">
            <a:avLst/>
          </a:prstGeom>
        </p:spPr>
      </p:pic>
      <p:sp>
        <p:nvSpPr>
          <p:cNvPr id="4" name="Content Placeholder 2">
            <a:extLst>
              <a:ext uri="{FF2B5EF4-FFF2-40B4-BE49-F238E27FC236}">
                <a16:creationId xmlns:a16="http://schemas.microsoft.com/office/drawing/2014/main" id="{041176BD-8C76-F0E7-2C30-70796DC39603}"/>
              </a:ext>
            </a:extLst>
          </p:cNvPr>
          <p:cNvSpPr txBox="1">
            <a:spLocks/>
          </p:cNvSpPr>
          <p:nvPr/>
        </p:nvSpPr>
        <p:spPr>
          <a:xfrm>
            <a:off x="4953000" y="2590800"/>
            <a:ext cx="3886200" cy="3352800"/>
          </a:xfrm>
          <a:prstGeom prst="rect">
            <a:avLst/>
          </a:prstGeom>
        </p:spPr>
        <p:txBody>
          <a:bodyPr vert="horz" lIns="91440" tIns="45720" rIns="91440" bIns="45720" rtlCol="0">
            <a:normAutofit/>
          </a:bodyPr>
          <a:lstStyle>
            <a:lvl1pPr marL="0" indent="0" algn="l" defTabSz="914400" rtl="0" eaLnBrk="1" latinLnBrk="0" hangingPunct="1">
              <a:spcBef>
                <a:spcPts val="0"/>
              </a:spcBef>
              <a:spcAft>
                <a:spcPts val="1200"/>
              </a:spcAft>
              <a:buFont typeface="Arial" pitchFamily="34" charset="0"/>
              <a:buNone/>
              <a:defRPr sz="2000" kern="1200">
                <a:solidFill>
                  <a:srgbClr val="0064AC"/>
                </a:solidFill>
                <a:latin typeface="Arial" panose="020B0604020202020204" pitchFamily="34" charset="0"/>
                <a:ea typeface="+mn-ea"/>
                <a:cs typeface="Arial" panose="020B0604020202020204" pitchFamily="34" charset="0"/>
              </a:defRPr>
            </a:lvl1pPr>
            <a:lvl2pPr marL="182880" indent="-182880" algn="l" defTabSz="914400" rtl="0" eaLnBrk="1" latinLnBrk="0" hangingPunct="1">
              <a:spcBef>
                <a:spcPts val="0"/>
              </a:spcBef>
              <a:spcAft>
                <a:spcPts val="600"/>
              </a:spcAft>
              <a:buFont typeface="Arial" panose="020B0604020202020204" pitchFamily="34" charset="0"/>
              <a:buChar char="•"/>
              <a:defRPr sz="2000" kern="1200">
                <a:solidFill>
                  <a:srgbClr val="0064AC"/>
                </a:solidFill>
                <a:latin typeface="Arial" panose="020B0604020202020204" pitchFamily="34" charset="0"/>
                <a:ea typeface="+mn-ea"/>
                <a:cs typeface="Arial" panose="020B0604020202020204" pitchFamily="34" charset="0"/>
              </a:defRPr>
            </a:lvl2pPr>
            <a:lvl3pPr marL="0" indent="-182880" algn="l" defTabSz="914400" rtl="0" eaLnBrk="1" latinLnBrk="0" hangingPunct="1">
              <a:spcBef>
                <a:spcPct val="20000"/>
              </a:spcBef>
              <a:buFont typeface="Courier New" panose="02070309020205020404" pitchFamily="49" charset="0"/>
              <a:buChar char="o"/>
              <a:defRPr sz="2000" kern="1200">
                <a:solidFill>
                  <a:srgbClr val="0064AC"/>
                </a:solidFill>
                <a:latin typeface="Arial" panose="020B0604020202020204" pitchFamily="34" charset="0"/>
                <a:ea typeface="+mn-ea"/>
                <a:cs typeface="Arial" panose="020B0604020202020204" pitchFamily="34" charset="0"/>
              </a:defRPr>
            </a:lvl3pPr>
            <a:lvl4pPr marL="0" indent="-182880" algn="l" defTabSz="914400" rtl="0" eaLnBrk="1" latinLnBrk="0" hangingPunct="1">
              <a:spcBef>
                <a:spcPct val="20000"/>
              </a:spcBef>
              <a:buFont typeface="Arial" panose="020B0604020202020204" pitchFamily="34" charset="0"/>
              <a:buChar char="•"/>
              <a:defRPr sz="1800" kern="1200">
                <a:solidFill>
                  <a:srgbClr val="0064AC"/>
                </a:solidFill>
                <a:latin typeface="Arial" panose="020B0604020202020204" pitchFamily="34" charset="0"/>
                <a:ea typeface="+mn-ea"/>
                <a:cs typeface="Arial" panose="020B0604020202020204" pitchFamily="34" charset="0"/>
              </a:defRPr>
            </a:lvl4pPr>
            <a:lvl5pPr marL="182880" indent="-182880" algn="l" defTabSz="914400" rtl="0" eaLnBrk="1" latinLnBrk="0" hangingPunct="1">
              <a:spcBef>
                <a:spcPct val="20000"/>
              </a:spcBef>
              <a:buFont typeface="Arial" panose="020B0604020202020204" pitchFamily="34" charset="0"/>
              <a:buChar char="•"/>
              <a:defRPr sz="1600" kern="1200">
                <a:solidFill>
                  <a:srgbClr val="0064AC"/>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There are 628 occupations in the May 2024 OEWS data for Las Vegas, Nevada.</a:t>
            </a:r>
          </a:p>
          <a:p>
            <a:r>
              <a:rPr lang="en-US" dirty="0"/>
              <a:t>With a function in place, all I need to do is identify my list of occupation names in Las Vegas and then tell R to apply that function to every item in the list.</a:t>
            </a:r>
          </a:p>
        </p:txBody>
      </p:sp>
    </p:spTree>
    <p:extLst>
      <p:ext uri="{BB962C8B-B14F-4D97-AF65-F5344CB8AC3E}">
        <p14:creationId xmlns:p14="http://schemas.microsoft.com/office/powerpoint/2010/main" val="13964918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9C470E-7939-1C62-1A70-81180F92E00A}"/>
            </a:ext>
          </a:extLst>
        </p:cNvPr>
        <p:cNvGrpSpPr/>
        <p:nvPr/>
      </p:nvGrpSpPr>
      <p:grpSpPr>
        <a:xfrm>
          <a:off x="0" y="0"/>
          <a:ext cx="0" cy="0"/>
          <a:chOff x="0" y="0"/>
          <a:chExt cx="0" cy="0"/>
        </a:xfrm>
      </p:grpSpPr>
      <p:sp>
        <p:nvSpPr>
          <p:cNvPr id="5" name="AutoShape 4" descr="R logo">
            <a:extLst>
              <a:ext uri="{FF2B5EF4-FFF2-40B4-BE49-F238E27FC236}">
                <a16:creationId xmlns:a16="http://schemas.microsoft.com/office/drawing/2014/main" id="{01387BB3-8D54-A0E7-3B88-D4AC2C582F8D}"/>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itle 1">
            <a:extLst>
              <a:ext uri="{FF2B5EF4-FFF2-40B4-BE49-F238E27FC236}">
                <a16:creationId xmlns:a16="http://schemas.microsoft.com/office/drawing/2014/main" id="{5EF64C98-2FC8-EAA4-D849-3310DE08924C}"/>
              </a:ext>
            </a:extLst>
          </p:cNvPr>
          <p:cNvSpPr>
            <a:spLocks noGrp="1"/>
          </p:cNvSpPr>
          <p:nvPr>
            <p:ph type="title"/>
          </p:nvPr>
        </p:nvSpPr>
        <p:spPr>
          <a:xfrm>
            <a:off x="304800" y="76200"/>
            <a:ext cx="8534400" cy="990600"/>
          </a:xfrm>
          <a:prstGeom prst="rect">
            <a:avLst/>
          </a:prstGeom>
        </p:spPr>
        <p:txBody>
          <a:bodyPr>
            <a:normAutofit/>
          </a:bodyPr>
          <a:lstStyle/>
          <a:p>
            <a:pPr marL="0" lvl="0" indent="0">
              <a:buNone/>
            </a:pPr>
            <a:r>
              <a:rPr lang="en-US" dirty="0"/>
              <a:t>Scaling up with Iteration</a:t>
            </a:r>
            <a:endParaRPr dirty="0"/>
          </a:p>
        </p:txBody>
      </p:sp>
      <p:sp>
        <p:nvSpPr>
          <p:cNvPr id="9" name="Content Placeholder 2">
            <a:extLst>
              <a:ext uri="{FF2B5EF4-FFF2-40B4-BE49-F238E27FC236}">
                <a16:creationId xmlns:a16="http://schemas.microsoft.com/office/drawing/2014/main" id="{F73DD113-311E-32B3-7239-82634401AA3B}"/>
              </a:ext>
            </a:extLst>
          </p:cNvPr>
          <p:cNvSpPr txBox="1">
            <a:spLocks/>
          </p:cNvSpPr>
          <p:nvPr/>
        </p:nvSpPr>
        <p:spPr>
          <a:xfrm>
            <a:off x="300272" y="1129496"/>
            <a:ext cx="8386528" cy="1185416"/>
          </a:xfrm>
          <a:prstGeom prst="rect">
            <a:avLst/>
          </a:prstGeom>
        </p:spPr>
        <p:txBody>
          <a:bodyPr vert="horz" lIns="91440" tIns="45720" rIns="91440" bIns="45720" rtlCol="0">
            <a:normAutofit/>
          </a:bodyPr>
          <a:lstStyle>
            <a:lvl1pPr marL="0" indent="0" algn="l" defTabSz="914400" rtl="0" eaLnBrk="1" latinLnBrk="0" hangingPunct="1">
              <a:spcBef>
                <a:spcPts val="0"/>
              </a:spcBef>
              <a:spcAft>
                <a:spcPts val="1200"/>
              </a:spcAft>
              <a:buFont typeface="Arial" pitchFamily="34" charset="0"/>
              <a:buNone/>
              <a:defRPr sz="2000" kern="1200">
                <a:solidFill>
                  <a:srgbClr val="0064AC"/>
                </a:solidFill>
                <a:latin typeface="Arial" panose="020B0604020202020204" pitchFamily="34" charset="0"/>
                <a:ea typeface="+mn-ea"/>
                <a:cs typeface="Arial" panose="020B0604020202020204" pitchFamily="34" charset="0"/>
              </a:defRPr>
            </a:lvl1pPr>
            <a:lvl2pPr marL="182880" indent="-182880" algn="l" defTabSz="914400" rtl="0" eaLnBrk="1" latinLnBrk="0" hangingPunct="1">
              <a:spcBef>
                <a:spcPts val="0"/>
              </a:spcBef>
              <a:spcAft>
                <a:spcPts val="600"/>
              </a:spcAft>
              <a:buFont typeface="Arial" panose="020B0604020202020204" pitchFamily="34" charset="0"/>
              <a:buChar char="•"/>
              <a:defRPr sz="2000" kern="1200">
                <a:solidFill>
                  <a:srgbClr val="0064AC"/>
                </a:solidFill>
                <a:latin typeface="Arial" panose="020B0604020202020204" pitchFamily="34" charset="0"/>
                <a:ea typeface="+mn-ea"/>
                <a:cs typeface="Arial" panose="020B0604020202020204" pitchFamily="34" charset="0"/>
              </a:defRPr>
            </a:lvl2pPr>
            <a:lvl3pPr marL="0" indent="-182880" algn="l" defTabSz="914400" rtl="0" eaLnBrk="1" latinLnBrk="0" hangingPunct="1">
              <a:spcBef>
                <a:spcPct val="20000"/>
              </a:spcBef>
              <a:buFont typeface="Courier New" panose="02070309020205020404" pitchFamily="49" charset="0"/>
              <a:buChar char="o"/>
              <a:defRPr sz="2000" kern="1200">
                <a:solidFill>
                  <a:srgbClr val="0064AC"/>
                </a:solidFill>
                <a:latin typeface="Arial" panose="020B0604020202020204" pitchFamily="34" charset="0"/>
                <a:ea typeface="+mn-ea"/>
                <a:cs typeface="Arial" panose="020B0604020202020204" pitchFamily="34" charset="0"/>
              </a:defRPr>
            </a:lvl3pPr>
            <a:lvl4pPr marL="0" indent="-182880" algn="l" defTabSz="914400" rtl="0" eaLnBrk="1" latinLnBrk="0" hangingPunct="1">
              <a:spcBef>
                <a:spcPct val="20000"/>
              </a:spcBef>
              <a:buFont typeface="Arial" panose="020B0604020202020204" pitchFamily="34" charset="0"/>
              <a:buChar char="•"/>
              <a:defRPr sz="1800" kern="1200">
                <a:solidFill>
                  <a:srgbClr val="0064AC"/>
                </a:solidFill>
                <a:latin typeface="Arial" panose="020B0604020202020204" pitchFamily="34" charset="0"/>
                <a:ea typeface="+mn-ea"/>
                <a:cs typeface="Arial" panose="020B0604020202020204" pitchFamily="34" charset="0"/>
              </a:defRPr>
            </a:lvl4pPr>
            <a:lvl5pPr marL="182880" indent="-182880" algn="l" defTabSz="914400" rtl="0" eaLnBrk="1" latinLnBrk="0" hangingPunct="1">
              <a:spcBef>
                <a:spcPct val="20000"/>
              </a:spcBef>
              <a:buFont typeface="Arial" panose="020B0604020202020204" pitchFamily="34" charset="0"/>
              <a:buChar char="•"/>
              <a:defRPr sz="1600" kern="1200">
                <a:solidFill>
                  <a:srgbClr val="0064AC"/>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If you build the process to generate your content correctly, the process of iterating is very simple – here, it takes just a couple lines of code.</a:t>
            </a:r>
          </a:p>
          <a:p>
            <a:r>
              <a:rPr lang="en-US" dirty="0"/>
              <a:t>This is all it takes:</a:t>
            </a:r>
          </a:p>
        </p:txBody>
      </p:sp>
      <p:pic>
        <p:nvPicPr>
          <p:cNvPr id="6" name="Picture 5" descr="Graphical user interface, text, application, chat or text message&#10;&#10;AI-generated content may be incorrect.">
            <a:extLst>
              <a:ext uri="{FF2B5EF4-FFF2-40B4-BE49-F238E27FC236}">
                <a16:creationId xmlns:a16="http://schemas.microsoft.com/office/drawing/2014/main" id="{5E00ED2B-6DC0-E17E-4981-B23C0C94B0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379" y="2571545"/>
            <a:ext cx="6011114" cy="1467055"/>
          </a:xfrm>
          <a:prstGeom prst="rect">
            <a:avLst/>
          </a:prstGeom>
        </p:spPr>
      </p:pic>
      <p:sp>
        <p:nvSpPr>
          <p:cNvPr id="7" name="TextBox 6">
            <a:extLst>
              <a:ext uri="{FF2B5EF4-FFF2-40B4-BE49-F238E27FC236}">
                <a16:creationId xmlns:a16="http://schemas.microsoft.com/office/drawing/2014/main" id="{DA78EA29-C110-E255-BF30-850EC7EDB832}"/>
              </a:ext>
            </a:extLst>
          </p:cNvPr>
          <p:cNvSpPr txBox="1"/>
          <p:nvPr/>
        </p:nvSpPr>
        <p:spPr>
          <a:xfrm>
            <a:off x="6201246" y="2314912"/>
            <a:ext cx="2642481" cy="1200329"/>
          </a:xfrm>
          <a:prstGeom prst="rect">
            <a:avLst/>
          </a:prstGeom>
          <a:noFill/>
          <a:ln>
            <a:solidFill>
              <a:srgbClr val="FF0000"/>
            </a:solidFill>
          </a:ln>
        </p:spPr>
        <p:txBody>
          <a:bodyPr wrap="square" rtlCol="0">
            <a:spAutoFit/>
          </a:bodyPr>
          <a:lstStyle/>
          <a:p>
            <a:r>
              <a:rPr lang="en-US" dirty="0">
                <a:solidFill>
                  <a:srgbClr val="FF0000"/>
                </a:solidFill>
              </a:rPr>
              <a:t>Define what you want to serve as the inputs (here, unique occupation names in the Las Vegas area).</a:t>
            </a:r>
          </a:p>
        </p:txBody>
      </p:sp>
      <p:sp>
        <p:nvSpPr>
          <p:cNvPr id="10" name="TextBox 9">
            <a:extLst>
              <a:ext uri="{FF2B5EF4-FFF2-40B4-BE49-F238E27FC236}">
                <a16:creationId xmlns:a16="http://schemas.microsoft.com/office/drawing/2014/main" id="{470EDD61-AD54-4935-630D-3B33412178C8}"/>
              </a:ext>
            </a:extLst>
          </p:cNvPr>
          <p:cNvSpPr txBox="1"/>
          <p:nvPr/>
        </p:nvSpPr>
        <p:spPr>
          <a:xfrm>
            <a:off x="3276600" y="3131390"/>
            <a:ext cx="2796207" cy="1200329"/>
          </a:xfrm>
          <a:prstGeom prst="rect">
            <a:avLst/>
          </a:prstGeom>
          <a:noFill/>
          <a:ln>
            <a:solidFill>
              <a:srgbClr val="FF0000"/>
            </a:solidFill>
          </a:ln>
        </p:spPr>
        <p:txBody>
          <a:bodyPr wrap="square" rtlCol="0">
            <a:spAutoFit/>
          </a:bodyPr>
          <a:lstStyle/>
          <a:p>
            <a:r>
              <a:rPr lang="en-US" dirty="0">
                <a:solidFill>
                  <a:srgbClr val="FF0000"/>
                </a:solidFill>
              </a:rPr>
              <a:t>Use a function from the </a:t>
            </a:r>
            <a:r>
              <a:rPr lang="en-US" dirty="0" err="1">
                <a:solidFill>
                  <a:srgbClr val="FF0000"/>
                </a:solidFill>
              </a:rPr>
              <a:t>purrr</a:t>
            </a:r>
            <a:r>
              <a:rPr lang="en-US" dirty="0">
                <a:solidFill>
                  <a:srgbClr val="FF0000"/>
                </a:solidFill>
              </a:rPr>
              <a:t> package to apply the same function to a list of inputs. [Here using walk()]</a:t>
            </a:r>
          </a:p>
        </p:txBody>
      </p:sp>
      <p:pic>
        <p:nvPicPr>
          <p:cNvPr id="12" name="Picture 11" descr="Graphical user interface, text, application&#10;&#10;AI-generated content may be incorrect.">
            <a:extLst>
              <a:ext uri="{FF2B5EF4-FFF2-40B4-BE49-F238E27FC236}">
                <a16:creationId xmlns:a16="http://schemas.microsoft.com/office/drawing/2014/main" id="{7EC56B65-E032-19AB-0BFA-A56F341C6D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4604481"/>
            <a:ext cx="3105583" cy="933580"/>
          </a:xfrm>
          <a:prstGeom prst="rect">
            <a:avLst/>
          </a:prstGeom>
        </p:spPr>
      </p:pic>
      <p:sp>
        <p:nvSpPr>
          <p:cNvPr id="13" name="TextBox 12">
            <a:extLst>
              <a:ext uri="{FF2B5EF4-FFF2-40B4-BE49-F238E27FC236}">
                <a16:creationId xmlns:a16="http://schemas.microsoft.com/office/drawing/2014/main" id="{021867FF-3D49-BA66-084E-42B72A1BFF2B}"/>
              </a:ext>
            </a:extLst>
          </p:cNvPr>
          <p:cNvSpPr txBox="1"/>
          <p:nvPr/>
        </p:nvSpPr>
        <p:spPr>
          <a:xfrm>
            <a:off x="3581400" y="4598445"/>
            <a:ext cx="5181600" cy="923330"/>
          </a:xfrm>
          <a:prstGeom prst="rect">
            <a:avLst/>
          </a:prstGeom>
          <a:noFill/>
          <a:ln>
            <a:solidFill>
              <a:srgbClr val="FF0000"/>
            </a:solidFill>
          </a:ln>
        </p:spPr>
        <p:txBody>
          <a:bodyPr wrap="square" rtlCol="0">
            <a:spAutoFit/>
          </a:bodyPr>
          <a:lstStyle/>
          <a:p>
            <a:r>
              <a:rPr lang="en-US" dirty="0">
                <a:solidFill>
                  <a:srgbClr val="FF0000"/>
                </a:solidFill>
              </a:rPr>
              <a:t>It took the computer only 60 seconds to generate a GT table for every single occupation – the tic() and toc() give me timing benchmarks.</a:t>
            </a:r>
          </a:p>
        </p:txBody>
      </p:sp>
    </p:spTree>
    <p:extLst>
      <p:ext uri="{BB962C8B-B14F-4D97-AF65-F5344CB8AC3E}">
        <p14:creationId xmlns:p14="http://schemas.microsoft.com/office/powerpoint/2010/main" val="29864806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077F2D-9809-089D-6616-5C58D3A964A9}"/>
            </a:ext>
          </a:extLst>
        </p:cNvPr>
        <p:cNvGrpSpPr/>
        <p:nvPr/>
      </p:nvGrpSpPr>
      <p:grpSpPr>
        <a:xfrm>
          <a:off x="0" y="0"/>
          <a:ext cx="0" cy="0"/>
          <a:chOff x="0" y="0"/>
          <a:chExt cx="0" cy="0"/>
        </a:xfrm>
      </p:grpSpPr>
      <p:sp>
        <p:nvSpPr>
          <p:cNvPr id="5" name="AutoShape 4" descr="R logo">
            <a:extLst>
              <a:ext uri="{FF2B5EF4-FFF2-40B4-BE49-F238E27FC236}">
                <a16:creationId xmlns:a16="http://schemas.microsoft.com/office/drawing/2014/main" id="{9E671090-0CD1-440B-DC63-A3963FD8B0C7}"/>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itle 1">
            <a:extLst>
              <a:ext uri="{FF2B5EF4-FFF2-40B4-BE49-F238E27FC236}">
                <a16:creationId xmlns:a16="http://schemas.microsoft.com/office/drawing/2014/main" id="{0478D601-84A3-FFC2-1479-E7C43A76A002}"/>
              </a:ext>
            </a:extLst>
          </p:cNvPr>
          <p:cNvSpPr>
            <a:spLocks noGrp="1"/>
          </p:cNvSpPr>
          <p:nvPr>
            <p:ph type="title"/>
          </p:nvPr>
        </p:nvSpPr>
        <p:spPr>
          <a:xfrm>
            <a:off x="304800" y="76200"/>
            <a:ext cx="8534400" cy="990600"/>
          </a:xfrm>
          <a:prstGeom prst="rect">
            <a:avLst/>
          </a:prstGeom>
        </p:spPr>
        <p:txBody>
          <a:bodyPr>
            <a:normAutofit/>
          </a:bodyPr>
          <a:lstStyle/>
          <a:p>
            <a:pPr marL="0" lvl="0" indent="0">
              <a:buNone/>
            </a:pPr>
            <a:r>
              <a:rPr lang="en-US" dirty="0"/>
              <a:t>Don’t get bogged down!</a:t>
            </a:r>
            <a:endParaRPr dirty="0"/>
          </a:p>
        </p:txBody>
      </p:sp>
      <p:sp>
        <p:nvSpPr>
          <p:cNvPr id="9" name="Content Placeholder 2">
            <a:extLst>
              <a:ext uri="{FF2B5EF4-FFF2-40B4-BE49-F238E27FC236}">
                <a16:creationId xmlns:a16="http://schemas.microsoft.com/office/drawing/2014/main" id="{4D955B0D-5265-0812-78A0-4302E4B81A59}"/>
              </a:ext>
            </a:extLst>
          </p:cNvPr>
          <p:cNvSpPr txBox="1">
            <a:spLocks/>
          </p:cNvSpPr>
          <p:nvPr/>
        </p:nvSpPr>
        <p:spPr>
          <a:xfrm>
            <a:off x="300272" y="1129495"/>
            <a:ext cx="8386528" cy="1766105"/>
          </a:xfrm>
          <a:prstGeom prst="rect">
            <a:avLst/>
          </a:prstGeom>
        </p:spPr>
        <p:txBody>
          <a:bodyPr vert="horz" lIns="91440" tIns="45720" rIns="91440" bIns="45720" rtlCol="0">
            <a:normAutofit/>
          </a:bodyPr>
          <a:lstStyle>
            <a:lvl1pPr marL="0" indent="0" algn="l" defTabSz="914400" rtl="0" eaLnBrk="1" latinLnBrk="0" hangingPunct="1">
              <a:spcBef>
                <a:spcPts val="0"/>
              </a:spcBef>
              <a:spcAft>
                <a:spcPts val="1200"/>
              </a:spcAft>
              <a:buFont typeface="Arial" pitchFamily="34" charset="0"/>
              <a:buNone/>
              <a:defRPr sz="2000" kern="1200">
                <a:solidFill>
                  <a:srgbClr val="0064AC"/>
                </a:solidFill>
                <a:latin typeface="Arial" panose="020B0604020202020204" pitchFamily="34" charset="0"/>
                <a:ea typeface="+mn-ea"/>
                <a:cs typeface="Arial" panose="020B0604020202020204" pitchFamily="34" charset="0"/>
              </a:defRPr>
            </a:lvl1pPr>
            <a:lvl2pPr marL="182880" indent="-182880" algn="l" defTabSz="914400" rtl="0" eaLnBrk="1" latinLnBrk="0" hangingPunct="1">
              <a:spcBef>
                <a:spcPts val="0"/>
              </a:spcBef>
              <a:spcAft>
                <a:spcPts val="600"/>
              </a:spcAft>
              <a:buFont typeface="Arial" panose="020B0604020202020204" pitchFamily="34" charset="0"/>
              <a:buChar char="•"/>
              <a:defRPr sz="2000" kern="1200">
                <a:solidFill>
                  <a:srgbClr val="0064AC"/>
                </a:solidFill>
                <a:latin typeface="Arial" panose="020B0604020202020204" pitchFamily="34" charset="0"/>
                <a:ea typeface="+mn-ea"/>
                <a:cs typeface="Arial" panose="020B0604020202020204" pitchFamily="34" charset="0"/>
              </a:defRPr>
            </a:lvl2pPr>
            <a:lvl3pPr marL="0" indent="-182880" algn="l" defTabSz="914400" rtl="0" eaLnBrk="1" latinLnBrk="0" hangingPunct="1">
              <a:spcBef>
                <a:spcPct val="20000"/>
              </a:spcBef>
              <a:buFont typeface="Courier New" panose="02070309020205020404" pitchFamily="49" charset="0"/>
              <a:buChar char="o"/>
              <a:defRPr sz="2000" kern="1200">
                <a:solidFill>
                  <a:srgbClr val="0064AC"/>
                </a:solidFill>
                <a:latin typeface="Arial" panose="020B0604020202020204" pitchFamily="34" charset="0"/>
                <a:ea typeface="+mn-ea"/>
                <a:cs typeface="Arial" panose="020B0604020202020204" pitchFamily="34" charset="0"/>
              </a:defRPr>
            </a:lvl3pPr>
            <a:lvl4pPr marL="0" indent="-182880" algn="l" defTabSz="914400" rtl="0" eaLnBrk="1" latinLnBrk="0" hangingPunct="1">
              <a:spcBef>
                <a:spcPct val="20000"/>
              </a:spcBef>
              <a:buFont typeface="Arial" panose="020B0604020202020204" pitchFamily="34" charset="0"/>
              <a:buChar char="•"/>
              <a:defRPr sz="1800" kern="1200">
                <a:solidFill>
                  <a:srgbClr val="0064AC"/>
                </a:solidFill>
                <a:latin typeface="Arial" panose="020B0604020202020204" pitchFamily="34" charset="0"/>
                <a:ea typeface="+mn-ea"/>
                <a:cs typeface="Arial" panose="020B0604020202020204" pitchFamily="34" charset="0"/>
              </a:defRPr>
            </a:lvl4pPr>
            <a:lvl5pPr marL="182880" indent="-182880" algn="l" defTabSz="914400" rtl="0" eaLnBrk="1" latinLnBrk="0" hangingPunct="1">
              <a:spcBef>
                <a:spcPct val="20000"/>
              </a:spcBef>
              <a:buFont typeface="Arial" panose="020B0604020202020204" pitchFamily="34" charset="0"/>
              <a:buChar char="•"/>
              <a:defRPr sz="1600" kern="1200">
                <a:solidFill>
                  <a:srgbClr val="0064AC"/>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BUT… by default, functions like walk() and map() don’t use all your computer’s resources well.  They don’t use multiple CPU cores, and so everything is happening in a line.  It’s time to speed up and run this thing in parallel.  For this, we’ll use the </a:t>
            </a:r>
            <a:r>
              <a:rPr lang="en-US" dirty="0" err="1"/>
              <a:t>furrr</a:t>
            </a:r>
            <a:r>
              <a:rPr lang="en-US" dirty="0"/>
              <a:t> package. </a:t>
            </a:r>
            <a:r>
              <a:rPr lang="en-US" dirty="0">
                <a:hlinkClick r:id="rId2"/>
              </a:rPr>
              <a:t>https://furrr.futureverse.org/</a:t>
            </a:r>
            <a:r>
              <a:rPr lang="en-US" dirty="0"/>
              <a:t> </a:t>
            </a:r>
          </a:p>
        </p:txBody>
      </p:sp>
      <p:pic>
        <p:nvPicPr>
          <p:cNvPr id="3" name="Picture 2">
            <a:extLst>
              <a:ext uri="{FF2B5EF4-FFF2-40B4-BE49-F238E27FC236}">
                <a16:creationId xmlns:a16="http://schemas.microsoft.com/office/drawing/2014/main" id="{1682C68B-AB63-FDC3-2055-190B735500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635" y="2800283"/>
            <a:ext cx="8249801" cy="952633"/>
          </a:xfrm>
          <a:prstGeom prst="rect">
            <a:avLst/>
          </a:prstGeom>
        </p:spPr>
      </p:pic>
      <p:pic>
        <p:nvPicPr>
          <p:cNvPr id="11" name="Picture 10" descr="Graphical user interface, application&#10;&#10;AI-generated content may be incorrect.">
            <a:extLst>
              <a:ext uri="{FF2B5EF4-FFF2-40B4-BE49-F238E27FC236}">
                <a16:creationId xmlns:a16="http://schemas.microsoft.com/office/drawing/2014/main" id="{2BB9EE52-D75E-2644-81EF-37FF6E5696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8635" y="4204334"/>
            <a:ext cx="6639852" cy="1219370"/>
          </a:xfrm>
          <a:prstGeom prst="rect">
            <a:avLst/>
          </a:prstGeom>
        </p:spPr>
      </p:pic>
      <p:sp>
        <p:nvSpPr>
          <p:cNvPr id="14" name="TextBox 13">
            <a:extLst>
              <a:ext uri="{FF2B5EF4-FFF2-40B4-BE49-F238E27FC236}">
                <a16:creationId xmlns:a16="http://schemas.microsoft.com/office/drawing/2014/main" id="{2089A70D-8D9A-CC5D-2F9B-8F0466A020CC}"/>
              </a:ext>
            </a:extLst>
          </p:cNvPr>
          <p:cNvSpPr txBox="1"/>
          <p:nvPr/>
        </p:nvSpPr>
        <p:spPr>
          <a:xfrm>
            <a:off x="1295400" y="5326731"/>
            <a:ext cx="4953000" cy="369332"/>
          </a:xfrm>
          <a:prstGeom prst="rect">
            <a:avLst/>
          </a:prstGeom>
          <a:noFill/>
          <a:ln>
            <a:solidFill>
              <a:srgbClr val="FF0000"/>
            </a:solidFill>
          </a:ln>
        </p:spPr>
        <p:txBody>
          <a:bodyPr wrap="square" rtlCol="0">
            <a:spAutoFit/>
          </a:bodyPr>
          <a:lstStyle/>
          <a:p>
            <a:r>
              <a:rPr lang="en-US" dirty="0">
                <a:solidFill>
                  <a:srgbClr val="FF0000"/>
                </a:solidFill>
              </a:rPr>
              <a:t>Roughly 4x performance improvement!</a:t>
            </a:r>
          </a:p>
        </p:txBody>
      </p:sp>
      <p:sp>
        <p:nvSpPr>
          <p:cNvPr id="15" name="TextBox 14">
            <a:extLst>
              <a:ext uri="{FF2B5EF4-FFF2-40B4-BE49-F238E27FC236}">
                <a16:creationId xmlns:a16="http://schemas.microsoft.com/office/drawing/2014/main" id="{309CA178-EEBD-A682-529D-A1B7B7283046}"/>
              </a:ext>
            </a:extLst>
          </p:cNvPr>
          <p:cNvSpPr txBox="1"/>
          <p:nvPr/>
        </p:nvSpPr>
        <p:spPr>
          <a:xfrm>
            <a:off x="3505200" y="2589523"/>
            <a:ext cx="4953000" cy="646331"/>
          </a:xfrm>
          <a:prstGeom prst="rect">
            <a:avLst/>
          </a:prstGeom>
          <a:noFill/>
          <a:ln>
            <a:solidFill>
              <a:srgbClr val="FF0000"/>
            </a:solidFill>
          </a:ln>
        </p:spPr>
        <p:txBody>
          <a:bodyPr wrap="square" rtlCol="0">
            <a:spAutoFit/>
          </a:bodyPr>
          <a:lstStyle/>
          <a:p>
            <a:r>
              <a:rPr lang="en-US" dirty="0">
                <a:solidFill>
                  <a:srgbClr val="FF0000"/>
                </a:solidFill>
              </a:rPr>
              <a:t>Setting # of workers limits # of CPU cores. Helps to avoid computer crashing.</a:t>
            </a:r>
          </a:p>
        </p:txBody>
      </p:sp>
    </p:spTree>
    <p:extLst>
      <p:ext uri="{BB962C8B-B14F-4D97-AF65-F5344CB8AC3E}">
        <p14:creationId xmlns:p14="http://schemas.microsoft.com/office/powerpoint/2010/main" val="30520988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61802B-45FC-8619-B1AD-075830A5BF92}"/>
            </a:ext>
          </a:extLst>
        </p:cNvPr>
        <p:cNvGrpSpPr/>
        <p:nvPr/>
      </p:nvGrpSpPr>
      <p:grpSpPr>
        <a:xfrm>
          <a:off x="0" y="0"/>
          <a:ext cx="0" cy="0"/>
          <a:chOff x="0" y="0"/>
          <a:chExt cx="0" cy="0"/>
        </a:xfrm>
      </p:grpSpPr>
      <p:sp>
        <p:nvSpPr>
          <p:cNvPr id="5" name="AutoShape 4" descr="R logo">
            <a:extLst>
              <a:ext uri="{FF2B5EF4-FFF2-40B4-BE49-F238E27FC236}">
                <a16:creationId xmlns:a16="http://schemas.microsoft.com/office/drawing/2014/main" id="{1ABC08AA-DF38-CB81-8C7C-63C155F5CB25}"/>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itle 1">
            <a:extLst>
              <a:ext uri="{FF2B5EF4-FFF2-40B4-BE49-F238E27FC236}">
                <a16:creationId xmlns:a16="http://schemas.microsoft.com/office/drawing/2014/main" id="{5ECD221C-736A-EF57-0CF7-A9D647605750}"/>
              </a:ext>
            </a:extLst>
          </p:cNvPr>
          <p:cNvSpPr>
            <a:spLocks noGrp="1"/>
          </p:cNvSpPr>
          <p:nvPr>
            <p:ph type="title"/>
          </p:nvPr>
        </p:nvSpPr>
        <p:spPr>
          <a:xfrm>
            <a:off x="304800" y="76200"/>
            <a:ext cx="8534400" cy="990600"/>
          </a:xfrm>
          <a:prstGeom prst="rect">
            <a:avLst/>
          </a:prstGeom>
        </p:spPr>
        <p:txBody>
          <a:bodyPr>
            <a:normAutofit/>
          </a:bodyPr>
          <a:lstStyle/>
          <a:p>
            <a:pPr marL="0" lvl="0" indent="0">
              <a:buNone/>
            </a:pPr>
            <a:r>
              <a:rPr lang="en-US" dirty="0"/>
              <a:t>Combining Script and Markdown</a:t>
            </a:r>
            <a:endParaRPr dirty="0"/>
          </a:p>
        </p:txBody>
      </p:sp>
      <p:sp>
        <p:nvSpPr>
          <p:cNvPr id="9" name="Content Placeholder 2">
            <a:extLst>
              <a:ext uri="{FF2B5EF4-FFF2-40B4-BE49-F238E27FC236}">
                <a16:creationId xmlns:a16="http://schemas.microsoft.com/office/drawing/2014/main" id="{E81F20C0-1158-404D-67B7-2EBFA43965EA}"/>
              </a:ext>
            </a:extLst>
          </p:cNvPr>
          <p:cNvSpPr txBox="1">
            <a:spLocks/>
          </p:cNvSpPr>
          <p:nvPr/>
        </p:nvSpPr>
        <p:spPr>
          <a:xfrm>
            <a:off x="300272" y="1129495"/>
            <a:ext cx="8386528" cy="2299505"/>
          </a:xfrm>
          <a:prstGeom prst="rect">
            <a:avLst/>
          </a:prstGeom>
        </p:spPr>
        <p:txBody>
          <a:bodyPr vert="horz" lIns="91440" tIns="45720" rIns="91440" bIns="45720" rtlCol="0">
            <a:normAutofit lnSpcReduction="10000"/>
          </a:bodyPr>
          <a:lstStyle>
            <a:lvl1pPr marL="0" indent="0" algn="l" defTabSz="914400" rtl="0" eaLnBrk="1" latinLnBrk="0" hangingPunct="1">
              <a:spcBef>
                <a:spcPts val="0"/>
              </a:spcBef>
              <a:spcAft>
                <a:spcPts val="1200"/>
              </a:spcAft>
              <a:buFont typeface="Arial" pitchFamily="34" charset="0"/>
              <a:buNone/>
              <a:defRPr sz="2000" kern="1200">
                <a:solidFill>
                  <a:srgbClr val="0064AC"/>
                </a:solidFill>
                <a:latin typeface="Arial" panose="020B0604020202020204" pitchFamily="34" charset="0"/>
                <a:ea typeface="+mn-ea"/>
                <a:cs typeface="Arial" panose="020B0604020202020204" pitchFamily="34" charset="0"/>
              </a:defRPr>
            </a:lvl1pPr>
            <a:lvl2pPr marL="182880" indent="-182880" algn="l" defTabSz="914400" rtl="0" eaLnBrk="1" latinLnBrk="0" hangingPunct="1">
              <a:spcBef>
                <a:spcPts val="0"/>
              </a:spcBef>
              <a:spcAft>
                <a:spcPts val="600"/>
              </a:spcAft>
              <a:buFont typeface="Arial" panose="020B0604020202020204" pitchFamily="34" charset="0"/>
              <a:buChar char="•"/>
              <a:defRPr sz="2000" kern="1200">
                <a:solidFill>
                  <a:srgbClr val="0064AC"/>
                </a:solidFill>
                <a:latin typeface="Arial" panose="020B0604020202020204" pitchFamily="34" charset="0"/>
                <a:ea typeface="+mn-ea"/>
                <a:cs typeface="Arial" panose="020B0604020202020204" pitchFamily="34" charset="0"/>
              </a:defRPr>
            </a:lvl2pPr>
            <a:lvl3pPr marL="0" indent="-182880" algn="l" defTabSz="914400" rtl="0" eaLnBrk="1" latinLnBrk="0" hangingPunct="1">
              <a:spcBef>
                <a:spcPct val="20000"/>
              </a:spcBef>
              <a:buFont typeface="Courier New" panose="02070309020205020404" pitchFamily="49" charset="0"/>
              <a:buChar char="o"/>
              <a:defRPr sz="2000" kern="1200">
                <a:solidFill>
                  <a:srgbClr val="0064AC"/>
                </a:solidFill>
                <a:latin typeface="Arial" panose="020B0604020202020204" pitchFamily="34" charset="0"/>
                <a:ea typeface="+mn-ea"/>
                <a:cs typeface="Arial" panose="020B0604020202020204" pitchFamily="34" charset="0"/>
              </a:defRPr>
            </a:lvl3pPr>
            <a:lvl4pPr marL="0" indent="-182880" algn="l" defTabSz="914400" rtl="0" eaLnBrk="1" latinLnBrk="0" hangingPunct="1">
              <a:spcBef>
                <a:spcPct val="20000"/>
              </a:spcBef>
              <a:buFont typeface="Arial" panose="020B0604020202020204" pitchFamily="34" charset="0"/>
              <a:buChar char="•"/>
              <a:defRPr sz="1800" kern="1200">
                <a:solidFill>
                  <a:srgbClr val="0064AC"/>
                </a:solidFill>
                <a:latin typeface="Arial" panose="020B0604020202020204" pitchFamily="34" charset="0"/>
                <a:ea typeface="+mn-ea"/>
                <a:cs typeface="Arial" panose="020B0604020202020204" pitchFamily="34" charset="0"/>
              </a:defRPr>
            </a:lvl4pPr>
            <a:lvl5pPr marL="182880" indent="-182880" algn="l" defTabSz="914400" rtl="0" eaLnBrk="1" latinLnBrk="0" hangingPunct="1">
              <a:spcBef>
                <a:spcPct val="20000"/>
              </a:spcBef>
              <a:buFont typeface="Arial" panose="020B0604020202020204" pitchFamily="34" charset="0"/>
              <a:buChar char="•"/>
              <a:defRPr sz="1600" kern="1200">
                <a:solidFill>
                  <a:srgbClr val="0064AC"/>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Finally, let’s go back to our Markdown (RMD) document.  We’re now going to use that script inside another script.  We’re going to pass our list of occupations into the parameter in the YAML header to generate that report for every occupation in our list, and save those outputs each with their own unique file name.</a:t>
            </a:r>
          </a:p>
          <a:p>
            <a:r>
              <a:rPr lang="en-US" dirty="0"/>
              <a:t>This takes longer, but critically – it’s time your computer is working hard, but you can be doing something else.</a:t>
            </a:r>
          </a:p>
        </p:txBody>
      </p:sp>
      <p:pic>
        <p:nvPicPr>
          <p:cNvPr id="7" name="Picture 6" descr="Graphical user interface, text, application, email&#10;&#10;AI-generated content may be incorrect.">
            <a:extLst>
              <a:ext uri="{FF2B5EF4-FFF2-40B4-BE49-F238E27FC236}">
                <a16:creationId xmlns:a16="http://schemas.microsoft.com/office/drawing/2014/main" id="{F60A2CFF-721D-FF45-B108-F0D91499F8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8126" y="3276600"/>
            <a:ext cx="7335274" cy="2734057"/>
          </a:xfrm>
          <a:prstGeom prst="rect">
            <a:avLst/>
          </a:prstGeom>
        </p:spPr>
      </p:pic>
    </p:spTree>
    <p:extLst>
      <p:ext uri="{BB962C8B-B14F-4D97-AF65-F5344CB8AC3E}">
        <p14:creationId xmlns:p14="http://schemas.microsoft.com/office/powerpoint/2010/main" val="4259846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9B4A39-57E6-3399-8320-4346C63017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76ECD9-E73B-93E7-ECCE-3A3AAC445B16}"/>
              </a:ext>
            </a:extLst>
          </p:cNvPr>
          <p:cNvSpPr>
            <a:spLocks noGrp="1"/>
          </p:cNvSpPr>
          <p:nvPr>
            <p:ph type="title"/>
          </p:nvPr>
        </p:nvSpPr>
        <p:spPr>
          <a:xfrm>
            <a:off x="304800" y="152400"/>
            <a:ext cx="8534400" cy="2590800"/>
          </a:xfrm>
          <a:solidFill>
            <a:schemeClr val="bg1"/>
          </a:solidFill>
        </p:spPr>
        <p:txBody>
          <a:bodyPr anchor="ctr">
            <a:normAutofit/>
          </a:bodyPr>
          <a:lstStyle/>
          <a:p>
            <a:pPr marL="0" lvl="0" indent="0">
              <a:buNone/>
            </a:pPr>
            <a:r>
              <a:rPr lang="en-US" sz="8800" b="1" dirty="0">
                <a:latin typeface="Edwardian Script ITC" panose="030303020407070D0804" pitchFamily="66" charset="0"/>
              </a:rPr>
              <a:t>Once Upon a Time…</a:t>
            </a:r>
            <a:endParaRPr sz="8800" b="1" dirty="0">
              <a:latin typeface="Edwardian Script ITC" panose="030303020407070D0804" pitchFamily="66" charset="0"/>
            </a:endParaRPr>
          </a:p>
        </p:txBody>
      </p:sp>
      <p:pic>
        <p:nvPicPr>
          <p:cNvPr id="7" name="Picture 6" descr="Graphical user interface, application, table, Excel&#10;&#10;AI-generated content may be incorrect.">
            <a:extLst>
              <a:ext uri="{FF2B5EF4-FFF2-40B4-BE49-F238E27FC236}">
                <a16:creationId xmlns:a16="http://schemas.microsoft.com/office/drawing/2014/main" id="{1D2EFB95-291B-F87C-4CFA-1B5D2A984E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273" y="2362200"/>
            <a:ext cx="8534400" cy="3106098"/>
          </a:xfrm>
          <a:prstGeom prst="rect">
            <a:avLst/>
          </a:prstGeom>
        </p:spPr>
      </p:pic>
    </p:spTree>
    <p:extLst>
      <p:ext uri="{BB962C8B-B14F-4D97-AF65-F5344CB8AC3E}">
        <p14:creationId xmlns:p14="http://schemas.microsoft.com/office/powerpoint/2010/main" val="13257087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17A93D-98BD-393E-FDAD-A9CACEB02C1F}"/>
            </a:ext>
          </a:extLst>
        </p:cNvPr>
        <p:cNvGrpSpPr/>
        <p:nvPr/>
      </p:nvGrpSpPr>
      <p:grpSpPr>
        <a:xfrm>
          <a:off x="0" y="0"/>
          <a:ext cx="0" cy="0"/>
          <a:chOff x="0" y="0"/>
          <a:chExt cx="0" cy="0"/>
        </a:xfrm>
      </p:grpSpPr>
      <p:sp>
        <p:nvSpPr>
          <p:cNvPr id="5" name="AutoShape 4" descr="R logo">
            <a:extLst>
              <a:ext uri="{FF2B5EF4-FFF2-40B4-BE49-F238E27FC236}">
                <a16:creationId xmlns:a16="http://schemas.microsoft.com/office/drawing/2014/main" id="{8188C255-5666-540C-B83B-5C539BDB71E8}"/>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itle 1">
            <a:extLst>
              <a:ext uri="{FF2B5EF4-FFF2-40B4-BE49-F238E27FC236}">
                <a16:creationId xmlns:a16="http://schemas.microsoft.com/office/drawing/2014/main" id="{EDE07AF2-AA86-62E1-0D44-631312AFAFFA}"/>
              </a:ext>
            </a:extLst>
          </p:cNvPr>
          <p:cNvSpPr>
            <a:spLocks noGrp="1"/>
          </p:cNvSpPr>
          <p:nvPr>
            <p:ph type="title"/>
          </p:nvPr>
        </p:nvSpPr>
        <p:spPr>
          <a:xfrm>
            <a:off x="304800" y="76200"/>
            <a:ext cx="8534400" cy="990600"/>
          </a:xfrm>
          <a:prstGeom prst="rect">
            <a:avLst/>
          </a:prstGeom>
        </p:spPr>
        <p:txBody>
          <a:bodyPr>
            <a:normAutofit/>
          </a:bodyPr>
          <a:lstStyle/>
          <a:p>
            <a:pPr marL="0" lvl="0" indent="0">
              <a:buNone/>
            </a:pPr>
            <a:r>
              <a:rPr lang="en-US" dirty="0"/>
              <a:t>But Why Would I Do This?</a:t>
            </a:r>
            <a:endParaRPr dirty="0"/>
          </a:p>
        </p:txBody>
      </p:sp>
      <p:sp>
        <p:nvSpPr>
          <p:cNvPr id="9" name="Content Placeholder 2">
            <a:extLst>
              <a:ext uri="{FF2B5EF4-FFF2-40B4-BE49-F238E27FC236}">
                <a16:creationId xmlns:a16="http://schemas.microsoft.com/office/drawing/2014/main" id="{F4CC166E-4344-06EA-F69C-81DFF0264026}"/>
              </a:ext>
            </a:extLst>
          </p:cNvPr>
          <p:cNvSpPr txBox="1">
            <a:spLocks/>
          </p:cNvSpPr>
          <p:nvPr/>
        </p:nvSpPr>
        <p:spPr>
          <a:xfrm>
            <a:off x="300272" y="1129495"/>
            <a:ext cx="8386528" cy="1156505"/>
          </a:xfrm>
          <a:prstGeom prst="rect">
            <a:avLst/>
          </a:prstGeom>
        </p:spPr>
        <p:txBody>
          <a:bodyPr vert="horz" lIns="91440" tIns="45720" rIns="91440" bIns="45720" rtlCol="0">
            <a:normAutofit/>
          </a:bodyPr>
          <a:lstStyle>
            <a:lvl1pPr marL="0" indent="0" algn="l" defTabSz="914400" rtl="0" eaLnBrk="1" latinLnBrk="0" hangingPunct="1">
              <a:spcBef>
                <a:spcPts val="0"/>
              </a:spcBef>
              <a:spcAft>
                <a:spcPts val="1200"/>
              </a:spcAft>
              <a:buFont typeface="Arial" pitchFamily="34" charset="0"/>
              <a:buNone/>
              <a:defRPr sz="2000" kern="1200">
                <a:solidFill>
                  <a:srgbClr val="0064AC"/>
                </a:solidFill>
                <a:latin typeface="Arial" panose="020B0604020202020204" pitchFamily="34" charset="0"/>
                <a:ea typeface="+mn-ea"/>
                <a:cs typeface="Arial" panose="020B0604020202020204" pitchFamily="34" charset="0"/>
              </a:defRPr>
            </a:lvl1pPr>
            <a:lvl2pPr marL="182880" indent="-182880" algn="l" defTabSz="914400" rtl="0" eaLnBrk="1" latinLnBrk="0" hangingPunct="1">
              <a:spcBef>
                <a:spcPts val="0"/>
              </a:spcBef>
              <a:spcAft>
                <a:spcPts val="600"/>
              </a:spcAft>
              <a:buFont typeface="Arial" panose="020B0604020202020204" pitchFamily="34" charset="0"/>
              <a:buChar char="•"/>
              <a:defRPr sz="2000" kern="1200">
                <a:solidFill>
                  <a:srgbClr val="0064AC"/>
                </a:solidFill>
                <a:latin typeface="Arial" panose="020B0604020202020204" pitchFamily="34" charset="0"/>
                <a:ea typeface="+mn-ea"/>
                <a:cs typeface="Arial" panose="020B0604020202020204" pitchFamily="34" charset="0"/>
              </a:defRPr>
            </a:lvl2pPr>
            <a:lvl3pPr marL="0" indent="-182880" algn="l" defTabSz="914400" rtl="0" eaLnBrk="1" latinLnBrk="0" hangingPunct="1">
              <a:spcBef>
                <a:spcPct val="20000"/>
              </a:spcBef>
              <a:buFont typeface="Courier New" panose="02070309020205020404" pitchFamily="49" charset="0"/>
              <a:buChar char="o"/>
              <a:defRPr sz="2000" kern="1200">
                <a:solidFill>
                  <a:srgbClr val="0064AC"/>
                </a:solidFill>
                <a:latin typeface="Arial" panose="020B0604020202020204" pitchFamily="34" charset="0"/>
                <a:ea typeface="+mn-ea"/>
                <a:cs typeface="Arial" panose="020B0604020202020204" pitchFamily="34" charset="0"/>
              </a:defRPr>
            </a:lvl3pPr>
            <a:lvl4pPr marL="0" indent="-182880" algn="l" defTabSz="914400" rtl="0" eaLnBrk="1" latinLnBrk="0" hangingPunct="1">
              <a:spcBef>
                <a:spcPct val="20000"/>
              </a:spcBef>
              <a:buFont typeface="Arial" panose="020B0604020202020204" pitchFamily="34" charset="0"/>
              <a:buChar char="•"/>
              <a:defRPr sz="1800" kern="1200">
                <a:solidFill>
                  <a:srgbClr val="0064AC"/>
                </a:solidFill>
                <a:latin typeface="Arial" panose="020B0604020202020204" pitchFamily="34" charset="0"/>
                <a:ea typeface="+mn-ea"/>
                <a:cs typeface="Arial" panose="020B0604020202020204" pitchFamily="34" charset="0"/>
              </a:defRPr>
            </a:lvl4pPr>
            <a:lvl5pPr marL="182880" indent="-182880" algn="l" defTabSz="914400" rtl="0" eaLnBrk="1" latinLnBrk="0" hangingPunct="1">
              <a:spcBef>
                <a:spcPct val="20000"/>
              </a:spcBef>
              <a:buFont typeface="Arial" panose="020B0604020202020204" pitchFamily="34" charset="0"/>
              <a:buChar char="•"/>
              <a:defRPr sz="1600" kern="1200">
                <a:solidFill>
                  <a:srgbClr val="0064AC"/>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AutoNum type="arabicPeriod"/>
            </a:pPr>
            <a:r>
              <a:rPr lang="en-US" dirty="0"/>
              <a:t>Eliminating the routine tasks frees you up to focus on analysis.</a:t>
            </a:r>
          </a:p>
          <a:p>
            <a:pPr algn="ctr"/>
            <a:r>
              <a:rPr lang="en-US" dirty="0">
                <a:solidFill>
                  <a:schemeClr val="tx1"/>
                </a:solidFill>
                <a:latin typeface="Bahnschrift" panose="020B0502040204020203" pitchFamily="34" charset="0"/>
              </a:rPr>
              <a:t>Don’t waste time being a bad computer.</a:t>
            </a:r>
          </a:p>
        </p:txBody>
      </p:sp>
      <p:sp>
        <p:nvSpPr>
          <p:cNvPr id="2" name="Content Placeholder 2">
            <a:extLst>
              <a:ext uri="{FF2B5EF4-FFF2-40B4-BE49-F238E27FC236}">
                <a16:creationId xmlns:a16="http://schemas.microsoft.com/office/drawing/2014/main" id="{C2A68D61-5048-909E-F3C9-B3ECC5A11B70}"/>
              </a:ext>
            </a:extLst>
          </p:cNvPr>
          <p:cNvSpPr txBox="1">
            <a:spLocks/>
          </p:cNvSpPr>
          <p:nvPr/>
        </p:nvSpPr>
        <p:spPr>
          <a:xfrm>
            <a:off x="294236" y="2427913"/>
            <a:ext cx="8386528" cy="1156505"/>
          </a:xfrm>
          <a:prstGeom prst="rect">
            <a:avLst/>
          </a:prstGeom>
        </p:spPr>
        <p:txBody>
          <a:bodyPr vert="horz" lIns="91440" tIns="45720" rIns="91440" bIns="45720" rtlCol="0">
            <a:normAutofit lnSpcReduction="10000"/>
          </a:bodyPr>
          <a:lstStyle>
            <a:lvl1pPr marL="0" indent="0" algn="l" defTabSz="914400" rtl="0" eaLnBrk="1" latinLnBrk="0" hangingPunct="1">
              <a:spcBef>
                <a:spcPts val="0"/>
              </a:spcBef>
              <a:spcAft>
                <a:spcPts val="1200"/>
              </a:spcAft>
              <a:buFont typeface="Arial" pitchFamily="34" charset="0"/>
              <a:buNone/>
              <a:defRPr sz="2000" kern="1200">
                <a:solidFill>
                  <a:srgbClr val="0064AC"/>
                </a:solidFill>
                <a:latin typeface="Arial" panose="020B0604020202020204" pitchFamily="34" charset="0"/>
                <a:ea typeface="+mn-ea"/>
                <a:cs typeface="Arial" panose="020B0604020202020204" pitchFamily="34" charset="0"/>
              </a:defRPr>
            </a:lvl1pPr>
            <a:lvl2pPr marL="182880" indent="-182880" algn="l" defTabSz="914400" rtl="0" eaLnBrk="1" latinLnBrk="0" hangingPunct="1">
              <a:spcBef>
                <a:spcPts val="0"/>
              </a:spcBef>
              <a:spcAft>
                <a:spcPts val="600"/>
              </a:spcAft>
              <a:buFont typeface="Arial" panose="020B0604020202020204" pitchFamily="34" charset="0"/>
              <a:buChar char="•"/>
              <a:defRPr sz="2000" kern="1200">
                <a:solidFill>
                  <a:srgbClr val="0064AC"/>
                </a:solidFill>
                <a:latin typeface="Arial" panose="020B0604020202020204" pitchFamily="34" charset="0"/>
                <a:ea typeface="+mn-ea"/>
                <a:cs typeface="Arial" panose="020B0604020202020204" pitchFamily="34" charset="0"/>
              </a:defRPr>
            </a:lvl2pPr>
            <a:lvl3pPr marL="0" indent="-182880" algn="l" defTabSz="914400" rtl="0" eaLnBrk="1" latinLnBrk="0" hangingPunct="1">
              <a:spcBef>
                <a:spcPct val="20000"/>
              </a:spcBef>
              <a:buFont typeface="Courier New" panose="02070309020205020404" pitchFamily="49" charset="0"/>
              <a:buChar char="o"/>
              <a:defRPr sz="2000" kern="1200">
                <a:solidFill>
                  <a:srgbClr val="0064AC"/>
                </a:solidFill>
                <a:latin typeface="Arial" panose="020B0604020202020204" pitchFamily="34" charset="0"/>
                <a:ea typeface="+mn-ea"/>
                <a:cs typeface="Arial" panose="020B0604020202020204" pitchFamily="34" charset="0"/>
              </a:defRPr>
            </a:lvl3pPr>
            <a:lvl4pPr marL="0" indent="-182880" algn="l" defTabSz="914400" rtl="0" eaLnBrk="1" latinLnBrk="0" hangingPunct="1">
              <a:spcBef>
                <a:spcPct val="20000"/>
              </a:spcBef>
              <a:buFont typeface="Arial" panose="020B0604020202020204" pitchFamily="34" charset="0"/>
              <a:buChar char="•"/>
              <a:defRPr sz="1800" kern="1200">
                <a:solidFill>
                  <a:srgbClr val="0064AC"/>
                </a:solidFill>
                <a:latin typeface="Arial" panose="020B0604020202020204" pitchFamily="34" charset="0"/>
                <a:ea typeface="+mn-ea"/>
                <a:cs typeface="Arial" panose="020B0604020202020204" pitchFamily="34" charset="0"/>
              </a:defRPr>
            </a:lvl4pPr>
            <a:lvl5pPr marL="182880" indent="-182880" algn="l" defTabSz="914400" rtl="0" eaLnBrk="1" latinLnBrk="0" hangingPunct="1">
              <a:spcBef>
                <a:spcPct val="20000"/>
              </a:spcBef>
              <a:buFont typeface="Arial" panose="020B0604020202020204" pitchFamily="34" charset="0"/>
              <a:buChar char="•"/>
              <a:defRPr sz="1600" kern="1200">
                <a:solidFill>
                  <a:srgbClr val="0064AC"/>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mj-lt"/>
              <a:buAutoNum type="arabicPeriod" startAt="2"/>
            </a:pPr>
            <a:r>
              <a:rPr lang="en-US" dirty="0"/>
              <a:t>Manual process restrict our capacity and put blinders on what we look at.  Iterating through all the data broadens our perspective.</a:t>
            </a:r>
          </a:p>
          <a:p>
            <a:pPr algn="ctr"/>
            <a:r>
              <a:rPr lang="en-US" dirty="0">
                <a:solidFill>
                  <a:schemeClr val="tx1"/>
                </a:solidFill>
                <a:latin typeface="Bahnschrift" panose="020B0502040204020203" pitchFamily="34" charset="0"/>
              </a:rPr>
              <a:t>What was important yesterday may not be important tomorrow.</a:t>
            </a:r>
          </a:p>
        </p:txBody>
      </p:sp>
      <p:sp>
        <p:nvSpPr>
          <p:cNvPr id="3" name="Content Placeholder 2">
            <a:extLst>
              <a:ext uri="{FF2B5EF4-FFF2-40B4-BE49-F238E27FC236}">
                <a16:creationId xmlns:a16="http://schemas.microsoft.com/office/drawing/2014/main" id="{26B53D3E-10A6-2176-0771-CE1534169A82}"/>
              </a:ext>
            </a:extLst>
          </p:cNvPr>
          <p:cNvSpPr txBox="1">
            <a:spLocks/>
          </p:cNvSpPr>
          <p:nvPr/>
        </p:nvSpPr>
        <p:spPr>
          <a:xfrm>
            <a:off x="304800" y="3962400"/>
            <a:ext cx="8386528" cy="1156505"/>
          </a:xfrm>
          <a:prstGeom prst="rect">
            <a:avLst/>
          </a:prstGeom>
        </p:spPr>
        <p:txBody>
          <a:bodyPr vert="horz" lIns="91440" tIns="45720" rIns="91440" bIns="45720" rtlCol="0">
            <a:normAutofit lnSpcReduction="10000"/>
          </a:bodyPr>
          <a:lstStyle>
            <a:lvl1pPr marL="0" indent="0" algn="l" defTabSz="914400" rtl="0" eaLnBrk="1" latinLnBrk="0" hangingPunct="1">
              <a:spcBef>
                <a:spcPts val="0"/>
              </a:spcBef>
              <a:spcAft>
                <a:spcPts val="1200"/>
              </a:spcAft>
              <a:buFont typeface="Arial" pitchFamily="34" charset="0"/>
              <a:buNone/>
              <a:defRPr sz="2000" kern="1200">
                <a:solidFill>
                  <a:srgbClr val="0064AC"/>
                </a:solidFill>
                <a:latin typeface="Arial" panose="020B0604020202020204" pitchFamily="34" charset="0"/>
                <a:ea typeface="+mn-ea"/>
                <a:cs typeface="Arial" panose="020B0604020202020204" pitchFamily="34" charset="0"/>
              </a:defRPr>
            </a:lvl1pPr>
            <a:lvl2pPr marL="182880" indent="-182880" algn="l" defTabSz="914400" rtl="0" eaLnBrk="1" latinLnBrk="0" hangingPunct="1">
              <a:spcBef>
                <a:spcPts val="0"/>
              </a:spcBef>
              <a:spcAft>
                <a:spcPts val="600"/>
              </a:spcAft>
              <a:buFont typeface="Arial" panose="020B0604020202020204" pitchFamily="34" charset="0"/>
              <a:buChar char="•"/>
              <a:defRPr sz="2000" kern="1200">
                <a:solidFill>
                  <a:srgbClr val="0064AC"/>
                </a:solidFill>
                <a:latin typeface="Arial" panose="020B0604020202020204" pitchFamily="34" charset="0"/>
                <a:ea typeface="+mn-ea"/>
                <a:cs typeface="Arial" panose="020B0604020202020204" pitchFamily="34" charset="0"/>
              </a:defRPr>
            </a:lvl2pPr>
            <a:lvl3pPr marL="0" indent="-182880" algn="l" defTabSz="914400" rtl="0" eaLnBrk="1" latinLnBrk="0" hangingPunct="1">
              <a:spcBef>
                <a:spcPct val="20000"/>
              </a:spcBef>
              <a:buFont typeface="Courier New" panose="02070309020205020404" pitchFamily="49" charset="0"/>
              <a:buChar char="o"/>
              <a:defRPr sz="2000" kern="1200">
                <a:solidFill>
                  <a:srgbClr val="0064AC"/>
                </a:solidFill>
                <a:latin typeface="Arial" panose="020B0604020202020204" pitchFamily="34" charset="0"/>
                <a:ea typeface="+mn-ea"/>
                <a:cs typeface="Arial" panose="020B0604020202020204" pitchFamily="34" charset="0"/>
              </a:defRPr>
            </a:lvl3pPr>
            <a:lvl4pPr marL="0" indent="-182880" algn="l" defTabSz="914400" rtl="0" eaLnBrk="1" latinLnBrk="0" hangingPunct="1">
              <a:spcBef>
                <a:spcPct val="20000"/>
              </a:spcBef>
              <a:buFont typeface="Arial" panose="020B0604020202020204" pitchFamily="34" charset="0"/>
              <a:buChar char="•"/>
              <a:defRPr sz="1800" kern="1200">
                <a:solidFill>
                  <a:srgbClr val="0064AC"/>
                </a:solidFill>
                <a:latin typeface="Arial" panose="020B0604020202020204" pitchFamily="34" charset="0"/>
                <a:ea typeface="+mn-ea"/>
                <a:cs typeface="Arial" panose="020B0604020202020204" pitchFamily="34" charset="0"/>
              </a:defRPr>
            </a:lvl4pPr>
            <a:lvl5pPr marL="182880" indent="-182880" algn="l" defTabSz="914400" rtl="0" eaLnBrk="1" latinLnBrk="0" hangingPunct="1">
              <a:spcBef>
                <a:spcPct val="20000"/>
              </a:spcBef>
              <a:buFont typeface="Arial" panose="020B0604020202020204" pitchFamily="34" charset="0"/>
              <a:buChar char="•"/>
              <a:defRPr sz="1600" kern="1200">
                <a:solidFill>
                  <a:srgbClr val="0064AC"/>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mj-lt"/>
              <a:buAutoNum type="arabicPeriod" startAt="3"/>
            </a:pPr>
            <a:r>
              <a:rPr lang="en-US" dirty="0"/>
              <a:t>In times of diminishing funding, achieving efficiency is necessary to continue meeting the data needs we face.</a:t>
            </a:r>
          </a:p>
          <a:p>
            <a:pPr algn="ctr"/>
            <a:r>
              <a:rPr lang="en-US" dirty="0">
                <a:solidFill>
                  <a:schemeClr val="tx1"/>
                </a:solidFill>
                <a:latin typeface="Bahnschrift" panose="020B0502040204020203" pitchFamily="34" charset="0"/>
              </a:rPr>
              <a:t>Get busy living or get busy dying.</a:t>
            </a:r>
          </a:p>
        </p:txBody>
      </p:sp>
    </p:spTree>
    <p:extLst>
      <p:ext uri="{BB962C8B-B14F-4D97-AF65-F5344CB8AC3E}">
        <p14:creationId xmlns:p14="http://schemas.microsoft.com/office/powerpoint/2010/main" val="30220275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CEEF33-DCDE-6AB5-3914-CF73B1A7DC70}"/>
            </a:ext>
          </a:extLst>
        </p:cNvPr>
        <p:cNvGrpSpPr/>
        <p:nvPr/>
      </p:nvGrpSpPr>
      <p:grpSpPr>
        <a:xfrm>
          <a:off x="0" y="0"/>
          <a:ext cx="0" cy="0"/>
          <a:chOff x="0" y="0"/>
          <a:chExt cx="0" cy="0"/>
        </a:xfrm>
      </p:grpSpPr>
      <p:sp>
        <p:nvSpPr>
          <p:cNvPr id="5" name="AutoShape 4" descr="R logo">
            <a:extLst>
              <a:ext uri="{FF2B5EF4-FFF2-40B4-BE49-F238E27FC236}">
                <a16:creationId xmlns:a16="http://schemas.microsoft.com/office/drawing/2014/main" id="{3A0FB664-CABE-2874-9F39-4EBB73763BD8}"/>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itle 1">
            <a:extLst>
              <a:ext uri="{FF2B5EF4-FFF2-40B4-BE49-F238E27FC236}">
                <a16:creationId xmlns:a16="http://schemas.microsoft.com/office/drawing/2014/main" id="{EBA67065-EDF0-ED0D-AA7D-9B4C648A7305}"/>
              </a:ext>
            </a:extLst>
          </p:cNvPr>
          <p:cNvSpPr>
            <a:spLocks noGrp="1"/>
          </p:cNvSpPr>
          <p:nvPr>
            <p:ph type="title"/>
          </p:nvPr>
        </p:nvSpPr>
        <p:spPr>
          <a:xfrm>
            <a:off x="304800" y="76200"/>
            <a:ext cx="8534400" cy="990600"/>
          </a:xfrm>
          <a:prstGeom prst="rect">
            <a:avLst/>
          </a:prstGeom>
        </p:spPr>
        <p:txBody>
          <a:bodyPr>
            <a:normAutofit/>
          </a:bodyPr>
          <a:lstStyle/>
          <a:p>
            <a:pPr marL="0" lvl="0" indent="0">
              <a:buNone/>
            </a:pPr>
            <a:r>
              <a:rPr lang="en-US" dirty="0"/>
              <a:t>I Need More!</a:t>
            </a:r>
            <a:endParaRPr dirty="0"/>
          </a:p>
        </p:txBody>
      </p:sp>
      <p:sp>
        <p:nvSpPr>
          <p:cNvPr id="9" name="Content Placeholder 2">
            <a:extLst>
              <a:ext uri="{FF2B5EF4-FFF2-40B4-BE49-F238E27FC236}">
                <a16:creationId xmlns:a16="http://schemas.microsoft.com/office/drawing/2014/main" id="{90E84615-AF56-BD4E-DA2A-67BBB4E0F672}"/>
              </a:ext>
            </a:extLst>
          </p:cNvPr>
          <p:cNvSpPr txBox="1">
            <a:spLocks/>
          </p:cNvSpPr>
          <p:nvPr/>
        </p:nvSpPr>
        <p:spPr>
          <a:xfrm>
            <a:off x="300272" y="1129495"/>
            <a:ext cx="8386528" cy="4814105"/>
          </a:xfrm>
          <a:prstGeom prst="rect">
            <a:avLst/>
          </a:prstGeom>
        </p:spPr>
        <p:txBody>
          <a:bodyPr vert="horz" lIns="91440" tIns="45720" rIns="91440" bIns="45720" rtlCol="0">
            <a:normAutofit fontScale="92500" lnSpcReduction="10000"/>
          </a:bodyPr>
          <a:lstStyle>
            <a:lvl1pPr marL="0" indent="0" algn="l" defTabSz="914400" rtl="0" eaLnBrk="1" latinLnBrk="0" hangingPunct="1">
              <a:spcBef>
                <a:spcPts val="0"/>
              </a:spcBef>
              <a:spcAft>
                <a:spcPts val="1200"/>
              </a:spcAft>
              <a:buFont typeface="Arial" pitchFamily="34" charset="0"/>
              <a:buNone/>
              <a:defRPr sz="2000" kern="1200">
                <a:solidFill>
                  <a:srgbClr val="0064AC"/>
                </a:solidFill>
                <a:latin typeface="Arial" panose="020B0604020202020204" pitchFamily="34" charset="0"/>
                <a:ea typeface="+mn-ea"/>
                <a:cs typeface="Arial" panose="020B0604020202020204" pitchFamily="34" charset="0"/>
              </a:defRPr>
            </a:lvl1pPr>
            <a:lvl2pPr marL="182880" indent="-182880" algn="l" defTabSz="914400" rtl="0" eaLnBrk="1" latinLnBrk="0" hangingPunct="1">
              <a:spcBef>
                <a:spcPts val="0"/>
              </a:spcBef>
              <a:spcAft>
                <a:spcPts val="600"/>
              </a:spcAft>
              <a:buFont typeface="Arial" panose="020B0604020202020204" pitchFamily="34" charset="0"/>
              <a:buChar char="•"/>
              <a:defRPr sz="2000" kern="1200">
                <a:solidFill>
                  <a:srgbClr val="0064AC"/>
                </a:solidFill>
                <a:latin typeface="Arial" panose="020B0604020202020204" pitchFamily="34" charset="0"/>
                <a:ea typeface="+mn-ea"/>
                <a:cs typeface="Arial" panose="020B0604020202020204" pitchFamily="34" charset="0"/>
              </a:defRPr>
            </a:lvl2pPr>
            <a:lvl3pPr marL="0" indent="-182880" algn="l" defTabSz="914400" rtl="0" eaLnBrk="1" latinLnBrk="0" hangingPunct="1">
              <a:spcBef>
                <a:spcPct val="20000"/>
              </a:spcBef>
              <a:buFont typeface="Courier New" panose="02070309020205020404" pitchFamily="49" charset="0"/>
              <a:buChar char="o"/>
              <a:defRPr sz="2000" kern="1200">
                <a:solidFill>
                  <a:srgbClr val="0064AC"/>
                </a:solidFill>
                <a:latin typeface="Arial" panose="020B0604020202020204" pitchFamily="34" charset="0"/>
                <a:ea typeface="+mn-ea"/>
                <a:cs typeface="Arial" panose="020B0604020202020204" pitchFamily="34" charset="0"/>
              </a:defRPr>
            </a:lvl3pPr>
            <a:lvl4pPr marL="0" indent="-182880" algn="l" defTabSz="914400" rtl="0" eaLnBrk="1" latinLnBrk="0" hangingPunct="1">
              <a:spcBef>
                <a:spcPct val="20000"/>
              </a:spcBef>
              <a:buFont typeface="Arial" panose="020B0604020202020204" pitchFamily="34" charset="0"/>
              <a:buChar char="•"/>
              <a:defRPr sz="1800" kern="1200">
                <a:solidFill>
                  <a:srgbClr val="0064AC"/>
                </a:solidFill>
                <a:latin typeface="Arial" panose="020B0604020202020204" pitchFamily="34" charset="0"/>
                <a:ea typeface="+mn-ea"/>
                <a:cs typeface="Arial" panose="020B0604020202020204" pitchFamily="34" charset="0"/>
              </a:defRPr>
            </a:lvl4pPr>
            <a:lvl5pPr marL="182880" indent="-182880" algn="l" defTabSz="914400" rtl="0" eaLnBrk="1" latinLnBrk="0" hangingPunct="1">
              <a:spcBef>
                <a:spcPct val="20000"/>
              </a:spcBef>
              <a:buFont typeface="Arial" panose="020B0604020202020204" pitchFamily="34" charset="0"/>
              <a:buChar char="•"/>
              <a:defRPr sz="1600" kern="1200">
                <a:solidFill>
                  <a:srgbClr val="0064AC"/>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Learning R is much easier using GenAI:</a:t>
            </a:r>
            <a:br>
              <a:rPr lang="en-US" dirty="0"/>
            </a:br>
            <a:r>
              <a:rPr lang="en-US" dirty="0">
                <a:hlinkClick r:id="rId2"/>
              </a:rPr>
              <a:t>https://chatgpt.com/share/681ba433-af94-800c-a557-b5234f3e2929</a:t>
            </a:r>
            <a:r>
              <a:rPr lang="en-US" dirty="0"/>
              <a:t> </a:t>
            </a:r>
          </a:p>
          <a:p>
            <a:r>
              <a:rPr lang="en-US" dirty="0"/>
              <a:t>Following R users on social media is a great prompt for ideas:</a:t>
            </a:r>
            <a:br>
              <a:rPr lang="en-US" dirty="0"/>
            </a:br>
            <a:r>
              <a:rPr lang="en-US" dirty="0">
                <a:hlinkClick r:id="rId3"/>
              </a:rPr>
              <a:t>https://www.linkedin.com/in/walkerke/</a:t>
            </a:r>
            <a:r>
              <a:rPr lang="en-US" dirty="0"/>
              <a:t> </a:t>
            </a:r>
          </a:p>
          <a:p>
            <a:r>
              <a:rPr lang="en-US" dirty="0"/>
              <a:t>There are a lot of free resources available to watch and replicate code:</a:t>
            </a:r>
            <a:br>
              <a:rPr lang="en-US" dirty="0"/>
            </a:br>
            <a:r>
              <a:rPr lang="en-US" dirty="0">
                <a:hlinkClick r:id="rId4"/>
              </a:rPr>
              <a:t>https://www.youtube.com/watch?v=9a8_p_q4Z34&amp;t=795s</a:t>
            </a:r>
            <a:br>
              <a:rPr lang="en-US" dirty="0"/>
            </a:br>
            <a:r>
              <a:rPr lang="en-US" dirty="0">
                <a:hlinkClick r:id="rId5"/>
              </a:rPr>
              <a:t>https://www.youtube.com/watch?v=8NKj8yF2gfo</a:t>
            </a:r>
            <a:br>
              <a:rPr lang="en-US" dirty="0"/>
            </a:br>
            <a:r>
              <a:rPr lang="en-US" dirty="0">
                <a:hlinkClick r:id="rId6"/>
              </a:rPr>
              <a:t>https://www.youtube.com/watch?v=4WZfw0K7Vx8</a:t>
            </a:r>
            <a:endParaRPr lang="en-US" dirty="0"/>
          </a:p>
          <a:p>
            <a:r>
              <a:rPr lang="en-US" dirty="0"/>
              <a:t>I help lead a monthly R user group focused</a:t>
            </a:r>
            <a:br>
              <a:rPr lang="en-US" dirty="0"/>
            </a:br>
            <a:r>
              <a:rPr lang="en-US" dirty="0"/>
              <a:t>on state workforce agencies. Sign up here &gt;&gt;&gt;</a:t>
            </a:r>
          </a:p>
          <a:p>
            <a:endParaRPr lang="en-US" dirty="0"/>
          </a:p>
          <a:p>
            <a:endParaRPr lang="en-US" dirty="0"/>
          </a:p>
          <a:p>
            <a:r>
              <a:rPr lang="en-US" dirty="0"/>
              <a:t>Get code I used today from </a:t>
            </a:r>
            <a:r>
              <a:rPr lang="en-US" dirty="0" err="1"/>
              <a:t>Github</a:t>
            </a:r>
            <a:r>
              <a:rPr lang="en-US" dirty="0"/>
              <a:t>:</a:t>
            </a:r>
            <a:br>
              <a:rPr lang="en-US" dirty="0"/>
            </a:br>
            <a:r>
              <a:rPr lang="en-US" dirty="0">
                <a:hlinkClick r:id="rId7"/>
              </a:rPr>
              <a:t>https://github.com/schmidtDETR/OEWS-Mapping-and-Visualization</a:t>
            </a:r>
            <a:r>
              <a:rPr lang="en-US" dirty="0"/>
              <a:t> </a:t>
            </a:r>
          </a:p>
        </p:txBody>
      </p:sp>
      <p:pic>
        <p:nvPicPr>
          <p:cNvPr id="3" name="Picture 2" descr="Qr code&#10;&#10;AI-generated content may be incorrect.">
            <a:extLst>
              <a:ext uri="{FF2B5EF4-FFF2-40B4-BE49-F238E27FC236}">
                <a16:creationId xmlns:a16="http://schemas.microsoft.com/office/drawing/2014/main" id="{9802DE31-4826-C4C5-99DB-AEF47A4944D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19800" y="3352800"/>
            <a:ext cx="2043895" cy="2043895"/>
          </a:xfrm>
          <a:prstGeom prst="rect">
            <a:avLst/>
          </a:prstGeom>
        </p:spPr>
      </p:pic>
    </p:spTree>
    <p:extLst>
      <p:ext uri="{BB962C8B-B14F-4D97-AF65-F5344CB8AC3E}">
        <p14:creationId xmlns:p14="http://schemas.microsoft.com/office/powerpoint/2010/main" val="1269573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A196F4-15D2-C976-24EA-597E57C1CC26}"/>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9FAA96BC-9064-3C8F-9DE0-12D461DF9F5B}"/>
              </a:ext>
            </a:extLst>
          </p:cNvPr>
          <p:cNvPicPr>
            <a:picLocks noChangeAspect="1"/>
          </p:cNvPicPr>
          <p:nvPr/>
        </p:nvPicPr>
        <p:blipFill>
          <a:blip r:embed="rId3"/>
          <a:stretch>
            <a:fillRect/>
          </a:stretch>
        </p:blipFill>
        <p:spPr>
          <a:xfrm>
            <a:off x="304800" y="457201"/>
            <a:ext cx="8534400" cy="5189338"/>
          </a:xfrm>
          <a:prstGeom prst="rect">
            <a:avLst/>
          </a:prstGeom>
        </p:spPr>
      </p:pic>
    </p:spTree>
    <p:extLst>
      <p:ext uri="{BB962C8B-B14F-4D97-AF65-F5344CB8AC3E}">
        <p14:creationId xmlns:p14="http://schemas.microsoft.com/office/powerpoint/2010/main" val="3336931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CF8043-853C-2E58-9E37-785875B055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CFA480-5C17-C8BA-B811-7F3747A3C51F}"/>
              </a:ext>
            </a:extLst>
          </p:cNvPr>
          <p:cNvSpPr>
            <a:spLocks noGrp="1"/>
          </p:cNvSpPr>
          <p:nvPr>
            <p:ph type="title"/>
          </p:nvPr>
        </p:nvSpPr>
        <p:spPr>
          <a:xfrm>
            <a:off x="304800" y="274638"/>
            <a:ext cx="8534400" cy="792162"/>
          </a:xfrm>
        </p:spPr>
        <p:txBody>
          <a:bodyPr anchor="b">
            <a:normAutofit/>
          </a:bodyPr>
          <a:lstStyle/>
          <a:p>
            <a:pPr marL="0" lvl="0" indent="0">
              <a:buNone/>
            </a:pPr>
            <a:r>
              <a:rPr lang="en-US" dirty="0"/>
              <a:t>Recent Economic Updates</a:t>
            </a:r>
            <a:endParaRPr dirty="0"/>
          </a:p>
        </p:txBody>
      </p:sp>
      <p:sp>
        <p:nvSpPr>
          <p:cNvPr id="4" name="Content Placeholder 2">
            <a:extLst>
              <a:ext uri="{FF2B5EF4-FFF2-40B4-BE49-F238E27FC236}">
                <a16:creationId xmlns:a16="http://schemas.microsoft.com/office/drawing/2014/main" id="{B1524D3F-1F54-7F38-C25B-E7E75393E415}"/>
              </a:ext>
            </a:extLst>
          </p:cNvPr>
          <p:cNvSpPr>
            <a:spLocks noGrp="1"/>
          </p:cNvSpPr>
          <p:nvPr>
            <p:ph sz="quarter" idx="10"/>
          </p:nvPr>
        </p:nvSpPr>
        <p:spPr>
          <a:xfrm>
            <a:off x="381000" y="152400"/>
            <a:ext cx="8382000" cy="5791200"/>
          </a:xfrm>
          <a:solidFill>
            <a:schemeClr val="bg1"/>
          </a:solidFill>
        </p:spPr>
        <p:txBody>
          <a:bodyPr>
            <a:normAutofit/>
          </a:bodyPr>
          <a:lstStyle/>
          <a:p>
            <a:pPr marL="0" indent="0">
              <a:buNone/>
            </a:pPr>
            <a:r>
              <a:rPr lang="en-US" sz="2400" dirty="0">
                <a:solidFill>
                  <a:schemeClr val="tx1"/>
                </a:solidFill>
                <a:latin typeface="Courier New" panose="02070309020205020404" pitchFamily="49" charset="0"/>
                <a:cs typeface="Courier New" panose="02070309020205020404" pitchFamily="49" charset="0"/>
              </a:rPr>
              <a:t>=IF(P96,P96,IF(VLOOKUP($A47,'Historical Data Sheet'!$A$2:$DZ$200,P$15,FALSE)=0,('Regression Inputs'!$C$3+'Regression Inputs'!$E$3*O47+'Regression Inputs'!$G$3*B47+(IF(C47=1,$D$10,(IF(C47=2,$E$10,(IF(C47=3,$F$10,(IF(C47=4,$G$10,"NO QUARTER"))))))))),(VLOOKUP($A47,'Historical Data Sheet'!$A$2:$DZ$200,P$15,FALSE))))</a:t>
            </a:r>
          </a:p>
        </p:txBody>
      </p:sp>
      <p:sp>
        <p:nvSpPr>
          <p:cNvPr id="3" name="Rectangle 2">
            <a:extLst>
              <a:ext uri="{FF2B5EF4-FFF2-40B4-BE49-F238E27FC236}">
                <a16:creationId xmlns:a16="http://schemas.microsoft.com/office/drawing/2014/main" id="{C2019ABB-6D22-F4AD-7562-7E74FCB79C40}"/>
              </a:ext>
            </a:extLst>
          </p:cNvPr>
          <p:cNvSpPr/>
          <p:nvPr/>
        </p:nvSpPr>
        <p:spPr>
          <a:xfrm>
            <a:off x="282166" y="3043535"/>
            <a:ext cx="3001014"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VLOOKUP</a:t>
            </a:r>
          </a:p>
        </p:txBody>
      </p:sp>
      <p:sp>
        <p:nvSpPr>
          <p:cNvPr id="5" name="Rectangle 4">
            <a:extLst>
              <a:ext uri="{FF2B5EF4-FFF2-40B4-BE49-F238E27FC236}">
                <a16:creationId xmlns:a16="http://schemas.microsoft.com/office/drawing/2014/main" id="{EF4FDE78-CD07-D150-F07B-B68627CE6048}"/>
              </a:ext>
            </a:extLst>
          </p:cNvPr>
          <p:cNvSpPr/>
          <p:nvPr/>
        </p:nvSpPr>
        <p:spPr>
          <a:xfrm>
            <a:off x="1879818" y="4031902"/>
            <a:ext cx="4518801"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INDEX(MATCH)</a:t>
            </a:r>
          </a:p>
        </p:txBody>
      </p:sp>
      <p:sp>
        <p:nvSpPr>
          <p:cNvPr id="6" name="Rectangle 5">
            <a:extLst>
              <a:ext uri="{FF2B5EF4-FFF2-40B4-BE49-F238E27FC236}">
                <a16:creationId xmlns:a16="http://schemas.microsoft.com/office/drawing/2014/main" id="{6F72A8C0-0B3F-C112-8A3C-CAD04AEC51D6}"/>
              </a:ext>
            </a:extLst>
          </p:cNvPr>
          <p:cNvSpPr/>
          <p:nvPr/>
        </p:nvSpPr>
        <p:spPr>
          <a:xfrm>
            <a:off x="3886200" y="5020270"/>
            <a:ext cx="5024838"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{Array Formulas}</a:t>
            </a:r>
          </a:p>
        </p:txBody>
      </p:sp>
      <p:sp>
        <p:nvSpPr>
          <p:cNvPr id="7" name="Rectangle 6">
            <a:extLst>
              <a:ext uri="{FF2B5EF4-FFF2-40B4-BE49-F238E27FC236}">
                <a16:creationId xmlns:a16="http://schemas.microsoft.com/office/drawing/2014/main" id="{EAAF9891-BFA4-28A3-4B65-A63D41EE0DA0}"/>
              </a:ext>
            </a:extLst>
          </p:cNvPr>
          <p:cNvSpPr/>
          <p:nvPr/>
        </p:nvSpPr>
        <p:spPr>
          <a:xfrm>
            <a:off x="5410200" y="3276600"/>
            <a:ext cx="2389308"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SUMIFS</a:t>
            </a:r>
          </a:p>
        </p:txBody>
      </p:sp>
      <p:sp>
        <p:nvSpPr>
          <p:cNvPr id="8" name="Rectangle 7">
            <a:extLst>
              <a:ext uri="{FF2B5EF4-FFF2-40B4-BE49-F238E27FC236}">
                <a16:creationId xmlns:a16="http://schemas.microsoft.com/office/drawing/2014/main" id="{B8AFCF48-6EE0-B14D-CDDE-DAC9431DEC9C}"/>
              </a:ext>
            </a:extLst>
          </p:cNvPr>
          <p:cNvSpPr/>
          <p:nvPr/>
        </p:nvSpPr>
        <p:spPr>
          <a:xfrm>
            <a:off x="503115" y="4722167"/>
            <a:ext cx="2654573"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IFERROR</a:t>
            </a:r>
          </a:p>
        </p:txBody>
      </p:sp>
    </p:spTree>
    <p:extLst>
      <p:ext uri="{BB962C8B-B14F-4D97-AF65-F5344CB8AC3E}">
        <p14:creationId xmlns:p14="http://schemas.microsoft.com/office/powerpoint/2010/main" val="3225536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67BDE-4749-4C21-A8E0-B47754A68780}"/>
              </a:ext>
            </a:extLst>
          </p:cNvPr>
          <p:cNvSpPr>
            <a:spLocks noGrp="1"/>
          </p:cNvSpPr>
          <p:nvPr>
            <p:ph type="title"/>
          </p:nvPr>
        </p:nvSpPr>
        <p:spPr>
          <a:xfrm>
            <a:off x="304800" y="76200"/>
            <a:ext cx="8534400" cy="990600"/>
          </a:xfrm>
          <a:prstGeom prst="rect">
            <a:avLst/>
          </a:prstGeom>
        </p:spPr>
        <p:txBody>
          <a:bodyPr>
            <a:normAutofit/>
          </a:bodyPr>
          <a:lstStyle/>
          <a:p>
            <a:pPr marL="0" lvl="0" indent="0">
              <a:buNone/>
            </a:pPr>
            <a:r>
              <a:rPr lang="en-US" b="1" dirty="0"/>
              <a:t>Why Excel?</a:t>
            </a:r>
            <a:endParaRPr b="1" dirty="0"/>
          </a:p>
        </p:txBody>
      </p:sp>
      <p:sp>
        <p:nvSpPr>
          <p:cNvPr id="7" name="Content Placeholder 2">
            <a:extLst>
              <a:ext uri="{FF2B5EF4-FFF2-40B4-BE49-F238E27FC236}">
                <a16:creationId xmlns:a16="http://schemas.microsoft.com/office/drawing/2014/main" id="{E561B582-3FAF-D05D-5D44-C4032DDF87BE}"/>
              </a:ext>
            </a:extLst>
          </p:cNvPr>
          <p:cNvSpPr>
            <a:spLocks noGrp="1"/>
          </p:cNvSpPr>
          <p:nvPr>
            <p:ph sz="quarter" idx="10"/>
          </p:nvPr>
        </p:nvSpPr>
        <p:spPr>
          <a:xfrm>
            <a:off x="381000" y="1219200"/>
            <a:ext cx="8382000" cy="4724400"/>
          </a:xfrm>
        </p:spPr>
        <p:txBody>
          <a:bodyPr>
            <a:normAutofit/>
          </a:bodyPr>
          <a:lstStyle/>
          <a:p>
            <a:pPr algn="ctr"/>
            <a:r>
              <a:rPr lang="en-US" sz="4400" dirty="0"/>
              <a:t>Availability</a:t>
            </a:r>
          </a:p>
          <a:p>
            <a:pPr algn="ctr"/>
            <a:r>
              <a:rPr lang="en-US" sz="4400" dirty="0"/>
              <a:t>Price</a:t>
            </a:r>
          </a:p>
          <a:p>
            <a:pPr algn="ctr"/>
            <a:r>
              <a:rPr lang="en-US" sz="4400" dirty="0"/>
              <a:t>Power</a:t>
            </a:r>
          </a:p>
          <a:p>
            <a:pPr algn="ctr"/>
            <a:r>
              <a:rPr lang="en-US" sz="4400" dirty="0"/>
              <a:t>Familiarity</a:t>
            </a:r>
          </a:p>
          <a:p>
            <a:pPr algn="ctr"/>
            <a:r>
              <a:rPr lang="en-US" sz="4400" dirty="0"/>
              <a:t>Flexibility</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333409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C12937-C5ED-F366-F79C-789CCB3F8142}"/>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FDC3CD9F-887F-4A1D-FDD7-7043B6228D4D}"/>
              </a:ext>
            </a:extLst>
          </p:cNvPr>
          <p:cNvSpPr/>
          <p:nvPr/>
        </p:nvSpPr>
        <p:spPr>
          <a:xfrm>
            <a:off x="762000" y="838200"/>
            <a:ext cx="7696200" cy="6096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5ED182-E02F-B880-EE43-91BB5F39587E}"/>
              </a:ext>
            </a:extLst>
          </p:cNvPr>
          <p:cNvSpPr>
            <a:spLocks noGrp="1"/>
          </p:cNvSpPr>
          <p:nvPr>
            <p:ph type="title"/>
          </p:nvPr>
        </p:nvSpPr>
        <p:spPr>
          <a:xfrm>
            <a:off x="304800" y="274638"/>
            <a:ext cx="8534400" cy="792162"/>
          </a:xfrm>
        </p:spPr>
        <p:txBody>
          <a:bodyPr anchor="b">
            <a:normAutofit/>
          </a:bodyPr>
          <a:lstStyle/>
          <a:p>
            <a:pPr marL="0" lvl="0" indent="0">
              <a:buNone/>
            </a:pPr>
            <a:r>
              <a:rPr lang="en-US" dirty="0"/>
              <a:t>Recent Economic Updates</a:t>
            </a:r>
            <a:endParaRPr dirty="0"/>
          </a:p>
        </p:txBody>
      </p:sp>
      <p:pic>
        <p:nvPicPr>
          <p:cNvPr id="1026" name="Picture 2" descr="I welcome change as long as nothing is altered or different than before. - Anonymous">
            <a:extLst>
              <a:ext uri="{FF2B5EF4-FFF2-40B4-BE49-F238E27FC236}">
                <a16:creationId xmlns:a16="http://schemas.microsoft.com/office/drawing/2014/main" id="{AB985031-E064-AA6D-45D4-FB5385C82C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5900" y="152400"/>
            <a:ext cx="6172200" cy="58154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4627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D0A38D-2B16-EA34-3A29-3477869788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F1D5AA-97FF-3EB7-EBCA-93B9463BA617}"/>
              </a:ext>
            </a:extLst>
          </p:cNvPr>
          <p:cNvSpPr>
            <a:spLocks noGrp="1"/>
          </p:cNvSpPr>
          <p:nvPr>
            <p:ph type="title"/>
          </p:nvPr>
        </p:nvSpPr>
        <p:spPr>
          <a:xfrm>
            <a:off x="228600" y="76200"/>
            <a:ext cx="8610600" cy="990600"/>
          </a:xfrm>
          <a:prstGeom prst="rect">
            <a:avLst/>
          </a:prstGeom>
        </p:spPr>
        <p:txBody>
          <a:bodyPr>
            <a:normAutofit/>
          </a:bodyPr>
          <a:lstStyle/>
          <a:p>
            <a:pPr marL="0" lvl="0" indent="0">
              <a:buNone/>
            </a:pPr>
            <a:r>
              <a:rPr lang="en-US" b="1" dirty="0"/>
              <a:t>Excel                                         R</a:t>
            </a:r>
            <a:endParaRPr b="1" dirty="0"/>
          </a:p>
        </p:txBody>
      </p:sp>
      <p:sp>
        <p:nvSpPr>
          <p:cNvPr id="7" name="Content Placeholder 2">
            <a:extLst>
              <a:ext uri="{FF2B5EF4-FFF2-40B4-BE49-F238E27FC236}">
                <a16:creationId xmlns:a16="http://schemas.microsoft.com/office/drawing/2014/main" id="{2EF188F7-D6FE-37F9-3FDB-7EAA8AB172E4}"/>
              </a:ext>
            </a:extLst>
          </p:cNvPr>
          <p:cNvSpPr>
            <a:spLocks noGrp="1"/>
          </p:cNvSpPr>
          <p:nvPr>
            <p:ph sz="quarter" idx="10"/>
          </p:nvPr>
        </p:nvSpPr>
        <p:spPr>
          <a:xfrm>
            <a:off x="381000" y="1219200"/>
            <a:ext cx="8382000" cy="4724400"/>
          </a:xfrm>
        </p:spPr>
        <p:txBody>
          <a:bodyPr>
            <a:normAutofit/>
          </a:bodyPr>
          <a:lstStyle/>
          <a:p>
            <a:pPr algn="ctr"/>
            <a:r>
              <a:rPr lang="en-US" sz="4400" dirty="0"/>
              <a:t>Availability</a:t>
            </a:r>
          </a:p>
          <a:p>
            <a:pPr algn="ctr"/>
            <a:r>
              <a:rPr lang="en-US" sz="4400" dirty="0"/>
              <a:t>Price</a:t>
            </a:r>
          </a:p>
          <a:p>
            <a:pPr algn="ctr"/>
            <a:r>
              <a:rPr lang="en-US" sz="4400" dirty="0"/>
              <a:t>Power</a:t>
            </a:r>
          </a:p>
          <a:p>
            <a:pPr algn="ctr"/>
            <a:r>
              <a:rPr lang="en-US" sz="4400" dirty="0"/>
              <a:t>Familiarity</a:t>
            </a:r>
          </a:p>
          <a:p>
            <a:pPr algn="ctr"/>
            <a:r>
              <a:rPr lang="en-US" sz="4400" dirty="0"/>
              <a:t>Flexibility</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dirty="0"/>
          </a:p>
        </p:txBody>
      </p:sp>
      <p:pic>
        <p:nvPicPr>
          <p:cNvPr id="4" name="Graphic 3" descr="Checkbox Checked with solid fill">
            <a:extLst>
              <a:ext uri="{FF2B5EF4-FFF2-40B4-BE49-F238E27FC236}">
                <a16:creationId xmlns:a16="http://schemas.microsoft.com/office/drawing/2014/main" id="{7A39BD1A-E7CB-6F6F-D18B-8306ABAA650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95400" y="1192039"/>
            <a:ext cx="914400" cy="914400"/>
          </a:xfrm>
          <a:prstGeom prst="rect">
            <a:avLst/>
          </a:prstGeom>
        </p:spPr>
      </p:pic>
      <p:pic>
        <p:nvPicPr>
          <p:cNvPr id="5" name="Graphic 4" descr="Checkbox Checked with solid fill">
            <a:extLst>
              <a:ext uri="{FF2B5EF4-FFF2-40B4-BE49-F238E27FC236}">
                <a16:creationId xmlns:a16="http://schemas.microsoft.com/office/drawing/2014/main" id="{7D734E29-653A-0CF3-62C9-87F9681A707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239000" y="1192039"/>
            <a:ext cx="914400" cy="914400"/>
          </a:xfrm>
          <a:prstGeom prst="rect">
            <a:avLst/>
          </a:prstGeom>
        </p:spPr>
      </p:pic>
      <p:pic>
        <p:nvPicPr>
          <p:cNvPr id="6" name="Graphic 5" descr="Checkbox Checked with solid fill">
            <a:extLst>
              <a:ext uri="{FF2B5EF4-FFF2-40B4-BE49-F238E27FC236}">
                <a16:creationId xmlns:a16="http://schemas.microsoft.com/office/drawing/2014/main" id="{36E6FF22-704A-C534-6798-9EB85740F58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95400" y="1981200"/>
            <a:ext cx="914400" cy="914400"/>
          </a:xfrm>
          <a:prstGeom prst="rect">
            <a:avLst/>
          </a:prstGeom>
        </p:spPr>
      </p:pic>
      <p:pic>
        <p:nvPicPr>
          <p:cNvPr id="8" name="Graphic 7" descr="Checkbox Checked with solid fill">
            <a:extLst>
              <a:ext uri="{FF2B5EF4-FFF2-40B4-BE49-F238E27FC236}">
                <a16:creationId xmlns:a16="http://schemas.microsoft.com/office/drawing/2014/main" id="{7803BAFF-B6BB-3F5D-909F-4A35430F3B5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239000" y="1981200"/>
            <a:ext cx="914400" cy="914400"/>
          </a:xfrm>
          <a:prstGeom prst="rect">
            <a:avLst/>
          </a:prstGeom>
        </p:spPr>
      </p:pic>
      <p:pic>
        <p:nvPicPr>
          <p:cNvPr id="9" name="Graphic 8" descr="Checkbox Checked with solid fill">
            <a:extLst>
              <a:ext uri="{FF2B5EF4-FFF2-40B4-BE49-F238E27FC236}">
                <a16:creationId xmlns:a16="http://schemas.microsoft.com/office/drawing/2014/main" id="{F988576F-2864-E936-6A80-7BFB46C34F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239000" y="2865421"/>
            <a:ext cx="914400" cy="914400"/>
          </a:xfrm>
          <a:prstGeom prst="rect">
            <a:avLst/>
          </a:prstGeom>
        </p:spPr>
      </p:pic>
      <p:pic>
        <p:nvPicPr>
          <p:cNvPr id="10" name="Graphic 9" descr="Checkbox Checked with solid fill">
            <a:extLst>
              <a:ext uri="{FF2B5EF4-FFF2-40B4-BE49-F238E27FC236}">
                <a16:creationId xmlns:a16="http://schemas.microsoft.com/office/drawing/2014/main" id="{51EB389D-2C89-4C89-C934-3B6EC5CCE54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95400" y="3581400"/>
            <a:ext cx="914400" cy="914400"/>
          </a:xfrm>
          <a:prstGeom prst="rect">
            <a:avLst/>
          </a:prstGeom>
        </p:spPr>
      </p:pic>
      <p:pic>
        <p:nvPicPr>
          <p:cNvPr id="11" name="Graphic 10" descr="Checkbox Checked with solid fill">
            <a:extLst>
              <a:ext uri="{FF2B5EF4-FFF2-40B4-BE49-F238E27FC236}">
                <a16:creationId xmlns:a16="http://schemas.microsoft.com/office/drawing/2014/main" id="{CD79D624-B84F-C8FC-884D-091F58CF304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239000" y="4495800"/>
            <a:ext cx="914400" cy="914400"/>
          </a:xfrm>
          <a:prstGeom prst="rect">
            <a:avLst/>
          </a:prstGeom>
        </p:spPr>
      </p:pic>
    </p:spTree>
    <p:extLst>
      <p:ext uri="{BB962C8B-B14F-4D97-AF65-F5344CB8AC3E}">
        <p14:creationId xmlns:p14="http://schemas.microsoft.com/office/powerpoint/2010/main" val="3784199049"/>
      </p:ext>
    </p:extLst>
  </p:cSld>
  <p:clrMapOvr>
    <a:masterClrMapping/>
  </p:clrMapOvr>
</p:sld>
</file>

<file path=ppt/theme/theme1.xml><?xml version="1.0" encoding="utf-8"?>
<a:theme xmlns:a="http://schemas.openxmlformats.org/drawingml/2006/main" name="Title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2018 Powerpoint Template" id="{342643A1-A3EF-4C48-B30B-17C591D2198A}" vid="{7A9DD7D2-2F88-4E5C-B0F0-22CCC8AF21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23898</TotalTime>
  <Words>3022</Words>
  <Application>Microsoft Office PowerPoint</Application>
  <PresentationFormat>On-screen Show (4:3)</PresentationFormat>
  <Paragraphs>255</Paragraphs>
  <Slides>41</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41</vt:i4>
      </vt:variant>
    </vt:vector>
  </HeadingPairs>
  <TitlesOfParts>
    <vt:vector size="50" baseType="lpstr">
      <vt:lpstr>Aptos</vt:lpstr>
      <vt:lpstr>Arial</vt:lpstr>
      <vt:lpstr>Bahnschrift</vt:lpstr>
      <vt:lpstr>Courier New</vt:lpstr>
      <vt:lpstr>Edwardian Script ITC</vt:lpstr>
      <vt:lpstr>Helvetica Neue</vt:lpstr>
      <vt:lpstr>Open Sans</vt:lpstr>
      <vt:lpstr>Wingdings</vt:lpstr>
      <vt:lpstr>Title Slide</vt:lpstr>
      <vt:lpstr>The Sixth R of Data Analysis</vt:lpstr>
      <vt:lpstr>What do I hope to address?</vt:lpstr>
      <vt:lpstr>Standing on the shoulders of giants…</vt:lpstr>
      <vt:lpstr>Once Upon a Time…</vt:lpstr>
      <vt:lpstr>PowerPoint Presentation</vt:lpstr>
      <vt:lpstr>Recent Economic Updates</vt:lpstr>
      <vt:lpstr>Why Excel?</vt:lpstr>
      <vt:lpstr>Recent Economic Updates</vt:lpstr>
      <vt:lpstr>Excel                                         R</vt:lpstr>
      <vt:lpstr>What is it?</vt:lpstr>
      <vt:lpstr>What makes R so powerful?</vt:lpstr>
      <vt:lpstr>Recommended Packages</vt:lpstr>
      <vt:lpstr>Data Analysis Workflow Code at: https://github.com/schmidtDETR/OEWS-Mapping-and-Visualization </vt:lpstr>
      <vt:lpstr>Data Sources – Your Superpower</vt:lpstr>
      <vt:lpstr>Getting the Data in R</vt:lpstr>
      <vt:lpstr>Getting the Data in R</vt:lpstr>
      <vt:lpstr>Getting the Data in R</vt:lpstr>
      <vt:lpstr>Cleaning the Data in R</vt:lpstr>
      <vt:lpstr>Cleaning the Data in R</vt:lpstr>
      <vt:lpstr>Cleaning the Data in R</vt:lpstr>
      <vt:lpstr>Visualizing the Data in R</vt:lpstr>
      <vt:lpstr>Visualizing the Data in R</vt:lpstr>
      <vt:lpstr>Visualizing the Data in R</vt:lpstr>
      <vt:lpstr>Visualizing the Data in R</vt:lpstr>
      <vt:lpstr>Visualizing the Data in R</vt:lpstr>
      <vt:lpstr>Visualizing the Data in R</vt:lpstr>
      <vt:lpstr>Visualizing the Data in R</vt:lpstr>
      <vt:lpstr>Visualizing the Data in R</vt:lpstr>
      <vt:lpstr>Visualizing the Data in R</vt:lpstr>
      <vt:lpstr>Visualizing the Data in R</vt:lpstr>
      <vt:lpstr>Iterating with Functions</vt:lpstr>
      <vt:lpstr>gt table: Original … and Function-al</vt:lpstr>
      <vt:lpstr>OEWS Mapping Function</vt:lpstr>
      <vt:lpstr>Integrating with RMarkdown</vt:lpstr>
      <vt:lpstr>Integrating with RMarkdown</vt:lpstr>
      <vt:lpstr>Don’t Be a Bad Computer!</vt:lpstr>
      <vt:lpstr>Scaling up with Iteration</vt:lpstr>
      <vt:lpstr>Don’t get bogged down!</vt:lpstr>
      <vt:lpstr>Combining Script and Markdown</vt:lpstr>
      <vt:lpstr>But Why Would I Do This?</vt:lpstr>
      <vt:lpstr>I Need More!</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emplate/>
  <TotalTime>11941</TotalTime>
  <Words>59</Words>
  <Application>Microsoft Office PowerPoint</Application>
  <PresentationFormat>On-screen Show (4:3)</PresentationFormat>
  <Paragraphs>18</Paragraphs>
  <Slides>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Courier New</vt:lpstr>
      <vt:lpstr>Wingdings</vt:lpstr>
      <vt:lpstr>Title Slide</vt:lpstr>
      <vt:lpstr>Economic Overview</vt:lpstr>
      <vt:lpstr>PowerPoint Presentation</vt:lpstr>
    </vt:vector>
  </TitlesOfParts>
  <Company>State of Nevada DETR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Nevada’s Economic Outlook</dc:title>
  <dc:creator>David Schmidt</dc:creator>
  <cp:keywords/>
  <cp:lastModifiedBy>David Schmidt</cp:lastModifiedBy>
  <cp:revision>64</cp:revision>
  <cp:lastPrinted>2025-04-30T23:12:11Z</cp:lastPrinted>
  <dcterms:created xsi:type="dcterms:W3CDTF">2020-10-21T21:12:07Z</dcterms:created>
  <dcterms:modified xsi:type="dcterms:W3CDTF">2025-05-22T16:28:50Z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utput">
    <vt:lpwstr/>
  </property>
  <property fmtid="{D5CDD505-2E9C-101B-9397-08002B2CF9AE}" pid="3" name="subtitle">
    <vt:lpwstr>Governor’s Workforce Development Board, October 2020</vt:lpwstr>
  </property>
</Properties>
</file>