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8"/>
    <p:restoredTop sz="94686"/>
  </p:normalViewPr>
  <p:slideViewPr>
    <p:cSldViewPr snapToGrid="0" snapToObjects="1">
      <p:cViewPr varScale="1">
        <p:scale>
          <a:sx n="90" d="100"/>
          <a:sy n="90" d="100"/>
        </p:scale>
        <p:origin x="21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53653-BF27-074A-9E8E-2D89D5A0BD0A}" type="datetimeFigureOut">
              <a:rPr lang="en-US" smtClean="0"/>
              <a:t>1/22/18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12EA4-A183-6847-8252-E9218F20E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31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10712-98E3-6D4A-BF0C-B7321C99D3A3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6609-5827-E34E-B29E-4214496EA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39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10712-98E3-6D4A-BF0C-B7321C99D3A3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6609-5827-E34E-B29E-4214496EA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2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10712-98E3-6D4A-BF0C-B7321C99D3A3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6609-5827-E34E-B29E-4214496EA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14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without Picture">
    <p:bg>
      <p:bgPr>
        <a:solidFill>
          <a:srgbClr val="D8E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2000" cy="6872068"/>
          </a:xfrm>
          <a:prstGeom prst="rect">
            <a:avLst/>
          </a:prstGeom>
          <a:blipFill>
            <a:blip r:embed="rId2" cstate="print">
              <a:grayscl/>
              <a:lum bright="-7000" contrast="-16000"/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Rectangle 11" descr="Full slide 4-color photo can be inserted here"/>
          <p:cNvSpPr/>
          <p:nvPr userDrawn="1"/>
        </p:nvSpPr>
        <p:spPr bwMode="hidden">
          <a:xfrm>
            <a:off x="-19023" y="2197"/>
            <a:ext cx="12192000" cy="6858000"/>
          </a:xfrm>
          <a:prstGeom prst="rect">
            <a:avLst/>
          </a:prstGeom>
          <a:solidFill>
            <a:srgbClr val="46575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 dirty="0"/>
          </a:p>
        </p:txBody>
      </p:sp>
      <p:pic>
        <p:nvPicPr>
          <p:cNvPr id="18" name="Picture 17" descr="Oracle logo in white on red staging background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14" y="6276973"/>
            <a:ext cx="1625561" cy="594360"/>
          </a:xfrm>
          <a:prstGeom prst="rect">
            <a:avLst/>
          </a:prstGeom>
        </p:spPr>
      </p:pic>
      <p:sp>
        <p:nvSpPr>
          <p:cNvPr id="22" name="Date Placeholder 6"/>
          <p:cNvSpPr>
            <a:spLocks noGrp="1"/>
          </p:cNvSpPr>
          <p:nvPr>
            <p:ph type="dt" sz="half" idx="14"/>
          </p:nvPr>
        </p:nvSpPr>
        <p:spPr>
          <a:xfrm>
            <a:off x="4183220" y="6556248"/>
            <a:ext cx="1226717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fld id="{A8A0FE9B-1A72-4814-AF6B-21F9253DAD57}" type="datetime1">
              <a:rPr lang="en-US" kern="0" smtClean="0">
                <a:solidFill>
                  <a:srgbClr val="FFFFFF"/>
                </a:solidFill>
              </a:rPr>
              <a:t>1/21/18</a:t>
            </a:fld>
            <a:endParaRPr lang="en-US" kern="0" dirty="0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5378072" y="6556248"/>
            <a:ext cx="3201234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Copyright © </a:t>
            </a:r>
            <a:r>
              <a:rPr kumimoji="0" lang="en-US" sz="8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2017,</a:t>
            </a:r>
            <a:r>
              <a:rPr kumimoji="0" sz="8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Oracle and/or its affiliates. All rights reserved.  |</a:t>
            </a:r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5"/>
          </p:nvPr>
        </p:nvSpPr>
        <p:spPr>
          <a:xfrm>
            <a:off x="8623669" y="6565301"/>
            <a:ext cx="2743915" cy="182880"/>
          </a:xfrm>
        </p:spPr>
        <p:txBody>
          <a:bodyPr/>
          <a:lstStyle/>
          <a:p>
            <a:r>
              <a:rPr lang="en-US" kern="0" dirty="0">
                <a:solidFill>
                  <a:srgbClr val="FFFFFF"/>
                </a:solidFill>
              </a:rPr>
              <a:t>Confidential – Oracle Internal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78949" y="6556248"/>
            <a:ext cx="381760" cy="1828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1EAA63-D034-42AE-91FA-B13B9518C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7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10712-98E3-6D4A-BF0C-B7321C99D3A3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6609-5827-E34E-B29E-4214496EA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93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10712-98E3-6D4A-BF0C-B7321C99D3A3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6609-5827-E34E-B29E-4214496EA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43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10712-98E3-6D4A-BF0C-B7321C99D3A3}" type="datetimeFigureOut">
              <a:rPr lang="en-US" smtClean="0"/>
              <a:t>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6609-5827-E34E-B29E-4214496EA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10712-98E3-6D4A-BF0C-B7321C99D3A3}" type="datetimeFigureOut">
              <a:rPr lang="en-US" smtClean="0"/>
              <a:t>1/21/18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6609-5827-E34E-B29E-4214496EA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05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10712-98E3-6D4A-BF0C-B7321C99D3A3}" type="datetimeFigureOut">
              <a:rPr lang="en-US" smtClean="0"/>
              <a:t>1/21/18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6609-5827-E34E-B29E-4214496EA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85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10712-98E3-6D4A-BF0C-B7321C99D3A3}" type="datetimeFigureOut">
              <a:rPr lang="en-US" smtClean="0"/>
              <a:t>1/21/18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6609-5827-E34E-B29E-4214496EA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89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10712-98E3-6D4A-BF0C-B7321C99D3A3}" type="datetimeFigureOut">
              <a:rPr lang="en-US" smtClean="0"/>
              <a:t>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6609-5827-E34E-B29E-4214496EA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08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10712-98E3-6D4A-BF0C-B7321C99D3A3}" type="datetimeFigureOut">
              <a:rPr lang="en-US" smtClean="0"/>
              <a:t>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6609-5827-E34E-B29E-4214496EA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71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10712-98E3-6D4A-BF0C-B7321C99D3A3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6609-5827-E34E-B29E-4214496EA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1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tiff"/><Relationship Id="rId12" Type="http://schemas.openxmlformats.org/officeDocument/2006/relationships/image" Target="../media/image13.tiff"/><Relationship Id="rId13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15.png"/><Relationship Id="rId6" Type="http://schemas.microsoft.com/office/2007/relationships/hdphoto" Target="../media/hdphoto1.wdp"/><Relationship Id="rId7" Type="http://schemas.openxmlformats.org/officeDocument/2006/relationships/image" Target="../media/image11.tiff"/><Relationship Id="rId8" Type="http://schemas.openxmlformats.org/officeDocument/2006/relationships/image" Target="../media/image12.tiff"/><Relationship Id="rId9" Type="http://schemas.openxmlformats.org/officeDocument/2006/relationships/image" Target="../media/image4.png"/><Relationship Id="rId10" Type="http://schemas.openxmlformats.org/officeDocument/2006/relationships/image" Target="../media/image14.png"/><Relationship Id="rId11" Type="http://schemas.openxmlformats.org/officeDocument/2006/relationships/image" Target="../media/image16.tiff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microsoft.com/office/2007/relationships/hdphoto" Target="../media/hdphoto1.wdp"/><Relationship Id="rId5" Type="http://schemas.openxmlformats.org/officeDocument/2006/relationships/image" Target="../media/image4.png"/><Relationship Id="rId6" Type="http://schemas.openxmlformats.org/officeDocument/2006/relationships/image" Target="../media/image16.tiff"/><Relationship Id="rId7" Type="http://schemas.openxmlformats.org/officeDocument/2006/relationships/image" Target="../media/image13.tiff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15.png"/><Relationship Id="rId6" Type="http://schemas.microsoft.com/office/2007/relationships/hdphoto" Target="../media/hdphoto1.wdp"/><Relationship Id="rId7" Type="http://schemas.openxmlformats.org/officeDocument/2006/relationships/image" Target="../media/image16.tiff"/><Relationship Id="rId8" Type="http://schemas.openxmlformats.org/officeDocument/2006/relationships/image" Target="../media/image10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3.tiff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kern="0" dirty="0" smtClean="0">
                <a:solidFill>
                  <a:srgbClr val="FFFFFF"/>
                </a:solidFill>
              </a:rPr>
              <a:t>Confidential – Oracle Internal</a:t>
            </a:r>
            <a:endParaRPr lang="en-US" kern="0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361909" y="325090"/>
            <a:ext cx="9718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Notional Architecture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707179" y="266369"/>
            <a:ext cx="10971940" cy="79055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221705" y="2001848"/>
            <a:ext cx="1363579" cy="3609474"/>
          </a:xfrm>
          <a:prstGeom prst="roundRect">
            <a:avLst/>
          </a:prstGeom>
          <a:noFill/>
          <a:ln w="571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/>
          <p:cNvGrpSpPr>
            <a:grpSpLocks/>
          </p:cNvGrpSpPr>
          <p:nvPr/>
        </p:nvGrpSpPr>
        <p:grpSpPr bwMode="auto">
          <a:xfrm>
            <a:off x="5435144" y="3402158"/>
            <a:ext cx="931345" cy="851999"/>
            <a:chOff x="-98483" y="0"/>
            <a:chExt cx="930893" cy="851999"/>
          </a:xfrm>
        </p:grpSpPr>
        <p:pic>
          <p:nvPicPr>
            <p:cNvPr id="70" name="Picture 69" descr="Picture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60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72" name="Text Box 16" descr="TextBox 98"/>
            <p:cNvSpPr txBox="1">
              <a:spLocks/>
            </p:cNvSpPr>
            <p:nvPr/>
          </p:nvSpPr>
          <p:spPr bwMode="auto">
            <a:xfrm>
              <a:off x="-98483" y="685800"/>
              <a:ext cx="930893" cy="166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200" b="1" dirty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API </a:t>
              </a:r>
              <a:r>
                <a:rPr lang="en-US" altLang="en-US" sz="12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Gateway</a:t>
              </a:r>
              <a:endParaRPr lang="en-US" altLang="en-US" sz="1200" b="1" dirty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  <p:sp>
        <p:nvSpPr>
          <p:cNvPr id="73" name="Rounded Rectangle 72"/>
          <p:cNvSpPr/>
          <p:nvPr/>
        </p:nvSpPr>
        <p:spPr>
          <a:xfrm>
            <a:off x="707179" y="2010748"/>
            <a:ext cx="1363579" cy="3609474"/>
          </a:xfrm>
          <a:prstGeom prst="roundRect">
            <a:avLst/>
          </a:prstGeom>
          <a:noFill/>
          <a:ln w="571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2934615" y="3523524"/>
            <a:ext cx="1363579" cy="2129474"/>
          </a:xfrm>
          <a:prstGeom prst="roundRect">
            <a:avLst/>
          </a:prstGeom>
          <a:noFill/>
          <a:ln w="571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9401237" y="1995685"/>
            <a:ext cx="1426710" cy="3765035"/>
          </a:xfrm>
          <a:prstGeom prst="roundRect">
            <a:avLst/>
          </a:prstGeom>
          <a:noFill/>
          <a:ln w="571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/>
          <p:cNvGrpSpPr>
            <a:grpSpLocks/>
          </p:cNvGrpSpPr>
          <p:nvPr/>
        </p:nvGrpSpPr>
        <p:grpSpPr bwMode="auto">
          <a:xfrm>
            <a:off x="7531000" y="4874599"/>
            <a:ext cx="989657" cy="770487"/>
            <a:chOff x="19474" y="-1"/>
            <a:chExt cx="1221231" cy="950006"/>
          </a:xfrm>
        </p:grpSpPr>
        <p:sp>
          <p:nvSpPr>
            <p:cNvPr id="78" name="Text Box 57" descr="Rectangle 169"/>
            <p:cNvSpPr txBox="1">
              <a:spLocks/>
            </p:cNvSpPr>
            <p:nvPr/>
          </p:nvSpPr>
          <p:spPr bwMode="auto">
            <a:xfrm>
              <a:off x="19474" y="646416"/>
              <a:ext cx="1221231" cy="3035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000" b="1" dirty="0" smtClean="0">
                  <a:solidFill>
                    <a:srgbClr val="FFFFFF"/>
                  </a:solidFill>
                  <a:ea typeface="Helvetica" charset="0"/>
                  <a:cs typeface="Helvetica" charset="0"/>
                  <a:sym typeface="Helvetica" charset="0"/>
                </a:rPr>
                <a:t>Object </a:t>
              </a:r>
              <a:r>
                <a:rPr lang="en-US" altLang="en-US" sz="1000" b="1" dirty="0" smtClean="0">
                  <a:solidFill>
                    <a:srgbClr val="FFFFFF"/>
                  </a:solidFill>
                  <a:ea typeface="Helvetica" charset="0"/>
                  <a:cs typeface="Helvetica" charset="0"/>
                  <a:sym typeface="Helvetica" charset="0"/>
                </a:rPr>
                <a:t>Storage</a:t>
              </a:r>
              <a:endParaRPr lang="en-US" altLang="en-US" sz="1000" b="1" dirty="0">
                <a:solidFill>
                  <a:srgbClr val="FFFFFF"/>
                </a:solidFill>
                <a:ea typeface="Helvetica" charset="0"/>
                <a:cs typeface="Helvetica" charset="0"/>
                <a:sym typeface="Helvetica" charset="0"/>
              </a:endParaRPr>
            </a:p>
          </p:txBody>
        </p:sp>
        <p:pic>
          <p:nvPicPr>
            <p:cNvPr id="79" name="Picture 78" descr="Picture 17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383" y="-1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84" name="Group 83"/>
          <p:cNvGrpSpPr>
            <a:grpSpLocks/>
          </p:cNvGrpSpPr>
          <p:nvPr/>
        </p:nvGrpSpPr>
        <p:grpSpPr bwMode="auto">
          <a:xfrm>
            <a:off x="9537552" y="3422117"/>
            <a:ext cx="1236662" cy="867985"/>
            <a:chOff x="12701" y="0"/>
            <a:chExt cx="1235266" cy="867345"/>
          </a:xfrm>
        </p:grpSpPr>
        <p:pic>
          <p:nvPicPr>
            <p:cNvPr id="86" name="Picture 85" descr="Picture 1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748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87" name="Text Box 35" descr="Rectangle 117"/>
            <p:cNvSpPr txBox="1">
              <a:spLocks/>
            </p:cNvSpPr>
            <p:nvPr/>
          </p:nvSpPr>
          <p:spPr bwMode="auto">
            <a:xfrm>
              <a:off x="12701" y="590550"/>
              <a:ext cx="1235266" cy="2767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45720" rIns="45720">
              <a:spAutoFit/>
            </a:bodyPr>
            <a:lstStyle/>
            <a:p>
              <a:pPr algn="ctr"/>
              <a:r>
                <a:rPr lang="en-US" altLang="en-US" sz="12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OCI </a:t>
              </a:r>
              <a:r>
                <a:rPr lang="mr-IN" altLang="en-US" sz="12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–</a:t>
              </a:r>
              <a:r>
                <a:rPr lang="en-US" altLang="en-US" sz="12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GPU</a:t>
              </a:r>
              <a:endParaRPr lang="en-US" altLang="en-US" sz="1200" b="1" dirty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896804" y="4079794"/>
            <a:ext cx="984331" cy="985262"/>
            <a:chOff x="6673967" y="1405718"/>
            <a:chExt cx="984331" cy="985262"/>
          </a:xfrm>
        </p:grpSpPr>
        <p:pic>
          <p:nvPicPr>
            <p:cNvPr id="89" name="Picture 88" descr="C:\temp\icons\ic-MobilePhone-wht.png"/>
            <p:cNvPicPr>
              <a:picLocks noChangeAspect="1" noChangeArrowheads="1"/>
            </p:cNvPicPr>
            <p:nvPr/>
          </p:nvPicPr>
          <p:blipFill>
            <a:blip r:embed="rId5" cstate="print"/>
            <a:srcRect l="22222" t="11111" r="27778" b="11111"/>
            <a:stretch>
              <a:fillRect/>
            </a:stretch>
          </p:blipFill>
          <p:spPr bwMode="auto">
            <a:xfrm>
              <a:off x="6882248" y="1405718"/>
              <a:ext cx="489857" cy="762000"/>
            </a:xfrm>
            <a:prstGeom prst="rect">
              <a:avLst/>
            </a:prstGeom>
            <a:noFill/>
          </p:spPr>
        </p:pic>
        <p:sp>
          <p:nvSpPr>
            <p:cNvPr id="90" name="Rectangle 89"/>
            <p:cNvSpPr/>
            <p:nvPr/>
          </p:nvSpPr>
          <p:spPr>
            <a:xfrm>
              <a:off x="6673967" y="2113981"/>
              <a:ext cx="98433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Consumer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1020227" y="2579095"/>
            <a:ext cx="759937" cy="842140"/>
            <a:chOff x="536282" y="2126685"/>
            <a:chExt cx="981075" cy="1087197"/>
          </a:xfrm>
        </p:grpSpPr>
        <p:pic>
          <p:nvPicPr>
            <p:cNvPr id="92" name="Picture 91" descr="Picture 14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282" y="2126685"/>
              <a:ext cx="981075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93" name="Rectangle 92"/>
            <p:cNvSpPr/>
            <p:nvPr/>
          </p:nvSpPr>
          <p:spPr>
            <a:xfrm>
              <a:off x="598821" y="2856278"/>
              <a:ext cx="878282" cy="3576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Retailer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5" name="Group 154"/>
          <p:cNvGrpSpPr/>
          <p:nvPr/>
        </p:nvGrpSpPr>
        <p:grpSpPr>
          <a:xfrm>
            <a:off x="3164346" y="4778790"/>
            <a:ext cx="965517" cy="701511"/>
            <a:chOff x="1751012" y="626084"/>
            <a:chExt cx="1143296" cy="830679"/>
          </a:xfrm>
        </p:grpSpPr>
        <p:pic>
          <p:nvPicPr>
            <p:cNvPr id="96" name="Picture 95" descr="mobile_w_72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81775" y="626084"/>
              <a:ext cx="685800" cy="685800"/>
            </a:xfrm>
            <a:prstGeom prst="rect">
              <a:avLst/>
            </a:prstGeom>
          </p:spPr>
        </p:pic>
        <p:sp>
          <p:nvSpPr>
            <p:cNvPr id="97" name="Rectangle 96"/>
            <p:cNvSpPr/>
            <p:nvPr/>
          </p:nvSpPr>
          <p:spPr>
            <a:xfrm>
              <a:off x="1751012" y="1179764"/>
              <a:ext cx="114329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MCS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9" name="Group 98"/>
          <p:cNvGrpSpPr>
            <a:grpSpLocks/>
          </p:cNvGrpSpPr>
          <p:nvPr/>
        </p:nvGrpSpPr>
        <p:grpSpPr bwMode="auto">
          <a:xfrm>
            <a:off x="3136756" y="3604175"/>
            <a:ext cx="959298" cy="1003253"/>
            <a:chOff x="-20899" y="-564903"/>
            <a:chExt cx="1132335" cy="1186888"/>
          </a:xfrm>
        </p:grpSpPr>
        <p:pic>
          <p:nvPicPr>
            <p:cNvPr id="100" name="Picture 99" descr="Picture 16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630" y="-63814"/>
              <a:ext cx="685801" cy="685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101" name="Text Box 79" descr="Rectangle 163"/>
            <p:cNvSpPr txBox="1">
              <a:spLocks/>
            </p:cNvSpPr>
            <p:nvPr/>
          </p:nvSpPr>
          <p:spPr bwMode="auto">
            <a:xfrm>
              <a:off x="-20899" y="-564903"/>
              <a:ext cx="1132335" cy="546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IBCS (Chatbot)</a:t>
              </a:r>
              <a:endParaRPr lang="en-US" altLang="en-US" sz="1200" b="1" dirty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2243511" y="2948859"/>
            <a:ext cx="2807189" cy="11359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237891" y="4588261"/>
            <a:ext cx="545046" cy="2205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0"/>
          <p:cNvGrpSpPr/>
          <p:nvPr/>
        </p:nvGrpSpPr>
        <p:grpSpPr>
          <a:xfrm>
            <a:off x="7733478" y="3966609"/>
            <a:ext cx="549316" cy="752796"/>
            <a:chOff x="10552115" y="3048625"/>
            <a:chExt cx="685800" cy="939837"/>
          </a:xfrm>
        </p:grpSpPr>
        <p:sp>
          <p:nvSpPr>
            <p:cNvPr id="109" name="Rectangle 108"/>
            <p:cNvSpPr/>
            <p:nvPr/>
          </p:nvSpPr>
          <p:spPr>
            <a:xfrm>
              <a:off x="10572604" y="3681064"/>
              <a:ext cx="580774" cy="3073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kern="0" dirty="0" smtClean="0">
                  <a:solidFill>
                    <a:schemeClr val="bg1"/>
                  </a:solidFill>
                  <a:ea typeface="Calibri"/>
                  <a:cs typeface="MV Boli" pitchFamily="2" charset="0"/>
                  <a:sym typeface="Calibri"/>
                </a:rPr>
                <a:t>DBCS</a:t>
              </a:r>
              <a:endParaRPr lang="en-US" sz="1000" b="1" kern="0" dirty="0">
                <a:solidFill>
                  <a:schemeClr val="bg1"/>
                </a:solidFill>
                <a:ea typeface="Calibri"/>
                <a:cs typeface="MV Boli" pitchFamily="2" charset="0"/>
                <a:sym typeface="Calibri"/>
              </a:endParaRPr>
            </a:p>
          </p:txBody>
        </p:sp>
        <p:pic>
          <p:nvPicPr>
            <p:cNvPr id="110" name="Picture 109" descr="database_w_72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552115" y="3048625"/>
              <a:ext cx="685800" cy="685800"/>
            </a:xfrm>
            <a:prstGeom prst="rect">
              <a:avLst/>
            </a:prstGeom>
          </p:spPr>
        </p:pic>
      </p:grpSp>
      <p:cxnSp>
        <p:nvCxnSpPr>
          <p:cNvPr id="111" name="Straight Arrow Connector 110"/>
          <p:cNvCxnSpPr/>
          <p:nvPr/>
        </p:nvCxnSpPr>
        <p:spPr>
          <a:xfrm>
            <a:off x="4494400" y="4569038"/>
            <a:ext cx="545046" cy="2205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984903" y="5760720"/>
            <a:ext cx="13244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Mobile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Cloud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Enterprise</a:t>
            </a:r>
            <a:endParaRPr lang="en-US" sz="1600" dirty="0"/>
          </a:p>
        </p:txBody>
      </p:sp>
      <p:sp>
        <p:nvSpPr>
          <p:cNvPr id="112" name="Rectangle 111"/>
          <p:cNvSpPr/>
          <p:nvPr/>
        </p:nvSpPr>
        <p:spPr>
          <a:xfrm>
            <a:off x="971642" y="1352189"/>
            <a:ext cx="8346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Client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Devices</a:t>
            </a:r>
            <a:endParaRPr lang="en-US" sz="16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9662132" y="4987081"/>
            <a:ext cx="904917" cy="741737"/>
            <a:chOff x="8853320" y="5036278"/>
            <a:chExt cx="1283753" cy="1052259"/>
          </a:xfrm>
        </p:grpSpPr>
        <p:grpSp>
          <p:nvGrpSpPr>
            <p:cNvPr id="30" name="Group 29"/>
            <p:cNvGrpSpPr/>
            <p:nvPr/>
          </p:nvGrpSpPr>
          <p:grpSpPr>
            <a:xfrm>
              <a:off x="8853320" y="5036278"/>
              <a:ext cx="1257252" cy="1052259"/>
              <a:chOff x="6572005" y="2136007"/>
              <a:chExt cx="2351989" cy="1968500"/>
            </a:xfrm>
          </p:grpSpPr>
          <p:pic>
            <p:nvPicPr>
              <p:cNvPr id="115" name="Picture 114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72005" y="2175115"/>
                <a:ext cx="2346893" cy="1760171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12594" y="2136007"/>
                <a:ext cx="2311400" cy="1968500"/>
              </a:xfrm>
              <a:prstGeom prst="rect">
                <a:avLst/>
              </a:prstGeom>
            </p:spPr>
          </p:pic>
        </p:grpSp>
        <p:sp>
          <p:nvSpPr>
            <p:cNvPr id="119" name="Text Box 16" descr="TextBox 98"/>
            <p:cNvSpPr txBox="1">
              <a:spLocks/>
            </p:cNvSpPr>
            <p:nvPr/>
          </p:nvSpPr>
          <p:spPr bwMode="auto">
            <a:xfrm>
              <a:off x="8929532" y="5714770"/>
              <a:ext cx="1207541" cy="196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0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Virtual Reality</a:t>
              </a:r>
              <a:endParaRPr lang="en-US" altLang="en-US" sz="1000" b="1" dirty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9680268" y="2006531"/>
            <a:ext cx="886781" cy="970511"/>
            <a:chOff x="7618454" y="2055721"/>
            <a:chExt cx="1218637" cy="1333700"/>
          </a:xfrm>
        </p:grpSpPr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711445" y="2055721"/>
              <a:ext cx="1011882" cy="1096206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7618454" y="2881876"/>
              <a:ext cx="1218637" cy="5075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0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Artificial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en-US" sz="10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Intelligence</a:t>
              </a:r>
              <a:endParaRPr lang="en-US" altLang="en-US" sz="1000" b="1" dirty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  <p:grpSp>
        <p:nvGrpSpPr>
          <p:cNvPr id="122" name="Group 121"/>
          <p:cNvGrpSpPr>
            <a:grpSpLocks/>
          </p:cNvGrpSpPr>
          <p:nvPr/>
        </p:nvGrpSpPr>
        <p:grpSpPr bwMode="auto">
          <a:xfrm>
            <a:off x="7347801" y="2393518"/>
            <a:ext cx="1234096" cy="883278"/>
            <a:chOff x="-39517" y="0"/>
            <a:chExt cx="1232704" cy="882627"/>
          </a:xfrm>
        </p:grpSpPr>
        <p:pic>
          <p:nvPicPr>
            <p:cNvPr id="123" name="Picture 122" descr="Picture 1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748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124" name="Text Box 35" descr="Rectangle 117"/>
            <p:cNvSpPr txBox="1">
              <a:spLocks/>
            </p:cNvSpPr>
            <p:nvPr/>
          </p:nvSpPr>
          <p:spPr bwMode="auto">
            <a:xfrm>
              <a:off x="-39517" y="605832"/>
              <a:ext cx="1232704" cy="2767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45720" rIns="45720">
              <a:spAutoFit/>
            </a:bodyPr>
            <a:lstStyle/>
            <a:p>
              <a:pPr algn="ctr"/>
              <a:r>
                <a:rPr lang="en-US" altLang="en-US" sz="12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OCI </a:t>
              </a:r>
              <a:r>
                <a:rPr lang="mr-IN" altLang="en-US" sz="12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–</a:t>
              </a:r>
              <a:r>
                <a:rPr lang="en-US" altLang="en-US" sz="12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CPU</a:t>
              </a:r>
              <a:endParaRPr lang="en-US" altLang="en-US" sz="1200" b="1" dirty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  <p:cxnSp>
        <p:nvCxnSpPr>
          <p:cNvPr id="128" name="Straight Arrow Connector 127"/>
          <p:cNvCxnSpPr/>
          <p:nvPr/>
        </p:nvCxnSpPr>
        <p:spPr>
          <a:xfrm>
            <a:off x="8413672" y="2734656"/>
            <a:ext cx="807754" cy="0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6688183" y="2718389"/>
            <a:ext cx="820612" cy="1626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 flipV="1">
            <a:off x="8828976" y="5013881"/>
            <a:ext cx="392454" cy="5104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6674289" y="4229453"/>
            <a:ext cx="570276" cy="23628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/>
          <p:cNvGrpSpPr>
            <a:grpSpLocks/>
          </p:cNvGrpSpPr>
          <p:nvPr/>
        </p:nvGrpSpPr>
        <p:grpSpPr bwMode="auto">
          <a:xfrm>
            <a:off x="8223964" y="1294202"/>
            <a:ext cx="998955" cy="1015782"/>
            <a:chOff x="0" y="0"/>
            <a:chExt cx="1221231" cy="1241866"/>
          </a:xfrm>
        </p:grpSpPr>
        <p:sp>
          <p:nvSpPr>
            <p:cNvPr id="147" name="Text Box 64" descr="Rectangle 272"/>
            <p:cNvSpPr txBox="1">
              <a:spLocks/>
            </p:cNvSpPr>
            <p:nvPr/>
          </p:nvSpPr>
          <p:spPr bwMode="auto">
            <a:xfrm>
              <a:off x="0" y="677448"/>
              <a:ext cx="1221231" cy="564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 dirty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Managed File </a:t>
              </a:r>
              <a:r>
                <a:rPr lang="en-US" altLang="en-US" sz="12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Transfer</a:t>
              </a:r>
              <a:endParaRPr lang="en-US" altLang="en-US" sz="1200" b="1" dirty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pic>
          <p:nvPicPr>
            <p:cNvPr id="148" name="Picture 147" descr="Picture 273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92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cxnSp>
        <p:nvCxnSpPr>
          <p:cNvPr id="149" name="Straight Arrow Connector 148"/>
          <p:cNvCxnSpPr>
            <a:stCxn id="147" idx="2"/>
          </p:cNvCxnSpPr>
          <p:nvPr/>
        </p:nvCxnSpPr>
        <p:spPr>
          <a:xfrm>
            <a:off x="8723442" y="2309984"/>
            <a:ext cx="3294" cy="36360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7460252" y="3856300"/>
            <a:ext cx="1089145" cy="1904419"/>
          </a:xfrm>
          <a:prstGeom prst="roundRect">
            <a:avLst/>
          </a:prstGeom>
          <a:noFill/>
          <a:ln w="571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6684535" y="5065056"/>
            <a:ext cx="570276" cy="23628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698168" y="5824456"/>
            <a:ext cx="7169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smtClean="0">
                <a:solidFill>
                  <a:schemeClr val="bg1"/>
                </a:solidFill>
              </a:rPr>
              <a:t>OCI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39736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kern="0" dirty="0" smtClean="0">
                <a:solidFill>
                  <a:srgbClr val="FFFFFF"/>
                </a:solidFill>
              </a:rPr>
              <a:t>Confidential – Oracle Internal</a:t>
            </a:r>
            <a:endParaRPr lang="en-US" kern="0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361909" y="325090"/>
            <a:ext cx="9718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Set Preparation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7179" y="266369"/>
            <a:ext cx="10971940" cy="79055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45922" y="1358538"/>
            <a:ext cx="545849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Retailer sends POST request to REST API on OCI </a:t>
            </a:r>
            <a:r>
              <a:rPr lang="mr-IN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CPU with 3D model of products</a:t>
            </a:r>
          </a:p>
          <a:p>
            <a:pPr marL="457200" indent="-457200">
              <a:buFont typeface="Arial" charset="0"/>
              <a:buChar char="•"/>
            </a:pPr>
            <a:endParaRPr lang="en-US" sz="2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 model data to OCI </a:t>
            </a:r>
            <a:r>
              <a:rPr lang="mr-IN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GPU</a:t>
            </a:r>
          </a:p>
          <a:p>
            <a:pPr marL="457200" indent="-457200">
              <a:buFont typeface="Arial" charset="0"/>
              <a:buChar char="•"/>
            </a:pPr>
            <a:endParaRPr lang="en-US" sz="2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 </a:t>
            </a: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 data generation script on OCI </a:t>
            </a:r>
            <a:r>
              <a:rPr lang="mr-IN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GPU</a:t>
            </a:r>
          </a:p>
          <a:p>
            <a:pPr marL="457200" indent="-457200">
              <a:buFont typeface="Arial" charset="0"/>
              <a:buChar char="•"/>
            </a:pPr>
            <a:endParaRPr lang="en-US" sz="2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 training data in OCI </a:t>
            </a:r>
            <a:r>
              <a:rPr lang="mr-IN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 Storage using OCI </a:t>
            </a:r>
            <a:r>
              <a:rPr lang="mr-IN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API</a:t>
            </a:r>
          </a:p>
          <a:p>
            <a:pPr marL="457200" indent="-457200">
              <a:buFont typeface="Arial" charset="0"/>
              <a:buChar char="•"/>
            </a:pPr>
            <a:endParaRPr lang="en-US" sz="16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379615" y="1948639"/>
            <a:ext cx="934600" cy="2473940"/>
          </a:xfrm>
          <a:prstGeom prst="roundRect">
            <a:avLst/>
          </a:prstGeom>
          <a:noFill/>
          <a:ln w="571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387813" y="3397318"/>
            <a:ext cx="942440" cy="799275"/>
            <a:chOff x="6478625" y="1405718"/>
            <a:chExt cx="1375019" cy="1166141"/>
          </a:xfrm>
        </p:grpSpPr>
        <p:pic>
          <p:nvPicPr>
            <p:cNvPr id="10" name="Picture 9" descr="C:\temp\icons\ic-MobilePhone-wht.png"/>
            <p:cNvPicPr>
              <a:picLocks noChangeAspect="1" noChangeArrowheads="1"/>
            </p:cNvPicPr>
            <p:nvPr/>
          </p:nvPicPr>
          <p:blipFill>
            <a:blip r:embed="rId2" cstate="print"/>
            <a:srcRect l="22222" t="11111" r="27778" b="11111"/>
            <a:stretch>
              <a:fillRect/>
            </a:stretch>
          </p:blipFill>
          <p:spPr bwMode="auto">
            <a:xfrm>
              <a:off x="6882248" y="1405718"/>
              <a:ext cx="489857" cy="762000"/>
            </a:xfrm>
            <a:prstGeom prst="rect">
              <a:avLst/>
            </a:prstGeom>
            <a:noFill/>
          </p:spPr>
        </p:pic>
        <p:sp>
          <p:nvSpPr>
            <p:cNvPr id="11" name="Rectangle 10"/>
            <p:cNvSpPr/>
            <p:nvPr/>
          </p:nvSpPr>
          <p:spPr>
            <a:xfrm>
              <a:off x="6478625" y="2167718"/>
              <a:ext cx="1375019" cy="4041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Consumer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592686" y="2222371"/>
            <a:ext cx="520862" cy="577204"/>
            <a:chOff x="536282" y="2126685"/>
            <a:chExt cx="981075" cy="1087197"/>
          </a:xfrm>
        </p:grpSpPr>
        <p:pic>
          <p:nvPicPr>
            <p:cNvPr id="13" name="Picture 12" descr="Picture 14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282" y="2126685"/>
              <a:ext cx="981075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598821" y="2856278"/>
              <a:ext cx="878282" cy="3576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Retailer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6387813" y="1263421"/>
            <a:ext cx="9472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Client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Devices</a:t>
            </a:r>
            <a:endParaRPr lang="en-US" sz="1600" dirty="0"/>
          </a:p>
        </p:txBody>
      </p: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8529395" y="3126706"/>
            <a:ext cx="822637" cy="643912"/>
            <a:chOff x="-26028" y="-143435"/>
            <a:chExt cx="1232704" cy="965267"/>
          </a:xfrm>
        </p:grpSpPr>
        <p:pic>
          <p:nvPicPr>
            <p:cNvPr id="17" name="Picture 16" descr="Picture 1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422" y="-143435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18" name="Text Box 35" descr="Rectangle 117"/>
            <p:cNvSpPr txBox="1">
              <a:spLocks/>
            </p:cNvSpPr>
            <p:nvPr/>
          </p:nvSpPr>
          <p:spPr bwMode="auto">
            <a:xfrm>
              <a:off x="-26028" y="452731"/>
              <a:ext cx="1232704" cy="369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45720" rIns="45720">
              <a:spAutoFit/>
            </a:bodyPr>
            <a:lstStyle/>
            <a:p>
              <a:pPr algn="ctr"/>
              <a:r>
                <a:rPr lang="en-US" altLang="en-US" sz="10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OCI </a:t>
              </a:r>
              <a:r>
                <a:rPr lang="mr-IN" altLang="en-US" sz="10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–</a:t>
              </a:r>
              <a:r>
                <a:rPr lang="en-US" altLang="en-US" sz="10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CPU</a:t>
              </a:r>
              <a:endParaRPr lang="en-US" altLang="en-US" sz="1000" b="1" dirty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625889" y="2254839"/>
            <a:ext cx="629645" cy="562703"/>
            <a:chOff x="3445949" y="3648808"/>
            <a:chExt cx="990600" cy="885281"/>
          </a:xfrm>
        </p:grpSpPr>
        <p:pic>
          <p:nvPicPr>
            <p:cNvPr id="20" name="Picture 6" descr="mage result for python flask"/>
            <p:cNvPicPr>
              <a:picLocks noChangeAspect="1" noChangeArrowheads="1"/>
            </p:cNvPicPr>
            <p:nvPr/>
          </p:nvPicPr>
          <p:blipFill>
            <a:blip r:embed="rId5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3744" y="3648808"/>
              <a:ext cx="665887" cy="595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3445949" y="4321593"/>
              <a:ext cx="990600" cy="21249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 dirty="0" smtClean="0">
                  <a:solidFill>
                    <a:srgbClr val="FFFFFF"/>
                  </a:solidFill>
                  <a:cs typeface="MV Boli" panose="02000500030200090000" pitchFamily="2" charset="0"/>
                </a:rPr>
                <a:t>Flask API</a:t>
              </a:r>
              <a:endParaRPr lang="en-US" sz="1200" b="1" dirty="0">
                <a:solidFill>
                  <a:srgbClr val="FFFFFF"/>
                </a:solidFill>
                <a:cs typeface="MV Boli" panose="02000500030200090000" pitchFamily="2" charset="0"/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8473415" y="2066088"/>
            <a:ext cx="934600" cy="1865764"/>
          </a:xfrm>
          <a:prstGeom prst="roundRect">
            <a:avLst/>
          </a:prstGeom>
          <a:noFill/>
          <a:ln w="571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0650652" y="1948639"/>
            <a:ext cx="1084216" cy="1983213"/>
          </a:xfrm>
          <a:prstGeom prst="roundRect">
            <a:avLst/>
          </a:prstGeom>
          <a:noFill/>
          <a:ln w="571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10793071" y="3084852"/>
            <a:ext cx="866706" cy="687575"/>
            <a:chOff x="-49036" y="0"/>
            <a:chExt cx="1235266" cy="980345"/>
          </a:xfrm>
        </p:grpSpPr>
        <p:pic>
          <p:nvPicPr>
            <p:cNvPr id="26" name="Picture 25" descr="Picture 1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748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27" name="Text Box 35" descr="Rectangle 117"/>
            <p:cNvSpPr txBox="1">
              <a:spLocks/>
            </p:cNvSpPr>
            <p:nvPr/>
          </p:nvSpPr>
          <p:spPr bwMode="auto">
            <a:xfrm>
              <a:off x="-49036" y="629283"/>
              <a:ext cx="1235266" cy="35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45720" rIns="45720">
              <a:spAutoFit/>
            </a:bodyPr>
            <a:lstStyle/>
            <a:p>
              <a:pPr algn="ctr"/>
              <a:r>
                <a:rPr lang="en-US" altLang="en-US" sz="10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OCI </a:t>
              </a:r>
              <a:r>
                <a:rPr lang="mr-IN" altLang="en-US" sz="10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–</a:t>
              </a:r>
              <a:r>
                <a:rPr lang="en-US" altLang="en-US" sz="10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</a:t>
              </a:r>
              <a:r>
                <a:rPr lang="en-US" altLang="en-US" sz="10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GPU</a:t>
              </a:r>
              <a:endParaRPr lang="en-US" altLang="en-US" sz="1000" b="1" dirty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0793071" y="2127062"/>
            <a:ext cx="820465" cy="672513"/>
            <a:chOff x="8853320" y="5036278"/>
            <a:chExt cx="1283753" cy="1052259"/>
          </a:xfrm>
        </p:grpSpPr>
        <p:grpSp>
          <p:nvGrpSpPr>
            <p:cNvPr id="30" name="Group 29"/>
            <p:cNvGrpSpPr/>
            <p:nvPr/>
          </p:nvGrpSpPr>
          <p:grpSpPr>
            <a:xfrm>
              <a:off x="8853320" y="5036278"/>
              <a:ext cx="1257252" cy="1052259"/>
              <a:chOff x="6572005" y="2136007"/>
              <a:chExt cx="2351989" cy="1968500"/>
            </a:xfrm>
          </p:grpSpPr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72005" y="2175115"/>
                <a:ext cx="2346893" cy="1760171"/>
              </a:xfrm>
              <a:prstGeom prst="rect">
                <a:avLst/>
              </a:prstGeom>
            </p:spPr>
          </p:pic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12594" y="2136007"/>
                <a:ext cx="2311400" cy="1968500"/>
              </a:xfrm>
              <a:prstGeom prst="rect">
                <a:avLst/>
              </a:prstGeom>
            </p:spPr>
          </p:pic>
        </p:grpSp>
        <p:sp>
          <p:nvSpPr>
            <p:cNvPr id="31" name="Text Box 16" descr="TextBox 98"/>
            <p:cNvSpPr txBox="1">
              <a:spLocks/>
            </p:cNvSpPr>
            <p:nvPr/>
          </p:nvSpPr>
          <p:spPr bwMode="auto">
            <a:xfrm>
              <a:off x="8929532" y="5714770"/>
              <a:ext cx="1207541" cy="196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0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Virtual Reality</a:t>
              </a:r>
              <a:endParaRPr lang="en-US" altLang="en-US" sz="1000" b="1" dirty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9706801" y="5201903"/>
            <a:ext cx="1248441" cy="991731"/>
            <a:chOff x="-273130" y="0"/>
            <a:chExt cx="1772669" cy="1407021"/>
          </a:xfrm>
        </p:grpSpPr>
        <p:sp>
          <p:nvSpPr>
            <p:cNvPr id="38" name="Text Box 57" descr="Rectangle 169"/>
            <p:cNvSpPr txBox="1">
              <a:spLocks/>
            </p:cNvSpPr>
            <p:nvPr/>
          </p:nvSpPr>
          <p:spPr bwMode="auto">
            <a:xfrm>
              <a:off x="-273130" y="660283"/>
              <a:ext cx="1772669" cy="746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45720" rIns="45720">
              <a:spAutoFit/>
            </a:bodyPr>
            <a:lstStyle/>
            <a:p>
              <a:pPr algn="ctr"/>
              <a:r>
                <a:rPr lang="en-US" altLang="en-US" sz="10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OCI </a:t>
              </a:r>
              <a:r>
                <a:rPr lang="mr-IN" altLang="en-US" sz="10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–</a:t>
              </a:r>
              <a:r>
                <a:rPr lang="en-US" altLang="en-US" sz="10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Object </a:t>
              </a:r>
              <a:r>
                <a:rPr lang="en-US" altLang="en-US" sz="10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Storage</a:t>
              </a:r>
              <a:endParaRPr lang="en-US" altLang="en-US" sz="1000" b="1" dirty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pic>
          <p:nvPicPr>
            <p:cNvPr id="39" name="Picture 38" descr="Picture 17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382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40" name="Group 39"/>
          <p:cNvGrpSpPr>
            <a:grpSpLocks/>
          </p:cNvGrpSpPr>
          <p:nvPr/>
        </p:nvGrpSpPr>
        <p:grpSpPr bwMode="auto">
          <a:xfrm>
            <a:off x="9566841" y="1358538"/>
            <a:ext cx="850651" cy="844651"/>
            <a:chOff x="-34133" y="-571383"/>
            <a:chExt cx="1266049" cy="1257183"/>
          </a:xfrm>
        </p:grpSpPr>
        <p:sp>
          <p:nvSpPr>
            <p:cNvPr id="41" name="Text Box 64" descr="Rectangle 272"/>
            <p:cNvSpPr txBox="1">
              <a:spLocks/>
            </p:cNvSpPr>
            <p:nvPr/>
          </p:nvSpPr>
          <p:spPr bwMode="auto">
            <a:xfrm>
              <a:off x="-34133" y="-571383"/>
              <a:ext cx="1266049" cy="5955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45720" rIns="45720">
              <a:spAutoFit/>
            </a:bodyPr>
            <a:lstStyle/>
            <a:p>
              <a:pPr algn="ctr"/>
              <a:r>
                <a:rPr lang="en-US" altLang="en-US" sz="1000" b="1" dirty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Managed File </a:t>
              </a:r>
              <a:r>
                <a:rPr lang="en-US" altLang="en-US" sz="10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Transfer</a:t>
              </a:r>
              <a:endParaRPr lang="en-US" altLang="en-US" sz="1000" b="1" dirty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pic>
          <p:nvPicPr>
            <p:cNvPr id="42" name="Picture 41" descr="Picture 27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92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43" name="Group 42"/>
          <p:cNvGrpSpPr/>
          <p:nvPr/>
        </p:nvGrpSpPr>
        <p:grpSpPr>
          <a:xfrm>
            <a:off x="10783820" y="5201903"/>
            <a:ext cx="1000401" cy="812314"/>
            <a:chOff x="4602728" y="4187625"/>
            <a:chExt cx="1497093" cy="1215620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867670" y="4187625"/>
              <a:ext cx="871412" cy="871412"/>
            </a:xfrm>
            <a:prstGeom prst="rect">
              <a:avLst/>
            </a:prstGeom>
          </p:spPr>
        </p:pic>
        <p:sp>
          <p:nvSpPr>
            <p:cNvPr id="45" name="Rectangle 44"/>
            <p:cNvSpPr/>
            <p:nvPr/>
          </p:nvSpPr>
          <p:spPr>
            <a:xfrm>
              <a:off x="4602728" y="5034777"/>
              <a:ext cx="1497093" cy="3684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kern="0" dirty="0" smtClean="0">
                  <a:solidFill>
                    <a:schemeClr val="bg1"/>
                  </a:solidFill>
                  <a:ea typeface="Calibri"/>
                  <a:cs typeface="MV Boli" pitchFamily="2" charset="0"/>
                  <a:sym typeface="Calibri"/>
                </a:rPr>
                <a:t>OCI </a:t>
              </a:r>
              <a:r>
                <a:rPr lang="mr-IN" sz="1000" b="1" kern="0" dirty="0" smtClean="0">
                  <a:solidFill>
                    <a:schemeClr val="bg1"/>
                  </a:solidFill>
                  <a:ea typeface="Calibri"/>
                  <a:cs typeface="MV Boli" pitchFamily="2" charset="0"/>
                  <a:sym typeface="Calibri"/>
                </a:rPr>
                <a:t>–</a:t>
              </a:r>
              <a:r>
                <a:rPr lang="en-US" sz="1000" b="1" kern="0" dirty="0" smtClean="0">
                  <a:solidFill>
                    <a:schemeClr val="bg1"/>
                  </a:solidFill>
                  <a:ea typeface="Calibri"/>
                  <a:cs typeface="MV Boli" pitchFamily="2" charset="0"/>
                  <a:sym typeface="Calibri"/>
                </a:rPr>
                <a:t> API</a:t>
              </a:r>
              <a:endParaRPr lang="en-US" sz="1000" b="1" kern="0" dirty="0">
                <a:solidFill>
                  <a:schemeClr val="bg1"/>
                </a:solidFill>
                <a:ea typeface="Calibri"/>
                <a:cs typeface="MV Boli" pitchFamily="2" charset="0"/>
                <a:sym typeface="Calibri"/>
              </a:endParaRPr>
            </a:p>
          </p:txBody>
        </p:sp>
      </p:grpSp>
      <p:cxnSp>
        <p:nvCxnSpPr>
          <p:cNvPr id="47" name="Straight Arrow Connector 46"/>
          <p:cNvCxnSpPr/>
          <p:nvPr/>
        </p:nvCxnSpPr>
        <p:spPr>
          <a:xfrm>
            <a:off x="7473752" y="2463318"/>
            <a:ext cx="803710" cy="13063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9579437" y="2874072"/>
            <a:ext cx="978817" cy="21366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1192760" y="4064672"/>
            <a:ext cx="0" cy="802000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9774906" y="4979611"/>
            <a:ext cx="2017827" cy="1256338"/>
          </a:xfrm>
          <a:prstGeom prst="roundRect">
            <a:avLst/>
          </a:prstGeom>
          <a:noFill/>
          <a:ln w="571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9978650" y="2265699"/>
            <a:ext cx="12596" cy="585920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13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kern="0" dirty="0" smtClean="0">
                <a:solidFill>
                  <a:srgbClr val="FFFFFF"/>
                </a:solidFill>
              </a:rPr>
              <a:t>Confidential – Oracle Internal</a:t>
            </a:r>
            <a:endParaRPr lang="en-US" kern="0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361909" y="325090"/>
            <a:ext cx="9718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Model Training Stage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7179" y="266369"/>
            <a:ext cx="10971940" cy="79055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8985" y="1306286"/>
            <a:ext cx="54715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 image data into train and test data sets</a:t>
            </a:r>
          </a:p>
          <a:p>
            <a:pPr marL="457200" indent="-457200">
              <a:buFont typeface="Arial" charset="0"/>
              <a:buChar char="•"/>
            </a:pPr>
            <a:endParaRPr lang="en-US" sz="2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train and test </a:t>
            </a:r>
            <a:r>
              <a:rPr lang="en-US" sz="2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TFRecord</a:t>
            </a: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files</a:t>
            </a:r>
          </a:p>
          <a:p>
            <a:pPr marL="457200" indent="-457200">
              <a:buFont typeface="Arial" charset="0"/>
              <a:buChar char="•"/>
            </a:pPr>
            <a:endParaRPr lang="en-US" sz="2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inference graph with ML 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</a:t>
            </a:r>
          </a:p>
          <a:p>
            <a:pPr marL="457200" indent="-457200">
              <a:buFont typeface="Arial" charset="0"/>
              <a:buChar char="•"/>
            </a:pPr>
            <a:endParaRPr lang="en-US" sz="2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 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inference graph back to OCI </a:t>
            </a:r>
            <a:r>
              <a:rPr lang="mr-I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CPU</a:t>
            </a:r>
          </a:p>
          <a:p>
            <a:pPr marL="457200" indent="-457200">
              <a:buFont typeface="Arial" charset="0"/>
              <a:buChar char="•"/>
            </a:pPr>
            <a:endParaRPr lang="en-US" sz="2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 1"/>
          <p:cNvSpPr txBox="1">
            <a:spLocks/>
          </p:cNvSpPr>
          <p:nvPr/>
        </p:nvSpPr>
        <p:spPr>
          <a:xfrm>
            <a:off x="8623669" y="6565301"/>
            <a:ext cx="2743915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 smtClean="0">
                <a:solidFill>
                  <a:srgbClr val="FFFFFF"/>
                </a:solidFill>
              </a:rPr>
              <a:t>Confidential – Oracle Internal</a:t>
            </a:r>
            <a:endParaRPr lang="en-US" kern="0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2"/>
          <p:cNvSpPr txBox="1">
            <a:spLocks/>
          </p:cNvSpPr>
          <p:nvPr/>
        </p:nvSpPr>
        <p:spPr>
          <a:xfrm>
            <a:off x="11278949" y="6556248"/>
            <a:ext cx="38176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1EAA63-D034-42AE-91FA-B13B9518C7BE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6958953" y="2845830"/>
            <a:ext cx="822637" cy="643912"/>
            <a:chOff x="-26028" y="-143435"/>
            <a:chExt cx="1232704" cy="965267"/>
          </a:xfrm>
        </p:grpSpPr>
        <p:pic>
          <p:nvPicPr>
            <p:cNvPr id="18" name="Picture 17" descr="Picture 1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422" y="-143435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19" name="Text Box 35" descr="Rectangle 117"/>
            <p:cNvSpPr txBox="1">
              <a:spLocks/>
            </p:cNvSpPr>
            <p:nvPr/>
          </p:nvSpPr>
          <p:spPr bwMode="auto">
            <a:xfrm>
              <a:off x="-26028" y="452731"/>
              <a:ext cx="1232704" cy="369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45720" rIns="45720">
              <a:spAutoFit/>
            </a:bodyPr>
            <a:lstStyle/>
            <a:p>
              <a:pPr algn="ctr"/>
              <a:r>
                <a:rPr lang="en-US" altLang="en-US" sz="10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OCI </a:t>
              </a:r>
              <a:r>
                <a:rPr lang="mr-IN" altLang="en-US" sz="10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–</a:t>
              </a:r>
              <a:r>
                <a:rPr lang="en-US" altLang="en-US" sz="10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CPU</a:t>
              </a:r>
              <a:endParaRPr lang="en-US" altLang="en-US" sz="1000" b="1" dirty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055447" y="1973963"/>
            <a:ext cx="629645" cy="562703"/>
            <a:chOff x="3445949" y="3648808"/>
            <a:chExt cx="990600" cy="885281"/>
          </a:xfrm>
        </p:grpSpPr>
        <p:pic>
          <p:nvPicPr>
            <p:cNvPr id="21" name="Picture 6" descr="mage result for python flask"/>
            <p:cNvPicPr>
              <a:picLocks noChangeAspect="1" noChangeArrowheads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3744" y="3648808"/>
              <a:ext cx="665887" cy="595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3445949" y="4321593"/>
              <a:ext cx="990600" cy="21249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 dirty="0" smtClean="0">
                  <a:solidFill>
                    <a:srgbClr val="FFFFFF"/>
                  </a:solidFill>
                  <a:cs typeface="MV Boli" panose="02000500030200090000" pitchFamily="2" charset="0"/>
                </a:rPr>
                <a:t>Flask API</a:t>
              </a:r>
              <a:endParaRPr lang="en-US" sz="1200" b="1" dirty="0">
                <a:solidFill>
                  <a:srgbClr val="FFFFFF"/>
                </a:solidFill>
                <a:cs typeface="MV Boli" panose="02000500030200090000" pitchFamily="2" charset="0"/>
              </a:endParaRPr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6902973" y="1785212"/>
            <a:ext cx="934600" cy="1865764"/>
          </a:xfrm>
          <a:prstGeom prst="roundRect">
            <a:avLst/>
          </a:prstGeom>
          <a:noFill/>
          <a:ln w="571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8955808" y="1775584"/>
            <a:ext cx="2124823" cy="1178067"/>
          </a:xfrm>
          <a:prstGeom prst="roundRect">
            <a:avLst/>
          </a:prstGeom>
          <a:noFill/>
          <a:ln w="571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9122623" y="2011191"/>
            <a:ext cx="866706" cy="687575"/>
            <a:chOff x="-49036" y="0"/>
            <a:chExt cx="1235266" cy="980345"/>
          </a:xfrm>
        </p:grpSpPr>
        <p:pic>
          <p:nvPicPr>
            <p:cNvPr id="26" name="Picture 25" descr="Picture 1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748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27" name="Text Box 35" descr="Rectangle 117"/>
            <p:cNvSpPr txBox="1">
              <a:spLocks/>
            </p:cNvSpPr>
            <p:nvPr/>
          </p:nvSpPr>
          <p:spPr bwMode="auto">
            <a:xfrm>
              <a:off x="-49036" y="629283"/>
              <a:ext cx="1235266" cy="35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45720" rIns="45720">
              <a:spAutoFit/>
            </a:bodyPr>
            <a:lstStyle/>
            <a:p>
              <a:pPr algn="ctr"/>
              <a:r>
                <a:rPr lang="en-US" altLang="en-US" sz="10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OCI </a:t>
              </a:r>
              <a:r>
                <a:rPr lang="mr-IN" altLang="en-US" sz="10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–</a:t>
              </a:r>
              <a:r>
                <a:rPr lang="en-US" altLang="en-US" sz="10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</a:t>
              </a:r>
              <a:r>
                <a:rPr lang="en-US" altLang="en-US" sz="10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GPU</a:t>
              </a:r>
              <a:endParaRPr lang="en-US" altLang="en-US" sz="1000" b="1" dirty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8964062" y="4784284"/>
            <a:ext cx="1248441" cy="991731"/>
            <a:chOff x="-273130" y="0"/>
            <a:chExt cx="1772669" cy="1407022"/>
          </a:xfrm>
        </p:grpSpPr>
        <p:sp>
          <p:nvSpPr>
            <p:cNvPr id="35" name="Text Box 57" descr="Rectangle 169"/>
            <p:cNvSpPr txBox="1">
              <a:spLocks/>
            </p:cNvSpPr>
            <p:nvPr/>
          </p:nvSpPr>
          <p:spPr bwMode="auto">
            <a:xfrm>
              <a:off x="-273130" y="660283"/>
              <a:ext cx="1772669" cy="7467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45720" rIns="45720">
              <a:spAutoFit/>
            </a:bodyPr>
            <a:lstStyle/>
            <a:p>
              <a:pPr algn="ctr"/>
              <a:r>
                <a:rPr lang="en-US" altLang="en-US" sz="10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OCI </a:t>
              </a:r>
              <a:r>
                <a:rPr lang="mr-IN" altLang="en-US" sz="10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–</a:t>
              </a:r>
              <a:r>
                <a:rPr lang="en-US" altLang="en-US" sz="10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Object </a:t>
              </a:r>
              <a:r>
                <a:rPr lang="en-US" altLang="en-US" sz="10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Storage</a:t>
              </a:r>
              <a:endParaRPr lang="en-US" altLang="en-US" sz="1000" b="1" dirty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pic>
          <p:nvPicPr>
            <p:cNvPr id="36" name="Picture 35" descr="Picture 17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382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40" name="Group 39"/>
          <p:cNvGrpSpPr/>
          <p:nvPr/>
        </p:nvGrpSpPr>
        <p:grpSpPr>
          <a:xfrm>
            <a:off x="10041081" y="4784284"/>
            <a:ext cx="1000401" cy="812314"/>
            <a:chOff x="4602728" y="4187625"/>
            <a:chExt cx="1497093" cy="1215620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67670" y="4187625"/>
              <a:ext cx="871412" cy="871412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4602728" y="5034777"/>
              <a:ext cx="1497093" cy="3684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kern="0" dirty="0" smtClean="0">
                  <a:solidFill>
                    <a:schemeClr val="bg1"/>
                  </a:solidFill>
                  <a:ea typeface="Calibri"/>
                  <a:cs typeface="MV Boli" pitchFamily="2" charset="0"/>
                  <a:sym typeface="Calibri"/>
                </a:rPr>
                <a:t>OCI </a:t>
              </a:r>
              <a:r>
                <a:rPr lang="mr-IN" sz="1000" b="1" kern="0" dirty="0" smtClean="0">
                  <a:solidFill>
                    <a:schemeClr val="bg1"/>
                  </a:solidFill>
                  <a:ea typeface="Calibri"/>
                  <a:cs typeface="MV Boli" pitchFamily="2" charset="0"/>
                  <a:sym typeface="Calibri"/>
                </a:rPr>
                <a:t>–</a:t>
              </a:r>
              <a:r>
                <a:rPr lang="en-US" sz="1000" b="1" kern="0" dirty="0" smtClean="0">
                  <a:solidFill>
                    <a:schemeClr val="bg1"/>
                  </a:solidFill>
                  <a:ea typeface="Calibri"/>
                  <a:cs typeface="MV Boli" pitchFamily="2" charset="0"/>
                  <a:sym typeface="Calibri"/>
                </a:rPr>
                <a:t> API</a:t>
              </a:r>
              <a:endParaRPr lang="en-US" sz="1000" b="1" kern="0" dirty="0">
                <a:solidFill>
                  <a:schemeClr val="bg1"/>
                </a:solidFill>
                <a:ea typeface="Calibri"/>
                <a:cs typeface="MV Boli" pitchFamily="2" charset="0"/>
                <a:sym typeface="Calibri"/>
              </a:endParaRPr>
            </a:p>
          </p:txBody>
        </p:sp>
      </p:grpSp>
      <p:cxnSp>
        <p:nvCxnSpPr>
          <p:cNvPr id="44" name="Straight Arrow Connector 43"/>
          <p:cNvCxnSpPr/>
          <p:nvPr/>
        </p:nvCxnSpPr>
        <p:spPr>
          <a:xfrm>
            <a:off x="7947939" y="2251687"/>
            <a:ext cx="838819" cy="0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0212503" y="3155227"/>
            <a:ext cx="39188" cy="1231181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9032167" y="4561992"/>
            <a:ext cx="2017827" cy="1256338"/>
          </a:xfrm>
          <a:prstGeom prst="roundRect">
            <a:avLst/>
          </a:prstGeom>
          <a:noFill/>
          <a:ln w="571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10097890" y="1794572"/>
            <a:ext cx="886781" cy="970511"/>
            <a:chOff x="7618454" y="2055721"/>
            <a:chExt cx="1218637" cy="1333700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11445" y="2055721"/>
              <a:ext cx="1011882" cy="1096206"/>
            </a:xfrm>
            <a:prstGeom prst="rect">
              <a:avLst/>
            </a:prstGeom>
          </p:spPr>
        </p:pic>
        <p:sp>
          <p:nvSpPr>
            <p:cNvPr id="50" name="Rectangle 49"/>
            <p:cNvSpPr/>
            <p:nvPr/>
          </p:nvSpPr>
          <p:spPr>
            <a:xfrm>
              <a:off x="7618454" y="2881876"/>
              <a:ext cx="1218637" cy="5075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0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Artificial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en-US" sz="10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Intelligence</a:t>
              </a:r>
              <a:endParaRPr lang="en-US" altLang="en-US" sz="1000" b="1" dirty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  <p:cxnSp>
        <p:nvCxnSpPr>
          <p:cNvPr id="51" name="Straight Arrow Connector 50"/>
          <p:cNvCxnSpPr/>
          <p:nvPr/>
        </p:nvCxnSpPr>
        <p:spPr>
          <a:xfrm flipH="1" flipV="1">
            <a:off x="9797367" y="3126297"/>
            <a:ext cx="26127" cy="1233280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7925269" y="2528420"/>
            <a:ext cx="861489" cy="16491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5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kern="0" dirty="0" smtClean="0">
                <a:solidFill>
                  <a:srgbClr val="FFFFFF"/>
                </a:solidFill>
              </a:rPr>
              <a:t>Confidential – Oracle Internal</a:t>
            </a:r>
            <a:endParaRPr lang="en-US" kern="0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361909" y="325090"/>
            <a:ext cx="9718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Inferencing Stage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7179" y="266369"/>
            <a:ext cx="10971940" cy="79055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8985" y="1306286"/>
            <a:ext cx="547155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Consumer sends POST request to REST API on OCI </a:t>
            </a:r>
            <a:r>
              <a:rPr lang="mr-IN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CPU with product image</a:t>
            </a:r>
          </a:p>
          <a:p>
            <a:pPr marL="457200" indent="-457200">
              <a:buFont typeface="Arial" charset="0"/>
              <a:buChar char="•"/>
            </a:pPr>
            <a:endParaRPr lang="en-US" sz="2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model references the latest inference graph and returns the predicted product label</a:t>
            </a:r>
          </a:p>
          <a:p>
            <a:pPr marL="457200" indent="-457200">
              <a:buFont typeface="Arial" charset="0"/>
              <a:buChar char="•"/>
            </a:pPr>
            <a:endParaRPr lang="en-US" sz="2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label is used to index OCI </a:t>
            </a:r>
            <a:r>
              <a:rPr lang="mr-IN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Database for product data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2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data is sent to mobile app for AR-UI and </a:t>
            </a:r>
            <a:r>
              <a:rPr lang="en-US" sz="2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endParaRPr lang="en-US" sz="2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528523" y="3538503"/>
            <a:ext cx="934600" cy="2087407"/>
          </a:xfrm>
          <a:prstGeom prst="roundRect">
            <a:avLst/>
          </a:prstGeom>
          <a:noFill/>
          <a:ln w="571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547929" y="4674716"/>
            <a:ext cx="942440" cy="799275"/>
            <a:chOff x="6478625" y="1405718"/>
            <a:chExt cx="1375019" cy="1166141"/>
          </a:xfrm>
        </p:grpSpPr>
        <p:pic>
          <p:nvPicPr>
            <p:cNvPr id="10" name="Picture 9" descr="C:\temp\icons\ic-MobilePhone-wht.png"/>
            <p:cNvPicPr>
              <a:picLocks noChangeAspect="1" noChangeArrowheads="1"/>
            </p:cNvPicPr>
            <p:nvPr/>
          </p:nvPicPr>
          <p:blipFill>
            <a:blip r:embed="rId2" cstate="print"/>
            <a:srcRect l="22222" t="11111" r="27778" b="11111"/>
            <a:stretch>
              <a:fillRect/>
            </a:stretch>
          </p:blipFill>
          <p:spPr bwMode="auto">
            <a:xfrm>
              <a:off x="6882248" y="1405718"/>
              <a:ext cx="489857" cy="762000"/>
            </a:xfrm>
            <a:prstGeom prst="rect">
              <a:avLst/>
            </a:prstGeom>
            <a:noFill/>
          </p:spPr>
        </p:pic>
        <p:sp>
          <p:nvSpPr>
            <p:cNvPr id="11" name="Rectangle 10"/>
            <p:cNvSpPr/>
            <p:nvPr/>
          </p:nvSpPr>
          <p:spPr>
            <a:xfrm>
              <a:off x="6478625" y="2167718"/>
              <a:ext cx="1375019" cy="4041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Consumer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742496" y="3719478"/>
            <a:ext cx="520862" cy="577204"/>
            <a:chOff x="536282" y="2126685"/>
            <a:chExt cx="981075" cy="1087197"/>
          </a:xfrm>
        </p:grpSpPr>
        <p:pic>
          <p:nvPicPr>
            <p:cNvPr id="13" name="Picture 12" descr="Picture 14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282" y="2126685"/>
              <a:ext cx="981075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598821" y="2856278"/>
              <a:ext cx="878282" cy="3576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Retailer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6468209" y="5730120"/>
            <a:ext cx="11018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smtClean="0">
                <a:solidFill>
                  <a:schemeClr val="bg1"/>
                </a:solidFill>
              </a:rPr>
              <a:t>Client Devices</a:t>
            </a:r>
            <a:endParaRPr lang="en-US" sz="1200" dirty="0"/>
          </a:p>
        </p:txBody>
      </p: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9530038" y="2394432"/>
            <a:ext cx="822637" cy="643912"/>
            <a:chOff x="-26028" y="-143435"/>
            <a:chExt cx="1232704" cy="965267"/>
          </a:xfrm>
        </p:grpSpPr>
        <p:pic>
          <p:nvPicPr>
            <p:cNvPr id="17" name="Picture 16" descr="Picture 1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422" y="-143435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18" name="Text Box 35" descr="Rectangle 117"/>
            <p:cNvSpPr txBox="1">
              <a:spLocks/>
            </p:cNvSpPr>
            <p:nvPr/>
          </p:nvSpPr>
          <p:spPr bwMode="auto">
            <a:xfrm>
              <a:off x="-26028" y="452731"/>
              <a:ext cx="1232704" cy="369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45720" rIns="45720">
              <a:spAutoFit/>
            </a:bodyPr>
            <a:lstStyle/>
            <a:p>
              <a:pPr algn="ctr"/>
              <a:r>
                <a:rPr lang="en-US" altLang="en-US" sz="10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OCI </a:t>
              </a:r>
              <a:r>
                <a:rPr lang="mr-IN" altLang="en-US" sz="10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–</a:t>
              </a:r>
              <a:r>
                <a:rPr lang="en-US" altLang="en-US" sz="10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CPU</a:t>
              </a:r>
              <a:endParaRPr lang="en-US" altLang="en-US" sz="1000" b="1" dirty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762691" y="2396087"/>
            <a:ext cx="629645" cy="562703"/>
            <a:chOff x="3445949" y="3648808"/>
            <a:chExt cx="990600" cy="885281"/>
          </a:xfrm>
        </p:grpSpPr>
        <p:pic>
          <p:nvPicPr>
            <p:cNvPr id="20" name="Picture 6" descr="mage result for python flask"/>
            <p:cNvPicPr>
              <a:picLocks noChangeAspect="1" noChangeArrowheads="1"/>
            </p:cNvPicPr>
            <p:nvPr/>
          </p:nvPicPr>
          <p:blipFill>
            <a:blip r:embed="rId5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3744" y="3648808"/>
              <a:ext cx="665887" cy="595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3445949" y="4321593"/>
              <a:ext cx="990600" cy="21249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 dirty="0" smtClean="0">
                  <a:solidFill>
                    <a:srgbClr val="FFFFFF"/>
                  </a:solidFill>
                  <a:cs typeface="MV Boli" panose="02000500030200090000" pitchFamily="2" charset="0"/>
                </a:rPr>
                <a:t>Flask API</a:t>
              </a:r>
              <a:endParaRPr lang="en-US" sz="1200" b="1" dirty="0">
                <a:solidFill>
                  <a:srgbClr val="FFFFFF"/>
                </a:solidFill>
                <a:cs typeface="MV Boli" panose="02000500030200090000" pitchFamily="2" charset="0"/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8515132" y="2155342"/>
            <a:ext cx="2852451" cy="1053510"/>
          </a:xfrm>
          <a:prstGeom prst="roundRect">
            <a:avLst/>
          </a:prstGeom>
          <a:noFill/>
          <a:ln w="571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9895851" y="4614114"/>
            <a:ext cx="913647" cy="741871"/>
            <a:chOff x="4602728" y="4187625"/>
            <a:chExt cx="1497093" cy="1215620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67670" y="4187625"/>
              <a:ext cx="871412" cy="871412"/>
            </a:xfrm>
            <a:prstGeom prst="rect">
              <a:avLst/>
            </a:prstGeom>
          </p:spPr>
        </p:pic>
        <p:sp>
          <p:nvSpPr>
            <p:cNvPr id="41" name="Rectangle 40"/>
            <p:cNvSpPr/>
            <p:nvPr/>
          </p:nvSpPr>
          <p:spPr>
            <a:xfrm>
              <a:off x="4602728" y="5034777"/>
              <a:ext cx="1497093" cy="3684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kern="0" dirty="0" smtClean="0">
                  <a:solidFill>
                    <a:schemeClr val="bg1"/>
                  </a:solidFill>
                  <a:ea typeface="Calibri"/>
                  <a:cs typeface="MV Boli" pitchFamily="2" charset="0"/>
                  <a:sym typeface="Calibri"/>
                </a:rPr>
                <a:t>OCI </a:t>
              </a:r>
              <a:r>
                <a:rPr lang="mr-IN" sz="1000" b="1" kern="0" dirty="0" smtClean="0">
                  <a:solidFill>
                    <a:schemeClr val="bg1"/>
                  </a:solidFill>
                  <a:ea typeface="Calibri"/>
                  <a:cs typeface="MV Boli" pitchFamily="2" charset="0"/>
                  <a:sym typeface="Calibri"/>
                </a:rPr>
                <a:t>–</a:t>
              </a:r>
              <a:r>
                <a:rPr lang="en-US" sz="1000" b="1" kern="0" dirty="0" smtClean="0">
                  <a:solidFill>
                    <a:schemeClr val="bg1"/>
                  </a:solidFill>
                  <a:ea typeface="Calibri"/>
                  <a:cs typeface="MV Boli" pitchFamily="2" charset="0"/>
                  <a:sym typeface="Calibri"/>
                </a:rPr>
                <a:t> API</a:t>
              </a:r>
              <a:endParaRPr lang="en-US" sz="1000" b="1" kern="0" dirty="0">
                <a:solidFill>
                  <a:schemeClr val="bg1"/>
                </a:solidFill>
                <a:ea typeface="Calibri"/>
                <a:cs typeface="MV Boli" pitchFamily="2" charset="0"/>
                <a:sym typeface="Calibri"/>
              </a:endParaRPr>
            </a:p>
          </p:txBody>
        </p:sp>
      </p:grpSp>
      <p:cxnSp>
        <p:nvCxnSpPr>
          <p:cNvPr id="42" name="Straight Arrow Connector 41"/>
          <p:cNvCxnSpPr/>
          <p:nvPr/>
        </p:nvCxnSpPr>
        <p:spPr>
          <a:xfrm>
            <a:off x="7579987" y="4911089"/>
            <a:ext cx="803710" cy="13063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0450858" y="3427662"/>
            <a:ext cx="0" cy="840576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9794781" y="4429356"/>
            <a:ext cx="1879289" cy="1034606"/>
          </a:xfrm>
          <a:prstGeom prst="roundRect">
            <a:avLst/>
          </a:prstGeom>
          <a:noFill/>
          <a:ln w="571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100"/>
          <p:cNvGrpSpPr/>
          <p:nvPr/>
        </p:nvGrpSpPr>
        <p:grpSpPr>
          <a:xfrm>
            <a:off x="10910568" y="4639149"/>
            <a:ext cx="489351" cy="696342"/>
            <a:chOff x="10536998" y="3127631"/>
            <a:chExt cx="685800" cy="975885"/>
          </a:xfrm>
        </p:grpSpPr>
        <p:sp>
          <p:nvSpPr>
            <p:cNvPr id="48" name="Rectangle 47"/>
            <p:cNvSpPr/>
            <p:nvPr/>
          </p:nvSpPr>
          <p:spPr>
            <a:xfrm>
              <a:off x="10553926" y="3758451"/>
              <a:ext cx="651942" cy="3450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kern="0" dirty="0" smtClean="0">
                  <a:solidFill>
                    <a:schemeClr val="bg1"/>
                  </a:solidFill>
                  <a:ea typeface="Calibri"/>
                  <a:cs typeface="MV Boli" pitchFamily="2" charset="0"/>
                  <a:sym typeface="Calibri"/>
                </a:rPr>
                <a:t>DBCS</a:t>
              </a:r>
              <a:endParaRPr lang="en-US" sz="1000" b="1" kern="0" dirty="0">
                <a:solidFill>
                  <a:schemeClr val="bg1"/>
                </a:solidFill>
                <a:ea typeface="Calibri"/>
                <a:cs typeface="MV Boli" pitchFamily="2" charset="0"/>
                <a:sym typeface="Calibri"/>
              </a:endParaRPr>
            </a:p>
          </p:txBody>
        </p:sp>
        <p:pic>
          <p:nvPicPr>
            <p:cNvPr id="49" name="Picture 48" descr="database_w_72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536998" y="3127631"/>
              <a:ext cx="685800" cy="685799"/>
            </a:xfrm>
            <a:prstGeom prst="rect">
              <a:avLst/>
            </a:prstGeom>
          </p:spPr>
        </p:pic>
      </p:grpSp>
      <p:sp>
        <p:nvSpPr>
          <p:cNvPr id="50" name="Rounded Rectangle 49"/>
          <p:cNvSpPr/>
          <p:nvPr/>
        </p:nvSpPr>
        <p:spPr>
          <a:xfrm>
            <a:off x="8535542" y="4160917"/>
            <a:ext cx="913836" cy="1526256"/>
          </a:xfrm>
          <a:prstGeom prst="roundRect">
            <a:avLst/>
          </a:prstGeom>
          <a:noFill/>
          <a:ln w="571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154"/>
          <p:cNvGrpSpPr/>
          <p:nvPr/>
        </p:nvGrpSpPr>
        <p:grpSpPr>
          <a:xfrm>
            <a:off x="8686049" y="5106488"/>
            <a:ext cx="650426" cy="561212"/>
            <a:chOff x="1751012" y="626084"/>
            <a:chExt cx="1143296" cy="986478"/>
          </a:xfrm>
        </p:grpSpPr>
        <p:pic>
          <p:nvPicPr>
            <p:cNvPr id="52" name="Picture 51" descr="mobile_w_72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81775" y="626084"/>
              <a:ext cx="685800" cy="685800"/>
            </a:xfrm>
            <a:prstGeom prst="rect">
              <a:avLst/>
            </a:prstGeom>
          </p:spPr>
        </p:pic>
        <p:sp>
          <p:nvSpPr>
            <p:cNvPr id="53" name="Rectangle 52"/>
            <p:cNvSpPr/>
            <p:nvPr/>
          </p:nvSpPr>
          <p:spPr>
            <a:xfrm>
              <a:off x="1751012" y="1179764"/>
              <a:ext cx="1143296" cy="4327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MCS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8579003" y="4268238"/>
            <a:ext cx="804373" cy="745986"/>
            <a:chOff x="-20903" y="90911"/>
            <a:chExt cx="1409423" cy="1310062"/>
          </a:xfrm>
        </p:grpSpPr>
        <p:pic>
          <p:nvPicPr>
            <p:cNvPr id="55" name="Picture 54" descr="Picture 16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909" y="90911"/>
              <a:ext cx="685801" cy="685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56" name="Text Box 79" descr="Rectangle 163"/>
            <p:cNvSpPr txBox="1">
              <a:spLocks/>
            </p:cNvSpPr>
            <p:nvPr/>
          </p:nvSpPr>
          <p:spPr bwMode="auto">
            <a:xfrm>
              <a:off x="-20903" y="698321"/>
              <a:ext cx="1409423" cy="7026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45720" rIns="45720">
              <a:spAutoFit/>
            </a:bodyPr>
            <a:lstStyle/>
            <a:p>
              <a:pPr algn="ctr"/>
              <a:r>
                <a:rPr lang="en-US" altLang="en-US" sz="10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IBCS (Chatbot)</a:t>
              </a:r>
              <a:endParaRPr lang="en-US" altLang="en-US" sz="1000" b="1" dirty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  <p:sp>
        <p:nvSpPr>
          <p:cNvPr id="57" name="Rectangle 56"/>
          <p:cNvSpPr/>
          <p:nvPr/>
        </p:nvSpPr>
        <p:spPr>
          <a:xfrm>
            <a:off x="8431201" y="5755541"/>
            <a:ext cx="11272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Mobile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smtClean="0">
                <a:solidFill>
                  <a:schemeClr val="bg1"/>
                </a:solidFill>
              </a:rPr>
              <a:t>Cloud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Enterprise</a:t>
            </a:r>
            <a:endParaRPr lang="en-US" sz="1200" dirty="0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8913838" y="3324017"/>
            <a:ext cx="0" cy="692798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10416738" y="2124375"/>
            <a:ext cx="886781" cy="970511"/>
            <a:chOff x="7618454" y="2055721"/>
            <a:chExt cx="1218637" cy="1333700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711445" y="2055721"/>
              <a:ext cx="1011882" cy="1096206"/>
            </a:xfrm>
            <a:prstGeom prst="rect">
              <a:avLst/>
            </a:prstGeom>
          </p:spPr>
        </p:pic>
        <p:sp>
          <p:nvSpPr>
            <p:cNvPr id="64" name="Rectangle 63"/>
            <p:cNvSpPr/>
            <p:nvPr/>
          </p:nvSpPr>
          <p:spPr>
            <a:xfrm>
              <a:off x="7618454" y="2881876"/>
              <a:ext cx="1218637" cy="5075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0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Artificial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en-US" sz="10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Intelligence</a:t>
              </a:r>
              <a:endParaRPr lang="en-US" altLang="en-US" sz="1000" b="1" dirty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  <p:cxnSp>
        <p:nvCxnSpPr>
          <p:cNvPr id="65" name="Straight Arrow Connector 64"/>
          <p:cNvCxnSpPr/>
          <p:nvPr/>
        </p:nvCxnSpPr>
        <p:spPr>
          <a:xfrm flipH="1" flipV="1">
            <a:off x="10205558" y="3404655"/>
            <a:ext cx="2644" cy="802000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9125463" y="3361178"/>
            <a:ext cx="0" cy="65563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2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8330</TotalTime>
  <Words>257</Words>
  <Application>Microsoft Macintosh PowerPoint</Application>
  <PresentationFormat>Widescreen</PresentationFormat>
  <Paragraphs>84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Calibri Light</vt:lpstr>
      <vt:lpstr>Helvetica</vt:lpstr>
      <vt:lpstr>MV Boli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Nolan Corcoran</dc:creator>
  <cp:lastModifiedBy>Nolan Corcoran</cp:lastModifiedBy>
  <cp:revision>24</cp:revision>
  <dcterms:created xsi:type="dcterms:W3CDTF">2017-12-15T15:18:08Z</dcterms:created>
  <dcterms:modified xsi:type="dcterms:W3CDTF">2018-01-22T22:33:18Z</dcterms:modified>
</cp:coreProperties>
</file>