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8" r:id="rId4"/>
  </p:sldMasterIdLst>
  <p:notesMasterIdLst>
    <p:notesMasterId r:id="rId16"/>
  </p:notesMasterIdLst>
  <p:handoutMasterIdLst>
    <p:handoutMasterId r:id="rId17"/>
  </p:handoutMasterIdLst>
  <p:sldIdLst>
    <p:sldId id="540" r:id="rId5"/>
    <p:sldId id="589" r:id="rId6"/>
    <p:sldId id="590" r:id="rId7"/>
    <p:sldId id="596" r:id="rId8"/>
    <p:sldId id="597" r:id="rId9"/>
    <p:sldId id="591" r:id="rId10"/>
    <p:sldId id="592" r:id="rId11"/>
    <p:sldId id="598" r:id="rId12"/>
    <p:sldId id="599" r:id="rId13"/>
    <p:sldId id="587" r:id="rId14"/>
    <p:sldId id="595" r:id="rId15"/>
  </p:sldIdLst>
  <p:sldSz cx="9144000" cy="6858000" type="screen4x3"/>
  <p:notesSz cx="9309100" cy="7023100"/>
  <p:custDataLst>
    <p:tags r:id="rId18"/>
  </p:custData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E6A462-D7B6-49F1-A7C1-6C6403423493}">
          <p14:sldIdLst>
            <p14:sldId id="540"/>
            <p14:sldId id="589"/>
            <p14:sldId id="590"/>
            <p14:sldId id="596"/>
            <p14:sldId id="597"/>
            <p14:sldId id="591"/>
            <p14:sldId id="592"/>
            <p14:sldId id="598"/>
            <p14:sldId id="599"/>
            <p14:sldId id="587"/>
            <p14:sldId id="595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>
        <p15:guide id="1" orient="horz" pos="2212" userDrawn="1">
          <p15:clr>
            <a:srgbClr val="A4A3A4"/>
          </p15:clr>
        </p15:guide>
        <p15:guide id="2" pos="293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000"/>
    <a:srgbClr val="FECB7E"/>
    <a:srgbClr val="F1E781"/>
    <a:srgbClr val="CCDC7B"/>
    <a:srgbClr val="98CD9B"/>
    <a:srgbClr val="FFE884"/>
    <a:srgbClr val="C0D97A"/>
    <a:srgbClr val="009900"/>
    <a:srgbClr val="FFC7CE"/>
    <a:srgbClr val="C6E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0"/>
    <p:restoredTop sz="94637"/>
  </p:normalViewPr>
  <p:slideViewPr>
    <p:cSldViewPr snapToGrid="0" snapToObjects="1">
      <p:cViewPr>
        <p:scale>
          <a:sx n="91" d="100"/>
          <a:sy n="91" d="100"/>
        </p:scale>
        <p:origin x="-682" y="28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4" d="100"/>
          <a:sy n="64" d="100"/>
        </p:scale>
        <p:origin x="3082" y="67"/>
      </p:cViewPr>
      <p:guideLst>
        <p:guide orient="horz" pos="2212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33943" cy="352375"/>
          </a:xfrm>
          <a:prstGeom prst="rect">
            <a:avLst/>
          </a:prstGeom>
        </p:spPr>
        <p:txBody>
          <a:bodyPr vert="horz" lIns="93313" tIns="46657" rIns="93313" bIns="4665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5" y="0"/>
            <a:ext cx="4033943" cy="352375"/>
          </a:xfrm>
          <a:prstGeom prst="rect">
            <a:avLst/>
          </a:prstGeom>
        </p:spPr>
        <p:txBody>
          <a:bodyPr vert="horz" lIns="93313" tIns="46657" rIns="93313" bIns="46657" rtlCol="0"/>
          <a:lstStyle>
            <a:lvl1pPr algn="r">
              <a:defRPr sz="1200"/>
            </a:lvl1pPr>
          </a:lstStyle>
          <a:p>
            <a:fld id="{729F9540-9273-DB41-9E9B-DE9B7038E0C8}" type="datetimeFigureOut">
              <a:rPr lang="en-US" smtClean="0"/>
              <a:t>7/11/2019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70728"/>
            <a:ext cx="4033943" cy="352374"/>
          </a:xfrm>
          <a:prstGeom prst="rect">
            <a:avLst/>
          </a:prstGeom>
        </p:spPr>
        <p:txBody>
          <a:bodyPr vert="horz" lIns="93313" tIns="46657" rIns="93313" bIns="4665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5" y="6670728"/>
            <a:ext cx="4033943" cy="352374"/>
          </a:xfrm>
          <a:prstGeom prst="rect">
            <a:avLst/>
          </a:prstGeom>
        </p:spPr>
        <p:txBody>
          <a:bodyPr vert="horz" lIns="93313" tIns="46657" rIns="93313" bIns="46657" rtlCol="0" anchor="b"/>
          <a:lstStyle>
            <a:lvl1pPr algn="r">
              <a:defRPr sz="1200"/>
            </a:lvl1pPr>
          </a:lstStyle>
          <a:p>
            <a:fld id="{703338D3-C546-BD4E-A526-9F908C659C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787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33943" cy="352375"/>
          </a:xfrm>
          <a:prstGeom prst="rect">
            <a:avLst/>
          </a:prstGeom>
        </p:spPr>
        <p:txBody>
          <a:bodyPr vert="horz" lIns="93313" tIns="46657" rIns="93313" bIns="4665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5" y="0"/>
            <a:ext cx="4033943" cy="352375"/>
          </a:xfrm>
          <a:prstGeom prst="rect">
            <a:avLst/>
          </a:prstGeom>
        </p:spPr>
        <p:txBody>
          <a:bodyPr vert="horz" lIns="93313" tIns="46657" rIns="93313" bIns="46657" rtlCol="0"/>
          <a:lstStyle>
            <a:lvl1pPr algn="r">
              <a:defRPr sz="1200"/>
            </a:lvl1pPr>
          </a:lstStyle>
          <a:p>
            <a:fld id="{61B06C1A-8A69-0244-AE98-FF597428331F}" type="datetimeFigureOut">
              <a:rPr lang="en-US" smtClean="0"/>
              <a:t>7/11/2019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19475" y="436563"/>
            <a:ext cx="2405063" cy="1803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3" tIns="46657" rIns="93313" bIns="4665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2359042"/>
            <a:ext cx="7447280" cy="4051789"/>
          </a:xfrm>
          <a:prstGeom prst="rect">
            <a:avLst/>
          </a:prstGeom>
        </p:spPr>
        <p:txBody>
          <a:bodyPr vert="horz" lIns="93313" tIns="46657" rIns="93313" bIns="4665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70728"/>
            <a:ext cx="4033943" cy="352374"/>
          </a:xfrm>
          <a:prstGeom prst="rect">
            <a:avLst/>
          </a:prstGeom>
        </p:spPr>
        <p:txBody>
          <a:bodyPr vert="horz" lIns="93313" tIns="46657" rIns="93313" bIns="4665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5" y="6670728"/>
            <a:ext cx="4033943" cy="352374"/>
          </a:xfrm>
          <a:prstGeom prst="rect">
            <a:avLst/>
          </a:prstGeom>
        </p:spPr>
        <p:txBody>
          <a:bodyPr vert="horz" lIns="93313" tIns="46657" rIns="93313" bIns="46657" rtlCol="0" anchor="b"/>
          <a:lstStyle>
            <a:lvl1pPr algn="r">
              <a:defRPr sz="1200"/>
            </a:lvl1pPr>
          </a:lstStyle>
          <a:p>
            <a:fld id="{729A1AC1-3687-C14E-BC1C-D3B1A06A8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45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6213" indent="-176213" algn="l" defTabSz="914400" rtl="0" eaLnBrk="1" latinLnBrk="0" hangingPunct="1">
      <a:buFont typeface="Arial" panose="020B0604020202020204" pitchFamily="34" charset="0"/>
      <a:buChar char="•"/>
      <a:tabLst>
        <a:tab pos="176213" algn="l"/>
      </a:tabLs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indent="-222250" algn="l" defTabSz="914400" rtl="0" eaLnBrk="1" latinLnBrk="0" hangingPunct="1">
      <a:buFont typeface="Arial" panose="020B0604020202020204" pitchFamily="34" charset="0"/>
      <a:buChar char="•"/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796925" indent="-222250" algn="l" defTabSz="914400" rtl="0" eaLnBrk="1" latinLnBrk="0" hangingPunct="1">
      <a:buFont typeface="Arial" panose="020B0604020202020204" pitchFamily="34" charset="0"/>
      <a:buChar char="•"/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A1AC1-3687-C14E-BC1C-D3B1A06A8ED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62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19475" y="436563"/>
            <a:ext cx="2405063" cy="1803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A1AC1-3687-C14E-BC1C-D3B1A06A8ED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22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19475" y="436563"/>
            <a:ext cx="2405063" cy="1803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A1AC1-3687-C14E-BC1C-D3B1A06A8ED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84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19475" y="436563"/>
            <a:ext cx="2405063" cy="1803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A1AC1-3687-C14E-BC1C-D3B1A06A8ED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13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19475" y="436563"/>
            <a:ext cx="2405063" cy="1803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A1AC1-3687-C14E-BC1C-D3B1A06A8ED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843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19475" y="436563"/>
            <a:ext cx="2405063" cy="1803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A1AC1-3687-C14E-BC1C-D3B1A06A8ED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9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19475" y="436563"/>
            <a:ext cx="2405063" cy="1803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A1AC1-3687-C14E-BC1C-D3B1A06A8E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890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19475" y="436563"/>
            <a:ext cx="2405063" cy="1803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A1AC1-3687-C14E-BC1C-D3B1A06A8E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62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19475" y="436563"/>
            <a:ext cx="2405063" cy="1803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A1AC1-3687-C14E-BC1C-D3B1A06A8E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8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19475" y="436563"/>
            <a:ext cx="2405063" cy="1803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A1AC1-3687-C14E-BC1C-D3B1A06A8E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62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19475" y="436563"/>
            <a:ext cx="2405063" cy="1803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A1AC1-3687-C14E-BC1C-D3B1A06A8ED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62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 Circles 1, 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1"/>
          <p:cNvSpPr>
            <a:spLocks noGrp="1"/>
          </p:cNvSpPr>
          <p:nvPr>
            <p:ph type="title" hasCustomPrompt="1"/>
          </p:nvPr>
        </p:nvSpPr>
        <p:spPr>
          <a:xfrm>
            <a:off x="2286000" y="3977640"/>
            <a:ext cx="6400800" cy="1148255"/>
          </a:xfrm>
        </p:spPr>
        <p:txBody>
          <a:bodyPr rIns="0" anchor="t" anchorCtr="0">
            <a:noAutofit/>
          </a:bodyPr>
          <a:lstStyle>
            <a:lvl1pPr algn="r">
              <a:lnSpc>
                <a:spcPts val="36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set in Arial 32pt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084064"/>
            <a:ext cx="4114800" cy="698180"/>
          </a:xfrm>
        </p:spPr>
        <p:txBody>
          <a:bodyPr rIns="0"/>
          <a:lstStyle>
            <a:lvl1pPr marL="0" indent="0" algn="r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Business Unit Name or Logo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0" y="3134950"/>
            <a:ext cx="1828800" cy="30749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 Blue, 1 Line Headline,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70432"/>
            <a:ext cx="8229600" cy="853440"/>
          </a:xfrm>
        </p:spPr>
        <p:txBody>
          <a:bodyPr anchor="t" anchorCtr="0"/>
          <a:lstStyle>
            <a:lvl1pPr>
              <a:lnSpc>
                <a:spcPts val="2800"/>
              </a:lnSpc>
              <a:defRPr sz="2600" baseline="0"/>
            </a:lvl1pPr>
          </a:lstStyle>
          <a:p>
            <a:r>
              <a:rPr lang="en-US" dirty="0"/>
              <a:t>Single headlines are Arial 26pt and set in title case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79707"/>
            <a:ext cx="3886200" cy="3564461"/>
          </a:xfrm>
        </p:spPr>
        <p:txBody>
          <a:bodyPr>
            <a:noAutofit/>
          </a:bodyPr>
          <a:lstStyle>
            <a:lvl1pPr marL="182876" indent="-182876">
              <a:lnSpc>
                <a:spcPts val="2100"/>
              </a:lnSpc>
              <a:spcBef>
                <a:spcPts val="0"/>
              </a:spcBef>
              <a:spcAft>
                <a:spcPts val="900"/>
              </a:spcAft>
              <a:buClr>
                <a:schemeClr val="accent5"/>
              </a:buClr>
              <a:buFont typeface="Arial" charset="0"/>
              <a:buChar char="•"/>
              <a:defRPr sz="1800" baseline="0"/>
            </a:lvl1pPr>
            <a:lvl2pPr marL="457189" indent="-228594">
              <a:lnSpc>
                <a:spcPts val="2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Font typeface=".AppleSystemUIFont" charset="-120"/>
              <a:buChar char="–"/>
              <a:defRPr sz="1600" baseline="0"/>
            </a:lvl2pPr>
            <a:lvl3pPr marL="685783" indent="-228594">
              <a:lnSpc>
                <a:spcPts val="1800"/>
              </a:lnSpc>
              <a:spcBef>
                <a:spcPts val="0"/>
              </a:spcBef>
              <a:spcAft>
                <a:spcPts val="700"/>
              </a:spcAft>
              <a:buClr>
                <a:schemeClr val="accent5"/>
              </a:buClr>
              <a:buFont typeface="Courier New" charset="0"/>
              <a:buChar char="o"/>
              <a:defRPr sz="1400" baseline="0"/>
            </a:lvl3pPr>
          </a:lstStyle>
          <a:p>
            <a:pPr lvl="0"/>
            <a:r>
              <a:rPr lang="en-US" dirty="0"/>
              <a:t>Bullet level one is 18pt Arial with 21pt line spacing and a 9pt space after </a:t>
            </a:r>
          </a:p>
          <a:p>
            <a:pPr lvl="1"/>
            <a:r>
              <a:rPr lang="en-US" dirty="0"/>
              <a:t>Second level bullets are 16pt Arial with 20pt line spacing and an 8pt space after</a:t>
            </a:r>
          </a:p>
          <a:p>
            <a:pPr lvl="2"/>
            <a:r>
              <a:rPr lang="en-US" dirty="0"/>
              <a:t>Third level bullets are 14pt with an 18pt line spacing and a 7pt space after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©</a:t>
            </a:r>
            <a:r>
              <a:rPr lang="en-US" smtClean="0"/>
              <a:t>2018 Discover Financial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C0598A4-470A-764E-BF54-0E1638E4D9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023533"/>
            <a:ext cx="3886200" cy="426720"/>
          </a:xfrm>
          <a:solidFill>
            <a:schemeClr val="tx2"/>
          </a:solidFill>
        </p:spPr>
        <p:txBody>
          <a:bodyPr rIns="0"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>
                <a:solidFill>
                  <a:schemeClr val="bg1"/>
                </a:solidFill>
              </a:defRPr>
            </a:lvl1pPr>
            <a:lvl2pPr marL="342884" indent="0">
              <a:buNone/>
              <a:defRPr/>
            </a:lvl2pPr>
            <a:lvl3pPr marL="685766" indent="0">
              <a:buNone/>
              <a:defRPr/>
            </a:lvl3pPr>
            <a:lvl4pPr marL="1028649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dirty="0"/>
              <a:t>Subhead in Arial 14pt bold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23533"/>
            <a:ext cx="3886200" cy="426720"/>
          </a:xfrm>
          <a:solidFill>
            <a:schemeClr val="tx2"/>
          </a:solidFill>
        </p:spPr>
        <p:txBody>
          <a:bodyPr rIns="0"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>
                <a:solidFill>
                  <a:schemeClr val="bg1"/>
                </a:solidFill>
              </a:defRPr>
            </a:lvl1pPr>
            <a:lvl2pPr marL="342884" indent="0">
              <a:buNone/>
              <a:defRPr/>
            </a:lvl2pPr>
            <a:lvl3pPr marL="685766" indent="0">
              <a:buNone/>
              <a:defRPr/>
            </a:lvl3pPr>
            <a:lvl4pPr marL="1028649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dirty="0"/>
              <a:t>Subhead in Arial 14pt bold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679707"/>
            <a:ext cx="3886200" cy="3564461"/>
          </a:xfrm>
        </p:spPr>
        <p:txBody>
          <a:bodyPr>
            <a:noAutofit/>
          </a:bodyPr>
          <a:lstStyle>
            <a:lvl1pPr marL="182876" indent="-182876">
              <a:lnSpc>
                <a:spcPts val="2100"/>
              </a:lnSpc>
              <a:spcBef>
                <a:spcPts val="0"/>
              </a:spcBef>
              <a:spcAft>
                <a:spcPts val="900"/>
              </a:spcAft>
              <a:buClr>
                <a:schemeClr val="accent5"/>
              </a:buClr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-228594">
              <a:lnSpc>
                <a:spcPts val="2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Font typeface=".AppleSystemUIFont" charset="-120"/>
              <a:buChar char="–"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-228594">
              <a:lnSpc>
                <a:spcPts val="1800"/>
              </a:lnSpc>
              <a:spcBef>
                <a:spcPts val="0"/>
              </a:spcBef>
              <a:spcAft>
                <a:spcPts val="700"/>
              </a:spcAft>
              <a:buClr>
                <a:schemeClr val="accent5"/>
              </a:buClr>
              <a:buFont typeface="Courier New" charset="0"/>
              <a:buChar char="o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dirty="0"/>
              <a:t>Bullet level one is 18pt Arial with 21pt line spacing and a 9pt space after </a:t>
            </a:r>
          </a:p>
          <a:p>
            <a:pPr lvl="1"/>
            <a:r>
              <a:rPr lang="en-US" dirty="0"/>
              <a:t>Second level bullets are 16pt Arial with 20pt line spacing and an 8pt space after</a:t>
            </a:r>
          </a:p>
          <a:p>
            <a:pPr lvl="2"/>
            <a:r>
              <a:rPr lang="en-US" dirty="0"/>
              <a:t>Third level bullets are 14pt with an 18pt line spacing and a 7pt space after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, 1 Line Headline,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689" y="-3757"/>
            <a:ext cx="1280160" cy="47066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70432"/>
            <a:ext cx="8229600" cy="853440"/>
          </a:xfrm>
        </p:spPr>
        <p:txBody>
          <a:bodyPr anchor="t" anchorCtr="0"/>
          <a:lstStyle>
            <a:lvl1pPr>
              <a:lnSpc>
                <a:spcPts val="2800"/>
              </a:lnSpc>
              <a:defRPr sz="26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Single headlines are Arial 26pt and set in title case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79707"/>
            <a:ext cx="3886200" cy="3564461"/>
          </a:xfrm>
        </p:spPr>
        <p:txBody>
          <a:bodyPr>
            <a:noAutofit/>
          </a:bodyPr>
          <a:lstStyle>
            <a:lvl1pPr marL="182876" indent="-182876">
              <a:lnSpc>
                <a:spcPts val="2100"/>
              </a:lnSpc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Font typeface="Arial" charset="0"/>
              <a:buChar char="•"/>
              <a:defRPr sz="1800" baseline="0"/>
            </a:lvl1pPr>
            <a:lvl2pPr marL="457189" indent="-228594">
              <a:lnSpc>
                <a:spcPts val="2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.AppleSystemUIFont" charset="-120"/>
              <a:buChar char="–"/>
              <a:defRPr sz="1600" baseline="0"/>
            </a:lvl2pPr>
            <a:lvl3pPr marL="685783" indent="-228594">
              <a:lnSpc>
                <a:spcPts val="1800"/>
              </a:lnSpc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Font typeface="Courier New" charset="0"/>
              <a:buChar char="o"/>
              <a:defRPr sz="1400" baseline="0"/>
            </a:lvl3pPr>
          </a:lstStyle>
          <a:p>
            <a:pPr lvl="0"/>
            <a:r>
              <a:rPr lang="en-US" dirty="0"/>
              <a:t>Bullet level one is 18pt Arial with 21pt line spacing and a 9pt space after </a:t>
            </a:r>
          </a:p>
          <a:p>
            <a:pPr lvl="1"/>
            <a:r>
              <a:rPr lang="en-US" dirty="0"/>
              <a:t>Second level bullets are 16pt Arial with 20pt line spacing and an 8pt space after</a:t>
            </a:r>
          </a:p>
          <a:p>
            <a:pPr lvl="2"/>
            <a:r>
              <a:rPr lang="en-US" dirty="0"/>
              <a:t>Third level bullets are 14pt with an 18pt line spacing and a 7pt space after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©</a:t>
            </a:r>
            <a:r>
              <a:rPr lang="en-US" smtClean="0"/>
              <a:t>2018 Discover Financial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C0598A4-470A-764E-BF54-0E1638E4D9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023533"/>
            <a:ext cx="3886200" cy="426720"/>
          </a:xfrm>
          <a:solidFill>
            <a:schemeClr val="accent5"/>
          </a:solidFill>
        </p:spPr>
        <p:txBody>
          <a:bodyPr rIns="0"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>
                <a:solidFill>
                  <a:schemeClr val="bg1"/>
                </a:solidFill>
              </a:defRPr>
            </a:lvl1pPr>
            <a:lvl2pPr marL="342884" indent="0">
              <a:buNone/>
              <a:defRPr/>
            </a:lvl2pPr>
            <a:lvl3pPr marL="685766" indent="0">
              <a:buNone/>
              <a:defRPr/>
            </a:lvl3pPr>
            <a:lvl4pPr marL="1028649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dirty="0"/>
              <a:t>Subhead in Arial 14pt bold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23533"/>
            <a:ext cx="3886200" cy="426720"/>
          </a:xfrm>
          <a:solidFill>
            <a:schemeClr val="accent5"/>
          </a:solidFill>
        </p:spPr>
        <p:txBody>
          <a:bodyPr rIns="0"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>
                <a:solidFill>
                  <a:schemeClr val="bg1"/>
                </a:solidFill>
              </a:defRPr>
            </a:lvl1pPr>
            <a:lvl2pPr marL="342884" indent="0">
              <a:buNone/>
              <a:defRPr/>
            </a:lvl2pPr>
            <a:lvl3pPr marL="685766" indent="0">
              <a:buNone/>
              <a:defRPr/>
            </a:lvl3pPr>
            <a:lvl4pPr marL="1028649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dirty="0"/>
              <a:t>Subhead in Arial 14pt bold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679707"/>
            <a:ext cx="3886200" cy="3564461"/>
          </a:xfrm>
        </p:spPr>
        <p:txBody>
          <a:bodyPr>
            <a:noAutofit/>
          </a:bodyPr>
          <a:lstStyle>
            <a:lvl1pPr marL="182876" indent="-182876">
              <a:lnSpc>
                <a:spcPts val="2100"/>
              </a:lnSpc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-228594">
              <a:lnSpc>
                <a:spcPts val="2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.AppleSystemUIFont" charset="-120"/>
              <a:buChar char="–"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-228594">
              <a:lnSpc>
                <a:spcPts val="1800"/>
              </a:lnSpc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Font typeface="Courier New" charset="0"/>
              <a:buChar char="o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dirty="0"/>
              <a:t>Bullet level one is 18pt Arial with 21pt line spacing and a 9pt space after </a:t>
            </a:r>
          </a:p>
          <a:p>
            <a:pPr lvl="1"/>
            <a:r>
              <a:rPr lang="en-US" dirty="0"/>
              <a:t>Second level bullets are 16pt Arial with 20pt line spacing and an 8pt space after</a:t>
            </a:r>
          </a:p>
          <a:p>
            <a:pPr lvl="2"/>
            <a:r>
              <a:rPr lang="en-US" dirty="0"/>
              <a:t>Third level bullets are 14pt with an 18pt line spacing and a 7pt space after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93246" y="-42068"/>
            <a:ext cx="1983629" cy="729304"/>
            <a:chOff x="93246" y="-42068"/>
            <a:chExt cx="1983629" cy="729304"/>
          </a:xfrm>
        </p:grpSpPr>
        <p:pic>
          <p:nvPicPr>
            <p:cNvPr id="18" name="Picture 17"/>
            <p:cNvPicPr>
              <a:picLocks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246" y="-42068"/>
              <a:ext cx="1983629" cy="729304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 userDrawn="1"/>
          </p:nvCxnSpPr>
          <p:spPr>
            <a:xfrm>
              <a:off x="1984202" y="172551"/>
              <a:ext cx="1" cy="256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 Blue, 1 Line Headline,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70432"/>
            <a:ext cx="8229600" cy="853440"/>
          </a:xfrm>
        </p:spPr>
        <p:txBody>
          <a:bodyPr anchor="t" anchorCtr="0"/>
          <a:lstStyle>
            <a:lvl1pPr>
              <a:lnSpc>
                <a:spcPts val="2800"/>
              </a:lnSpc>
              <a:defRPr sz="2600" baseline="0"/>
            </a:lvl1pPr>
          </a:lstStyle>
          <a:p>
            <a:r>
              <a:rPr lang="en-US" dirty="0"/>
              <a:t>Single headlines are Arial 26pt and set in title case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82242"/>
            <a:ext cx="2438400" cy="3561927"/>
          </a:xfrm>
        </p:spPr>
        <p:txBody>
          <a:bodyPr>
            <a:noAutofit/>
          </a:bodyPr>
          <a:lstStyle>
            <a:lvl1pPr marL="182876" indent="-182876">
              <a:lnSpc>
                <a:spcPts val="2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Font typeface="Arial" charset="0"/>
              <a:buChar char="•"/>
              <a:defRPr sz="1600" baseline="0"/>
            </a:lvl1pPr>
            <a:lvl2pPr marL="365751" indent="-182876">
              <a:lnSpc>
                <a:spcPts val="1800"/>
              </a:lnSpc>
              <a:spcBef>
                <a:spcPts val="0"/>
              </a:spcBef>
              <a:spcAft>
                <a:spcPts val="700"/>
              </a:spcAft>
              <a:buClr>
                <a:schemeClr val="accent5"/>
              </a:buClr>
              <a:buFont typeface=".AppleSystemUIFont" charset="-120"/>
              <a:buChar char="–"/>
              <a:defRPr sz="1400" baseline="0"/>
            </a:lvl2pPr>
          </a:lstStyle>
          <a:p>
            <a:pPr lvl="0"/>
            <a:r>
              <a:rPr lang="en-US" dirty="0"/>
              <a:t>Bullet level one is 16pt Arial with 20pt line spacing and an 8pt paragraph spacing after </a:t>
            </a:r>
          </a:p>
          <a:p>
            <a:pPr lvl="1"/>
            <a:r>
              <a:rPr lang="en-US" dirty="0"/>
              <a:t>Second level bullets are 14pt with an 18pt line spacing and a 7pt space after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©</a:t>
            </a:r>
            <a:r>
              <a:rPr lang="en-US" smtClean="0"/>
              <a:t>2018 Discover Financial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C0598A4-470A-764E-BF54-0E1638E4D9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023872"/>
            <a:ext cx="2438400" cy="426720"/>
          </a:xfrm>
          <a:solidFill>
            <a:schemeClr val="tx2"/>
          </a:solidFill>
        </p:spPr>
        <p:txBody>
          <a:bodyPr rIns="0"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>
                <a:solidFill>
                  <a:schemeClr val="bg1"/>
                </a:solidFill>
              </a:defRPr>
            </a:lvl1pPr>
            <a:lvl2pPr marL="342884" indent="0">
              <a:buNone/>
              <a:defRPr/>
            </a:lvl2pPr>
            <a:lvl3pPr marL="685766" indent="0">
              <a:buNone/>
              <a:defRPr/>
            </a:lvl3pPr>
            <a:lvl4pPr marL="1028649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dirty="0"/>
              <a:t>Subhead in Arial 14pt bold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352800" y="2023872"/>
            <a:ext cx="2438400" cy="426720"/>
          </a:xfrm>
          <a:solidFill>
            <a:schemeClr val="tx2"/>
          </a:solidFill>
        </p:spPr>
        <p:txBody>
          <a:bodyPr rIns="0"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en-US" sz="14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884" indent="0">
              <a:buNone/>
              <a:defRPr/>
            </a:lvl2pPr>
            <a:lvl3pPr marL="685766" indent="0">
              <a:buNone/>
              <a:defRPr/>
            </a:lvl3pPr>
            <a:lvl4pPr marL="1028649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dirty="0"/>
              <a:t>Subhead in Arial 14pt bold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248400" y="2023872"/>
            <a:ext cx="2438400" cy="426720"/>
          </a:xfrm>
          <a:solidFill>
            <a:schemeClr val="tx2"/>
          </a:solidFill>
        </p:spPr>
        <p:txBody>
          <a:bodyPr rIns="0"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en-US" sz="14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884" indent="0">
              <a:buNone/>
              <a:defRPr/>
            </a:lvl2pPr>
            <a:lvl3pPr marL="685766" indent="0">
              <a:buNone/>
              <a:defRPr/>
            </a:lvl3pPr>
            <a:lvl4pPr marL="1028649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dirty="0"/>
              <a:t>Subhead in Arial 14pt bold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3352800" y="2682242"/>
            <a:ext cx="2438400" cy="3561927"/>
          </a:xfrm>
        </p:spPr>
        <p:txBody>
          <a:bodyPr>
            <a:noAutofit/>
          </a:bodyPr>
          <a:lstStyle>
            <a:lvl1pPr marL="182876" indent="-182876">
              <a:lnSpc>
                <a:spcPts val="2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Font typeface="Arial" charset="0"/>
              <a:buChar char="•"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618" indent="-285743">
              <a:lnSpc>
                <a:spcPts val="1800"/>
              </a:lnSpc>
              <a:spcBef>
                <a:spcPts val="0"/>
              </a:spcBef>
              <a:spcAft>
                <a:spcPts val="700"/>
              </a:spcAft>
              <a:buClr>
                <a:schemeClr val="accent5"/>
              </a:buClr>
              <a:buFont typeface=".AppleSystemUIFont" charset="-120"/>
              <a:buChar char="–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182876" lvl="0" indent="-182876" algn="l" defTabSz="685766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Font typeface="Arial" charset="0"/>
              <a:buChar char="•"/>
            </a:pPr>
            <a:r>
              <a:rPr lang="en-US" dirty="0"/>
              <a:t>Bullet level one is 16pt Arial with 20pt line spacing and an 8pt paragraph spacing after </a:t>
            </a:r>
          </a:p>
          <a:p>
            <a:pPr marL="365751" lvl="1" indent="-182876" algn="l" defTabSz="685766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700"/>
              </a:spcAft>
              <a:buClr>
                <a:schemeClr val="accent5"/>
              </a:buClr>
              <a:buFont typeface=".AppleSystemUIFont" charset="-120"/>
              <a:buChar char="–"/>
            </a:pPr>
            <a:r>
              <a:rPr lang="en-US" dirty="0"/>
              <a:t>Second level bullets are 14pt with an 18pt line spacing and a 7pt space after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248400" y="2682242"/>
            <a:ext cx="2438400" cy="3561927"/>
          </a:xfrm>
        </p:spPr>
        <p:txBody>
          <a:bodyPr>
            <a:noAutofit/>
          </a:bodyPr>
          <a:lstStyle>
            <a:lvl1pPr marL="182876" indent="-182876">
              <a:lnSpc>
                <a:spcPts val="2000"/>
              </a:lnSpc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618" indent="-285743">
              <a:lnSpc>
                <a:spcPts val="1800"/>
              </a:lnSpc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Font typeface=".AppleSystemUIFont" charset="-120"/>
              <a:buChar char="–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182876" lvl="0" indent="-182876" algn="l" defTabSz="685766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Font typeface="Arial" charset="0"/>
              <a:buChar char="•"/>
            </a:pPr>
            <a:r>
              <a:rPr lang="en-US" dirty="0"/>
              <a:t>Bullet level one is 16pt Arial with 20pt line spacing and an 8pt paragraph spacing after </a:t>
            </a:r>
          </a:p>
          <a:p>
            <a:pPr marL="365751" lvl="1" indent="-182876" algn="l" defTabSz="685766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700"/>
              </a:spcAft>
              <a:buClr>
                <a:schemeClr val="accent5"/>
              </a:buClr>
              <a:buFont typeface=".AppleSystemUIFont" charset="-120"/>
              <a:buChar char="–"/>
            </a:pPr>
            <a:r>
              <a:rPr lang="en-US" dirty="0"/>
              <a:t>Second level bullets are 14pt with an 18pt line spacing and a 7pt space after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, 1 Line Headline,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689" y="-3757"/>
            <a:ext cx="1280160" cy="4706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70432"/>
            <a:ext cx="8229600" cy="853440"/>
          </a:xfrm>
        </p:spPr>
        <p:txBody>
          <a:bodyPr anchor="t" anchorCtr="0"/>
          <a:lstStyle>
            <a:lvl1pPr>
              <a:lnSpc>
                <a:spcPts val="2800"/>
              </a:lnSpc>
              <a:defRPr sz="26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Single headlines are Arial 26pt and set in title case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82242"/>
            <a:ext cx="2438400" cy="3561927"/>
          </a:xfrm>
        </p:spPr>
        <p:txBody>
          <a:bodyPr>
            <a:noAutofit/>
          </a:bodyPr>
          <a:lstStyle>
            <a:lvl1pPr marL="182876" indent="-182876">
              <a:lnSpc>
                <a:spcPts val="2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charset="0"/>
              <a:buChar char="•"/>
              <a:defRPr sz="1600" baseline="0"/>
            </a:lvl1pPr>
            <a:lvl2pPr marL="365751" indent="-182876">
              <a:lnSpc>
                <a:spcPts val="1800"/>
              </a:lnSpc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Font typeface=".AppleSystemUIFont" charset="-120"/>
              <a:buChar char="–"/>
              <a:defRPr sz="1400" baseline="0"/>
            </a:lvl2pPr>
          </a:lstStyle>
          <a:p>
            <a:pPr lvl="0"/>
            <a:r>
              <a:rPr lang="en-US" dirty="0"/>
              <a:t>Bullet level one is 16pt Arial with 20pt line spacing and an 8pt paragraph spacing after </a:t>
            </a:r>
          </a:p>
          <a:p>
            <a:pPr lvl="1"/>
            <a:r>
              <a:rPr lang="en-US" dirty="0"/>
              <a:t>Second level bullets are 14pt with an 18pt line spacing and a 7pt space after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©</a:t>
            </a:r>
            <a:r>
              <a:rPr lang="en-US" smtClean="0"/>
              <a:t>2018 Discover Financial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C0598A4-470A-764E-BF54-0E1638E4D9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023872"/>
            <a:ext cx="2438400" cy="426720"/>
          </a:xfrm>
          <a:solidFill>
            <a:schemeClr val="accent5"/>
          </a:solidFill>
        </p:spPr>
        <p:txBody>
          <a:bodyPr rIns="0"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>
                <a:solidFill>
                  <a:schemeClr val="bg1"/>
                </a:solidFill>
              </a:defRPr>
            </a:lvl1pPr>
            <a:lvl2pPr marL="342884" indent="0">
              <a:buNone/>
              <a:defRPr/>
            </a:lvl2pPr>
            <a:lvl3pPr marL="685766" indent="0">
              <a:buNone/>
              <a:defRPr/>
            </a:lvl3pPr>
            <a:lvl4pPr marL="1028649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dirty="0"/>
              <a:t>Subhead in Arial 14pt bold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352800" y="2023872"/>
            <a:ext cx="2438400" cy="426720"/>
          </a:xfrm>
          <a:solidFill>
            <a:schemeClr val="accent5"/>
          </a:solidFill>
        </p:spPr>
        <p:txBody>
          <a:bodyPr rIns="0"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en-US" sz="14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884" indent="0">
              <a:buNone/>
              <a:defRPr/>
            </a:lvl2pPr>
            <a:lvl3pPr marL="685766" indent="0">
              <a:buNone/>
              <a:defRPr/>
            </a:lvl3pPr>
            <a:lvl4pPr marL="1028649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dirty="0"/>
              <a:t>Subhead in Arial 14pt bold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248400" y="2023872"/>
            <a:ext cx="2438400" cy="426720"/>
          </a:xfrm>
          <a:solidFill>
            <a:schemeClr val="accent5"/>
          </a:solidFill>
        </p:spPr>
        <p:txBody>
          <a:bodyPr rIns="0"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en-US" sz="14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884" indent="0">
              <a:buNone/>
              <a:defRPr/>
            </a:lvl2pPr>
            <a:lvl3pPr marL="685766" indent="0">
              <a:buNone/>
              <a:defRPr/>
            </a:lvl3pPr>
            <a:lvl4pPr marL="1028649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dirty="0"/>
              <a:t>Subhead in Arial 14pt bold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3352800" y="2682242"/>
            <a:ext cx="2438400" cy="3561927"/>
          </a:xfrm>
        </p:spPr>
        <p:txBody>
          <a:bodyPr>
            <a:noAutofit/>
          </a:bodyPr>
          <a:lstStyle>
            <a:lvl1pPr marL="182876" indent="-182876">
              <a:lnSpc>
                <a:spcPts val="2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charset="0"/>
              <a:buChar char="•"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618" indent="-285743">
              <a:lnSpc>
                <a:spcPts val="1800"/>
              </a:lnSpc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Font typeface=".AppleSystemUIFont" charset="-120"/>
              <a:buChar char="–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182876" lvl="0" indent="-182876" algn="l" defTabSz="685766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charset="0"/>
              <a:buChar char="•"/>
            </a:pPr>
            <a:r>
              <a:rPr lang="en-US" dirty="0"/>
              <a:t>Bullet level one is 16pt Arial with 20pt line spacing and an 8pt paragraph spacing after </a:t>
            </a:r>
          </a:p>
          <a:p>
            <a:pPr marL="365751" lvl="1" indent="-182876" algn="l" defTabSz="685766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Font typeface=".AppleSystemUIFont" charset="-120"/>
              <a:buChar char="–"/>
            </a:pPr>
            <a:r>
              <a:rPr lang="en-US" dirty="0"/>
              <a:t>Second level bullets are 14pt with an 18pt line spacing and a 7pt space after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248400" y="2682242"/>
            <a:ext cx="2438400" cy="3561927"/>
          </a:xfrm>
        </p:spPr>
        <p:txBody>
          <a:bodyPr>
            <a:noAutofit/>
          </a:bodyPr>
          <a:lstStyle>
            <a:lvl1pPr marL="182876" indent="-182876">
              <a:lnSpc>
                <a:spcPts val="2000"/>
              </a:lnSpc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618" indent="-285743">
              <a:lnSpc>
                <a:spcPts val="1800"/>
              </a:lnSpc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Font typeface=".AppleSystemUIFont" charset="-120"/>
              <a:buChar char="–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182876" lvl="0" indent="-182876" algn="l" defTabSz="685766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charset="0"/>
              <a:buChar char="•"/>
            </a:pPr>
            <a:r>
              <a:rPr lang="en-US" dirty="0"/>
              <a:t>Bullet level one is 16pt Arial with 20pt line spacing and an 8pt paragraph spacing after </a:t>
            </a:r>
          </a:p>
          <a:p>
            <a:pPr marL="365751" lvl="1" indent="-182876" algn="l" defTabSz="685766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Font typeface=".AppleSystemUIFont" charset="-120"/>
              <a:buChar char="–"/>
            </a:pPr>
            <a:r>
              <a:rPr lang="en-US" dirty="0"/>
              <a:t>Second level bullets are 14pt with an 18pt line spacing and a 7pt space after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93246" y="-42068"/>
            <a:ext cx="1983629" cy="729304"/>
            <a:chOff x="93246" y="-42068"/>
            <a:chExt cx="1983629" cy="729304"/>
          </a:xfrm>
        </p:grpSpPr>
        <p:pic>
          <p:nvPicPr>
            <p:cNvPr id="19" name="Picture 18"/>
            <p:cNvPicPr>
              <a:picLocks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246" y="-42068"/>
              <a:ext cx="1983629" cy="729304"/>
            </a:xfrm>
            <a:prstGeom prst="rect">
              <a:avLst/>
            </a:prstGeom>
          </p:spPr>
        </p:pic>
        <p:cxnSp>
          <p:nvCxnSpPr>
            <p:cNvPr id="21" name="Straight Connector 20"/>
            <p:cNvCxnSpPr/>
            <p:nvPr userDrawn="1"/>
          </p:nvCxnSpPr>
          <p:spPr>
            <a:xfrm>
              <a:off x="1984202" y="172551"/>
              <a:ext cx="1" cy="256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 Blue, Two Line Headline, Content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Headlines are Arial 26pt with 28pt line spacing and set in title case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©</a:t>
            </a:r>
            <a:r>
              <a:rPr lang="en-US" smtClean="0"/>
              <a:t>2018 Discover Financial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C0598A4-470A-764E-BF54-0E1638E4D9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hart Placeholder 12"/>
          <p:cNvSpPr>
            <a:spLocks noGrp="1"/>
          </p:cNvSpPr>
          <p:nvPr>
            <p:ph type="chart" sz="quarter" idx="16" hasCustomPrompt="1"/>
          </p:nvPr>
        </p:nvSpPr>
        <p:spPr>
          <a:xfrm>
            <a:off x="4800600" y="2957126"/>
            <a:ext cx="3886200" cy="3287041"/>
          </a:xfrm>
        </p:spPr>
        <p:txBody>
          <a:bodyPr lIns="91440" tIns="731520" bIns="91440" anchor="t" anchorCtr="0"/>
          <a:lstStyle>
            <a:lvl1pPr marL="0" indent="0" algn="ctr">
              <a:buNone/>
              <a:defRPr sz="900" b="1"/>
            </a:lvl1pPr>
          </a:lstStyle>
          <a:p>
            <a:r>
              <a:rPr lang="en-US" smtClean="0"/>
              <a:t>Click to create and then enter chart information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516929"/>
            <a:ext cx="3886200" cy="347472"/>
          </a:xfrm>
          <a:noFill/>
        </p:spPr>
        <p:txBody>
          <a:bodyPr rIns="0" anchor="t" anchorCtr="0"/>
          <a:lstStyle>
            <a:lvl1pPr marL="0" indent="0" algn="l" defTabSz="685766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6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84" indent="0">
              <a:buNone/>
              <a:defRPr/>
            </a:lvl2pPr>
            <a:lvl3pPr marL="685766" indent="0">
              <a:buNone/>
              <a:defRPr/>
            </a:lvl3pPr>
            <a:lvl4pPr marL="1028649" indent="0">
              <a:buNone/>
              <a:defRPr/>
            </a:lvl4pPr>
            <a:lvl5pPr marL="1371532" indent="0">
              <a:buNone/>
              <a:defRPr/>
            </a:lvl5pPr>
          </a:lstStyle>
          <a:p>
            <a:pPr marL="0" lvl="0" indent="0" algn="l" defTabSz="685766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/>
              <a:t>Chart subhead in Arial 16pt bold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00600" y="2910763"/>
            <a:ext cx="3886200" cy="0"/>
          </a:xfrm>
          <a:prstGeom prst="line">
            <a:avLst/>
          </a:prstGeom>
          <a:ln w="222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2516931"/>
            <a:ext cx="3886200" cy="3727237"/>
          </a:xfrm>
        </p:spPr>
        <p:txBody>
          <a:bodyPr>
            <a:noAutofit/>
          </a:bodyPr>
          <a:lstStyle>
            <a:lvl1pPr marL="182876" indent="-182876">
              <a:lnSpc>
                <a:spcPts val="2100"/>
              </a:lnSpc>
              <a:spcBef>
                <a:spcPts val="0"/>
              </a:spcBef>
              <a:spcAft>
                <a:spcPts val="900"/>
              </a:spcAft>
              <a:buClr>
                <a:schemeClr val="accent5"/>
              </a:buClr>
              <a:buFont typeface="Arial" charset="0"/>
              <a:buChar char="•"/>
              <a:defRPr sz="1800" baseline="0"/>
            </a:lvl1pPr>
            <a:lvl2pPr marL="457189" indent="-228594">
              <a:lnSpc>
                <a:spcPts val="2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Font typeface=".AppleSystemUIFont" charset="-120"/>
              <a:buChar char="–"/>
              <a:defRPr sz="1600" baseline="0"/>
            </a:lvl2pPr>
            <a:lvl3pPr marL="685783" indent="-228594">
              <a:lnSpc>
                <a:spcPts val="1800"/>
              </a:lnSpc>
              <a:spcBef>
                <a:spcPts val="0"/>
              </a:spcBef>
              <a:spcAft>
                <a:spcPts val="700"/>
              </a:spcAft>
              <a:buClr>
                <a:schemeClr val="accent5"/>
              </a:buClr>
              <a:buFont typeface="Courier New" charset="0"/>
              <a:buChar char="o"/>
              <a:defRPr sz="1400" baseline="0"/>
            </a:lvl3pPr>
          </a:lstStyle>
          <a:p>
            <a:pPr lvl="0"/>
            <a:r>
              <a:rPr lang="en-US" dirty="0"/>
              <a:t>Bullet level one is 18pt Arial with 21pt line spacing and a 9pt space after </a:t>
            </a:r>
          </a:p>
          <a:p>
            <a:pPr lvl="1"/>
            <a:r>
              <a:rPr lang="en-US" dirty="0"/>
              <a:t>Second level bullets are 16pt Arial with 20pt line spacing and an 8pt space after</a:t>
            </a:r>
          </a:p>
          <a:p>
            <a:pPr lvl="2"/>
            <a:r>
              <a:rPr lang="en-US" dirty="0"/>
              <a:t>Third level bullets are 14pt with an 18pt line spacing and a 7pt space after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, Two Line Headline, Content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689" y="-3757"/>
            <a:ext cx="1280160" cy="470664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Headlines are Arial 26pt with 28pt line spacing and set in title case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©</a:t>
            </a:r>
            <a:r>
              <a:rPr lang="en-US" smtClean="0"/>
              <a:t>2018 Discover Financial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C0598A4-470A-764E-BF54-0E1638E4D9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hart Placeholder 12"/>
          <p:cNvSpPr>
            <a:spLocks noGrp="1"/>
          </p:cNvSpPr>
          <p:nvPr>
            <p:ph type="chart" sz="quarter" idx="16" hasCustomPrompt="1"/>
          </p:nvPr>
        </p:nvSpPr>
        <p:spPr>
          <a:xfrm>
            <a:off x="4800600" y="2957126"/>
            <a:ext cx="3886200" cy="3287041"/>
          </a:xfrm>
        </p:spPr>
        <p:txBody>
          <a:bodyPr lIns="91440" tIns="731520" bIns="91440" anchor="t" anchorCtr="0"/>
          <a:lstStyle>
            <a:lvl1pPr marL="0" indent="0" algn="ctr">
              <a:buNone/>
              <a:defRPr sz="900" b="1"/>
            </a:lvl1pPr>
          </a:lstStyle>
          <a:p>
            <a:r>
              <a:rPr lang="en-US" smtClean="0"/>
              <a:t>Click to create and then enter chart information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516929"/>
            <a:ext cx="3886200" cy="347472"/>
          </a:xfrm>
          <a:noFill/>
        </p:spPr>
        <p:txBody>
          <a:bodyPr rIns="0" anchor="t" anchorCtr="0"/>
          <a:lstStyle>
            <a:lvl1pPr marL="0" indent="0" algn="l" defTabSz="685766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6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84" indent="0">
              <a:buNone/>
              <a:defRPr/>
            </a:lvl2pPr>
            <a:lvl3pPr marL="685766" indent="0">
              <a:buNone/>
              <a:defRPr/>
            </a:lvl3pPr>
            <a:lvl4pPr marL="1028649" indent="0">
              <a:buNone/>
              <a:defRPr/>
            </a:lvl4pPr>
            <a:lvl5pPr marL="1371532" indent="0">
              <a:buNone/>
              <a:defRPr/>
            </a:lvl5pPr>
          </a:lstStyle>
          <a:p>
            <a:pPr marL="0" lvl="0" indent="0" algn="l" defTabSz="685766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/>
              <a:t>Chart subhead in Arial 16pt bold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00600" y="2910763"/>
            <a:ext cx="3886200" cy="0"/>
          </a:xfrm>
          <a:prstGeom prst="line">
            <a:avLst/>
          </a:prstGeom>
          <a:ln w="222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2516931"/>
            <a:ext cx="3886200" cy="3727237"/>
          </a:xfrm>
        </p:spPr>
        <p:txBody>
          <a:bodyPr>
            <a:noAutofit/>
          </a:bodyPr>
          <a:lstStyle>
            <a:lvl1pPr marL="182876" indent="-182876">
              <a:lnSpc>
                <a:spcPts val="2100"/>
              </a:lnSpc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Font typeface="Arial" charset="0"/>
              <a:buChar char="•"/>
              <a:defRPr sz="1800" baseline="0"/>
            </a:lvl1pPr>
            <a:lvl2pPr marL="457189" indent="-228594">
              <a:lnSpc>
                <a:spcPts val="2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.AppleSystemUIFont" charset="-120"/>
              <a:buChar char="–"/>
              <a:defRPr sz="1600" baseline="0"/>
            </a:lvl2pPr>
            <a:lvl3pPr marL="685783" indent="-228594">
              <a:lnSpc>
                <a:spcPts val="1800"/>
              </a:lnSpc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Font typeface="Courier New" charset="0"/>
              <a:buChar char="o"/>
              <a:defRPr sz="1400" baseline="0"/>
            </a:lvl3pPr>
          </a:lstStyle>
          <a:p>
            <a:pPr lvl="0"/>
            <a:r>
              <a:rPr lang="en-US" dirty="0"/>
              <a:t>Bullet level one is 18pt Arial with 21pt line spacing and a 9pt space after </a:t>
            </a:r>
          </a:p>
          <a:p>
            <a:pPr lvl="1"/>
            <a:r>
              <a:rPr lang="en-US" dirty="0"/>
              <a:t>Second level bullets are 16pt Arial with 20pt line spacing and an 8pt space after</a:t>
            </a:r>
          </a:p>
          <a:p>
            <a:pPr lvl="2"/>
            <a:r>
              <a:rPr lang="en-US" dirty="0"/>
              <a:t>Third level bullets are 14pt with an 18pt line spacing and a 7pt space after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3246" y="-42068"/>
            <a:ext cx="1983629" cy="729304"/>
            <a:chOff x="93246" y="-42068"/>
            <a:chExt cx="1983629" cy="729304"/>
          </a:xfrm>
        </p:grpSpPr>
        <p:pic>
          <p:nvPicPr>
            <p:cNvPr id="20" name="Picture 19"/>
            <p:cNvPicPr>
              <a:picLocks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246" y="-42068"/>
              <a:ext cx="1983629" cy="729304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 userDrawn="1"/>
          </p:nvCxnSpPr>
          <p:spPr>
            <a:xfrm>
              <a:off x="1984202" y="172551"/>
              <a:ext cx="1" cy="256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 Blue, 1 Line Headline,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70432"/>
            <a:ext cx="8229600" cy="836952"/>
          </a:xfrm>
        </p:spPr>
        <p:txBody>
          <a:bodyPr anchor="t" anchorCtr="0"/>
          <a:lstStyle>
            <a:lvl1pPr>
              <a:lnSpc>
                <a:spcPts val="2800"/>
              </a:lnSpc>
              <a:defRPr sz="2600" baseline="0"/>
            </a:lvl1pPr>
          </a:lstStyle>
          <a:p>
            <a:r>
              <a:rPr lang="en-US" dirty="0"/>
              <a:t>Single headlines are Arial 26pt and set in title case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©</a:t>
            </a:r>
            <a:r>
              <a:rPr lang="en-US" smtClean="0"/>
              <a:t>2018 Discover Financial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C0598A4-470A-764E-BF54-0E1638E4D9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025311"/>
            <a:ext cx="3886200" cy="347472"/>
          </a:xfrm>
          <a:noFill/>
        </p:spPr>
        <p:txBody>
          <a:bodyPr rIns="0" anchor="t" anchorCtr="0"/>
          <a:lstStyle>
            <a:lvl1pPr marL="0" indent="0" algn="l" defTabSz="685766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342884" indent="0">
              <a:buNone/>
              <a:defRPr/>
            </a:lvl2pPr>
            <a:lvl3pPr marL="685766" indent="0">
              <a:buNone/>
              <a:defRPr/>
            </a:lvl3pPr>
            <a:lvl4pPr marL="1028649" indent="0">
              <a:buNone/>
              <a:defRPr/>
            </a:lvl4pPr>
            <a:lvl5pPr marL="1371532" indent="0">
              <a:buNone/>
              <a:defRPr/>
            </a:lvl5pPr>
          </a:lstStyle>
          <a:p>
            <a:pPr marL="0" lvl="0" indent="0" algn="l" defTabSz="685766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/>
              <a:t>Chart subhead in Arial 16pt bold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457200" y="2428823"/>
            <a:ext cx="3886200" cy="0"/>
          </a:xfrm>
          <a:prstGeom prst="line">
            <a:avLst/>
          </a:prstGeom>
          <a:ln w="222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4800600" y="2428823"/>
            <a:ext cx="3886200" cy="0"/>
          </a:xfrm>
          <a:prstGeom prst="line">
            <a:avLst/>
          </a:prstGeom>
          <a:ln w="222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2025311"/>
            <a:ext cx="3886200" cy="347472"/>
          </a:xfrm>
          <a:noFill/>
        </p:spPr>
        <p:txBody>
          <a:bodyPr rIns="0" anchor="t" anchorCtr="0"/>
          <a:lstStyle>
            <a:lvl1pPr marL="0" indent="0" algn="l" defTabSz="685766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342884" indent="0">
              <a:buNone/>
              <a:defRPr/>
            </a:lvl2pPr>
            <a:lvl3pPr marL="685766" indent="0">
              <a:buNone/>
              <a:defRPr/>
            </a:lvl3pPr>
            <a:lvl4pPr marL="1028649" indent="0">
              <a:buNone/>
              <a:defRPr/>
            </a:lvl4pPr>
            <a:lvl5pPr marL="1371532" indent="0">
              <a:buNone/>
              <a:defRPr/>
            </a:lvl5pPr>
          </a:lstStyle>
          <a:p>
            <a:pPr marL="0" lvl="0" indent="0" algn="l" defTabSz="685766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/>
              <a:t>Chart subhead in Arial 16pt bold</a:t>
            </a:r>
          </a:p>
        </p:txBody>
      </p:sp>
      <p:sp>
        <p:nvSpPr>
          <p:cNvPr id="24" name="Chart Placeholder 7"/>
          <p:cNvSpPr>
            <a:spLocks noGrp="1"/>
          </p:cNvSpPr>
          <p:nvPr>
            <p:ph type="chart" sz="quarter" idx="19" hasCustomPrompt="1"/>
          </p:nvPr>
        </p:nvSpPr>
        <p:spPr>
          <a:xfrm>
            <a:off x="457200" y="2771287"/>
            <a:ext cx="3886200" cy="3472880"/>
          </a:xfrm>
        </p:spPr>
        <p:txBody>
          <a:bodyPr tIns="914400"/>
          <a:lstStyle>
            <a:lvl1pPr marL="0" indent="0" algn="ctr">
              <a:buNone/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create a new chart</a:t>
            </a:r>
            <a:endParaRPr lang="en-US" dirty="0"/>
          </a:p>
        </p:txBody>
      </p:sp>
      <p:sp>
        <p:nvSpPr>
          <p:cNvPr id="25" name="Chart Placeholder 11"/>
          <p:cNvSpPr>
            <a:spLocks noGrp="1"/>
          </p:cNvSpPr>
          <p:nvPr>
            <p:ph type="chart" sz="quarter" idx="20" hasCustomPrompt="1"/>
          </p:nvPr>
        </p:nvSpPr>
        <p:spPr>
          <a:xfrm>
            <a:off x="4800600" y="2771287"/>
            <a:ext cx="3886200" cy="3472880"/>
          </a:xfrm>
        </p:spPr>
        <p:txBody>
          <a:bodyPr tIns="914400"/>
          <a:lstStyle>
            <a:lvl1pPr marL="0" indent="0" algn="ctr" defTabSz="685766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create a new chart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, 1 Line Headline,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689" y="-3757"/>
            <a:ext cx="1280160" cy="47066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70432"/>
            <a:ext cx="8229600" cy="836952"/>
          </a:xfrm>
        </p:spPr>
        <p:txBody>
          <a:bodyPr anchor="t" anchorCtr="0"/>
          <a:lstStyle>
            <a:lvl1pPr>
              <a:lnSpc>
                <a:spcPts val="2800"/>
              </a:lnSpc>
              <a:defRPr sz="26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Single headlines are Arial 26pt and set in title case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©</a:t>
            </a:r>
            <a:r>
              <a:rPr lang="en-US" smtClean="0"/>
              <a:t>2018 Discover Financial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C0598A4-470A-764E-BF54-0E1638E4D9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025311"/>
            <a:ext cx="3886200" cy="347472"/>
          </a:xfrm>
          <a:noFill/>
        </p:spPr>
        <p:txBody>
          <a:bodyPr rIns="0" anchor="t" anchorCtr="0"/>
          <a:lstStyle>
            <a:lvl1pPr marL="0" indent="0" algn="l" defTabSz="685766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342884" indent="0">
              <a:buNone/>
              <a:defRPr/>
            </a:lvl2pPr>
            <a:lvl3pPr marL="685766" indent="0">
              <a:buNone/>
              <a:defRPr/>
            </a:lvl3pPr>
            <a:lvl4pPr marL="1028649" indent="0">
              <a:buNone/>
              <a:defRPr/>
            </a:lvl4pPr>
            <a:lvl5pPr marL="1371532" indent="0">
              <a:buNone/>
              <a:defRPr/>
            </a:lvl5pPr>
          </a:lstStyle>
          <a:p>
            <a:pPr marL="0" lvl="0" indent="0" algn="l" defTabSz="685766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/>
              <a:t>Chart subhead in Arial 16pt bold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457200" y="2428823"/>
            <a:ext cx="3886200" cy="0"/>
          </a:xfrm>
          <a:prstGeom prst="line">
            <a:avLst/>
          </a:prstGeom>
          <a:ln w="222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4800600" y="2428823"/>
            <a:ext cx="3886200" cy="0"/>
          </a:xfrm>
          <a:prstGeom prst="line">
            <a:avLst/>
          </a:prstGeom>
          <a:ln w="222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2025311"/>
            <a:ext cx="3886200" cy="347472"/>
          </a:xfrm>
          <a:noFill/>
        </p:spPr>
        <p:txBody>
          <a:bodyPr rIns="0" anchor="t" anchorCtr="0"/>
          <a:lstStyle>
            <a:lvl1pPr marL="0" indent="0" algn="l" defTabSz="685766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342884" indent="0">
              <a:buNone/>
              <a:defRPr/>
            </a:lvl2pPr>
            <a:lvl3pPr marL="685766" indent="0">
              <a:buNone/>
              <a:defRPr/>
            </a:lvl3pPr>
            <a:lvl4pPr marL="1028649" indent="0">
              <a:buNone/>
              <a:defRPr/>
            </a:lvl4pPr>
            <a:lvl5pPr marL="1371532" indent="0">
              <a:buNone/>
              <a:defRPr/>
            </a:lvl5pPr>
          </a:lstStyle>
          <a:p>
            <a:pPr marL="0" lvl="0" indent="0" algn="l" defTabSz="685766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/>
              <a:t>Chart subhead in Arial 16pt bold</a:t>
            </a:r>
          </a:p>
        </p:txBody>
      </p:sp>
      <p:sp>
        <p:nvSpPr>
          <p:cNvPr id="24" name="Chart Placeholder 7"/>
          <p:cNvSpPr>
            <a:spLocks noGrp="1"/>
          </p:cNvSpPr>
          <p:nvPr>
            <p:ph type="chart" sz="quarter" idx="19" hasCustomPrompt="1"/>
          </p:nvPr>
        </p:nvSpPr>
        <p:spPr>
          <a:xfrm>
            <a:off x="457200" y="2771287"/>
            <a:ext cx="3886200" cy="3472880"/>
          </a:xfrm>
        </p:spPr>
        <p:txBody>
          <a:bodyPr tIns="914400"/>
          <a:lstStyle>
            <a:lvl1pPr marL="0" indent="0" algn="ctr">
              <a:buNone/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create a new chart</a:t>
            </a:r>
            <a:endParaRPr lang="en-US" dirty="0"/>
          </a:p>
        </p:txBody>
      </p:sp>
      <p:sp>
        <p:nvSpPr>
          <p:cNvPr id="25" name="Chart Placeholder 11"/>
          <p:cNvSpPr>
            <a:spLocks noGrp="1"/>
          </p:cNvSpPr>
          <p:nvPr>
            <p:ph type="chart" sz="quarter" idx="20" hasCustomPrompt="1"/>
          </p:nvPr>
        </p:nvSpPr>
        <p:spPr>
          <a:xfrm>
            <a:off x="4800600" y="2771287"/>
            <a:ext cx="3886200" cy="3472880"/>
          </a:xfrm>
        </p:spPr>
        <p:txBody>
          <a:bodyPr tIns="914400"/>
          <a:lstStyle>
            <a:lvl1pPr marL="0" indent="0" algn="ctr" defTabSz="685766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create a new chart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93246" y="-42068"/>
            <a:ext cx="1983629" cy="729304"/>
            <a:chOff x="93246" y="-42068"/>
            <a:chExt cx="1983629" cy="729304"/>
          </a:xfrm>
        </p:grpSpPr>
        <p:pic>
          <p:nvPicPr>
            <p:cNvPr id="18" name="Picture 17"/>
            <p:cNvPicPr>
              <a:picLocks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246" y="-42068"/>
              <a:ext cx="1983629" cy="729304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 userDrawn="1"/>
          </p:nvCxnSpPr>
          <p:spPr>
            <a:xfrm>
              <a:off x="1984202" y="172551"/>
              <a:ext cx="1" cy="256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 Blue, 1 Line Headline, 4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©</a:t>
            </a:r>
            <a:r>
              <a:rPr lang="en-US" smtClean="0"/>
              <a:t>2018 Discover Financial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C0598A4-470A-764E-BF54-0E1638E4D9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11938"/>
            <a:ext cx="8229600" cy="774700"/>
          </a:xfrm>
        </p:spPr>
        <p:txBody>
          <a:bodyPr anchor="t" anchorCtr="0"/>
          <a:lstStyle>
            <a:lvl1pPr>
              <a:lnSpc>
                <a:spcPts val="2600"/>
              </a:lnSpc>
              <a:defRPr sz="2400" baseline="0"/>
            </a:lvl1pPr>
          </a:lstStyle>
          <a:p>
            <a:r>
              <a:rPr lang="en-US" dirty="0"/>
              <a:t>Smaller single headlines are Arial 24pt</a:t>
            </a:r>
          </a:p>
        </p:txBody>
      </p:sp>
      <p:sp>
        <p:nvSpPr>
          <p:cNvPr id="36" name="Chart Placeholder 7"/>
          <p:cNvSpPr>
            <a:spLocks noGrp="1"/>
          </p:cNvSpPr>
          <p:nvPr>
            <p:ph type="chart" sz="quarter" idx="19" hasCustomPrompt="1"/>
          </p:nvPr>
        </p:nvSpPr>
        <p:spPr>
          <a:xfrm>
            <a:off x="457200" y="2023535"/>
            <a:ext cx="3886200" cy="1405471"/>
          </a:xfrm>
        </p:spPr>
        <p:txBody>
          <a:bodyPr tIns="91440" rIns="0"/>
          <a:lstStyle>
            <a:lvl1pPr marL="0" indent="0" algn="ctr">
              <a:buNone/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create a new chart</a:t>
            </a:r>
            <a:endParaRPr 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1609572"/>
            <a:ext cx="3886200" cy="347472"/>
          </a:xfrm>
          <a:noFill/>
        </p:spPr>
        <p:txBody>
          <a:bodyPr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  <a:lvl2pPr marL="342884" indent="0">
              <a:buNone/>
              <a:defRPr/>
            </a:lvl2pPr>
            <a:lvl3pPr marL="685766" indent="0">
              <a:buNone/>
              <a:defRPr/>
            </a:lvl3pPr>
            <a:lvl4pPr marL="1028649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dirty="0"/>
              <a:t>Chart subhead in Arial 14pt bold</a:t>
            </a:r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457200" y="2013084"/>
            <a:ext cx="3886200" cy="0"/>
          </a:xfrm>
          <a:prstGeom prst="line">
            <a:avLst/>
          </a:prstGeom>
          <a:ln w="222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4800600" y="2013084"/>
            <a:ext cx="3886200" cy="0"/>
          </a:xfrm>
          <a:prstGeom prst="line">
            <a:avLst/>
          </a:prstGeom>
          <a:ln w="222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hart Placeholder 7"/>
          <p:cNvSpPr>
            <a:spLocks noGrp="1"/>
          </p:cNvSpPr>
          <p:nvPr>
            <p:ph type="chart" sz="quarter" idx="27" hasCustomPrompt="1"/>
          </p:nvPr>
        </p:nvSpPr>
        <p:spPr>
          <a:xfrm>
            <a:off x="4800600" y="2023535"/>
            <a:ext cx="3886200" cy="1405471"/>
          </a:xfrm>
        </p:spPr>
        <p:txBody>
          <a:bodyPr tIns="91440" rIns="0"/>
          <a:lstStyle>
            <a:lvl1pPr marL="0" indent="0" algn="ctr" defTabSz="685766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1000"/>
              </a:spcAft>
              <a:buClr>
                <a:schemeClr val="accent3"/>
              </a:buClr>
              <a:buFont typeface="Arial" panose="020B0604020202020204" pitchFamily="34" charset="0"/>
              <a:buNone/>
              <a:defRPr lang="en-US" sz="11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create a new chart</a:t>
            </a:r>
            <a:endParaRPr lang="en-US" dirty="0"/>
          </a:p>
        </p:txBody>
      </p:sp>
      <p:sp>
        <p:nvSpPr>
          <p:cNvPr id="41" name="Chart Placeholder 7"/>
          <p:cNvSpPr>
            <a:spLocks noGrp="1"/>
          </p:cNvSpPr>
          <p:nvPr>
            <p:ph type="chart" sz="quarter" idx="28" hasCustomPrompt="1"/>
          </p:nvPr>
        </p:nvSpPr>
        <p:spPr>
          <a:xfrm>
            <a:off x="457200" y="4436103"/>
            <a:ext cx="3886200" cy="1405471"/>
          </a:xfrm>
        </p:spPr>
        <p:txBody>
          <a:bodyPr tIns="91440" rIns="0"/>
          <a:lstStyle>
            <a:lvl1pPr marL="0" indent="0" algn="ctr" defTabSz="685766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1000"/>
              </a:spcAft>
              <a:buClr>
                <a:schemeClr val="accent3"/>
              </a:buClr>
              <a:buFont typeface="Arial" panose="020B0604020202020204" pitchFamily="34" charset="0"/>
              <a:buNone/>
              <a:defRPr lang="en-US" sz="11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create a new chart</a:t>
            </a:r>
            <a:endParaRPr lang="en-US" dirty="0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457200" y="4439996"/>
            <a:ext cx="3886200" cy="0"/>
          </a:xfrm>
          <a:prstGeom prst="line">
            <a:avLst/>
          </a:prstGeom>
          <a:ln w="222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4800600" y="4430317"/>
            <a:ext cx="3886200" cy="0"/>
          </a:xfrm>
          <a:prstGeom prst="line">
            <a:avLst/>
          </a:prstGeom>
          <a:ln w="222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hart Placeholder 7"/>
          <p:cNvSpPr>
            <a:spLocks noGrp="1"/>
          </p:cNvSpPr>
          <p:nvPr>
            <p:ph type="chart" sz="quarter" idx="31" hasCustomPrompt="1"/>
          </p:nvPr>
        </p:nvSpPr>
        <p:spPr>
          <a:xfrm>
            <a:off x="4800600" y="4436103"/>
            <a:ext cx="3886200" cy="1405471"/>
          </a:xfrm>
        </p:spPr>
        <p:txBody>
          <a:bodyPr tIns="91440" rIns="0"/>
          <a:lstStyle>
            <a:lvl1pPr marL="0" indent="0" algn="ctr" defTabSz="685766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1000"/>
              </a:spcAft>
              <a:buClr>
                <a:schemeClr val="accent3"/>
              </a:buClr>
              <a:buFont typeface="Arial" panose="020B0604020202020204" pitchFamily="34" charset="0"/>
              <a:buNone/>
              <a:defRPr lang="en-US" sz="11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create a new chart</a:t>
            </a:r>
            <a:endParaRPr 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4800600" y="1609572"/>
            <a:ext cx="3886200" cy="347472"/>
          </a:xfrm>
          <a:noFill/>
        </p:spPr>
        <p:txBody>
          <a:bodyPr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  <a:lvl2pPr marL="342884" indent="0">
              <a:buNone/>
              <a:defRPr/>
            </a:lvl2pPr>
            <a:lvl3pPr marL="685766" indent="0">
              <a:buNone/>
              <a:defRPr/>
            </a:lvl3pPr>
            <a:lvl4pPr marL="1028649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dirty="0"/>
              <a:t>Chart subhead in Arial 14pt bold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4800600" y="4036484"/>
            <a:ext cx="3886200" cy="347472"/>
          </a:xfrm>
          <a:noFill/>
        </p:spPr>
        <p:txBody>
          <a:bodyPr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  <a:lvl2pPr marL="342884" indent="0">
              <a:buNone/>
              <a:defRPr/>
            </a:lvl2pPr>
            <a:lvl3pPr marL="685766" indent="0">
              <a:buNone/>
              <a:defRPr/>
            </a:lvl3pPr>
            <a:lvl4pPr marL="1028649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dirty="0"/>
              <a:t>Chart subhead in Arial 14pt bold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457200" y="4036484"/>
            <a:ext cx="3886200" cy="347472"/>
          </a:xfrm>
          <a:noFill/>
        </p:spPr>
        <p:txBody>
          <a:bodyPr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  <a:lvl2pPr marL="342884" indent="0">
              <a:buNone/>
              <a:defRPr/>
            </a:lvl2pPr>
            <a:lvl3pPr marL="685766" indent="0">
              <a:buNone/>
              <a:defRPr/>
            </a:lvl3pPr>
            <a:lvl4pPr marL="1028649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dirty="0"/>
              <a:t>Chart subhead in Arial 14pt bold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, 1 Line Headline, 4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689" y="-3757"/>
            <a:ext cx="1280160" cy="47066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©</a:t>
            </a:r>
            <a:r>
              <a:rPr lang="en-US" smtClean="0"/>
              <a:t>2018 Discover Financial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C0598A4-470A-764E-BF54-0E1638E4D9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11938"/>
            <a:ext cx="8229600" cy="774700"/>
          </a:xfrm>
        </p:spPr>
        <p:txBody>
          <a:bodyPr anchor="t" anchorCtr="0"/>
          <a:lstStyle>
            <a:lvl1pPr>
              <a:lnSpc>
                <a:spcPts val="2600"/>
              </a:lnSpc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Smaller single headlines are Arial 24pt</a:t>
            </a:r>
          </a:p>
        </p:txBody>
      </p:sp>
      <p:sp>
        <p:nvSpPr>
          <p:cNvPr id="36" name="Chart Placeholder 7"/>
          <p:cNvSpPr>
            <a:spLocks noGrp="1"/>
          </p:cNvSpPr>
          <p:nvPr>
            <p:ph type="chart" sz="quarter" idx="19" hasCustomPrompt="1"/>
          </p:nvPr>
        </p:nvSpPr>
        <p:spPr>
          <a:xfrm>
            <a:off x="457200" y="2023535"/>
            <a:ext cx="3886200" cy="1405471"/>
          </a:xfrm>
        </p:spPr>
        <p:txBody>
          <a:bodyPr tIns="91440" rIns="0"/>
          <a:lstStyle>
            <a:lvl1pPr marL="0" indent="0" algn="ctr">
              <a:buNone/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create a new chart</a:t>
            </a:r>
            <a:endParaRPr 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1609572"/>
            <a:ext cx="3886200" cy="347472"/>
          </a:xfrm>
          <a:noFill/>
        </p:spPr>
        <p:txBody>
          <a:bodyPr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  <a:lvl2pPr marL="342884" indent="0">
              <a:buNone/>
              <a:defRPr/>
            </a:lvl2pPr>
            <a:lvl3pPr marL="685766" indent="0">
              <a:buNone/>
              <a:defRPr/>
            </a:lvl3pPr>
            <a:lvl4pPr marL="1028649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dirty="0"/>
              <a:t>Chart subhead in Arial 14pt bold</a:t>
            </a:r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457200" y="2013084"/>
            <a:ext cx="3886200" cy="0"/>
          </a:xfrm>
          <a:prstGeom prst="line">
            <a:avLst/>
          </a:prstGeom>
          <a:ln w="222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4800600" y="2013084"/>
            <a:ext cx="3886200" cy="0"/>
          </a:xfrm>
          <a:prstGeom prst="line">
            <a:avLst/>
          </a:prstGeom>
          <a:ln w="222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hart Placeholder 7"/>
          <p:cNvSpPr>
            <a:spLocks noGrp="1"/>
          </p:cNvSpPr>
          <p:nvPr>
            <p:ph type="chart" sz="quarter" idx="27" hasCustomPrompt="1"/>
          </p:nvPr>
        </p:nvSpPr>
        <p:spPr>
          <a:xfrm>
            <a:off x="4800600" y="2023535"/>
            <a:ext cx="3886200" cy="1405471"/>
          </a:xfrm>
        </p:spPr>
        <p:txBody>
          <a:bodyPr tIns="91440" rIns="0"/>
          <a:lstStyle>
            <a:lvl1pPr marL="0" indent="0" algn="ctr" defTabSz="685766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1000"/>
              </a:spcAft>
              <a:buClr>
                <a:schemeClr val="accent3"/>
              </a:buClr>
              <a:buFont typeface="Arial" panose="020B0604020202020204" pitchFamily="34" charset="0"/>
              <a:buNone/>
              <a:defRPr lang="en-US" sz="11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create a new chart</a:t>
            </a:r>
            <a:endParaRPr lang="en-US" dirty="0"/>
          </a:p>
        </p:txBody>
      </p:sp>
      <p:sp>
        <p:nvSpPr>
          <p:cNvPr id="41" name="Chart Placeholder 7"/>
          <p:cNvSpPr>
            <a:spLocks noGrp="1"/>
          </p:cNvSpPr>
          <p:nvPr>
            <p:ph type="chart" sz="quarter" idx="28" hasCustomPrompt="1"/>
          </p:nvPr>
        </p:nvSpPr>
        <p:spPr>
          <a:xfrm>
            <a:off x="457200" y="4436103"/>
            <a:ext cx="3886200" cy="1405471"/>
          </a:xfrm>
        </p:spPr>
        <p:txBody>
          <a:bodyPr tIns="91440" rIns="0"/>
          <a:lstStyle>
            <a:lvl1pPr marL="0" indent="0" algn="ctr" defTabSz="685766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1000"/>
              </a:spcAft>
              <a:buClr>
                <a:schemeClr val="accent3"/>
              </a:buClr>
              <a:buFont typeface="Arial" panose="020B0604020202020204" pitchFamily="34" charset="0"/>
              <a:buNone/>
              <a:defRPr lang="en-US" sz="11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create a new chart</a:t>
            </a:r>
            <a:endParaRPr lang="en-US" dirty="0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457200" y="4439996"/>
            <a:ext cx="3886200" cy="0"/>
          </a:xfrm>
          <a:prstGeom prst="line">
            <a:avLst/>
          </a:prstGeom>
          <a:ln w="222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4800600" y="4430317"/>
            <a:ext cx="3886200" cy="0"/>
          </a:xfrm>
          <a:prstGeom prst="line">
            <a:avLst/>
          </a:prstGeom>
          <a:ln w="222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hart Placeholder 7"/>
          <p:cNvSpPr>
            <a:spLocks noGrp="1"/>
          </p:cNvSpPr>
          <p:nvPr>
            <p:ph type="chart" sz="quarter" idx="31" hasCustomPrompt="1"/>
          </p:nvPr>
        </p:nvSpPr>
        <p:spPr>
          <a:xfrm>
            <a:off x="4800600" y="4436103"/>
            <a:ext cx="3886200" cy="1405471"/>
          </a:xfrm>
        </p:spPr>
        <p:txBody>
          <a:bodyPr tIns="91440" rIns="0"/>
          <a:lstStyle>
            <a:lvl1pPr marL="0" indent="0" algn="ctr" defTabSz="685766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1000"/>
              </a:spcAft>
              <a:buClr>
                <a:schemeClr val="accent3"/>
              </a:buClr>
              <a:buFont typeface="Arial" panose="020B0604020202020204" pitchFamily="34" charset="0"/>
              <a:buNone/>
              <a:defRPr lang="en-US" sz="11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create a new chart</a:t>
            </a:r>
            <a:endParaRPr 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4800600" y="1609572"/>
            <a:ext cx="3886200" cy="347472"/>
          </a:xfrm>
          <a:noFill/>
        </p:spPr>
        <p:txBody>
          <a:bodyPr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  <a:lvl2pPr marL="342884" indent="0">
              <a:buNone/>
              <a:defRPr/>
            </a:lvl2pPr>
            <a:lvl3pPr marL="685766" indent="0">
              <a:buNone/>
              <a:defRPr/>
            </a:lvl3pPr>
            <a:lvl4pPr marL="1028649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dirty="0"/>
              <a:t>Chart subhead in Arial 14pt bold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4800600" y="4036484"/>
            <a:ext cx="3886200" cy="347472"/>
          </a:xfrm>
          <a:noFill/>
        </p:spPr>
        <p:txBody>
          <a:bodyPr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  <a:lvl2pPr marL="342884" indent="0">
              <a:buNone/>
              <a:defRPr/>
            </a:lvl2pPr>
            <a:lvl3pPr marL="685766" indent="0">
              <a:buNone/>
              <a:defRPr/>
            </a:lvl3pPr>
            <a:lvl4pPr marL="1028649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dirty="0"/>
              <a:t>Chart subhead in Arial 14pt bold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457200" y="4036484"/>
            <a:ext cx="3886200" cy="347472"/>
          </a:xfrm>
          <a:noFill/>
        </p:spPr>
        <p:txBody>
          <a:bodyPr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  <a:lvl2pPr marL="342884" indent="0">
              <a:buNone/>
              <a:defRPr/>
            </a:lvl2pPr>
            <a:lvl3pPr marL="685766" indent="0">
              <a:buNone/>
              <a:defRPr/>
            </a:lvl3pPr>
            <a:lvl4pPr marL="1028649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dirty="0"/>
              <a:t>Chart subhead in Arial 14pt bold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93246" y="-42068"/>
            <a:ext cx="1983629" cy="729304"/>
            <a:chOff x="93246" y="-42068"/>
            <a:chExt cx="1983629" cy="729304"/>
          </a:xfrm>
        </p:grpSpPr>
        <p:pic>
          <p:nvPicPr>
            <p:cNvPr id="23" name="Picture 22"/>
            <p:cNvPicPr>
              <a:picLocks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246" y="-42068"/>
              <a:ext cx="1983629" cy="729304"/>
            </a:xfrm>
            <a:prstGeom prst="rect">
              <a:avLst/>
            </a:prstGeom>
          </p:spPr>
        </p:pic>
        <p:cxnSp>
          <p:nvCxnSpPr>
            <p:cNvPr id="24" name="Straight Connector 23"/>
            <p:cNvCxnSpPr/>
            <p:nvPr userDrawn="1"/>
          </p:nvCxnSpPr>
          <p:spPr>
            <a:xfrm>
              <a:off x="1984202" y="172551"/>
              <a:ext cx="1" cy="256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 Circles 2, 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984" cy="6858000"/>
          </a:xfrm>
          <a:prstGeom prst="rect">
            <a:avLst/>
          </a:prstGeom>
        </p:spPr>
      </p:pic>
      <p:sp>
        <p:nvSpPr>
          <p:cNvPr id="9" name="Title 11"/>
          <p:cNvSpPr>
            <a:spLocks noGrp="1"/>
          </p:cNvSpPr>
          <p:nvPr>
            <p:ph type="title" hasCustomPrompt="1"/>
          </p:nvPr>
        </p:nvSpPr>
        <p:spPr>
          <a:xfrm>
            <a:off x="2286000" y="3977640"/>
            <a:ext cx="6400800" cy="1148255"/>
          </a:xfrm>
        </p:spPr>
        <p:txBody>
          <a:bodyPr rIns="0" anchor="t" anchorCtr="0">
            <a:noAutofit/>
          </a:bodyPr>
          <a:lstStyle>
            <a:lvl1pPr algn="r">
              <a:lnSpc>
                <a:spcPts val="36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set in Arial 32pt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084064"/>
            <a:ext cx="4114800" cy="698180"/>
          </a:xfrm>
        </p:spPr>
        <p:txBody>
          <a:bodyPr rIns="0"/>
          <a:lstStyle>
            <a:lvl1pPr marL="0" indent="0" algn="r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Business Unit Name or Logo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0" y="3134950"/>
            <a:ext cx="1828800" cy="30749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 Blue Header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©</a:t>
            </a:r>
            <a:r>
              <a:rPr lang="en-US" smtClean="0"/>
              <a:t>2018 Discover Financial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C0598A4-470A-764E-BF54-0E1638E4D9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Header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689" y="-3757"/>
            <a:ext cx="1280160" cy="47066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©</a:t>
            </a:r>
            <a:r>
              <a:rPr lang="en-US" smtClean="0"/>
              <a:t>2018 Discover Financial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C0598A4-470A-764E-BF54-0E1638E4D98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3246" y="-42068"/>
            <a:ext cx="1983629" cy="729304"/>
            <a:chOff x="93246" y="-42068"/>
            <a:chExt cx="1983629" cy="729304"/>
          </a:xfrm>
        </p:grpSpPr>
        <p:pic>
          <p:nvPicPr>
            <p:cNvPr id="10" name="Picture 9"/>
            <p:cNvPicPr>
              <a:picLocks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246" y="-42068"/>
              <a:ext cx="1983629" cy="729304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 userDrawn="1"/>
          </p:nvCxnSpPr>
          <p:spPr>
            <a:xfrm>
              <a:off x="1984202" y="172551"/>
              <a:ext cx="1" cy="256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©</a:t>
            </a:r>
            <a:r>
              <a:rPr lang="en-US" smtClean="0"/>
              <a:t>2018 Discover Financial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C0598A4-470A-764E-BF54-0E1638E4D9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 Circles 1,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1"/>
          <p:cNvSpPr>
            <a:spLocks noGrp="1"/>
          </p:cNvSpPr>
          <p:nvPr>
            <p:ph type="title" hasCustomPrompt="1"/>
          </p:nvPr>
        </p:nvSpPr>
        <p:spPr>
          <a:xfrm>
            <a:off x="457200" y="480860"/>
            <a:ext cx="8229600" cy="1148255"/>
          </a:xfrm>
        </p:spPr>
        <p:txBody>
          <a:bodyPr rIns="0" anchor="b" anchorCtr="0">
            <a:noAutofit/>
          </a:bodyPr>
          <a:lstStyle>
            <a:lvl1pPr algn="r">
              <a:lnSpc>
                <a:spcPts val="3600"/>
              </a:lnSpc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in Arial 32pt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895600" y="1793752"/>
            <a:ext cx="5791200" cy="1020233"/>
          </a:xfrm>
        </p:spPr>
        <p:txBody>
          <a:bodyPr rIns="0"/>
          <a:lstStyle>
            <a:lvl1pPr marL="0" indent="0" algn="r" defTabSz="68576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Business Unit Name or Logo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4513" y="6238032"/>
            <a:ext cx="1572288" cy="264367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</a:t>
            </a:r>
            <a:r>
              <a:rPr lang="en-US" smtClean="0"/>
              <a:t>2018 Discover Financial Services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ircles,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733" r="12733"/>
          <a:stretch/>
        </p:blipFill>
        <p:spPr>
          <a:xfrm>
            <a:off x="-1" y="0"/>
            <a:ext cx="9144000" cy="6868160"/>
          </a:xfrm>
          <a:prstGeom prst="rect">
            <a:avLst/>
          </a:prstGeom>
        </p:spPr>
      </p:pic>
      <p:sp>
        <p:nvSpPr>
          <p:cNvPr id="6" name="Title 11"/>
          <p:cNvSpPr>
            <a:spLocks noGrp="1"/>
          </p:cNvSpPr>
          <p:nvPr>
            <p:ph type="title" hasCustomPrompt="1"/>
          </p:nvPr>
        </p:nvSpPr>
        <p:spPr>
          <a:xfrm>
            <a:off x="457200" y="566737"/>
            <a:ext cx="8229600" cy="1148255"/>
          </a:xfrm>
        </p:spPr>
        <p:txBody>
          <a:bodyPr rIns="0" anchor="b" anchorCtr="0">
            <a:noAutofit/>
          </a:bodyPr>
          <a:lstStyle>
            <a:lvl1pPr algn="r">
              <a:lnSpc>
                <a:spcPts val="3200"/>
              </a:lnSpc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 in Arial 30pt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895600" y="1879629"/>
            <a:ext cx="5791200" cy="1020233"/>
          </a:xfrm>
        </p:spPr>
        <p:txBody>
          <a:bodyPr rIns="0"/>
          <a:lstStyle>
            <a:lvl1pPr marL="0" indent="0" algn="r" defTabSz="68576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Business Unit Name or Logo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6894" y="6413925"/>
            <a:ext cx="1399478" cy="23354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 Blue, Content, 1/3 Photo 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6248400" y="609600"/>
            <a:ext cx="2895600" cy="6248400"/>
          </a:xfrm>
          <a:solidFill>
            <a:schemeClr val="bg2"/>
          </a:solidFill>
        </p:spPr>
        <p:txBody>
          <a:bodyPr lIns="457200" tIns="457200" rIns="457200" anchor="t" anchorCtr="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1/3 PAGE PICTURE PLACEHOLDER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 Click here, and then navigate to the Discover corporate presentation photo library to place 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an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3" y="2510368"/>
            <a:ext cx="3886201" cy="37338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800"/>
              </a:spcAft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content is set in Arial 16pt type with 20pt line spacing. Paragraphs have an 8pt space after.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48390"/>
            <a:ext cx="5334000" cy="974113"/>
          </a:xfrm>
        </p:spPr>
        <p:txBody>
          <a:bodyPr/>
          <a:lstStyle/>
          <a:p>
            <a:r>
              <a:rPr lang="en-US" dirty="0"/>
              <a:t>Headlines are Arial 26pt with 28pt line spacing and set in title case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</a:t>
            </a:r>
            <a:r>
              <a:rPr lang="en-US" smtClean="0"/>
              <a:t>2018 Discover Financial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0598A4-470A-764E-BF54-0E1638E4D9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, Content, 1/3 Photo 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6248400" y="609600"/>
            <a:ext cx="2895600" cy="6248400"/>
          </a:xfrm>
          <a:solidFill>
            <a:schemeClr val="bg2"/>
          </a:solidFill>
        </p:spPr>
        <p:txBody>
          <a:bodyPr lIns="457200" tIns="457200" rIns="457200" anchor="t" anchorCtr="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1/3 PAGE PICTURE PLACEHOLDER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 Click here, and then navigate to the Discover corporate presentation photo library to place 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an image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689" y="-3757"/>
            <a:ext cx="1280160" cy="47066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3" y="2510368"/>
            <a:ext cx="3886201" cy="37338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800"/>
              </a:spcAft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content is set in Arial 16pt type with 20pt line spacing. Paragraphs have an 8pt space after.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48390"/>
            <a:ext cx="5334000" cy="97411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Headlines are Arial 26pt with 28pt line spacing and set in title case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</a:t>
            </a:r>
            <a:r>
              <a:rPr lang="en-US" smtClean="0"/>
              <a:t>2018 Discover Financial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0598A4-470A-764E-BF54-0E1638E4D98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3246" y="-42068"/>
            <a:ext cx="1983629" cy="729304"/>
            <a:chOff x="93246" y="-42068"/>
            <a:chExt cx="1983629" cy="729304"/>
          </a:xfrm>
        </p:grpSpPr>
        <p:pic>
          <p:nvPicPr>
            <p:cNvPr id="15" name="Picture 14"/>
            <p:cNvPicPr>
              <a:picLocks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246" y="-42068"/>
              <a:ext cx="1983629" cy="729304"/>
            </a:xfrm>
            <a:prstGeom prst="rect">
              <a:avLst/>
            </a:prstGeom>
          </p:spPr>
        </p:pic>
        <p:cxnSp>
          <p:nvCxnSpPr>
            <p:cNvPr id="16" name="Straight Connector 15"/>
            <p:cNvCxnSpPr/>
            <p:nvPr userDrawn="1"/>
          </p:nvCxnSpPr>
          <p:spPr>
            <a:xfrm>
              <a:off x="1984202" y="172551"/>
              <a:ext cx="1" cy="256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 Blue, 1/3 Photo Left,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609600"/>
            <a:ext cx="2895600" cy="6248400"/>
          </a:xfrm>
          <a:solidFill>
            <a:schemeClr val="bg2"/>
          </a:solidFill>
        </p:spPr>
        <p:txBody>
          <a:bodyPr lIns="457200" tIns="457200" rIns="457200" anchor="t" anchorCtr="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1/3 PAGE PICTURE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PLACEHOLDER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 Click here, and then navigate to the Discover corporate presentation photo library to place 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an image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352803" y="2438400"/>
            <a:ext cx="5333999" cy="37338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800"/>
              </a:spcAft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content is set in Arial 16pt type with 20pt line spacing. Paragraphs have an 8pt space after.</a:t>
            </a:r>
          </a:p>
        </p:txBody>
      </p:sp>
      <p:sp>
        <p:nvSpPr>
          <p:cNvPr id="12" name="Title 8"/>
          <p:cNvSpPr>
            <a:spLocks noGrp="1"/>
          </p:cNvSpPr>
          <p:nvPr>
            <p:ph type="title" hasCustomPrompt="1"/>
          </p:nvPr>
        </p:nvSpPr>
        <p:spPr>
          <a:xfrm>
            <a:off x="3352800" y="609601"/>
            <a:ext cx="5334000" cy="1506747"/>
          </a:xfrm>
        </p:spPr>
        <p:txBody>
          <a:bodyPr rIns="0">
            <a:noAutofit/>
          </a:bodyPr>
          <a:lstStyle>
            <a:lvl1pPr>
              <a:defRPr sz="2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Arial 26pt with 28pt line spacing and set in title case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</a:t>
            </a:r>
            <a:r>
              <a:rPr lang="en-US" smtClean="0"/>
              <a:t>2018 Discover Financial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0598A4-470A-764E-BF54-0E1638E4D9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, 1/3 Photo Left,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689" y="-3757"/>
            <a:ext cx="1280160" cy="47066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609600"/>
            <a:ext cx="2895600" cy="6248400"/>
          </a:xfrm>
          <a:solidFill>
            <a:schemeClr val="bg2"/>
          </a:solidFill>
        </p:spPr>
        <p:txBody>
          <a:bodyPr lIns="457200" tIns="457200" rIns="457200" anchor="t" anchorCtr="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1/3 PAGE PICTURE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PLACEHOLDER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 Click here, and then navigate to the Discover corporate presentation photo library to place 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an image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352803" y="2438400"/>
            <a:ext cx="5333999" cy="37338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800"/>
              </a:spcAft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content is set in Arial 16pt type with 20pt line spacing. Paragraphs have an 8pt space after.</a:t>
            </a:r>
          </a:p>
        </p:txBody>
      </p:sp>
      <p:sp>
        <p:nvSpPr>
          <p:cNvPr id="12" name="Title 8"/>
          <p:cNvSpPr>
            <a:spLocks noGrp="1"/>
          </p:cNvSpPr>
          <p:nvPr>
            <p:ph type="title" hasCustomPrompt="1"/>
          </p:nvPr>
        </p:nvSpPr>
        <p:spPr>
          <a:xfrm>
            <a:off x="3352800" y="609601"/>
            <a:ext cx="5334000" cy="1506747"/>
          </a:xfrm>
        </p:spPr>
        <p:txBody>
          <a:bodyPr rIns="0">
            <a:noAutofit/>
          </a:bodyPr>
          <a:lstStyle>
            <a:lvl1pPr>
              <a:defRPr sz="26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Headlines are Arial 26pt with 28pt line spacing and set in title case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</a:t>
            </a:r>
            <a:r>
              <a:rPr lang="en-US" smtClean="0"/>
              <a:t>2018 Discover Financial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0598A4-470A-764E-BF54-0E1638E4D98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3246" y="-42068"/>
            <a:ext cx="1983629" cy="729304"/>
            <a:chOff x="93246" y="-42068"/>
            <a:chExt cx="1983629" cy="729304"/>
          </a:xfrm>
        </p:grpSpPr>
        <p:pic>
          <p:nvPicPr>
            <p:cNvPr id="16" name="Picture 15"/>
            <p:cNvPicPr>
              <a:picLocks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246" y="-42068"/>
              <a:ext cx="1983629" cy="729304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984202" y="172551"/>
              <a:ext cx="1" cy="256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 Blue, 1/2 Photo on Left,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609600"/>
            <a:ext cx="4343400" cy="6248400"/>
          </a:xfrm>
          <a:solidFill>
            <a:schemeClr val="bg2"/>
          </a:solidFill>
        </p:spPr>
        <p:txBody>
          <a:bodyPr lIns="457200" tIns="457200" rIns="457200" anchor="t" anchorCtr="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 1/2 PAGE PICTURE PLACEHOLDER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Click here, and then navigate to the Discover corporate presentation photo library to place an image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603" y="2438400"/>
            <a:ext cx="3886199" cy="37338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800"/>
              </a:spcAft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content is set in Arial 16pt type with 20pt line spacing. Paragraphs have an 8pt space after.</a:t>
            </a:r>
          </a:p>
        </p:txBody>
      </p:sp>
      <p:sp>
        <p:nvSpPr>
          <p:cNvPr id="12" name="Title 8"/>
          <p:cNvSpPr>
            <a:spLocks noGrp="1"/>
          </p:cNvSpPr>
          <p:nvPr>
            <p:ph type="title" hasCustomPrompt="1"/>
          </p:nvPr>
        </p:nvSpPr>
        <p:spPr>
          <a:xfrm>
            <a:off x="4800600" y="609601"/>
            <a:ext cx="3886200" cy="1506747"/>
          </a:xfrm>
        </p:spPr>
        <p:txBody>
          <a:bodyPr rIns="0">
            <a:noAutofit/>
          </a:bodyPr>
          <a:lstStyle>
            <a:lvl1pPr>
              <a:defRPr sz="2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Arial 26pt with 28pt line spacing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</a:t>
            </a:r>
            <a:r>
              <a:rPr lang="en-US" smtClean="0"/>
              <a:t>2018 Discover Financial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C0598A4-470A-764E-BF54-0E1638E4D9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ircles, 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61048"/>
          </a:xfrm>
          <a:prstGeom prst="rect">
            <a:avLst/>
          </a:prstGeom>
        </p:spPr>
      </p:pic>
      <p:sp>
        <p:nvSpPr>
          <p:cNvPr id="9" name="Title 11"/>
          <p:cNvSpPr>
            <a:spLocks noGrp="1"/>
          </p:cNvSpPr>
          <p:nvPr>
            <p:ph type="title" hasCustomPrompt="1"/>
          </p:nvPr>
        </p:nvSpPr>
        <p:spPr>
          <a:xfrm>
            <a:off x="2286000" y="3977640"/>
            <a:ext cx="6400800" cy="1148255"/>
          </a:xfrm>
        </p:spPr>
        <p:txBody>
          <a:bodyPr rIns="0" anchor="t" anchorCtr="0">
            <a:noAutofit/>
          </a:bodyPr>
          <a:lstStyle>
            <a:lvl1pPr algn="r">
              <a:lnSpc>
                <a:spcPts val="36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set in Arial 32pt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084064"/>
            <a:ext cx="4114800" cy="698180"/>
          </a:xfrm>
        </p:spPr>
        <p:txBody>
          <a:bodyPr rIns="0"/>
          <a:lstStyle>
            <a:lvl1pPr marL="0" indent="0" algn="r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Business Unit Name or Logo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0" y="3136106"/>
            <a:ext cx="1828800" cy="30518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, 1/2 Photo on Left,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689" y="-3757"/>
            <a:ext cx="1280160" cy="47066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609600"/>
            <a:ext cx="4343400" cy="6248400"/>
          </a:xfrm>
          <a:solidFill>
            <a:schemeClr val="bg2"/>
          </a:solidFill>
        </p:spPr>
        <p:txBody>
          <a:bodyPr lIns="457200" tIns="457200" rIns="457200" anchor="t" anchorCtr="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 1/2 PAGE PICTURE PLACEHOLDER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Click here, and then navigate to the Discover corporate presentation photo library to place an image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603" y="2438400"/>
            <a:ext cx="3886199" cy="37338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800"/>
              </a:spcAft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content is set in Arial 16pt type with 20pt line spacing. Paragraphs have an 8pt space after.</a:t>
            </a:r>
          </a:p>
        </p:txBody>
      </p:sp>
      <p:sp>
        <p:nvSpPr>
          <p:cNvPr id="12" name="Title 8"/>
          <p:cNvSpPr>
            <a:spLocks noGrp="1"/>
          </p:cNvSpPr>
          <p:nvPr>
            <p:ph type="title" hasCustomPrompt="1"/>
          </p:nvPr>
        </p:nvSpPr>
        <p:spPr>
          <a:xfrm>
            <a:off x="4800600" y="609601"/>
            <a:ext cx="3886200" cy="1506747"/>
          </a:xfrm>
        </p:spPr>
        <p:txBody>
          <a:bodyPr rIns="0">
            <a:noAutofit/>
          </a:bodyPr>
          <a:lstStyle>
            <a:lvl1pPr>
              <a:defRPr sz="26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Headlines are Arial 26pt with 28pt line spacing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</a:t>
            </a:r>
            <a:r>
              <a:rPr lang="en-US" smtClean="0"/>
              <a:t>2018 Discover Financial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C0598A4-470A-764E-BF54-0E1638E4D98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3246" y="-42068"/>
            <a:ext cx="1983629" cy="729304"/>
            <a:chOff x="93246" y="-42068"/>
            <a:chExt cx="1983629" cy="729304"/>
          </a:xfrm>
        </p:grpSpPr>
        <p:pic>
          <p:nvPicPr>
            <p:cNvPr id="16" name="Picture 15"/>
            <p:cNvPicPr>
              <a:picLocks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246" y="-42068"/>
              <a:ext cx="1983629" cy="729304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984202" y="172551"/>
              <a:ext cx="1" cy="256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 Blue, 2/3 Photo,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609600"/>
            <a:ext cx="5791200" cy="6248400"/>
          </a:xfrm>
          <a:solidFill>
            <a:schemeClr val="bg2"/>
          </a:solidFill>
        </p:spPr>
        <p:txBody>
          <a:bodyPr lIns="1188720" tIns="914400" rIns="1188720" anchor="t" anchorCtr="0">
            <a:normAutofit/>
          </a:bodyPr>
          <a:lstStyle>
            <a:lvl1pPr marL="0" marR="0" indent="0" algn="ctr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 2/3 PAGE PICTURE PLACEHOLDER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Click here, and then navigate to the Discover corporate presentation photo library to place an image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48400" y="1227667"/>
            <a:ext cx="2438400" cy="5016500"/>
          </a:xfrm>
        </p:spPr>
        <p:txBody>
          <a:bodyPr>
            <a:noAutofit/>
          </a:bodyPr>
          <a:lstStyle>
            <a:lvl1pPr marL="0" marR="0" indent="0" algn="l" defTabSz="685766" rtl="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2/3 photo with body content set in Arial 18pt type with 21pt line spacing. Paragraphs have a 9pt space after.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</a:t>
            </a:r>
            <a:r>
              <a:rPr lang="en-US" smtClean="0"/>
              <a:t>2018 Discover Financial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0598A4-470A-764E-BF54-0E1638E4D9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, 2/3 Photo,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689" y="-3757"/>
            <a:ext cx="1280160" cy="47066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609600"/>
            <a:ext cx="5791200" cy="6248400"/>
          </a:xfrm>
          <a:solidFill>
            <a:schemeClr val="bg2"/>
          </a:solidFill>
        </p:spPr>
        <p:txBody>
          <a:bodyPr lIns="1188720" tIns="914400" rIns="1188720" anchor="t" anchorCtr="0">
            <a:normAutofit/>
          </a:bodyPr>
          <a:lstStyle>
            <a:lvl1pPr marL="0" marR="0" indent="0" algn="ctr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 2/3 PAGE PICTURE PLACEHOLDER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Click here, and then navigate to the Discover corporate presentation photo library to place an image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48400" y="1227667"/>
            <a:ext cx="2438400" cy="5016500"/>
          </a:xfrm>
        </p:spPr>
        <p:txBody>
          <a:bodyPr>
            <a:noAutofit/>
          </a:bodyPr>
          <a:lstStyle>
            <a:lvl1pPr marL="0" marR="0" indent="0" algn="l" defTabSz="685766" rtl="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2/3 photo with body content set in Arial 18pt type with 21pt line spacing. Paragraphs have a 9pt space after.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</a:t>
            </a:r>
            <a:r>
              <a:rPr lang="en-US" smtClean="0"/>
              <a:t>2018 Discover Financial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0598A4-470A-764E-BF54-0E1638E4D98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3246" y="-42068"/>
            <a:ext cx="1983629" cy="729304"/>
            <a:chOff x="93246" y="-42068"/>
            <a:chExt cx="1983629" cy="729304"/>
          </a:xfrm>
        </p:grpSpPr>
        <p:pic>
          <p:nvPicPr>
            <p:cNvPr id="14" name="Picture 13"/>
            <p:cNvPicPr>
              <a:picLocks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246" y="-42068"/>
              <a:ext cx="1983629" cy="729304"/>
            </a:xfrm>
            <a:prstGeom prst="rect">
              <a:avLst/>
            </a:prstGeom>
          </p:spPr>
        </p:pic>
        <p:cxnSp>
          <p:nvCxnSpPr>
            <p:cNvPr id="15" name="Straight Connector 14"/>
            <p:cNvCxnSpPr/>
            <p:nvPr userDrawn="1"/>
          </p:nvCxnSpPr>
          <p:spPr>
            <a:xfrm>
              <a:off x="1984202" y="172551"/>
              <a:ext cx="1" cy="256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 Blue, Full Photo,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</a:t>
            </a:r>
            <a:r>
              <a:rPr lang="en-US" smtClean="0"/>
              <a:t>2018 Discover Financial Services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0598A4-470A-764E-BF54-0E1638E4D9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791200" y="2510367"/>
            <a:ext cx="3352800" cy="2438400"/>
          </a:xfrm>
          <a:solidFill>
            <a:schemeClr val="tx1"/>
          </a:solidFill>
        </p:spPr>
        <p:txBody>
          <a:bodyPr lIns="365760" rIns="457200" anchor="ctr" anchorCtr="0"/>
          <a:lstStyle>
            <a:lvl1pPr marL="0" indent="0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enter callout text.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, Full Photo,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689" y="-3757"/>
            <a:ext cx="1280160" cy="47066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pic>
        <p:nvPicPr>
          <p:cNvPr id="9" name="Picture 8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46" y="-42068"/>
            <a:ext cx="1983629" cy="729304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984202" y="172551"/>
            <a:ext cx="1" cy="256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</a:t>
            </a:r>
            <a:r>
              <a:rPr lang="en-US" smtClean="0"/>
              <a:t>2018 Discover Financial Services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0598A4-470A-764E-BF54-0E1638E4D9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791200" y="2510367"/>
            <a:ext cx="3352800" cy="2438400"/>
          </a:xfrm>
          <a:solidFill>
            <a:schemeClr val="tx1"/>
          </a:solidFill>
        </p:spPr>
        <p:txBody>
          <a:bodyPr lIns="365760" rIns="457200" anchor="ctr" anchorCtr="0"/>
          <a:lstStyle>
            <a:lvl1pPr marL="0" indent="0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enter callout text.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 Circles 1, Clos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9938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29917"/>
            <a:ext cx="8229600" cy="934688"/>
          </a:xfrm>
        </p:spPr>
        <p:txBody>
          <a:bodyPr rIns="0" anchor="b" anchorCtr="0">
            <a:noAutofit/>
          </a:bodyPr>
          <a:lstStyle>
            <a:lvl1pPr algn="r">
              <a:lnSpc>
                <a:spcPct val="100000"/>
              </a:lnSpc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Closure Text Is Arial 36pt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4513" y="6238032"/>
            <a:ext cx="1572288" cy="264367"/>
          </a:xfrm>
          <a:prstGeom prst="rect">
            <a:avLst/>
          </a:prstGeom>
        </p:spPr>
      </p:pic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ircles, Clos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733" r="12733"/>
          <a:stretch/>
        </p:blipFill>
        <p:spPr>
          <a:xfrm>
            <a:off x="-1" y="0"/>
            <a:ext cx="9144000" cy="686816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55904"/>
            <a:ext cx="8229600" cy="934688"/>
          </a:xfrm>
        </p:spPr>
        <p:txBody>
          <a:bodyPr rIns="0" anchor="b" anchorCtr="0">
            <a:noAutofit/>
          </a:bodyPr>
          <a:lstStyle>
            <a:lvl1pPr algn="r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Closure Text Is Arial 36pt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6894" y="6413925"/>
            <a:ext cx="1399478" cy="233541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</a:t>
            </a:r>
            <a:r>
              <a:rPr lang="en-US" smtClean="0"/>
              <a:t>2018 Discover Financial Services</a:t>
            </a:r>
            <a:endParaRPr lang="en-US" dirty="0"/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 Blue, Content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</a:t>
            </a:r>
            <a:r>
              <a:rPr lang="en-US" smtClean="0"/>
              <a:t>2018 Discover Financial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0598A4-470A-764E-BF54-0E1638E4D9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0264" y="1649102"/>
            <a:ext cx="2455336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600" dirty="0"/>
              <a:t>Agenda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895600" y="2510367"/>
            <a:ext cx="5791200" cy="3733800"/>
          </a:xfrm>
        </p:spPr>
        <p:txBody>
          <a:bodyPr/>
          <a:lstStyle>
            <a:lvl1pPr marL="0" indent="0" algn="l">
              <a:lnSpc>
                <a:spcPts val="2000"/>
              </a:lnSpc>
              <a:spcAft>
                <a:spcPts val="800"/>
              </a:spcAft>
              <a:buNone/>
              <a:defRPr sz="1600" b="0" i="0" baseline="0"/>
            </a:lvl1pPr>
          </a:lstStyle>
          <a:p>
            <a:pPr lvl="0"/>
            <a:r>
              <a:rPr lang="en-US" dirty="0"/>
              <a:t>Click to edit contents and slide number	00</a:t>
            </a:r>
          </a:p>
        </p:txBody>
      </p:sp>
    </p:spTree>
    <p:extLst>
      <p:ext uri="{BB962C8B-B14F-4D97-AF65-F5344CB8AC3E}">
        <p14:creationId xmlns:p14="http://schemas.microsoft.com/office/powerpoint/2010/main" val="52468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,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689" y="-3757"/>
            <a:ext cx="1280160" cy="47066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</a:t>
            </a:r>
            <a:r>
              <a:rPr lang="en-US" smtClean="0"/>
              <a:t>2018 Discover Financial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0598A4-470A-764E-BF54-0E1638E4D9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0264" y="1649102"/>
            <a:ext cx="2455336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600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895600" y="2510367"/>
            <a:ext cx="5791200" cy="3733800"/>
          </a:xfrm>
        </p:spPr>
        <p:txBody>
          <a:bodyPr/>
          <a:lstStyle>
            <a:lvl1pPr marL="0" indent="0" algn="l">
              <a:lnSpc>
                <a:spcPts val="2000"/>
              </a:lnSpc>
              <a:spcAft>
                <a:spcPts val="800"/>
              </a:spcAft>
              <a:buNone/>
              <a:defRPr sz="1600" baseline="0"/>
            </a:lvl1pPr>
          </a:lstStyle>
          <a:p>
            <a:pPr lvl="0"/>
            <a:r>
              <a:rPr lang="en-US" dirty="0"/>
              <a:t>Click to edit contents and slide number	00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3246" y="-42068"/>
            <a:ext cx="1983629" cy="729304"/>
            <a:chOff x="93246" y="-42068"/>
            <a:chExt cx="1983629" cy="729304"/>
          </a:xfrm>
        </p:grpSpPr>
        <p:pic>
          <p:nvPicPr>
            <p:cNvPr id="15" name="Picture 14"/>
            <p:cNvPicPr>
              <a:picLocks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246" y="-42068"/>
              <a:ext cx="1983629" cy="729304"/>
            </a:xfrm>
            <a:prstGeom prst="rect">
              <a:avLst/>
            </a:prstGeom>
          </p:spPr>
        </p:pic>
        <p:cxnSp>
          <p:nvCxnSpPr>
            <p:cNvPr id="16" name="Straight Connector 15"/>
            <p:cNvCxnSpPr/>
            <p:nvPr userDrawn="1"/>
          </p:nvCxnSpPr>
          <p:spPr>
            <a:xfrm>
              <a:off x="1984202" y="172551"/>
              <a:ext cx="1" cy="256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 Blue, 2 Line Headlin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46048"/>
            <a:ext cx="5334000" cy="975360"/>
          </a:xfrm>
        </p:spPr>
        <p:txBody>
          <a:bodyPr>
            <a:noAutofit/>
          </a:bodyPr>
          <a:lstStyle>
            <a:lvl1pPr>
              <a:lnSpc>
                <a:spcPts val="28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Arial 26pt with 28pt line spacing and set in title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</a:t>
            </a:r>
            <a:r>
              <a:rPr lang="en-US" smtClean="0"/>
              <a:t>2018 Discover Financial Services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0598A4-470A-764E-BF54-0E1638E4D9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510367"/>
            <a:ext cx="5791200" cy="3733800"/>
          </a:xfrm>
        </p:spPr>
        <p:txBody>
          <a:bodyPr>
            <a:noAutofit/>
          </a:bodyPr>
          <a:lstStyle>
            <a:lvl1pPr marL="182876" indent="-182876">
              <a:lnSpc>
                <a:spcPts val="2400"/>
              </a:lnSpc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baseline="0"/>
            </a:lvl1pPr>
            <a:lvl2pPr marL="457189" indent="-228594">
              <a:lnSpc>
                <a:spcPts val="2100"/>
              </a:lnSpc>
              <a:spcBef>
                <a:spcPts val="0"/>
              </a:spcBef>
              <a:spcAft>
                <a:spcPts val="900"/>
              </a:spcAft>
              <a:buClr>
                <a:schemeClr val="accent5"/>
              </a:buClr>
              <a:buFont typeface="CambriaMath" charset="0"/>
              <a:buChar char="⎯"/>
              <a:defRPr sz="1800"/>
            </a:lvl2pPr>
            <a:lvl3pPr marL="685783" indent="-228594">
              <a:lnSpc>
                <a:spcPts val="2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SzPct val="90000"/>
              <a:buFont typeface="Courier New" charset="0"/>
              <a:buChar char="o"/>
              <a:defRPr sz="1600" baseline="0"/>
            </a:lvl3pPr>
          </a:lstStyle>
          <a:p>
            <a:pPr lvl="0"/>
            <a:r>
              <a:rPr lang="en-US" dirty="0"/>
              <a:t>Bullet point information is Arial 20pt, with 24pt line spacing and 10pt space after</a:t>
            </a:r>
          </a:p>
          <a:p>
            <a:pPr lvl="1"/>
            <a:r>
              <a:rPr lang="en-US" dirty="0"/>
              <a:t>Second level bullet points are Arial 18pt with 21pt line spacing and 9pt space after</a:t>
            </a:r>
          </a:p>
          <a:p>
            <a:pPr lvl="2"/>
            <a:r>
              <a:rPr lang="en-US" dirty="0"/>
              <a:t>Third level bullets are 16pt with 20pt line spacing and 8pt space after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, 2 Line Headlin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689" y="-3757"/>
            <a:ext cx="1280160" cy="47066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46048"/>
            <a:ext cx="5334000" cy="975360"/>
          </a:xfrm>
        </p:spPr>
        <p:txBody>
          <a:bodyPr>
            <a:noAutofit/>
          </a:bodyPr>
          <a:lstStyle>
            <a:lvl1pPr>
              <a:lnSpc>
                <a:spcPts val="28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Headlines are Arial 26pt with 28pt line spacing and set in title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©2019 Discover Financial Services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0598A4-470A-764E-BF54-0E1638E4D9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510367"/>
            <a:ext cx="5791200" cy="3733800"/>
          </a:xfrm>
        </p:spPr>
        <p:txBody>
          <a:bodyPr>
            <a:noAutofit/>
          </a:bodyPr>
          <a:lstStyle>
            <a:lvl1pPr marL="182876" indent="-182876">
              <a:lnSpc>
                <a:spcPts val="24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defRPr baseline="0"/>
            </a:lvl1pPr>
            <a:lvl2pPr marL="457189" indent="-228594">
              <a:lnSpc>
                <a:spcPts val="2100"/>
              </a:lnSpc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Font typeface="CambriaMath" charset="0"/>
              <a:buChar char="⎯"/>
              <a:defRPr sz="1800"/>
            </a:lvl2pPr>
            <a:lvl3pPr marL="685783" indent="-228594">
              <a:lnSpc>
                <a:spcPts val="2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90000"/>
              <a:buFont typeface="Courier New" charset="0"/>
              <a:buChar char="o"/>
              <a:defRPr sz="1600" baseline="0"/>
            </a:lvl3pPr>
          </a:lstStyle>
          <a:p>
            <a:pPr lvl="0"/>
            <a:r>
              <a:rPr lang="en-US" dirty="0"/>
              <a:t>Bullet point information is Arial 20pt, with 24pt line spacing and 10pt space after</a:t>
            </a:r>
          </a:p>
          <a:p>
            <a:pPr lvl="1"/>
            <a:r>
              <a:rPr lang="en-US" dirty="0"/>
              <a:t>Second level bullet points are Arial 18pt with 21pt line spacing and 9pt space after</a:t>
            </a:r>
          </a:p>
          <a:p>
            <a:pPr lvl="2"/>
            <a:r>
              <a:rPr lang="en-US" dirty="0"/>
              <a:t>Third level bullets are 16pt with 20pt line spacing and 8pt space after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3246" y="-42068"/>
            <a:ext cx="1983629" cy="729304"/>
            <a:chOff x="93246" y="-42068"/>
            <a:chExt cx="1983629" cy="729304"/>
          </a:xfrm>
        </p:grpSpPr>
        <p:pic>
          <p:nvPicPr>
            <p:cNvPr id="14" name="Picture 13"/>
            <p:cNvPicPr>
              <a:picLocks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246" y="-42068"/>
              <a:ext cx="1983629" cy="729304"/>
            </a:xfrm>
            <a:prstGeom prst="rect">
              <a:avLst/>
            </a:prstGeom>
          </p:spPr>
        </p:pic>
        <p:cxnSp>
          <p:nvCxnSpPr>
            <p:cNvPr id="15" name="Straight Connector 14"/>
            <p:cNvCxnSpPr/>
            <p:nvPr userDrawn="1"/>
          </p:nvCxnSpPr>
          <p:spPr>
            <a:xfrm>
              <a:off x="1984202" y="172551"/>
              <a:ext cx="1" cy="256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 Blue, 1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74157"/>
            <a:ext cx="8229600" cy="849376"/>
          </a:xfrm>
        </p:spPr>
        <p:txBody>
          <a:bodyPr anchor="t" anchorCtr="0">
            <a:noAutofit/>
          </a:bodyPr>
          <a:lstStyle>
            <a:lvl1pPr>
              <a:lnSpc>
                <a:spcPts val="2800"/>
              </a:lnSpc>
              <a:defRPr sz="2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Single headlines are Arial 26pt and set in title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</a:t>
            </a:r>
            <a:r>
              <a:rPr lang="en-US" smtClean="0"/>
              <a:t>2018 Discover Financial Services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0598A4-470A-764E-BF54-0E1638E4D9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, 1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689" y="-3757"/>
            <a:ext cx="1280160" cy="47066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74157"/>
            <a:ext cx="8229600" cy="849376"/>
          </a:xfrm>
        </p:spPr>
        <p:txBody>
          <a:bodyPr anchor="t" anchorCtr="0">
            <a:noAutofit/>
          </a:bodyPr>
          <a:lstStyle>
            <a:lvl1pPr>
              <a:lnSpc>
                <a:spcPts val="2800"/>
              </a:lnSpc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Single headlines are Arial 26pt and set in title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</a:t>
            </a:r>
            <a:r>
              <a:rPr lang="en-US" smtClean="0"/>
              <a:t>2018 Discover Financial Services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0598A4-470A-764E-BF54-0E1638E4D98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93246" y="-42068"/>
            <a:ext cx="1983629" cy="729304"/>
            <a:chOff x="93246" y="-42068"/>
            <a:chExt cx="1983629" cy="729304"/>
          </a:xfrm>
        </p:grpSpPr>
        <p:pic>
          <p:nvPicPr>
            <p:cNvPr id="12" name="Picture 11"/>
            <p:cNvPicPr>
              <a:picLocks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246" y="-42068"/>
              <a:ext cx="1983629" cy="729304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 userDrawn="1"/>
          </p:nvCxnSpPr>
          <p:spPr>
            <a:xfrm>
              <a:off x="1984202" y="172551"/>
              <a:ext cx="1" cy="256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689" y="-3757"/>
            <a:ext cx="1280160" cy="4706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55114"/>
            <a:ext cx="5334000" cy="9741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Headlines are Arial 26pt with 28pt line spacing and set in title case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514599"/>
            <a:ext cx="5791200" cy="3729567"/>
          </a:xfrm>
          <a:prstGeom prst="rect">
            <a:avLst/>
          </a:prstGeom>
        </p:spPr>
        <p:txBody>
          <a:bodyPr vert="horz" lIns="0" tIns="0" rIns="91440" bIns="0" rtlCol="0">
            <a:noAutofit/>
          </a:bodyPr>
          <a:lstStyle/>
          <a:p>
            <a:pPr lvl="0"/>
            <a:r>
              <a:rPr lang="en-US" dirty="0"/>
              <a:t>Bullet point information is Arial 20pt with 24pt line spacing and 10pt space after</a:t>
            </a:r>
          </a:p>
          <a:p>
            <a:pPr lvl="1"/>
            <a:r>
              <a:rPr lang="en-US" dirty="0"/>
              <a:t>Second level bullets are Arial 18pt with 21pt line spacing and 9pt space after</a:t>
            </a:r>
          </a:p>
          <a:p>
            <a:pPr lvl="2"/>
            <a:r>
              <a:rPr lang="en-US" dirty="0"/>
              <a:t>Third level bullets are 16pt with 20pt line spacing and 8pt space after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1820"/>
            <a:ext cx="1828800" cy="36618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</a:t>
            </a:r>
            <a:r>
              <a:rPr lang="en-US" smtClean="0"/>
              <a:t>2018 Discover Financial Services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858000" y="6491818"/>
            <a:ext cx="1828800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2C0598A4-470A-764E-BF54-0E1638E4D9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00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grpSp>
        <p:nvGrpSpPr>
          <p:cNvPr id="4" name="Group 3"/>
          <p:cNvGrpSpPr/>
          <p:nvPr/>
        </p:nvGrpSpPr>
        <p:grpSpPr>
          <a:xfrm>
            <a:off x="93246" y="-42068"/>
            <a:ext cx="1983629" cy="729304"/>
            <a:chOff x="93246" y="-42068"/>
            <a:chExt cx="1983629" cy="729304"/>
          </a:xfrm>
        </p:grpSpPr>
        <p:pic>
          <p:nvPicPr>
            <p:cNvPr id="19" name="Picture 18"/>
            <p:cNvPicPr>
              <a:picLocks/>
            </p:cNvPicPr>
            <p:nvPr userDrawn="1"/>
          </p:nvPicPr>
          <p:blipFill>
            <a:blip r:embed="rId3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246" y="-42068"/>
              <a:ext cx="1983629" cy="729304"/>
            </a:xfrm>
            <a:prstGeom prst="rect">
              <a:avLst/>
            </a:prstGeom>
          </p:spPr>
        </p:pic>
        <p:cxnSp>
          <p:nvCxnSpPr>
            <p:cNvPr id="20" name="Straight Connector 19"/>
            <p:cNvCxnSpPr/>
            <p:nvPr userDrawn="1"/>
          </p:nvCxnSpPr>
          <p:spPr>
            <a:xfrm>
              <a:off x="1984202" y="172551"/>
              <a:ext cx="1" cy="256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060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950" r:id="rId2"/>
    <p:sldLayoutId id="2147483953" r:id="rId3"/>
    <p:sldLayoutId id="2147483951" r:id="rId4"/>
    <p:sldLayoutId id="2147483954" r:id="rId5"/>
    <p:sldLayoutId id="2147483886" r:id="rId6"/>
    <p:sldLayoutId id="2147483955" r:id="rId7"/>
    <p:sldLayoutId id="2147483888" r:id="rId8"/>
    <p:sldLayoutId id="2147483956" r:id="rId9"/>
    <p:sldLayoutId id="2147483898" r:id="rId10"/>
    <p:sldLayoutId id="2147483957" r:id="rId11"/>
    <p:sldLayoutId id="2147483894" r:id="rId12"/>
    <p:sldLayoutId id="2147483958" r:id="rId13"/>
    <p:sldLayoutId id="2147483892" r:id="rId14"/>
    <p:sldLayoutId id="2147483959" r:id="rId15"/>
    <p:sldLayoutId id="2147483906" r:id="rId16"/>
    <p:sldLayoutId id="2147483960" r:id="rId17"/>
    <p:sldLayoutId id="2147483908" r:id="rId18"/>
    <p:sldLayoutId id="2147483961" r:id="rId19"/>
    <p:sldLayoutId id="2147483910" r:id="rId20"/>
    <p:sldLayoutId id="2147483962" r:id="rId21"/>
    <p:sldLayoutId id="2147483913" r:id="rId22"/>
    <p:sldLayoutId id="2147483915" r:id="rId23"/>
    <p:sldLayoutId id="2147483964" r:id="rId24"/>
    <p:sldLayoutId id="2147483929" r:id="rId25"/>
    <p:sldLayoutId id="2147483965" r:id="rId26"/>
    <p:sldLayoutId id="2147483931" r:id="rId27"/>
    <p:sldLayoutId id="2147483966" r:id="rId28"/>
    <p:sldLayoutId id="2147483937" r:id="rId29"/>
    <p:sldLayoutId id="2147483967" r:id="rId30"/>
    <p:sldLayoutId id="2147483943" r:id="rId31"/>
    <p:sldLayoutId id="2147483968" r:id="rId32"/>
    <p:sldLayoutId id="2147483949" r:id="rId33"/>
    <p:sldLayoutId id="2147483969" r:id="rId34"/>
    <p:sldLayoutId id="2147483921" r:id="rId35"/>
    <p:sldLayoutId id="2147483971" r:id="rId36"/>
  </p:sldLayoutIdLst>
  <p:hf hdr="0" dt="0"/>
  <p:txStyles>
    <p:titleStyle>
      <a:lvl1pPr algn="l" defTabSz="685766" rtl="0" eaLnBrk="1" latinLnBrk="0" hangingPunct="1">
        <a:lnSpc>
          <a:spcPts val="2800"/>
        </a:lnSpc>
        <a:spcBef>
          <a:spcPct val="0"/>
        </a:spcBef>
        <a:buNone/>
        <a:defRPr sz="2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76" indent="-182876" algn="l" defTabSz="685766" rtl="0" eaLnBrk="1" latinLnBrk="0" hangingPunct="1">
        <a:lnSpc>
          <a:spcPts val="2400"/>
        </a:lnSpc>
        <a:spcBef>
          <a:spcPts val="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228594" algn="l" defTabSz="685766" rtl="0" eaLnBrk="1" latinLnBrk="0" hangingPunct="1">
        <a:lnSpc>
          <a:spcPts val="2100"/>
        </a:lnSpc>
        <a:spcBef>
          <a:spcPts val="0"/>
        </a:spcBef>
        <a:spcAft>
          <a:spcPts val="900"/>
        </a:spcAft>
        <a:buClr>
          <a:schemeClr val="accent5"/>
        </a:buClr>
        <a:buFont typeface=".AppleSystemUIFont" charset="-12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indent="-228594" algn="l" defTabSz="685766" rtl="0" eaLnBrk="1" latinLnBrk="0" hangingPunct="1">
        <a:lnSpc>
          <a:spcPts val="2000"/>
        </a:lnSpc>
        <a:spcBef>
          <a:spcPts val="0"/>
        </a:spcBef>
        <a:spcAft>
          <a:spcPts val="800"/>
        </a:spcAft>
        <a:buClr>
          <a:schemeClr val="accent5"/>
        </a:buClr>
        <a:buSzPct val="90000"/>
        <a:buFont typeface="Courier New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3" orient="horz" pos="384">
          <p15:clr>
            <a:srgbClr val="F26B43"/>
          </p15:clr>
        </p15:guide>
        <p15:guide id="4" orient="horz" pos="5376">
          <p15:clr>
            <a:srgbClr val="F26B43"/>
          </p15:clr>
        </p15:guide>
        <p15:guide id="24" pos="288">
          <p15:clr>
            <a:srgbClr val="F26B43"/>
          </p15:clr>
        </p15:guide>
        <p15:guide id="25" pos="5472">
          <p15:clr>
            <a:srgbClr val="F26B43"/>
          </p15:clr>
        </p15:guide>
        <p15:guide id="27" orient="horz" pos="3933">
          <p15:clr>
            <a:srgbClr val="F26B43"/>
          </p15:clr>
        </p15:guide>
        <p15:guide id="34" pos="2880">
          <p15:clr>
            <a:srgbClr val="F26B43"/>
          </p15:clr>
        </p15:guide>
        <p15:guide id="36" pos="2736">
          <p15:clr>
            <a:srgbClr val="F26B43"/>
          </p15:clr>
        </p15:guide>
        <p15:guide id="37" pos="3024">
          <p15:clr>
            <a:srgbClr val="F26B43"/>
          </p15:clr>
        </p15:guide>
        <p15:guide id="38" orient="horz" pos="784">
          <p15:clr>
            <a:srgbClr val="F26B43"/>
          </p15:clr>
        </p15:guide>
        <p15:guide id="40" pos="1824">
          <p15:clr>
            <a:srgbClr val="F26B43"/>
          </p15:clr>
        </p15:guide>
        <p15:guide id="41" pos="2112">
          <p15:clr>
            <a:srgbClr val="F26B43"/>
          </p15:clr>
        </p15:guide>
        <p15:guide id="42" pos="3648">
          <p15:clr>
            <a:srgbClr val="F26B43"/>
          </p15:clr>
        </p15:guide>
        <p15:guide id="43" pos="3936">
          <p15:clr>
            <a:srgbClr val="F26B43"/>
          </p15:clr>
        </p15:guide>
        <p15:guide id="46" orient="horz" pos="4089">
          <p15:clr>
            <a:srgbClr val="F26B43"/>
          </p15:clr>
        </p15:guide>
        <p15:guide id="48" orient="horz" pos="1584">
          <p15:clr>
            <a:srgbClr val="F26B43"/>
          </p15:clr>
        </p15:guide>
        <p15:guide id="49" orient="horz" pos="1296">
          <p15:clr>
            <a:srgbClr val="F26B43"/>
          </p15:clr>
        </p15:guide>
        <p15:guide id="50" orient="horz" pos="2159">
          <p15:clr>
            <a:srgbClr val="F26B43"/>
          </p15:clr>
        </p15:guide>
        <p15:guide id="51" orient="horz" pos="2736">
          <p15:clr>
            <a:srgbClr val="F26B43"/>
          </p15:clr>
        </p15:guide>
        <p15:guide id="52" orient="horz" pos="33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281" y="3977640"/>
            <a:ext cx="7014519" cy="1148255"/>
          </a:xfrm>
        </p:spPr>
        <p:txBody>
          <a:bodyPr/>
          <a:lstStyle/>
          <a:p>
            <a:r>
              <a:rPr lang="en-US" sz="2400" dirty="0" smtClean="0"/>
              <a:t>Tools to Analyze Interest Rates and Value Bonds</a:t>
            </a:r>
            <a:endParaRPr lang="en-US" sz="16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20419" y="4697722"/>
            <a:ext cx="4114800" cy="698180"/>
          </a:xfrm>
        </p:spPr>
        <p:txBody>
          <a:bodyPr/>
          <a:lstStyle/>
          <a:p>
            <a:pPr algn="l"/>
            <a:r>
              <a:rPr lang="en-US" sz="1600" dirty="0" smtClean="0"/>
              <a:t>Tim Schmidt</a:t>
            </a:r>
          </a:p>
          <a:p>
            <a:pPr algn="l"/>
            <a:r>
              <a:rPr lang="en-US" sz="1600" dirty="0" smtClean="0"/>
              <a:t>Treasurer</a:t>
            </a:r>
          </a:p>
          <a:p>
            <a:pPr algn="l"/>
            <a:r>
              <a:rPr lang="en-US" sz="1600" dirty="0" smtClean="0"/>
              <a:t>Discover Financial Services</a:t>
            </a:r>
            <a:endParaRPr lang="en-US" sz="16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61698" y="4697722"/>
            <a:ext cx="4114800" cy="6981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68576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-228594" algn="l" defTabSz="685766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900"/>
              </a:spcAft>
              <a:buClr>
                <a:schemeClr val="accent5"/>
              </a:buClr>
              <a:buFont typeface=".AppleSystemUIFont" charset="-12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-228594" algn="l" defTabSz="685766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SzPct val="90000"/>
              <a:buFont typeface="Courier New" charset="0"/>
              <a:buChar char="o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2019 Stata Conference</a:t>
            </a:r>
          </a:p>
          <a:p>
            <a:r>
              <a:rPr lang="en-US" sz="1600" dirty="0" smtClean="0"/>
              <a:t>July 11</a:t>
            </a:r>
          </a:p>
          <a:p>
            <a:r>
              <a:rPr lang="en-US" sz="1600" dirty="0" smtClean="0"/>
              <a:t>Chicago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85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6" y="808696"/>
            <a:ext cx="8229600" cy="391390"/>
          </a:xfrm>
        </p:spPr>
        <p:txBody>
          <a:bodyPr/>
          <a:lstStyle/>
          <a:p>
            <a:r>
              <a:rPr lang="en-US" sz="2000" dirty="0" smtClean="0"/>
              <a:t>What is a yield </a:t>
            </a:r>
            <a:r>
              <a:rPr lang="en-US" sz="2000" dirty="0"/>
              <a:t>c</a:t>
            </a:r>
            <a:r>
              <a:rPr lang="en-US" sz="2000" dirty="0" smtClean="0"/>
              <a:t>urve and what </a:t>
            </a:r>
            <a:r>
              <a:rPr lang="en-US" sz="2000" dirty="0"/>
              <a:t>c</a:t>
            </a:r>
            <a:r>
              <a:rPr lang="en-US" sz="2000" dirty="0" smtClean="0"/>
              <a:t>an </a:t>
            </a:r>
            <a:r>
              <a:rPr lang="en-US" sz="2000" dirty="0"/>
              <a:t>i</a:t>
            </a:r>
            <a:r>
              <a:rPr lang="en-US" sz="2000" dirty="0" smtClean="0"/>
              <a:t>t </a:t>
            </a:r>
            <a:r>
              <a:rPr lang="en-US" sz="2000" dirty="0"/>
              <a:t>t</a:t>
            </a:r>
            <a:r>
              <a:rPr lang="en-US" sz="2000" dirty="0" smtClean="0"/>
              <a:t>ell </a:t>
            </a:r>
            <a:r>
              <a:rPr lang="en-US" sz="2000" dirty="0"/>
              <a:t>u</a:t>
            </a:r>
            <a:r>
              <a:rPr lang="en-US" sz="2000" dirty="0" smtClean="0"/>
              <a:t>s </a:t>
            </a:r>
            <a:r>
              <a:rPr lang="en-US" sz="2000" dirty="0"/>
              <a:t>a</a:t>
            </a:r>
            <a:r>
              <a:rPr lang="en-US" sz="2000" dirty="0" smtClean="0"/>
              <a:t>bout </a:t>
            </a:r>
            <a:r>
              <a:rPr lang="en-US" sz="2000" dirty="0"/>
              <a:t>i</a:t>
            </a:r>
            <a:r>
              <a:rPr lang="en-US" sz="2000" dirty="0" smtClean="0"/>
              <a:t>nterest </a:t>
            </a:r>
            <a:r>
              <a:rPr lang="en-US" sz="2000" dirty="0"/>
              <a:t>r</a:t>
            </a:r>
            <a:r>
              <a:rPr lang="en-US" sz="2000" dirty="0" smtClean="0"/>
              <a:t>ates?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" y="6491820"/>
            <a:ext cx="1828800" cy="366185"/>
          </a:xfrm>
        </p:spPr>
        <p:txBody>
          <a:bodyPr/>
          <a:lstStyle/>
          <a:p>
            <a:r>
              <a:rPr lang="en-US" dirty="0" smtClean="0"/>
              <a:t>©2019 Discover Financial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858000" y="6491818"/>
            <a:ext cx="1828800" cy="366183"/>
          </a:xfrm>
        </p:spPr>
        <p:txBody>
          <a:bodyPr/>
          <a:lstStyle/>
          <a:p>
            <a:fld id="{2C0598A4-470A-764E-BF54-0E1638E4D98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196" y="1344841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76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For bonds of the same credit risk, a </a:t>
            </a:r>
            <a:r>
              <a:rPr lang="en-US" sz="1600" i="1" dirty="0" smtClean="0"/>
              <a:t>yield curve</a:t>
            </a:r>
            <a:r>
              <a:rPr lang="en-US" sz="1600" dirty="0" smtClean="0"/>
              <a:t> plots bond yields against their tenors</a:t>
            </a:r>
            <a:endParaRPr lang="en-US" sz="1400" dirty="0" smtClean="0"/>
          </a:p>
          <a:p>
            <a:pPr marL="525776" lvl="1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Financial theory posits that yield curves reflect market participants’ expectations of future interest rates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78941" y="1234157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683418" y="3237655"/>
            <a:ext cx="3201089" cy="2429272"/>
            <a:chOff x="683418" y="3237655"/>
            <a:chExt cx="3201089" cy="2429272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005840" y="3237655"/>
              <a:ext cx="0" cy="2106507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005840" y="5333998"/>
              <a:ext cx="2878667" cy="0"/>
            </a:xfrm>
            <a:prstGeom prst="line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16200000">
              <a:off x="548734" y="4006923"/>
              <a:ext cx="577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Yield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03595" y="5359150"/>
              <a:ext cx="12186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Maturity date</a:t>
              </a:r>
              <a:endParaRPr lang="en-US" sz="14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62751" y="3234746"/>
            <a:ext cx="3201089" cy="2429272"/>
            <a:chOff x="4662751" y="3234746"/>
            <a:chExt cx="3201089" cy="2429272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985173" y="3234746"/>
              <a:ext cx="0" cy="2106507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985173" y="5331089"/>
              <a:ext cx="2878667" cy="0"/>
            </a:xfrm>
            <a:prstGeom prst="line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16200000">
              <a:off x="4528067" y="4004014"/>
              <a:ext cx="577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Yield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82928" y="5356241"/>
              <a:ext cx="12186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Maturity date</a:t>
              </a:r>
              <a:endParaRPr lang="en-US" sz="1400" dirty="0"/>
            </a:p>
          </p:txBody>
        </p:sp>
      </p:grpSp>
      <p:sp>
        <p:nvSpPr>
          <p:cNvPr id="33" name="Freeform 32"/>
          <p:cNvSpPr/>
          <p:nvPr/>
        </p:nvSpPr>
        <p:spPr>
          <a:xfrm>
            <a:off x="1198880" y="3413762"/>
            <a:ext cx="2621280" cy="1673013"/>
          </a:xfrm>
          <a:custGeom>
            <a:avLst/>
            <a:gdLst>
              <a:gd name="connsiteX0" fmla="*/ 0 w 2621280"/>
              <a:gd name="connsiteY0" fmla="*/ 1673013 h 1673013"/>
              <a:gd name="connsiteX1" fmla="*/ 609600 w 2621280"/>
              <a:gd name="connsiteY1" fmla="*/ 765386 h 1673013"/>
              <a:gd name="connsiteX2" fmla="*/ 2621280 w 2621280"/>
              <a:gd name="connsiteY2" fmla="*/ 0 h 167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1280" h="1673013">
                <a:moveTo>
                  <a:pt x="0" y="1673013"/>
                </a:moveTo>
                <a:cubicBezTo>
                  <a:pt x="86360" y="1358617"/>
                  <a:pt x="172720" y="1044221"/>
                  <a:pt x="609600" y="765386"/>
                </a:cubicBezTo>
                <a:cubicBezTo>
                  <a:pt x="1046480" y="486550"/>
                  <a:pt x="2284871" y="128693"/>
                  <a:pt x="2621280" y="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259839" y="2580650"/>
            <a:ext cx="251222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“Normal” (upward-sloping):</a:t>
            </a:r>
          </a:p>
          <a:p>
            <a:r>
              <a:rPr lang="en-US" dirty="0" smtClean="0"/>
              <a:t>Interest rates expected to rise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205291" y="2584035"/>
            <a:ext cx="253146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“Inverted” (downward-sloping):</a:t>
            </a:r>
          </a:p>
          <a:p>
            <a:r>
              <a:rPr lang="en-US" dirty="0" smtClean="0"/>
              <a:t>Interest rates expected to fall</a:t>
            </a:r>
            <a:endParaRPr lang="en-US" dirty="0"/>
          </a:p>
        </p:txBody>
      </p:sp>
      <p:sp>
        <p:nvSpPr>
          <p:cNvPr id="38" name="Freeform 37"/>
          <p:cNvSpPr/>
          <p:nvPr/>
        </p:nvSpPr>
        <p:spPr>
          <a:xfrm>
            <a:off x="5174827" y="3650827"/>
            <a:ext cx="2600960" cy="1043093"/>
          </a:xfrm>
          <a:custGeom>
            <a:avLst/>
            <a:gdLst>
              <a:gd name="connsiteX0" fmla="*/ 0 w 2600960"/>
              <a:gd name="connsiteY0" fmla="*/ 0 h 1043093"/>
              <a:gd name="connsiteX1" fmla="*/ 487680 w 2600960"/>
              <a:gd name="connsiteY1" fmla="*/ 535093 h 1043093"/>
              <a:gd name="connsiteX2" fmla="*/ 1625600 w 2600960"/>
              <a:gd name="connsiteY2" fmla="*/ 907626 h 1043093"/>
              <a:gd name="connsiteX3" fmla="*/ 2600960 w 2600960"/>
              <a:gd name="connsiteY3" fmla="*/ 1043093 h 1043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960" h="1043093">
                <a:moveTo>
                  <a:pt x="0" y="0"/>
                </a:moveTo>
                <a:cubicBezTo>
                  <a:pt x="108373" y="191911"/>
                  <a:pt x="216747" y="383822"/>
                  <a:pt x="487680" y="535093"/>
                </a:cubicBezTo>
                <a:cubicBezTo>
                  <a:pt x="758613" y="686364"/>
                  <a:pt x="1273387" y="822959"/>
                  <a:pt x="1625600" y="907626"/>
                </a:cubicBezTo>
                <a:cubicBezTo>
                  <a:pt x="1977813" y="992293"/>
                  <a:pt x="2600960" y="1043093"/>
                  <a:pt x="2600960" y="1043093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8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6" y="808696"/>
            <a:ext cx="8229600" cy="391390"/>
          </a:xfrm>
        </p:spPr>
        <p:txBody>
          <a:bodyPr/>
          <a:lstStyle/>
          <a:p>
            <a:r>
              <a:rPr lang="en-US" sz="2000" dirty="0" smtClean="0"/>
              <a:t>Questions?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©2019 Discover Financial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0598A4-470A-764E-BF54-0E1638E4D98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196" y="1360748"/>
            <a:ext cx="8229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76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600" b="1" dirty="0" smtClean="0"/>
              <a:t>Contact</a:t>
            </a:r>
            <a:r>
              <a:rPr lang="en-US" sz="1600" dirty="0" smtClean="0"/>
              <a:t>:</a:t>
            </a:r>
          </a:p>
          <a:p>
            <a:pPr lvl="1" algn="just" defTabSz="685766">
              <a:buClr>
                <a:schemeClr val="accent5"/>
              </a:buClr>
            </a:pPr>
            <a:r>
              <a:rPr lang="en-US" sz="1400" dirty="0" smtClean="0"/>
              <a:t>Tim Schmidt</a:t>
            </a:r>
          </a:p>
          <a:p>
            <a:pPr lvl="1" algn="just" defTabSz="685766">
              <a:buClr>
                <a:schemeClr val="accent5"/>
              </a:buClr>
            </a:pPr>
            <a:r>
              <a:rPr lang="en-US" sz="1400" dirty="0" smtClean="0"/>
              <a:t>Treasurer</a:t>
            </a:r>
          </a:p>
          <a:p>
            <a:pPr lvl="1" algn="just" defTabSz="685766">
              <a:buClr>
                <a:schemeClr val="accent5"/>
              </a:buClr>
            </a:pPr>
            <a:r>
              <a:rPr lang="en-US" sz="1400" dirty="0" smtClean="0"/>
              <a:t>Discover Financial Services</a:t>
            </a:r>
          </a:p>
          <a:p>
            <a:pPr lvl="1" algn="just" defTabSz="685766">
              <a:buClr>
                <a:schemeClr val="accent5"/>
              </a:buClr>
            </a:pPr>
            <a:r>
              <a:rPr lang="en-US" sz="1400" dirty="0" smtClean="0"/>
              <a:t>timothyschmidt@discover.com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78941" y="1234157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48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6" y="808696"/>
            <a:ext cx="8229600" cy="391390"/>
          </a:xfrm>
        </p:spPr>
        <p:txBody>
          <a:bodyPr/>
          <a:lstStyle/>
          <a:p>
            <a:r>
              <a:rPr lang="en-US" sz="2000" dirty="0" smtClean="0"/>
              <a:t>Executive summary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©2019 Discover Financial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0598A4-470A-764E-BF54-0E1638E4D98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196" y="1344844"/>
            <a:ext cx="82296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76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Bond markets contain a wealth of information about investor expectations</a:t>
            </a:r>
          </a:p>
          <a:p>
            <a:pPr marL="525776" lvl="1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O</a:t>
            </a:r>
            <a:r>
              <a:rPr lang="en-US" sz="1400" dirty="0" smtClean="0"/>
              <a:t>bserved market rates tell us returns bond investors require today to invest for various periods</a:t>
            </a:r>
          </a:p>
          <a:p>
            <a:pPr marL="525776" lvl="1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We want to know what these rates will be in the future, but we can’t directly observe them</a:t>
            </a:r>
          </a:p>
          <a:p>
            <a:pPr marL="868676" lvl="2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i="1" dirty="0" smtClean="0"/>
              <a:t>Forward rates </a:t>
            </a:r>
            <a:r>
              <a:rPr lang="en-US" sz="1400" dirty="0" smtClean="0"/>
              <a:t>— market participants’ expectations of future interest rates</a:t>
            </a:r>
          </a:p>
          <a:p>
            <a:pPr marL="868676" lvl="2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E.g., yield on a 6-month Treasury bill six months from now</a:t>
            </a:r>
          </a:p>
          <a:p>
            <a:pPr marL="182876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82876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Extracting such information from market interest rates is computationally burdensome</a:t>
            </a:r>
          </a:p>
          <a:p>
            <a:pPr marL="525776" lvl="1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82876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Three new Stata commands to analyze term structure of interest rates and value bonds</a:t>
            </a:r>
          </a:p>
          <a:p>
            <a:pPr marL="525776" lvl="1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genspot</a:t>
            </a:r>
            <a:r>
              <a:rPr lang="en-US" sz="1400" dirty="0" smtClean="0"/>
              <a:t> – Generates a spot rate curve from a few market rates</a:t>
            </a:r>
          </a:p>
          <a:p>
            <a:pPr marL="525776" lvl="1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genfwd</a:t>
            </a:r>
            <a:r>
              <a:rPr lang="en-US" sz="1400" dirty="0" smtClean="0"/>
              <a:t> </a:t>
            </a:r>
            <a:r>
              <a:rPr lang="en-US" sz="1400" dirty="0"/>
              <a:t>– Generates a </a:t>
            </a:r>
            <a:r>
              <a:rPr lang="en-US" sz="1400" dirty="0" smtClean="0"/>
              <a:t>forward </a:t>
            </a:r>
            <a:r>
              <a:rPr lang="en-US" sz="1400" dirty="0"/>
              <a:t>rate curve from a </a:t>
            </a:r>
            <a:r>
              <a:rPr lang="en-US" sz="1400" dirty="0" smtClean="0"/>
              <a:t>spot rate curve</a:t>
            </a:r>
          </a:p>
          <a:p>
            <a:pPr marL="525776" lvl="1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pricebond</a:t>
            </a:r>
            <a:r>
              <a:rPr lang="en-US" sz="1400" dirty="0" smtClean="0"/>
              <a:t> </a:t>
            </a:r>
            <a:r>
              <a:rPr lang="en-US" sz="1400" dirty="0"/>
              <a:t>– </a:t>
            </a:r>
            <a:r>
              <a:rPr lang="en-US" sz="1400" dirty="0" smtClean="0"/>
              <a:t>Values a bond using forward (or spot) rates</a:t>
            </a:r>
          </a:p>
          <a:p>
            <a:pPr marL="525776" lvl="1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b="1" dirty="0" smtClean="0"/>
              <a:t>…</a:t>
            </a:r>
            <a:r>
              <a:rPr lang="en-US" sz="1400" dirty="0" smtClean="0"/>
              <a:t>and one bonus command 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splinert</a:t>
            </a:r>
            <a:r>
              <a:rPr lang="en-US" sz="1400" dirty="0" smtClean="0"/>
              <a:t>) that generates a cubic spline from a few “knots”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78941" y="1234157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74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6" y="808696"/>
            <a:ext cx="8229600" cy="391390"/>
          </a:xfrm>
        </p:spPr>
        <p:txBody>
          <a:bodyPr/>
          <a:lstStyle/>
          <a:p>
            <a:r>
              <a:rPr lang="en-US" sz="2000" dirty="0" smtClean="0"/>
              <a:t>What is a bond?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©2019 Discover Financial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0598A4-470A-764E-BF54-0E1638E4D98B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78941" y="1234157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53444" y="1352541"/>
            <a:ext cx="815134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76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Bond: financial contract to borrow money for a specified period of time</a:t>
            </a:r>
          </a:p>
          <a:p>
            <a:pPr marL="525776" lvl="1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182876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Bond: a </a:t>
            </a:r>
            <a:r>
              <a:rPr lang="en-US" sz="1600" dirty="0"/>
              <a:t>borrower’s promise to return an investor’s money in the future with interest</a:t>
            </a:r>
          </a:p>
          <a:p>
            <a:pPr marL="525776" lvl="1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i="1" dirty="0" smtClean="0"/>
              <a:t>Principal</a:t>
            </a:r>
            <a:r>
              <a:rPr lang="en-US" sz="1400" dirty="0" smtClean="0"/>
              <a:t> </a:t>
            </a:r>
            <a:r>
              <a:rPr lang="en-US" sz="1400" i="1" dirty="0" smtClean="0"/>
              <a:t>(P) </a:t>
            </a:r>
            <a:r>
              <a:rPr lang="en-US" sz="1400" dirty="0"/>
              <a:t>– </a:t>
            </a:r>
            <a:r>
              <a:rPr lang="en-US" sz="1400" dirty="0" smtClean="0"/>
              <a:t>Investor’s loan </a:t>
            </a:r>
            <a:r>
              <a:rPr lang="en-US" sz="1400" dirty="0"/>
              <a:t>to </a:t>
            </a:r>
            <a:r>
              <a:rPr lang="en-US" sz="1400" dirty="0" smtClean="0"/>
              <a:t>borrower; returned </a:t>
            </a:r>
            <a:r>
              <a:rPr lang="en-US" sz="1400" dirty="0"/>
              <a:t>when bond matures</a:t>
            </a:r>
          </a:p>
          <a:p>
            <a:pPr marL="525776" lvl="1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i="1" dirty="0" smtClean="0"/>
              <a:t>Coupon (C)</a:t>
            </a:r>
            <a:r>
              <a:rPr lang="en-US" sz="1400" dirty="0" smtClean="0"/>
              <a:t> </a:t>
            </a:r>
            <a:r>
              <a:rPr lang="en-US" sz="1400" dirty="0"/>
              <a:t>– Periodic payments from borrower to investor over the life of the bond</a:t>
            </a:r>
          </a:p>
          <a:p>
            <a:pPr marL="868676" lvl="2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Compensation for the investor’s risk (e.g., credit risk, interest rate risk, etc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44" y="3797340"/>
            <a:ext cx="8151341" cy="228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2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6" y="808696"/>
            <a:ext cx="8229600" cy="391390"/>
          </a:xfrm>
        </p:spPr>
        <p:txBody>
          <a:bodyPr/>
          <a:lstStyle/>
          <a:p>
            <a:r>
              <a:rPr lang="en-US" sz="2000" dirty="0" smtClean="0"/>
              <a:t>How does </a:t>
            </a:r>
            <a:r>
              <a:rPr lang="en-US" sz="2000" dirty="0"/>
              <a:t>o</a:t>
            </a:r>
            <a:r>
              <a:rPr lang="en-US" sz="2000" dirty="0" smtClean="0"/>
              <a:t>ne </a:t>
            </a:r>
            <a:r>
              <a:rPr lang="en-US" sz="2000" dirty="0"/>
              <a:t>v</a:t>
            </a:r>
            <a:r>
              <a:rPr lang="en-US" sz="2000" dirty="0" smtClean="0"/>
              <a:t>alue a bond?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©2019 Discover Financial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0598A4-470A-764E-BF54-0E1638E4D98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196" y="1344850"/>
            <a:ext cx="8229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76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Finance is all about valuing future cash flows</a:t>
            </a:r>
          </a:p>
          <a:p>
            <a:pPr marL="525776" lvl="1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Money has time value (a dollar today is worth more than a dollar tomorrow)</a:t>
            </a:r>
          </a:p>
          <a:p>
            <a:pPr marL="525776" lvl="1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Value (price) of any financial instrument is the present value (PV) of its future cash flows (FV) at discount rate </a:t>
            </a:r>
            <a:r>
              <a:rPr lang="en-US" sz="1400" i="1" dirty="0" smtClean="0"/>
              <a:t>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78941" y="1234157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57195" y="3255800"/>
            <a:ext cx="81513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76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Bonds can be thought of as a series of zero-coupon (single payment) cash flows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81444" y="2533775"/>
                <a:ext cx="1822678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pt-BR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𝐹𝑉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444" y="2533775"/>
                <a:ext cx="1822678" cy="5695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74" y="3718736"/>
            <a:ext cx="7321973" cy="2590640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650238" y="5757340"/>
            <a:ext cx="7240693" cy="50122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6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6" y="808696"/>
            <a:ext cx="8229600" cy="391390"/>
          </a:xfrm>
        </p:spPr>
        <p:txBody>
          <a:bodyPr/>
          <a:lstStyle/>
          <a:p>
            <a:r>
              <a:rPr lang="en-US" sz="2000" dirty="0" smtClean="0"/>
              <a:t>How does </a:t>
            </a:r>
            <a:r>
              <a:rPr lang="en-US" sz="2000" dirty="0"/>
              <a:t>o</a:t>
            </a:r>
            <a:r>
              <a:rPr lang="en-US" sz="2000" dirty="0" smtClean="0"/>
              <a:t>ne </a:t>
            </a:r>
            <a:r>
              <a:rPr lang="en-US" sz="2000" dirty="0"/>
              <a:t>v</a:t>
            </a:r>
            <a:r>
              <a:rPr lang="en-US" sz="2000" dirty="0" smtClean="0"/>
              <a:t>alue a bond?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©2019 Discover Financial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0598A4-470A-764E-BF54-0E1638E4D98B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78941" y="1234157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57195" y="1352510"/>
            <a:ext cx="815134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76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Proper discount rate for each cash flow is the Spot Rate (</a:t>
            </a:r>
            <a:r>
              <a:rPr lang="en-US" sz="1600" i="1" dirty="0" smtClean="0"/>
              <a:t>S</a:t>
            </a:r>
            <a:r>
              <a:rPr lang="en-US" sz="1600" i="1" baseline="-25000" dirty="0" smtClean="0"/>
              <a:t>t</a:t>
            </a:r>
            <a:r>
              <a:rPr lang="en-US" sz="1600" dirty="0" smtClean="0"/>
              <a:t>) – yield on a zero-coupon bond maturing at time </a:t>
            </a:r>
            <a:r>
              <a:rPr lang="en-US" sz="1600" i="1" dirty="0" smtClean="0"/>
              <a:t>t</a:t>
            </a:r>
          </a:p>
          <a:p>
            <a:pPr marL="182876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US" sz="1600" i="1" dirty="0"/>
          </a:p>
          <a:p>
            <a:pPr marL="182876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Bond price is the sum of the discounted future cash flows: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74681" y="2891970"/>
                <a:ext cx="3576235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pt-BR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pt-BR" sz="1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18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pt-BR" sz="18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f>
                            <m:fPr>
                              <m:ctrlPr>
                                <a:rPr lang="pt-BR" sz="18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681" y="2891970"/>
                <a:ext cx="3576235" cy="7788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453816" y="3882335"/>
            <a:ext cx="81513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76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To price a bond, one needs the spot rate corresponding to each future cash flow</a:t>
            </a:r>
          </a:p>
          <a:p>
            <a:pPr marL="182876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82876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600" i="1" dirty="0" smtClean="0"/>
              <a:t>Problem</a:t>
            </a:r>
            <a:r>
              <a:rPr lang="en-US" sz="1600" dirty="0" smtClean="0"/>
              <a:t>: One can only directly observe a few spot rates</a:t>
            </a:r>
          </a:p>
          <a:p>
            <a:pPr marL="525776" lvl="1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Rates on T-bills (Treasury securities maturing in one year or less) are spot rates, for example</a:t>
            </a:r>
          </a:p>
          <a:p>
            <a:pPr marL="182876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US" sz="1600" i="1" dirty="0" smtClean="0"/>
          </a:p>
          <a:p>
            <a:pPr marL="182876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600" i="1" dirty="0" smtClean="0"/>
              <a:t>Solution</a:t>
            </a:r>
            <a:r>
              <a:rPr lang="en-US" sz="1600" dirty="0" smtClean="0"/>
              <a:t>: Use observable spot rates to construct (“bootstrap”) other spot rates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691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6" y="808696"/>
            <a:ext cx="8229600" cy="391390"/>
          </a:xfrm>
        </p:spPr>
        <p:txBody>
          <a:bodyPr/>
          <a:lstStyle/>
          <a:p>
            <a:r>
              <a:rPr lang="en-US" sz="2000" dirty="0" smtClean="0"/>
              <a:t>New command to generate </a:t>
            </a:r>
            <a:r>
              <a:rPr lang="en-US" sz="2000" dirty="0"/>
              <a:t>s</a:t>
            </a:r>
            <a:r>
              <a:rPr lang="en-US" sz="2000" dirty="0" smtClean="0"/>
              <a:t>pot </a:t>
            </a:r>
            <a:r>
              <a:rPr lang="en-US" sz="2000" dirty="0"/>
              <a:t>r</a:t>
            </a:r>
            <a:r>
              <a:rPr lang="en-US" sz="2000" dirty="0" smtClean="0"/>
              <a:t>ate curve: </a:t>
            </a:r>
            <a:r>
              <a:rPr lang="en-US" sz="2000" b="1" dirty="0" err="1" smtClean="0"/>
              <a:t>genspot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©2019 </a:t>
            </a:r>
            <a:r>
              <a:rPr lang="en-US" smtClean="0"/>
              <a:t>Discover Financial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0598A4-470A-764E-BF54-0E1638E4D98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195" y="1344841"/>
            <a:ext cx="83764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76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600" b="1" dirty="0" err="1"/>
              <a:t>genspot</a:t>
            </a:r>
            <a:r>
              <a:rPr lang="en-US" sz="1600" dirty="0"/>
              <a:t> – Generates a spot rate curve </a:t>
            </a:r>
            <a:r>
              <a:rPr lang="en-US" sz="1600" dirty="0" smtClean="0"/>
              <a:t>from </a:t>
            </a:r>
            <a:r>
              <a:rPr lang="en-US" sz="1600" dirty="0"/>
              <a:t>a yield curve </a:t>
            </a:r>
            <a:r>
              <a:rPr lang="en-US" sz="1600" dirty="0" smtClean="0"/>
              <a:t>of </a:t>
            </a:r>
            <a:r>
              <a:rPr lang="en-US" sz="1600" dirty="0"/>
              <a:t>market rates</a:t>
            </a:r>
            <a:endParaRPr lang="en-US" sz="1600" dirty="0" smtClean="0"/>
          </a:p>
          <a:p>
            <a:pPr marL="525776" lvl="1" indent="-182876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i="1" dirty="0" smtClean="0"/>
              <a:t>Syntax</a:t>
            </a:r>
            <a:r>
              <a:rPr lang="en-US" sz="1400" dirty="0" smtClean="0"/>
              <a:t>: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genspot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newvar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cipal(</a:t>
            </a:r>
            <a:r>
              <a:rPr lang="en-US" sz="1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enor(</a:t>
            </a:r>
            <a:r>
              <a:rPr lang="en-US" sz="14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tenorvar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 </a:t>
            </a:r>
            <a:r>
              <a:rPr lang="en-US" sz="14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oupon(</a:t>
            </a:r>
            <a:r>
              <a:rPr lang="en-US" sz="14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couponvar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		</a:t>
            </a:r>
            <a:r>
              <a:rPr lang="en-US" sz="14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ytmvar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pric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e(</a:t>
            </a:r>
            <a:r>
              <a:rPr lang="en-US" sz="14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pricevar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u="sng" dirty="0" smtClean="0"/>
          </a:p>
          <a:p>
            <a:pPr marL="868676" lvl="2" indent="-182876" algn="just" defTabSz="685766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ewvar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	new variable to store calculated spot rates</a:t>
            </a:r>
            <a:endParaRPr lang="en-US" sz="1400" dirty="0" smtClean="0"/>
          </a:p>
          <a:p>
            <a:pPr marL="868676" lvl="2" indent="-182876" algn="just" defTabSz="685766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All “options” are required:</a:t>
            </a:r>
          </a:p>
          <a:p>
            <a:pPr marL="1211576" lvl="3" indent="-182876" algn="just" defTabSz="685766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prin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cipal(</a:t>
            </a: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principal amount of one “bond” (usually 100.0)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11576" lvl="3" indent="-182876" algn="just" defTabSz="685766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enor(</a:t>
            </a:r>
            <a:r>
              <a:rPr lang="en-US" sz="14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tenorvar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 name of bond tenor (in years)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11576" lvl="3" indent="-182876" algn="just" defTabSz="685766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oupon(</a:t>
            </a:r>
            <a:r>
              <a:rPr lang="en-US" sz="14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couponvar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 name of bond coupon (in percent)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11576" lvl="3" indent="-182876" algn="just" defTabSz="685766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ytmvar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 name of bond yield to maturity (in percent)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11576" lvl="3" indent="-182876" algn="just" defTabSz="685766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pric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e(</a:t>
            </a:r>
            <a:r>
              <a:rPr lang="en-US" sz="14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pricevar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 name of bond price</a:t>
            </a:r>
          </a:p>
          <a:p>
            <a:pPr marL="1211576" lvl="3" indent="-182876" algn="just" defTabSz="685766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number of coupon payments per year</a:t>
            </a:r>
          </a:p>
          <a:p>
            <a:pPr marL="1211576" lvl="3" indent="-182876" algn="just" defTabSz="685766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name of file to store spot rate curve</a:t>
            </a:r>
            <a:endParaRPr lang="en-US" sz="1400" dirty="0" smtClean="0"/>
          </a:p>
          <a:p>
            <a:pPr marL="525776" lvl="1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525776" lvl="1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Run on a dataset of bonds with tenor, coupon, yield to maturity and price variables; </a:t>
            </a:r>
            <a:r>
              <a:rPr lang="en-US" sz="1400" i="1" dirty="0" smtClean="0"/>
              <a:t>requires </a:t>
            </a:r>
            <a:r>
              <a:rPr lang="en-US" sz="1400" i="1" dirty="0"/>
              <a:t>at least </a:t>
            </a:r>
            <a:r>
              <a:rPr lang="en-US" sz="1400" i="1" dirty="0" smtClean="0"/>
              <a:t>two </a:t>
            </a:r>
            <a:r>
              <a:rPr lang="en-US" sz="1400" i="1" dirty="0"/>
              <a:t>spot </a:t>
            </a:r>
            <a:r>
              <a:rPr lang="en-US" sz="1400" i="1" dirty="0" smtClean="0"/>
              <a:t>rates (bonds with zero coupons) in the shortest tenors</a:t>
            </a:r>
          </a:p>
          <a:p>
            <a:pPr marL="525776" lvl="1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Utilizes a “bootstrap” method under a no-arbitrage assumption to construct theoretical spot rate curve (a.k.a., term structure of interest rates)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78941" y="1234157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92934" y="5746046"/>
                <a:ext cx="2667718" cy="584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f>
                            <m:f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934" y="5746046"/>
                <a:ext cx="2667718" cy="5844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57361" y="5683400"/>
                <a:ext cx="2822760" cy="709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(1+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361" y="5683400"/>
                <a:ext cx="2822760" cy="70974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33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6" y="808696"/>
            <a:ext cx="8229600" cy="391390"/>
          </a:xfrm>
        </p:spPr>
        <p:txBody>
          <a:bodyPr/>
          <a:lstStyle/>
          <a:p>
            <a:r>
              <a:rPr lang="en-US" sz="2000" dirty="0" smtClean="0"/>
              <a:t>New command to </a:t>
            </a:r>
            <a:r>
              <a:rPr lang="en-US" sz="2000" dirty="0"/>
              <a:t>g</a:t>
            </a:r>
            <a:r>
              <a:rPr lang="en-US" sz="2000" dirty="0" smtClean="0"/>
              <a:t>enerate forward </a:t>
            </a:r>
            <a:r>
              <a:rPr lang="en-US" sz="2000" dirty="0"/>
              <a:t>r</a:t>
            </a:r>
            <a:r>
              <a:rPr lang="en-US" sz="2000" dirty="0" smtClean="0"/>
              <a:t>ate </a:t>
            </a:r>
            <a:r>
              <a:rPr lang="en-US" sz="2000" dirty="0"/>
              <a:t>c</a:t>
            </a:r>
            <a:r>
              <a:rPr lang="en-US" sz="2000" dirty="0" smtClean="0"/>
              <a:t>urve: </a:t>
            </a:r>
            <a:r>
              <a:rPr lang="en-US" sz="2000" b="1" dirty="0" err="1" smtClean="0"/>
              <a:t>genfwd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©2019 </a:t>
            </a:r>
            <a:r>
              <a:rPr lang="en-US" smtClean="0"/>
              <a:t>Discover Financial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0598A4-470A-764E-BF54-0E1638E4D98B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196" y="1344841"/>
                <a:ext cx="8229600" cy="1471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2876" indent="-182876" algn="just" defTabSz="685766">
                  <a:spcAft>
                    <a:spcPts val="1200"/>
                  </a:spcAft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lang="en-US" sz="1600" i="1" dirty="0" smtClean="0"/>
                  <a:t>Forward rate </a:t>
                </a:r>
                <a:r>
                  <a:rPr lang="en-US" sz="1600" dirty="0" smtClean="0"/>
                  <a:t>— market participants’ expectation of future interest rates</a:t>
                </a:r>
              </a:p>
              <a:p>
                <a:pPr marL="525776" lvl="1" indent="-182876" defTabSz="685766">
                  <a:spcAft>
                    <a:spcPts val="1200"/>
                  </a:spcAft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One can derive forward rates from spot rates</a:t>
                </a:r>
              </a:p>
              <a:p>
                <a:pPr marL="525776" lvl="1" indent="-182876" defTabSz="685766">
                  <a:spcAft>
                    <a:spcPts val="1200"/>
                  </a:spcAft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E.g.,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baseline="-25000" smtClean="0">
                            <a:latin typeface="Cambria Math"/>
                          </a:rPr>
                          <m:t>4</m:t>
                        </m:r>
                        <m:r>
                          <a:rPr lang="en-US" sz="18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 </a:t>
                </a:r>
                <a:r>
                  <a:rPr lang="en-US" sz="1600" dirty="0" smtClean="0"/>
                  <a:t>be the 6-month forward rate (one 6-month period) two years (four 6-month periods) from now; in general: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6" y="1344841"/>
                <a:ext cx="8229600" cy="1471172"/>
              </a:xfrm>
              <a:prstGeom prst="rect">
                <a:avLst/>
              </a:prstGeom>
              <a:blipFill rotWithShape="1">
                <a:blip r:embed="rId3"/>
                <a:stretch>
                  <a:fillRect l="-222" t="-1245" b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378941" y="1234157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20256" y="2923511"/>
                <a:ext cx="2764090" cy="641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baseline="-25000" smtClean="0"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pt-BR" sz="20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i="1" dirty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dirty="0" smtClean="0">
                                        <a:latin typeface="Cambria Math"/>
                                      </a:rPr>
                                      <m:t>(1+ </m:t>
                                    </m:r>
                                    <m:sSub>
                                      <m:sSubPr>
                                        <m:ctrlPr>
                                          <a:rPr lang="en-US" sz="2000" b="0" i="1" dirty="0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dirty="0" smtClean="0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2000" b="0" i="1" dirty="0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dirty="0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sz="2000" b="0" i="1" dirty="0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sz="2000" b="0" i="1" dirty="0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0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2000" b="0" i="1" dirty="0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2000" b="0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i="1" dirty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dirty="0" smtClean="0">
                                        <a:latin typeface="Cambria Math"/>
                                      </a:rPr>
                                      <m:t>(1 + </m:t>
                                    </m:r>
                                    <m:sSub>
                                      <m:sSubPr>
                                        <m:ctrlPr>
                                          <a:rPr lang="en-US" sz="2000" i="1" dirty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dirty="0" smtClean="0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2000" i="1" dirty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2000" b="0" i="1" dirty="0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0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1/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𝑓</m:t>
                        </m:r>
                      </m:sup>
                    </m:sSup>
                  </m:oMath>
                </a14:m>
                <a:r>
                  <a:rPr lang="en-US" sz="2000" dirty="0" smtClean="0">
                    <a:latin typeface="CambriaMath"/>
                  </a:rPr>
                  <a:t> - 1</a:t>
                </a:r>
                <a:endParaRPr lang="en-US" sz="2000" dirty="0">
                  <a:latin typeface="CambriaMath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256" y="2923511"/>
                <a:ext cx="2764090" cy="641201"/>
              </a:xfrm>
              <a:prstGeom prst="rect">
                <a:avLst/>
              </a:prstGeom>
              <a:blipFill rotWithShape="1">
                <a:blip r:embed="rId7"/>
                <a:stretch>
                  <a:fillRect r="-4636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65588" y="3924593"/>
            <a:ext cx="808279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76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600" b="1" dirty="0" err="1" smtClean="0"/>
              <a:t>genfwd</a:t>
            </a:r>
            <a:r>
              <a:rPr lang="en-US" sz="1600" dirty="0" smtClean="0"/>
              <a:t> </a:t>
            </a:r>
            <a:r>
              <a:rPr lang="en-US" sz="1600" dirty="0"/>
              <a:t>– Generates a </a:t>
            </a:r>
            <a:r>
              <a:rPr lang="en-US" sz="1600" dirty="0" smtClean="0"/>
              <a:t>forward </a:t>
            </a:r>
            <a:r>
              <a:rPr lang="en-US" sz="1600" dirty="0"/>
              <a:t>rate curve </a:t>
            </a:r>
            <a:r>
              <a:rPr lang="en-US" sz="1600" dirty="0" smtClean="0"/>
              <a:t>from </a:t>
            </a:r>
            <a:r>
              <a:rPr lang="en-US" sz="1600" dirty="0"/>
              <a:t>a yield curve </a:t>
            </a:r>
            <a:r>
              <a:rPr lang="en-US" sz="1600" dirty="0" smtClean="0"/>
              <a:t>of spot </a:t>
            </a:r>
            <a:r>
              <a:rPr lang="en-US" sz="1600" dirty="0"/>
              <a:t>rates</a:t>
            </a:r>
          </a:p>
          <a:p>
            <a:pPr marL="525776" lvl="1" indent="-182876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i="1" dirty="0"/>
              <a:t>Syntax</a:t>
            </a:r>
            <a:r>
              <a:rPr lang="en-US" sz="1400" dirty="0"/>
              <a:t>: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genfwd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newvar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spot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spotvar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enor(</a:t>
            </a:r>
            <a:r>
              <a:rPr lang="en-US" sz="14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tenorvar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periods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/>
          </a:p>
          <a:p>
            <a:pPr marL="868676" lvl="2" indent="-182876" algn="just" defTabSz="685766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new variable to store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forward rate curve</a:t>
            </a:r>
            <a:endParaRPr lang="en-US" sz="1400" dirty="0"/>
          </a:p>
          <a:p>
            <a:pPr marL="868676" lvl="2" indent="-182876" algn="just" defTabSz="685766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All “options” are required:</a:t>
            </a:r>
          </a:p>
          <a:p>
            <a:pPr marL="1211576" lvl="3" indent="-182876" algn="just" defTabSz="685766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spot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spotvar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 name of spot rate (in percent)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11576" lvl="3" indent="-182876" algn="just" defTabSz="685766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enor(</a:t>
            </a:r>
            <a:r>
              <a:rPr lang="en-US" sz="14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tenorvar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 name of tenor (in years)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11576" lvl="3" indent="-182876" algn="just" defTabSz="685766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periods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forward term: number of (6-month) periods from now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1510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6" y="808696"/>
            <a:ext cx="8401578" cy="391390"/>
          </a:xfrm>
        </p:spPr>
        <p:txBody>
          <a:bodyPr/>
          <a:lstStyle/>
          <a:p>
            <a:r>
              <a:rPr lang="en-US" sz="2000" dirty="0" smtClean="0"/>
              <a:t>New command to value a bond </a:t>
            </a:r>
            <a:r>
              <a:rPr lang="en-US" sz="2000" dirty="0"/>
              <a:t>u</a:t>
            </a:r>
            <a:r>
              <a:rPr lang="en-US" sz="2000" dirty="0" smtClean="0"/>
              <a:t>sing spot or forward </a:t>
            </a:r>
            <a:r>
              <a:rPr lang="en-US" sz="2000" dirty="0"/>
              <a:t>r</a:t>
            </a:r>
            <a:r>
              <a:rPr lang="en-US" sz="2000" dirty="0" smtClean="0"/>
              <a:t>ates: </a:t>
            </a:r>
            <a:r>
              <a:rPr lang="en-US" sz="2000" b="1" dirty="0" err="1" smtClean="0"/>
              <a:t>pricebond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©2019 </a:t>
            </a:r>
            <a:r>
              <a:rPr lang="en-US" smtClean="0"/>
              <a:t>Discover Financial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0598A4-470A-764E-BF54-0E1638E4D98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196" y="1344841"/>
            <a:ext cx="8229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76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600" b="1" dirty="0" err="1" smtClean="0"/>
              <a:t>pricebond</a:t>
            </a:r>
            <a:r>
              <a:rPr lang="en-US" sz="1600" dirty="0" smtClean="0"/>
              <a:t> </a:t>
            </a:r>
            <a:r>
              <a:rPr lang="en-US" sz="1600" dirty="0"/>
              <a:t>– </a:t>
            </a:r>
            <a:r>
              <a:rPr lang="en-US" sz="1600" dirty="0" smtClean="0"/>
              <a:t>Values a bond using forward or spot rates</a:t>
            </a:r>
          </a:p>
          <a:p>
            <a:pPr marL="525776" lvl="1" indent="-182876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i="1" dirty="0" smtClean="0"/>
              <a:t>Syntax</a:t>
            </a:r>
            <a:r>
              <a:rPr lang="en-US" sz="1400" dirty="0" smtClean="0"/>
              <a:t>: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pricebond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ratevar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cipal(</a:t>
            </a:r>
            <a:r>
              <a:rPr lang="en-US" sz="1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enor(</a:t>
            </a:r>
            <a:r>
              <a:rPr lang="en-US" sz="14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tenorvar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oupon(</a:t>
            </a:r>
            <a:r>
              <a:rPr lang="en-US" sz="1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			</a:t>
            </a:r>
            <a:r>
              <a:rPr lang="en-US" sz="14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/>
          </a:p>
          <a:p>
            <a:pPr marL="868676" lvl="2" indent="-182876" algn="just" defTabSz="685766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ratevar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	variable name of spot or forward rate curve</a:t>
            </a:r>
            <a:endParaRPr lang="en-US" sz="1400" dirty="0" smtClean="0"/>
          </a:p>
          <a:p>
            <a:pPr marL="868676" lvl="2" indent="-182876" algn="just" defTabSz="685766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All “options” are required:</a:t>
            </a:r>
          </a:p>
          <a:p>
            <a:pPr marL="1211576" lvl="3" indent="-182876" algn="just" defTabSz="685766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prin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cipal(</a:t>
            </a: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principal amount of one “bond” (usually 100.0)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11576" lvl="3" indent="-182876" algn="just" defTabSz="685766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enor(</a:t>
            </a:r>
            <a:r>
              <a:rPr lang="en-US" sz="14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tenorvar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 name of bond tenor (in years)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11576" lvl="3" indent="-182876" algn="just" defTabSz="685766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oupon(</a:t>
            </a:r>
            <a:r>
              <a:rPr lang="en-US" sz="1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annual coupon rate (in percent)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11576" lvl="3" indent="-182876" algn="just" defTabSz="685766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frequency of coupon payments (number per year)</a:t>
            </a:r>
          </a:p>
          <a:p>
            <a:pPr marL="1211576" lvl="3" indent="-182876" algn="just" defTabSz="685766"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525776" lvl="1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Run on a dataset with tenor and spot or forward rates</a:t>
            </a:r>
          </a:p>
          <a:p>
            <a:pPr marL="525776" lvl="1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Returns the bond price in a stored value: </a:t>
            </a:r>
            <a:r>
              <a:rPr lang="en-US" sz="1400" b="1" dirty="0" smtClean="0"/>
              <a:t>r(price)</a:t>
            </a:r>
            <a:endParaRPr lang="en-US" sz="1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78941" y="1234157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16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6" y="808696"/>
            <a:ext cx="8229600" cy="391390"/>
          </a:xfrm>
        </p:spPr>
        <p:txBody>
          <a:bodyPr/>
          <a:lstStyle/>
          <a:p>
            <a:r>
              <a:rPr lang="en-US" sz="2000" dirty="0" smtClean="0"/>
              <a:t>Constructing a cubic spline through yield curve points: </a:t>
            </a:r>
            <a:r>
              <a:rPr lang="en-US" sz="2000" b="1" dirty="0" err="1" smtClean="0"/>
              <a:t>splinert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©2019 </a:t>
            </a:r>
            <a:r>
              <a:rPr lang="en-US" smtClean="0"/>
              <a:t>Discover Financial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0598A4-470A-764E-BF54-0E1638E4D98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195" y="1344841"/>
            <a:ext cx="840996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76" indent="-182876" algn="just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600" b="1" dirty="0" err="1" smtClean="0"/>
              <a:t>splinert</a:t>
            </a:r>
            <a:r>
              <a:rPr lang="en-US" sz="1600" dirty="0" smtClean="0"/>
              <a:t> </a:t>
            </a:r>
            <a:r>
              <a:rPr lang="en-US" sz="1600" dirty="0"/>
              <a:t>– Generates a </a:t>
            </a:r>
            <a:r>
              <a:rPr lang="en-US" sz="1600" dirty="0" smtClean="0"/>
              <a:t>cubic spline to connect </a:t>
            </a:r>
            <a:r>
              <a:rPr lang="en-US" sz="1600" dirty="0"/>
              <a:t>(</a:t>
            </a:r>
            <a:r>
              <a:rPr lang="en-US" sz="1600" dirty="0" smtClean="0"/>
              <a:t>yield curve) points</a:t>
            </a:r>
          </a:p>
          <a:p>
            <a:pPr marL="525776" lvl="1" indent="-182876" defTabSz="685766"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i="1" dirty="0" smtClean="0"/>
              <a:t>Syntax</a:t>
            </a:r>
            <a:r>
              <a:rPr lang="en-US" sz="1400" dirty="0" smtClean="0"/>
              <a:t>: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splinert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newvar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tenorvar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ytmvar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/>
          </a:p>
          <a:p>
            <a:pPr marL="868676" lvl="2" indent="-182876" algn="just" defTabSz="685766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ewvar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	new variable to store cubic spline</a:t>
            </a:r>
            <a:endParaRPr lang="en-US" sz="1400" dirty="0" smtClean="0"/>
          </a:p>
          <a:p>
            <a:pPr marL="868676" lvl="2" indent="-182876" algn="just" defTabSz="685766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All “options” are required:</a:t>
            </a:r>
          </a:p>
          <a:p>
            <a:pPr marL="1211576" lvl="3" indent="-182876" algn="just" defTabSz="685766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tenorvar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 name of bond tenor (in years)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11576" lvl="3" indent="-182876" algn="just" defTabSz="685766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ytmvar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 name of bond yield to maturity (in percent)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11576" lvl="3" indent="-182876" algn="just" defTabSz="685766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increment for tenor (in years; inverse of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genspot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11576" lvl="3" indent="-182876" algn="just" defTabSz="685766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4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name of file to store cubic spline</a:t>
            </a:r>
            <a:endParaRPr lang="en-US" sz="14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78941" y="1234157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0204" y="3586102"/>
            <a:ext cx="84099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766">
              <a:buClr>
                <a:schemeClr val="accent5"/>
              </a:buClr>
            </a:pPr>
            <a:r>
              <a:rPr lang="en-US" sz="1200" dirty="0" smtClean="0"/>
              <a:t>6-mo T-bi   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P1   </a:t>
            </a:r>
            <a:r>
              <a:rPr lang="en-US" sz="1200" dirty="0" smtClean="0"/>
              <a:t>1-yr T-bill   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P2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1200" dirty="0" smtClean="0"/>
              <a:t>  2-yr T-note  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P3  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5-yr T-note   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P4 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10-yr T-note  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P5  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30-yr T-bond</a:t>
            </a:r>
            <a:endParaRPr lang="en-US" sz="1200" dirty="0"/>
          </a:p>
          <a:p>
            <a:pPr algn="just" defTabSz="685766">
              <a:buClr>
                <a:schemeClr val="accent5"/>
              </a:buClr>
            </a:pPr>
            <a:r>
              <a:rPr lang="en-US" sz="1200" dirty="0" smtClean="0"/>
              <a:t>(D0.5, Y0.5)               (D1, Y1)                     (D2, Y2)                     (D5, Y5)                     (D10, Y10)                  (D30, Y30)</a:t>
            </a:r>
          </a:p>
          <a:p>
            <a:pPr algn="just" defTabSz="685766">
              <a:buClr>
                <a:schemeClr val="accent5"/>
              </a:buClr>
            </a:pPr>
            <a:endParaRPr lang="en-US" sz="1200" dirty="0"/>
          </a:p>
          <a:p>
            <a:pPr algn="just" defTabSz="685766">
              <a:buClr>
                <a:schemeClr val="accent5"/>
              </a:buClr>
            </a:pPr>
            <a:r>
              <a:rPr lang="en-US" sz="1200" u="sng" dirty="0" smtClean="0"/>
              <a:t>Polynomials pass through their end </a:t>
            </a:r>
            <a:r>
              <a:rPr lang="en-US" sz="1200" u="sng" dirty="0" smtClean="0"/>
              <a:t>points (10 equations)</a:t>
            </a:r>
            <a:r>
              <a:rPr lang="en-US" sz="1200" dirty="0" smtClean="0"/>
              <a:t>:</a:t>
            </a:r>
            <a:r>
              <a:rPr lang="en-US" sz="1200" dirty="0" smtClean="0"/>
              <a:t>	</a:t>
            </a:r>
            <a:r>
              <a:rPr lang="en-US" sz="1200" u="sng" dirty="0" smtClean="0"/>
              <a:t>First </a:t>
            </a:r>
            <a:r>
              <a:rPr lang="en-US" sz="1200" u="sng" dirty="0" smtClean="0"/>
              <a:t>derivatives match at interior </a:t>
            </a:r>
            <a:r>
              <a:rPr lang="en-US" sz="1200" u="sng" dirty="0" smtClean="0"/>
              <a:t>points (4 equations)</a:t>
            </a:r>
            <a:r>
              <a:rPr lang="en-US" sz="1200" dirty="0" smtClean="0"/>
              <a:t>:</a:t>
            </a:r>
            <a:endParaRPr lang="en-US" sz="1200" dirty="0" smtClean="0"/>
          </a:p>
          <a:p>
            <a:pPr algn="just" defTabSz="685766">
              <a:buClr>
                <a:schemeClr val="accent5"/>
              </a:buClr>
            </a:pPr>
            <a:r>
              <a:rPr lang="en-US" sz="1200" dirty="0" smtClean="0"/>
              <a:t>P1(D0.5) = Y0.5		P1(D1) = Y1		</a:t>
            </a:r>
            <a:r>
              <a:rPr lang="en-US" sz="1200" dirty="0" smtClean="0"/>
              <a:t>P1</a:t>
            </a:r>
            <a:r>
              <a:rPr lang="en-US" sz="1200" dirty="0" smtClean="0"/>
              <a:t>’(D1) = P2’(D1)</a:t>
            </a:r>
          </a:p>
          <a:p>
            <a:pPr algn="just" defTabSz="685766">
              <a:buClr>
                <a:schemeClr val="accent5"/>
              </a:buClr>
            </a:pPr>
            <a:r>
              <a:rPr lang="en-US" sz="1200" dirty="0" smtClean="0"/>
              <a:t>P2(D1) = Y1		P2(D2) = Y2		</a:t>
            </a:r>
            <a:r>
              <a:rPr lang="en-US" sz="1200" dirty="0" smtClean="0"/>
              <a:t>P2</a:t>
            </a:r>
            <a:r>
              <a:rPr lang="en-US" sz="1200" dirty="0" smtClean="0"/>
              <a:t>’(D2) = P3’(D2)</a:t>
            </a:r>
          </a:p>
          <a:p>
            <a:pPr algn="just" defTabSz="685766">
              <a:buClr>
                <a:schemeClr val="accent5"/>
              </a:buClr>
            </a:pPr>
            <a:r>
              <a:rPr lang="en-US" sz="1200" dirty="0" smtClean="0"/>
              <a:t>…			…		</a:t>
            </a:r>
            <a:r>
              <a:rPr lang="en-US" sz="1200" dirty="0"/>
              <a:t>	</a:t>
            </a:r>
            <a:r>
              <a:rPr lang="en-US" sz="1200" dirty="0" smtClean="0"/>
              <a:t>P3’(D5) = P4’(D5)</a:t>
            </a:r>
            <a:endParaRPr lang="en-US" sz="1200" dirty="0" smtClean="0"/>
          </a:p>
          <a:p>
            <a:pPr algn="just" defTabSz="685766">
              <a:buClr>
                <a:schemeClr val="accent5"/>
              </a:buClr>
            </a:pPr>
            <a:r>
              <a:rPr lang="en-US" sz="1200" dirty="0" smtClean="0"/>
              <a:t>P5(D10) = Y10		P5(D30) = Y30		</a:t>
            </a:r>
            <a:r>
              <a:rPr lang="en-US" sz="1200" dirty="0" smtClean="0"/>
              <a:t>P4</a:t>
            </a:r>
            <a:r>
              <a:rPr lang="en-US" sz="1200" dirty="0" smtClean="0"/>
              <a:t>’(D10) = P5’(D10)</a:t>
            </a:r>
          </a:p>
          <a:p>
            <a:pPr algn="just" defTabSz="685766">
              <a:buClr>
                <a:schemeClr val="accent5"/>
              </a:buClr>
            </a:pPr>
            <a:endParaRPr lang="en-US" sz="1200" dirty="0"/>
          </a:p>
          <a:p>
            <a:pPr algn="just" defTabSz="685766">
              <a:buClr>
                <a:schemeClr val="accent5"/>
              </a:buClr>
            </a:pPr>
            <a:r>
              <a:rPr lang="en-US" sz="1200" u="sng" dirty="0" smtClean="0"/>
              <a:t>Second </a:t>
            </a:r>
            <a:r>
              <a:rPr lang="en-US" sz="1200" u="sng" dirty="0"/>
              <a:t>derivatives match at interior </a:t>
            </a:r>
            <a:r>
              <a:rPr lang="en-US" sz="1200" u="sng" dirty="0" smtClean="0"/>
              <a:t>points (4 equations)</a:t>
            </a:r>
            <a:r>
              <a:rPr lang="en-US" sz="1200" dirty="0" smtClean="0"/>
              <a:t>:</a:t>
            </a:r>
            <a:r>
              <a:rPr lang="en-US" sz="1200" dirty="0" smtClean="0"/>
              <a:t>	</a:t>
            </a:r>
            <a:r>
              <a:rPr lang="en-US" sz="1200" u="sng" dirty="0" smtClean="0"/>
              <a:t>Second </a:t>
            </a:r>
            <a:r>
              <a:rPr lang="en-US" sz="1200" u="sng" dirty="0" smtClean="0"/>
              <a:t>derivatives vanish at end </a:t>
            </a:r>
            <a:r>
              <a:rPr lang="en-US" sz="1200" u="sng" dirty="0" smtClean="0"/>
              <a:t>points (2 equations):</a:t>
            </a:r>
            <a:endParaRPr lang="en-US" sz="1200" dirty="0"/>
          </a:p>
          <a:p>
            <a:pPr algn="just" defTabSz="685766">
              <a:buClr>
                <a:schemeClr val="accent5"/>
              </a:buClr>
            </a:pPr>
            <a:r>
              <a:rPr lang="en-US" sz="1200" dirty="0" smtClean="0"/>
              <a:t>P1’’(</a:t>
            </a:r>
            <a:r>
              <a:rPr lang="en-US" sz="1200" dirty="0"/>
              <a:t>D1) = P2</a:t>
            </a:r>
            <a:r>
              <a:rPr lang="en-US" sz="1200" dirty="0" smtClean="0"/>
              <a:t>’’(</a:t>
            </a:r>
            <a:r>
              <a:rPr lang="en-US" sz="1200" dirty="0"/>
              <a:t>D1</a:t>
            </a:r>
            <a:r>
              <a:rPr lang="en-US" sz="1200" dirty="0" smtClean="0"/>
              <a:t>)					P1’’(D0.5) = 0</a:t>
            </a:r>
            <a:endParaRPr lang="en-US" sz="1200" dirty="0"/>
          </a:p>
          <a:p>
            <a:pPr algn="just" defTabSz="685766">
              <a:buClr>
                <a:schemeClr val="accent5"/>
              </a:buClr>
            </a:pPr>
            <a:r>
              <a:rPr lang="en-US" sz="1200" dirty="0" smtClean="0"/>
              <a:t>P2’’(</a:t>
            </a:r>
            <a:r>
              <a:rPr lang="en-US" sz="1200" dirty="0"/>
              <a:t>D2) = P3</a:t>
            </a:r>
            <a:r>
              <a:rPr lang="en-US" sz="1200" dirty="0" smtClean="0"/>
              <a:t>’’(D2)					P5’’(D30) = 0</a:t>
            </a:r>
          </a:p>
          <a:p>
            <a:pPr algn="just" defTabSz="685766">
              <a:buClr>
                <a:schemeClr val="accent5"/>
              </a:buClr>
            </a:pPr>
            <a:r>
              <a:rPr lang="en-US" sz="1200" dirty="0" smtClean="0"/>
              <a:t>P3’’(D5) = P4’’(D5)</a:t>
            </a:r>
            <a:endParaRPr lang="en-US" sz="1200" dirty="0" smtClean="0"/>
          </a:p>
          <a:p>
            <a:pPr algn="just" defTabSz="685766">
              <a:buClr>
                <a:schemeClr val="accent5"/>
              </a:buClr>
            </a:pPr>
            <a:r>
              <a:rPr lang="en-US" sz="1200" dirty="0" smtClean="0"/>
              <a:t>P4’’(D10) = P5’’(D10)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55187" y="5992775"/>
                <a:ext cx="36642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 ∙  </m:t>
                    </m:r>
                    <m:r>
                      <a:rPr lang="en-US" sz="2400" b="0" i="1" smtClean="0">
                        <a:latin typeface="Cambria Math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𝑐</m:t>
                    </m:r>
                    <m:r>
                      <a:rPr lang="en-US" sz="2400" b="0" i="1" smtClean="0">
                        <a:latin typeface="Cambria Math"/>
                      </a:rPr>
                      <m:t>           </m:t>
                    </m:r>
                    <m:r>
                      <a:rPr lang="en-US" sz="2400" b="0" i="1" smtClean="0">
                        <a:latin typeface="Cambria Math"/>
                      </a:rPr>
                      <m:t>𝑏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∙ </m:t>
                    </m:r>
                    <m:r>
                      <a:rPr lang="en-US" sz="2400" i="1">
                        <a:latin typeface="Cambria Math"/>
                      </a:rPr>
                      <m:t>𝑐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187" y="5992775"/>
                <a:ext cx="366420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995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454555" y="6291445"/>
            <a:ext cx="628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20 x 20</a:t>
            </a:r>
            <a:endParaRPr lang="en-US" sz="11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6739" y="6284454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20 x 1</a:t>
            </a:r>
            <a:endParaRPr lang="en-US" sz="11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23422" y="6285852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20 x 1</a:t>
            </a:r>
            <a:endParaRPr lang="en-US" sz="11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48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REPORTCONTROLSVISIBLE" val="Empty"/>
  <p:tag name="_AMO_UNIQUEIDENTIFIER" val="5f52fc27-44fa-4d57-ab07-8256ba1004d4"/>
</p:tagLst>
</file>

<file path=ppt/theme/theme1.xml><?xml version="1.0" encoding="utf-8"?>
<a:theme xmlns:a="http://schemas.openxmlformats.org/drawingml/2006/main" name="Master, Content">
  <a:themeElements>
    <a:clrScheme name="Discover - Color 2">
      <a:dk1>
        <a:srgbClr val="474747"/>
      </a:dk1>
      <a:lt1>
        <a:srgbClr val="FFFFFF"/>
      </a:lt1>
      <a:dk2>
        <a:srgbClr val="00548A"/>
      </a:dk2>
      <a:lt2>
        <a:srgbClr val="C8C8C7"/>
      </a:lt2>
      <a:accent1>
        <a:srgbClr val="FF6600"/>
      </a:accent1>
      <a:accent2>
        <a:srgbClr val="1D8BCC"/>
      </a:accent2>
      <a:accent3>
        <a:srgbClr val="C8C8C7"/>
      </a:accent3>
      <a:accent4>
        <a:srgbClr val="96999B"/>
      </a:accent4>
      <a:accent5>
        <a:srgbClr val="74787B"/>
      </a:accent5>
      <a:accent6>
        <a:srgbClr val="53565B"/>
      </a:accent6>
      <a:hlink>
        <a:srgbClr val="2477AB"/>
      </a:hlink>
      <a:folHlink>
        <a:srgbClr val="2477A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scover_Corp_1" id="{6890F0A1-E62C-9947-88FB-06EC22611180}" vid="{E69EEABB-6373-D644-AE23-B6F28AF6E6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F82FE1962BF246BB3FD51399502091" ma:contentTypeVersion="4" ma:contentTypeDescription="Create a new document." ma:contentTypeScope="" ma:versionID="1614426eb2c34efe4cd6f686c7f7739c">
  <xsd:schema xmlns:xsd="http://www.w3.org/2001/XMLSchema" xmlns:xs="http://www.w3.org/2001/XMLSchema" xmlns:p="http://schemas.microsoft.com/office/2006/metadata/properties" xmlns:ns2="87a905cf-b897-4a15-b4dd-a8e6e281c28b" xmlns:ns3="846e726d-930d-4acb-bd80-f2077a598691" targetNamespace="http://schemas.microsoft.com/office/2006/metadata/properties" ma:root="true" ma:fieldsID="15dfc8cb21b266ec02edcbfbcca1dd27" ns2:_="" ns3:_="">
    <xsd:import namespace="87a905cf-b897-4a15-b4dd-a8e6e281c28b"/>
    <xsd:import namespace="846e726d-930d-4acb-bd80-f2077a5986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a905cf-b897-4a15-b4dd-a8e6e281c2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6e726d-930d-4acb-bd80-f2077a59869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6e726d-930d-4acb-bd80-f2077a598691">
      <UserInfo>
        <DisplayName>Susan Rhodes Korpan</DisplayName>
        <AccountId>3834</AccountId>
        <AccountType/>
      </UserInfo>
      <UserInfo>
        <DisplayName>Debbie Mlot</DisplayName>
        <AccountId>34532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DA7637-87D8-4373-8208-BA508B8AE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a905cf-b897-4a15-b4dd-a8e6e281c28b"/>
    <ds:schemaRef ds:uri="846e726d-930d-4acb-bd80-f2077a5986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C71D11-788C-4305-95DE-76F6491C0C7B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87a905cf-b897-4a15-b4dd-a8e6e281c28b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846e726d-930d-4acb-bd80-f2077a59869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208D66E-DEEE-4848-B155-3237AF6137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104851</TotalTime>
  <Words>1039</Words>
  <Application>Microsoft Office PowerPoint</Application>
  <PresentationFormat>On-screen Show (4:3)</PresentationFormat>
  <Paragraphs>161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Master, Content</vt:lpstr>
      <vt:lpstr>Tools to Analyze Interest Rates and Value Bonds</vt:lpstr>
      <vt:lpstr>Executive summary</vt:lpstr>
      <vt:lpstr>What is a bond?</vt:lpstr>
      <vt:lpstr>How does one value a bond?</vt:lpstr>
      <vt:lpstr>How does one value a bond?</vt:lpstr>
      <vt:lpstr>New command to generate spot rate curve: genspot</vt:lpstr>
      <vt:lpstr>New command to generate forward rate curve: genfwd</vt:lpstr>
      <vt:lpstr>New command to value a bond using spot or forward rates: pricebond</vt:lpstr>
      <vt:lpstr>Constructing a cubic spline through yield curve points: splinert</vt:lpstr>
      <vt:lpstr>What is a yield curve and what can it tell us about interest rates?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Schechter</dc:creator>
  <cp:lastModifiedBy>Tim Schmidt</cp:lastModifiedBy>
  <cp:revision>2109</cp:revision>
  <cp:lastPrinted>2019-04-09T18:15:02Z</cp:lastPrinted>
  <dcterms:created xsi:type="dcterms:W3CDTF">2017-05-31T20:20:49Z</dcterms:created>
  <dcterms:modified xsi:type="dcterms:W3CDTF">2019-07-11T12:09:58Z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0x01010039F82FE1962BF246BB3FD51399502091</vt:lpwstr>
  </property>
</Properties>
</file>