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Lst>
  <p:sldSz cy="5143500" cx="9144000"/>
  <p:notesSz cx="6858000" cy="9144000"/>
  <p:embeddedFontLst>
    <p:embeddedFont>
      <p:font typeface="Metal Mania"/>
      <p:regular r:id="rId89"/>
    </p:embeddedFont>
    <p:embeddedFont>
      <p:font typeface="Bree Serif"/>
      <p:regular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Stefan Schmi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MetalMania-regular.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BreeSerif-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8-21T19:03:07.663">
    <p:pos x="1562" y="780"/>
    <p:text>alpha as a symbol</p:text>
  </p:cm>
  <p:cm authorId="0" idx="2" dt="2022-08-21T19:03:07.663">
    <p:pos x="1562" y="780"/>
    <p:text>hmm maybe it is ok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8-21T19:03:07.663">
    <p:pos x="1562" y="780"/>
    <p:text>alpha as a symbol</p:text>
  </p:cm>
  <p:cm authorId="0" idx="4" dt="2022-08-21T19:03:07.663">
    <p:pos x="1562" y="780"/>
    <p:text>hmm maybe it is ok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2-08-21T19:06:40.357">
    <p:pos x="2074" y="2549"/>
    <p:text>slide layout not so nice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2-08-21T19:07:27.562">
    <p:pos x="196" y="280"/>
    <p:text>maybe "ABM provides low FCT for shallow buffer"?</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2-08-21T19:07:27.562">
    <p:pos x="196" y="280"/>
    <p:text>maybe "ABM provides low FCT for shallow buffer"?</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8-21T19:06:18.438">
    <p:pos x="196" y="280"/>
    <p:text>maybe self-speaking title like "ABM mproves FCTs"?</p:text>
  </p:cm>
  <p:cm authorId="0" idx="9" dt="2022-08-21T19:06:40.357">
    <p:pos x="2074" y="2549"/>
    <p:text>slide layout not so nice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19a3c6685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19a3c6685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Thanks for attending the talk. I am Vamsi Addanki. Today I will be presenting ABM: Active Buffer Management in Datacenters.</a:t>
            </a:r>
            <a:endParaRPr/>
          </a:p>
          <a:p>
            <a:pPr indent="0" lvl="0" marL="0" rtl="0" algn="l">
              <a:spcBef>
                <a:spcPts val="0"/>
              </a:spcBef>
              <a:spcAft>
                <a:spcPts val="0"/>
              </a:spcAft>
              <a:buNone/>
            </a:pPr>
            <a:r>
              <a:rPr lang="en"/>
              <a:t>This is a joint work with colleagues from Princeton, MIT, TU Berlin and ETH Zurich.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68d95bad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68d95bad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we have buffer management schemes that control the total shared buffer occupancy.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68d95bad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468d95bad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this space we propose ABM in this 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68d95bad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68d95bad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this space we propose ABM in this work.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9bab24c5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9bab24c5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ABM is a novel buffer sharing algorithm for datacenter switches.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649bfe8d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4649bfe8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not an independent combination of AQM and Buffer management.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4649bfe8d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4649bfe8d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intuitively, it can be visualized as AQM that depends on Buffer Management.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4649bfe8d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4649bfe8d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hence call it Active Buffer Management.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649bfe8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4649bfe8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ABM offers isolation across traffic priorities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649bfe8d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649bfe8d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bounds queue drain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4649bfe8d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4649bfe8d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provides better burst absorption.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4649bfe8d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4649bfe8d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everyone in the audience are familiar with these two keywords in Networking; Active Queue Management and Buffer Management.</a:t>
            </a:r>
            <a:endParaRPr/>
          </a:p>
          <a:p>
            <a:pPr indent="0" lvl="0" marL="0" rtl="0" algn="l">
              <a:spcBef>
                <a:spcPts val="0"/>
              </a:spcBef>
              <a:spcAft>
                <a:spcPts val="0"/>
              </a:spcAft>
              <a:buNone/>
            </a:pPr>
            <a:r>
              <a:rPr lang="en"/>
              <a:t>The answer to what is ABM lies within this slide. Let me put it into perspective.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4649bfe8d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4649bfe8d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going into further details, let me give you a brief background on Buffer sharing.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Both Buffer management and AQM </a:t>
            </a:r>
            <a:r>
              <a:rPr lang="en"/>
              <a:t>calculate</a:t>
            </a:r>
            <a:r>
              <a:rPr lang="en"/>
              <a:t> drop thresholds.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649bfe8d6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649bfe8d6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 management calculates thresholds for each queue across the entire device. It is a function of the total shared buffer space.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4649bfe8d6_0_1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4649bfe8d6_0_1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AQM calaculates thresholds for a single queue. It is a function of the queue statistics.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649bfe8d6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649bfe8d6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Importantly, both buffer management and queue management act independently.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5d93bf2bf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5d93bf2bf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results in a hierarchical admission control scheme where upon packet arrival, First buffer management takes a buffer decision and passes it on to the active queue management which then finally enqueues or drops a packet.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649bfe8d6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649bfe8d6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Concretely, Buffer management first calculates a threshold and compares it against the corresponding queue length; Upon acceptance, it then passes it on to AQM.</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649bfe8d6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4649bfe8d6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AQM then calculates another threshold and compares it against the corresponding queue length.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4649bfe8d6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4649bfe8d6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resulting threshold of such a </a:t>
            </a:r>
            <a:r>
              <a:rPr lang="en"/>
              <a:t>hierarchical</a:t>
            </a:r>
            <a:r>
              <a:rPr lang="en"/>
              <a:t> scheme can be expressed as the minimum over the thresholds calculated by Buffer management and queue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important to observe that only one of the thresholds is active at any time instance but not both or any function of both.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5d93bf2bf_2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5d93bf2bf_2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 have large buffers, buffer management simply buffers every packet since there is enough remaining buffer always.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45d93bf2bf_4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45d93bf2bf_4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AQM becomes important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a3599f8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a3599f8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one hand, we have active queue management that aims to control queueing delays.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45d93bf2bf_2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45d93bf2bf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contrast, if we have shallow buffers, like the top-of-the-rack switches in datacenters, then there is so little buffer that AQM is not triggered in the average case.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45d93bf2bf_4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45d93bf2bf_4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 Management becomes more important especially under shallow </a:t>
            </a:r>
            <a:r>
              <a:rPr lang="en"/>
              <a:t>buffers</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45d93bf2bf_2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45d93bf2bf_2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in our paper, we mainly focus on the drawbacks of the state-of-the-art buffer management scheme that is Dynamic Thresholds.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calculates a threshold for each queue across the entire device as the product of an alpha parameter and the total remaining shared buffer space. The parameter </a:t>
            </a:r>
            <a:r>
              <a:rPr lang="en"/>
              <a:t>alpha</a:t>
            </a:r>
            <a:r>
              <a:rPr lang="en"/>
              <a:t> is set for each priority.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663a77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4663a77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analytical models, in our paper, we show that Dyanmic Thresholds has two important drawbacks. First priority inversion and second it is oblivious to buffer drain time.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5d93bf2bf_2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5d93bf2bf_2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skip the analysis </a:t>
            </a:r>
            <a:r>
              <a:rPr lang="en"/>
              <a:t>details in the interest of time. In this plot based on our analysis, we consider two priorities. Priority-1 shown in black is of low priority and Priority-2 shown in red is of high priority.</a:t>
            </a:r>
            <a:endParaRPr/>
          </a:p>
          <a:p>
            <a:pPr indent="0" lvl="0" marL="0" rtl="0" algn="l">
              <a:spcBef>
                <a:spcPts val="0"/>
              </a:spcBef>
              <a:spcAft>
                <a:spcPts val="0"/>
              </a:spcAft>
              <a:buNone/>
            </a:pPr>
            <a:r>
              <a:rPr lang="en"/>
              <a:t>One high priority queue is using the buffer. On the x-axis we increase the number of low priority queues that are using the buffer and on the y-axis we show the occupied buffer.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see, as the number of low priority queues increase, they use more and more buffer leaving very little remaining buffer for the high priority. This leads to priority inversion problems.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45d93bf2bf_2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45d93bf2bf_2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Seconds, Dynamic Thresholds allocation scheme is oblivious to buffer drain time i.e it allocates buffer irrespective of what the queue drain rate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instance, consider this example with Port i1 and i2. I1 has three queues using the buffer and i2 has a single queue using the buffer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4649bfe8d6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4649bfe8d6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thresholds allocates the same amount of buffer to these two highlighted queues irrespective of their drain rate. The resulting problem is that their queuing delays significantly differ.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45d93bf2bf_2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45d93bf2bf_2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details about our analysis can be found in our paper. In summary, we find that, …..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45d93bf2bf_2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45d93bf2bf_2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a:t>
            </a:r>
            <a:r>
              <a:rPr lang="en"/>
              <a:t>work we aim at three main goals. First, isolation across traffic priorities, second bounded buffer drain time and third burst absorption. Interestingly, burst absorption requires both isolation and bounded drain time.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45d93bf2bf_2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45d93bf2bf_2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we are looking for is not just a </a:t>
            </a:r>
            <a:r>
              <a:rPr lang="en"/>
              <a:t>hierarchical</a:t>
            </a:r>
            <a:r>
              <a:rPr lang="en"/>
              <a:t> scheme with BM and AQM but something that combines both.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94d3fa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a94d3fa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instance, ecn-based approaches like RED,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45d93bf2bf_2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45d93bf2bf_2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this space we propose ABM in this work.</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468d95ba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468d95ba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4649bfe8d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4649bfe8d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4649bfe8d6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4649bfe8d6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4649bfe8d6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4649bfe8d6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4649bfe8d6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4649bfe8d6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468d95bad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468d95bad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145d93bf2bf_2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145d93bf2bf_2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45d93bf2bf_2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45d93bf2bf_2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depends on the parameters.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45d93bf2bf_2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45d93bf2bf_2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a94d3fae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a94d3fae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Trimming or drop based approaches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45d93bf2bf_2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45d93bf2bf_2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45d93bf2bf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45d93bf2b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Cubic as transport protocol. We compare against</a:t>
            </a:r>
            <a:br>
              <a:rPr lang="en">
                <a:solidFill>
                  <a:schemeClr val="dk1"/>
                </a:solidFill>
              </a:rPr>
            </a:br>
            <a:r>
              <a:rPr lang="en">
                <a:solidFill>
                  <a:schemeClr val="dk1"/>
                </a:solidFill>
              </a:rPr>
              <a:t>Short flows - </a:t>
            </a:r>
            <a:r>
              <a:rPr lang="en">
                <a:solidFill>
                  <a:schemeClr val="dk1"/>
                </a:solidFill>
              </a:rPr>
              <a:t>At 20% load, 30% improvement. At 80% load, 76% improvement.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45d93bf2bf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45d93bf2bf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45d93bf2bf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45d93bf2bf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45d93bf2bf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45d93bf2bf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45d93bf2bf_4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45d93bf2bf_4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45d93bf2bf_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45d93bf2bf_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45d93bf2b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45d93bf2b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4649bfe8d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4649bfe8d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4649bfe8d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4649bfe8d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5d93bf2bf_2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5d93bf2bf_2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based approaches such as codel.</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4649bfe8d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4649bfe8d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4649bfe8d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4649bfe8d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145d93bf2bf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145d93bf2bf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4649bfe8d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4649bfe8d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14649bfe8d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14649bfe8d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14649bfe8d6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14649bfe8d6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45d93bf2bf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45d93bf2bf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45d93bf2bf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45d93bf2bf_2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45d93bf2bf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45d93bf2bf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Incasts - 90.12% at 40% load; and by 94% at 80% load.</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145d93bf2bf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145d93bf2bf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Incasts - 90.12% at 40% load; and by 94% at 80% load.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68d95ba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68d95ba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 based approaches such as codel.</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45d93bf2bf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45d93bf2bf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Incasts - 90.12% at 40% load; and by 94% at 80% load.</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14649bfe8d6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14649bfe8d6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4649bfe8d6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4649bfe8d6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45d93bf2bf_2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45d93bf2bf_2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14649bfe8d6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14649bfe8d6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Cubic as transport protocol. We compare against</a:t>
            </a:r>
            <a:br>
              <a:rPr lang="en">
                <a:solidFill>
                  <a:schemeClr val="dk1"/>
                </a:solidFill>
              </a:rPr>
            </a:br>
            <a:r>
              <a:rPr lang="en">
                <a:solidFill>
                  <a:schemeClr val="dk1"/>
                </a:solidFill>
              </a:rPr>
              <a:t>Short flows - At 20% load, 30% improvement. At 80% load, 76% improvement.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4649bfe8d6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4649bfe8d6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206d3a17b3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206d3a17b3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4649bfe8d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14649bfe8d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4649bfe8d6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4649bfe8d6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4649bfe8d6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4649bfe8d6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5d93bf2bf_2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5d93bf2bf_2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we have buffer management schemes that control the total shared buffer occupancy.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14649bfe8d6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14649bfe8d6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145d93bf2bf_2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145d93bf2bf_2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better visualize, AQM provides stable drain time, and BM provides better isolation.</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45d93bf2bf_2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45d93bf2bf_2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68d95ba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68d95ba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we have buffer management schemes that control the total shared buffer occupancy.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B7B7B7"/>
              </a:buClr>
              <a:buSzPts val="2800"/>
              <a:buNone/>
              <a:defRPr>
                <a:solidFill>
                  <a:srgbClr val="B7B7B7"/>
                </a:solidFill>
              </a:defRPr>
            </a:lvl1pPr>
            <a:lvl2pPr lvl="1" rtl="0" algn="ctr">
              <a:spcBef>
                <a:spcPts val="0"/>
              </a:spcBef>
              <a:spcAft>
                <a:spcPts val="0"/>
              </a:spcAft>
              <a:buClr>
                <a:srgbClr val="B7B7B7"/>
              </a:buClr>
              <a:buSzPts val="2800"/>
              <a:buNone/>
              <a:defRPr>
                <a:solidFill>
                  <a:srgbClr val="B7B7B7"/>
                </a:solidFill>
              </a:defRPr>
            </a:lvl2pPr>
            <a:lvl3pPr lvl="2" rtl="0" algn="ctr">
              <a:spcBef>
                <a:spcPts val="0"/>
              </a:spcBef>
              <a:spcAft>
                <a:spcPts val="0"/>
              </a:spcAft>
              <a:buClr>
                <a:srgbClr val="B7B7B7"/>
              </a:buClr>
              <a:buSzPts val="2800"/>
              <a:buNone/>
              <a:defRPr>
                <a:solidFill>
                  <a:srgbClr val="B7B7B7"/>
                </a:solidFill>
              </a:defRPr>
            </a:lvl3pPr>
            <a:lvl4pPr lvl="3" rtl="0" algn="ctr">
              <a:spcBef>
                <a:spcPts val="0"/>
              </a:spcBef>
              <a:spcAft>
                <a:spcPts val="0"/>
              </a:spcAft>
              <a:buClr>
                <a:srgbClr val="B7B7B7"/>
              </a:buClr>
              <a:buSzPts val="2800"/>
              <a:buNone/>
              <a:defRPr>
                <a:solidFill>
                  <a:srgbClr val="B7B7B7"/>
                </a:solidFill>
              </a:defRPr>
            </a:lvl4pPr>
            <a:lvl5pPr lvl="4" rtl="0" algn="ctr">
              <a:spcBef>
                <a:spcPts val="0"/>
              </a:spcBef>
              <a:spcAft>
                <a:spcPts val="0"/>
              </a:spcAft>
              <a:buClr>
                <a:srgbClr val="B7B7B7"/>
              </a:buClr>
              <a:buSzPts val="2800"/>
              <a:buNone/>
              <a:defRPr>
                <a:solidFill>
                  <a:srgbClr val="B7B7B7"/>
                </a:solidFill>
              </a:defRPr>
            </a:lvl5pPr>
            <a:lvl6pPr lvl="5" rtl="0" algn="ctr">
              <a:spcBef>
                <a:spcPts val="0"/>
              </a:spcBef>
              <a:spcAft>
                <a:spcPts val="0"/>
              </a:spcAft>
              <a:buClr>
                <a:srgbClr val="B7B7B7"/>
              </a:buClr>
              <a:buSzPts val="2800"/>
              <a:buNone/>
              <a:defRPr>
                <a:solidFill>
                  <a:srgbClr val="B7B7B7"/>
                </a:solidFill>
              </a:defRPr>
            </a:lvl6pPr>
            <a:lvl7pPr lvl="6" rtl="0" algn="ctr">
              <a:spcBef>
                <a:spcPts val="0"/>
              </a:spcBef>
              <a:spcAft>
                <a:spcPts val="0"/>
              </a:spcAft>
              <a:buClr>
                <a:srgbClr val="B7B7B7"/>
              </a:buClr>
              <a:buSzPts val="2800"/>
              <a:buNone/>
              <a:defRPr>
                <a:solidFill>
                  <a:srgbClr val="B7B7B7"/>
                </a:solidFill>
              </a:defRPr>
            </a:lvl7pPr>
            <a:lvl8pPr lvl="7" rtl="0" algn="ctr">
              <a:spcBef>
                <a:spcPts val="0"/>
              </a:spcBef>
              <a:spcAft>
                <a:spcPts val="0"/>
              </a:spcAft>
              <a:buClr>
                <a:srgbClr val="B7B7B7"/>
              </a:buClr>
              <a:buSzPts val="2800"/>
              <a:buNone/>
              <a:defRPr>
                <a:solidFill>
                  <a:srgbClr val="B7B7B7"/>
                </a:solidFill>
              </a:defRPr>
            </a:lvl8pPr>
            <a:lvl9pPr lvl="8" rtl="0" algn="ctr">
              <a:spcBef>
                <a:spcPts val="0"/>
              </a:spcBef>
              <a:spcAft>
                <a:spcPts val="0"/>
              </a:spcAft>
              <a:buClr>
                <a:srgbClr val="B7B7B7"/>
              </a:buClr>
              <a:buSzPts val="2800"/>
              <a:buNone/>
              <a:defRPr>
                <a:solidFill>
                  <a:srgbClr val="B7B7B7"/>
                </a:solidFill>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1"/>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2"/>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sz="1200">
                <a:solidFill>
                  <a:srgbClr val="D9D9D9"/>
                </a:solidFill>
                <a:latin typeface="Metal Mania"/>
                <a:ea typeface="Metal Mania"/>
                <a:cs typeface="Metal Mania"/>
                <a:sym typeface="Metal Mania"/>
              </a:defRPr>
            </a:lvl1pPr>
            <a:lvl2pPr lvl="1" rtl="0">
              <a:buNone/>
              <a:defRPr sz="1200">
                <a:solidFill>
                  <a:srgbClr val="D9D9D9"/>
                </a:solidFill>
                <a:latin typeface="Metal Mania"/>
                <a:ea typeface="Metal Mania"/>
                <a:cs typeface="Metal Mania"/>
                <a:sym typeface="Metal Mania"/>
              </a:defRPr>
            </a:lvl2pPr>
            <a:lvl3pPr lvl="2" rtl="0">
              <a:buNone/>
              <a:defRPr sz="1200">
                <a:solidFill>
                  <a:srgbClr val="D9D9D9"/>
                </a:solidFill>
                <a:latin typeface="Metal Mania"/>
                <a:ea typeface="Metal Mania"/>
                <a:cs typeface="Metal Mania"/>
                <a:sym typeface="Metal Mania"/>
              </a:defRPr>
            </a:lvl3pPr>
            <a:lvl4pPr lvl="3" rtl="0">
              <a:buNone/>
              <a:defRPr sz="1200">
                <a:solidFill>
                  <a:srgbClr val="D9D9D9"/>
                </a:solidFill>
                <a:latin typeface="Metal Mania"/>
                <a:ea typeface="Metal Mania"/>
                <a:cs typeface="Metal Mania"/>
                <a:sym typeface="Metal Mania"/>
              </a:defRPr>
            </a:lvl4pPr>
            <a:lvl5pPr lvl="4" rtl="0">
              <a:buNone/>
              <a:defRPr sz="1200">
                <a:solidFill>
                  <a:srgbClr val="D9D9D9"/>
                </a:solidFill>
                <a:latin typeface="Metal Mania"/>
                <a:ea typeface="Metal Mania"/>
                <a:cs typeface="Metal Mania"/>
                <a:sym typeface="Metal Mania"/>
              </a:defRPr>
            </a:lvl5pPr>
            <a:lvl6pPr lvl="5" rtl="0">
              <a:buNone/>
              <a:defRPr sz="1200">
                <a:solidFill>
                  <a:srgbClr val="D9D9D9"/>
                </a:solidFill>
                <a:latin typeface="Metal Mania"/>
                <a:ea typeface="Metal Mania"/>
                <a:cs typeface="Metal Mania"/>
                <a:sym typeface="Metal Mania"/>
              </a:defRPr>
            </a:lvl6pPr>
            <a:lvl7pPr lvl="6" rtl="0">
              <a:buNone/>
              <a:defRPr sz="1200">
                <a:solidFill>
                  <a:srgbClr val="D9D9D9"/>
                </a:solidFill>
                <a:latin typeface="Metal Mania"/>
                <a:ea typeface="Metal Mania"/>
                <a:cs typeface="Metal Mania"/>
                <a:sym typeface="Metal Mania"/>
              </a:defRPr>
            </a:lvl7pPr>
            <a:lvl8pPr lvl="7" rtl="0">
              <a:buNone/>
              <a:defRPr sz="1200">
                <a:solidFill>
                  <a:srgbClr val="D9D9D9"/>
                </a:solidFill>
                <a:latin typeface="Metal Mania"/>
                <a:ea typeface="Metal Mania"/>
                <a:cs typeface="Metal Mania"/>
                <a:sym typeface="Metal Mania"/>
              </a:defRPr>
            </a:lvl8pPr>
            <a:lvl9pPr lvl="8" rtl="0">
              <a:buNone/>
              <a:defRPr sz="1200">
                <a:solidFill>
                  <a:srgbClr val="D9D9D9"/>
                </a:solidFill>
                <a:latin typeface="Metal Mania"/>
                <a:ea typeface="Metal Mania"/>
                <a:cs typeface="Metal Mania"/>
                <a:sym typeface="Metal Mania"/>
              </a:defRPr>
            </a:lvl9pPr>
          </a:lstStyle>
          <a:p>
            <a:pPr indent="0" lvl="0" marL="0" rtl="0" algn="r">
              <a:spcBef>
                <a:spcPts val="0"/>
              </a:spcBef>
              <a:spcAft>
                <a:spcPts val="0"/>
              </a:spcAft>
              <a:buNone/>
            </a:pPr>
            <a:fld id="{00000000-1234-1234-1234-123412341234}" type="slidenum">
              <a:rPr lang="en"/>
              <a:t>‹#›</a:t>
            </a:fld>
            <a:endParaRPr/>
          </a:p>
        </p:txBody>
      </p:sp>
      <p:pic>
        <p:nvPicPr>
          <p:cNvPr id="27" name="Google Shape;27;p5"/>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6"/>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36" name="Google Shape;36;p7"/>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0" name="Google Shape;40;p8"/>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4" name="Google Shape;44;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9"/>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1" name="Google Shape;51;p10"/>
          <p:cNvPicPr preferRelativeResize="0"/>
          <p:nvPr/>
        </p:nvPicPr>
        <p:blipFill>
          <a:blip r:embed="rId2">
            <a:alphaModFix/>
          </a:blip>
          <a:stretch>
            <a:fillRect/>
          </a:stretch>
        </p:blipFill>
        <p:spPr>
          <a:xfrm>
            <a:off x="0" y="4479125"/>
            <a:ext cx="937950" cy="6710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D9D9D9"/>
              </a:buClr>
              <a:buSzPts val="2800"/>
              <a:buFont typeface="Bree Serif"/>
              <a:buNone/>
              <a:defRPr sz="2800">
                <a:solidFill>
                  <a:srgbClr val="D9D9D9"/>
                </a:solidFill>
                <a:latin typeface="Bree Serif"/>
                <a:ea typeface="Bree Serif"/>
                <a:cs typeface="Bree Serif"/>
                <a:sym typeface="Bree Serif"/>
              </a:defRPr>
            </a:lvl1pPr>
            <a:lvl2pPr lvl="1"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2pPr>
            <a:lvl3pPr lvl="2"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3pPr>
            <a:lvl4pPr lvl="3"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4pPr>
            <a:lvl5pPr lvl="4"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5pPr>
            <a:lvl6pPr lvl="5"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6pPr>
            <a:lvl7pPr lvl="6"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7pPr>
            <a:lvl8pPr lvl="7"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8pPr>
            <a:lvl9pPr lvl="8" rt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B7B7B7"/>
              </a:buClr>
              <a:buSzPts val="1800"/>
              <a:buFont typeface="Bree Serif"/>
              <a:buChar char="●"/>
              <a:defRPr sz="1800">
                <a:solidFill>
                  <a:srgbClr val="B7B7B7"/>
                </a:solidFill>
                <a:latin typeface="Bree Serif"/>
                <a:ea typeface="Bree Serif"/>
                <a:cs typeface="Bree Serif"/>
                <a:sym typeface="Bree Serif"/>
              </a:defRPr>
            </a:lvl1pPr>
            <a:lvl2pPr indent="-317500" lvl="1" marL="9144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2pPr>
            <a:lvl3pPr indent="-317500" lvl="2" marL="13716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3pPr>
            <a:lvl4pPr indent="-317500" lvl="3" marL="18288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4pPr>
            <a:lvl5pPr indent="-317500" lvl="4" marL="22860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5pPr>
            <a:lvl6pPr indent="-317500" lvl="5" marL="27432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6pPr>
            <a:lvl7pPr indent="-317500" lvl="6" marL="32004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7pPr>
            <a:lvl8pPr indent="-317500" lvl="7" marL="36576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8pPr>
            <a:lvl9pPr indent="-317500" lvl="8" marL="4114800" rtl="0">
              <a:lnSpc>
                <a:spcPct val="115000"/>
              </a:lnSpc>
              <a:spcBef>
                <a:spcPts val="0"/>
              </a:spcBef>
              <a:spcAft>
                <a:spcPts val="0"/>
              </a:spcAft>
              <a:buClr>
                <a:srgbClr val="B7B7B7"/>
              </a:buClr>
              <a:buSzPts val="1400"/>
              <a:buFont typeface="Bree Serif"/>
              <a:buChar char="■"/>
              <a:defRPr>
                <a:solidFill>
                  <a:srgbClr val="B7B7B7"/>
                </a:solidFill>
                <a:latin typeface="Bree Serif"/>
                <a:ea typeface="Bree Serif"/>
                <a:cs typeface="Bree Serif"/>
                <a:sym typeface="Bree Serif"/>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200">
                <a:solidFill>
                  <a:srgbClr val="D9D9D9"/>
                </a:solidFill>
                <a:latin typeface="Bree Serif"/>
                <a:ea typeface="Bree Serif"/>
                <a:cs typeface="Bree Serif"/>
                <a:sym typeface="Bree Serif"/>
              </a:defRPr>
            </a:lvl1pPr>
            <a:lvl2pPr lvl="1" rtl="0" algn="r">
              <a:buNone/>
              <a:defRPr sz="1200">
                <a:solidFill>
                  <a:srgbClr val="D9D9D9"/>
                </a:solidFill>
                <a:latin typeface="Bree Serif"/>
                <a:ea typeface="Bree Serif"/>
                <a:cs typeface="Bree Serif"/>
                <a:sym typeface="Bree Serif"/>
              </a:defRPr>
            </a:lvl2pPr>
            <a:lvl3pPr lvl="2" rtl="0" algn="r">
              <a:buNone/>
              <a:defRPr sz="1200">
                <a:solidFill>
                  <a:srgbClr val="D9D9D9"/>
                </a:solidFill>
                <a:latin typeface="Bree Serif"/>
                <a:ea typeface="Bree Serif"/>
                <a:cs typeface="Bree Serif"/>
                <a:sym typeface="Bree Serif"/>
              </a:defRPr>
            </a:lvl3pPr>
            <a:lvl4pPr lvl="3" rtl="0" algn="r">
              <a:buNone/>
              <a:defRPr sz="1200">
                <a:solidFill>
                  <a:srgbClr val="D9D9D9"/>
                </a:solidFill>
                <a:latin typeface="Bree Serif"/>
                <a:ea typeface="Bree Serif"/>
                <a:cs typeface="Bree Serif"/>
                <a:sym typeface="Bree Serif"/>
              </a:defRPr>
            </a:lvl4pPr>
            <a:lvl5pPr lvl="4" rtl="0" algn="r">
              <a:buNone/>
              <a:defRPr sz="1200">
                <a:solidFill>
                  <a:srgbClr val="D9D9D9"/>
                </a:solidFill>
                <a:latin typeface="Bree Serif"/>
                <a:ea typeface="Bree Serif"/>
                <a:cs typeface="Bree Serif"/>
                <a:sym typeface="Bree Serif"/>
              </a:defRPr>
            </a:lvl5pPr>
            <a:lvl6pPr lvl="5" rtl="0" algn="r">
              <a:buNone/>
              <a:defRPr sz="1200">
                <a:solidFill>
                  <a:srgbClr val="D9D9D9"/>
                </a:solidFill>
                <a:latin typeface="Bree Serif"/>
                <a:ea typeface="Bree Serif"/>
                <a:cs typeface="Bree Serif"/>
                <a:sym typeface="Bree Serif"/>
              </a:defRPr>
            </a:lvl6pPr>
            <a:lvl7pPr lvl="6" rtl="0" algn="r">
              <a:buNone/>
              <a:defRPr sz="1200">
                <a:solidFill>
                  <a:srgbClr val="D9D9D9"/>
                </a:solidFill>
                <a:latin typeface="Bree Serif"/>
                <a:ea typeface="Bree Serif"/>
                <a:cs typeface="Bree Serif"/>
                <a:sym typeface="Bree Serif"/>
              </a:defRPr>
            </a:lvl7pPr>
            <a:lvl8pPr lvl="7" rtl="0" algn="r">
              <a:buNone/>
              <a:defRPr sz="1200">
                <a:solidFill>
                  <a:srgbClr val="D9D9D9"/>
                </a:solidFill>
                <a:latin typeface="Bree Serif"/>
                <a:ea typeface="Bree Serif"/>
                <a:cs typeface="Bree Serif"/>
                <a:sym typeface="Bree Serif"/>
              </a:defRPr>
            </a:lvl8pPr>
            <a:lvl9pPr lvl="8" rtl="0" algn="r">
              <a:buNone/>
              <a:defRPr sz="1200">
                <a:solidFill>
                  <a:srgbClr val="D9D9D9"/>
                </a:solidFill>
                <a:latin typeface="Bree Serif"/>
                <a:ea typeface="Bree Serif"/>
                <a:cs typeface="Bree Serif"/>
                <a:sym typeface="Bree Serif"/>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1.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comments" Target="../comments/comment3.xml"/><Relationship Id="rId4" Type="http://schemas.openxmlformats.org/officeDocument/2006/relationships/image" Target="../media/image11.png"/><Relationship Id="rId5"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comments" Target="../comments/comment4.xml"/><Relationship Id="rId4" Type="http://schemas.openxmlformats.org/officeDocument/2006/relationships/image" Target="../media/image23.png"/><Relationship Id="rId5"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comments" Target="../comments/comment5.xml"/><Relationship Id="rId4" Type="http://schemas.openxmlformats.org/officeDocument/2006/relationships/image" Target="../media/image15.png"/><Relationship Id="rId5"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inet-tub/ns3-datacente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github.com/inet-tub/ns3-datacenter"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0.png"/><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0.png"/><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8.png"/><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8.png"/><Relationship Id="rId4"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comments" Target="../comments/comment6.xml"/><Relationship Id="rId4" Type="http://schemas.openxmlformats.org/officeDocument/2006/relationships/image" Target="../media/image11.png"/><Relationship Id="rId5" Type="http://schemas.openxmlformats.org/officeDocument/2006/relationships/image" Target="../media/image3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1.png"/><Relationship Id="rId4" Type="http://schemas.openxmlformats.org/officeDocument/2006/relationships/image" Target="../media/image33.png"/><Relationship Id="rId5" Type="http://schemas.openxmlformats.org/officeDocument/2006/relationships/image" Target="../media/image3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8.png"/><Relationship Id="rId4" Type="http://schemas.openxmlformats.org/officeDocument/2006/relationships/image" Target="../media/image4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6875861" y="2888325"/>
            <a:ext cx="2281027" cy="1393151"/>
          </a:xfrm>
          <a:prstGeom prst="rect">
            <a:avLst/>
          </a:prstGeom>
          <a:noFill/>
          <a:ln>
            <a:noFill/>
          </a:ln>
        </p:spPr>
      </p:pic>
      <p:sp>
        <p:nvSpPr>
          <p:cNvPr id="65" name="Google Shape;6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600"/>
              <a:t>Active Buffer Management in Datacenters</a:t>
            </a:r>
            <a:endParaRPr sz="2600">
              <a:latin typeface="Bree Serif"/>
              <a:ea typeface="Bree Serif"/>
              <a:cs typeface="Bree Serif"/>
              <a:sym typeface="Bree Serif"/>
            </a:endParaRPr>
          </a:p>
        </p:txBody>
      </p:sp>
      <p:sp>
        <p:nvSpPr>
          <p:cNvPr id="66" name="Google Shape;66;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800" u="sng">
                <a:solidFill>
                  <a:srgbClr val="B7B7B7"/>
                </a:solidFill>
                <a:latin typeface="Bree Serif"/>
                <a:ea typeface="Bree Serif"/>
                <a:cs typeface="Bree Serif"/>
                <a:sym typeface="Bree Serif"/>
              </a:rPr>
              <a:t>Vamsi Addanki</a:t>
            </a:r>
            <a:r>
              <a:rPr lang="en" sz="1800">
                <a:solidFill>
                  <a:srgbClr val="B7B7B7"/>
                </a:solidFill>
                <a:latin typeface="Bree Serif"/>
                <a:ea typeface="Bree Serif"/>
                <a:cs typeface="Bree Serif"/>
                <a:sym typeface="Bree Serif"/>
              </a:rPr>
              <a:t>, </a:t>
            </a:r>
            <a:r>
              <a:rPr lang="en" sz="1800"/>
              <a:t>Maria Apostolaki</a:t>
            </a:r>
            <a:r>
              <a:rPr lang="en" sz="1800">
                <a:solidFill>
                  <a:srgbClr val="B7B7B7"/>
                </a:solidFill>
                <a:latin typeface="Bree Serif"/>
                <a:ea typeface="Bree Serif"/>
                <a:cs typeface="Bree Serif"/>
                <a:sym typeface="Bree Serif"/>
              </a:rPr>
              <a:t>, </a:t>
            </a:r>
            <a:r>
              <a:rPr lang="en" sz="1800"/>
              <a:t>Manya Ghobadi, Stefan Schmid, Laurent Vanbever</a:t>
            </a:r>
            <a:endParaRPr sz="1800">
              <a:solidFill>
                <a:srgbClr val="B7B7B7"/>
              </a:solidFill>
              <a:latin typeface="Bree Serif"/>
              <a:ea typeface="Bree Serif"/>
              <a:cs typeface="Bree Serif"/>
              <a:sym typeface="Bree Serif"/>
            </a:endParaRPr>
          </a:p>
        </p:txBody>
      </p:sp>
      <p:pic>
        <p:nvPicPr>
          <p:cNvPr id="67" name="Google Shape;67;p13"/>
          <p:cNvPicPr preferRelativeResize="0"/>
          <p:nvPr/>
        </p:nvPicPr>
        <p:blipFill>
          <a:blip r:embed="rId4">
            <a:alphaModFix/>
          </a:blip>
          <a:stretch>
            <a:fillRect/>
          </a:stretch>
        </p:blipFill>
        <p:spPr>
          <a:xfrm>
            <a:off x="149574" y="3217000"/>
            <a:ext cx="1686975" cy="735800"/>
          </a:xfrm>
          <a:prstGeom prst="rect">
            <a:avLst/>
          </a:prstGeom>
          <a:noFill/>
          <a:ln>
            <a:noFill/>
          </a:ln>
        </p:spPr>
      </p:pic>
      <p:pic>
        <p:nvPicPr>
          <p:cNvPr id="68" name="Google Shape;68;p13"/>
          <p:cNvPicPr preferRelativeResize="0"/>
          <p:nvPr/>
        </p:nvPicPr>
        <p:blipFill>
          <a:blip r:embed="rId5">
            <a:alphaModFix/>
          </a:blip>
          <a:stretch>
            <a:fillRect/>
          </a:stretch>
        </p:blipFill>
        <p:spPr>
          <a:xfrm>
            <a:off x="1904075" y="3333090"/>
            <a:ext cx="1686975" cy="503621"/>
          </a:xfrm>
          <a:prstGeom prst="rect">
            <a:avLst/>
          </a:prstGeom>
          <a:noFill/>
          <a:ln>
            <a:noFill/>
          </a:ln>
        </p:spPr>
      </p:pic>
      <p:pic>
        <p:nvPicPr>
          <p:cNvPr id="69" name="Google Shape;69;p13"/>
          <p:cNvPicPr preferRelativeResize="0"/>
          <p:nvPr/>
        </p:nvPicPr>
        <p:blipFill>
          <a:blip r:embed="rId6">
            <a:alphaModFix/>
          </a:blip>
          <a:stretch>
            <a:fillRect/>
          </a:stretch>
        </p:blipFill>
        <p:spPr>
          <a:xfrm>
            <a:off x="3345575" y="794425"/>
            <a:ext cx="2452825" cy="1755000"/>
          </a:xfrm>
          <a:prstGeom prst="rect">
            <a:avLst/>
          </a:prstGeom>
          <a:noFill/>
          <a:ln>
            <a:noFill/>
          </a:ln>
        </p:spPr>
      </p:pic>
      <p:pic>
        <p:nvPicPr>
          <p:cNvPr id="70" name="Google Shape;70;p13"/>
          <p:cNvPicPr preferRelativeResize="0"/>
          <p:nvPr/>
        </p:nvPicPr>
        <p:blipFill>
          <a:blip r:embed="rId7">
            <a:alphaModFix/>
          </a:blip>
          <a:stretch>
            <a:fillRect/>
          </a:stretch>
        </p:blipFill>
        <p:spPr>
          <a:xfrm>
            <a:off x="3789900" y="3224850"/>
            <a:ext cx="1564200" cy="1042800"/>
          </a:xfrm>
          <a:prstGeom prst="rect">
            <a:avLst/>
          </a:prstGeom>
          <a:noFill/>
          <a:ln>
            <a:noFill/>
          </a:ln>
        </p:spPr>
      </p:pic>
      <p:pic>
        <p:nvPicPr>
          <p:cNvPr id="71" name="Google Shape;71;p13"/>
          <p:cNvPicPr preferRelativeResize="0"/>
          <p:nvPr/>
        </p:nvPicPr>
        <p:blipFill>
          <a:blip r:embed="rId4">
            <a:alphaModFix/>
          </a:blip>
          <a:stretch>
            <a:fillRect/>
          </a:stretch>
        </p:blipFill>
        <p:spPr>
          <a:xfrm>
            <a:off x="5439774" y="3217000"/>
            <a:ext cx="1686975" cy="73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2"/>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77" name="Google Shape;177;p22"/>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78" name="Google Shape;178;p22"/>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180" name="Google Shape;180;p22"/>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181" name="Google Shape;181;p22"/>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82" name="Google Shape;182;p22"/>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83" name="Google Shape;183;p22"/>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84" name="Google Shape;184;p22"/>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185" name="Google Shape;185;p22"/>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2"/>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187" name="Google Shape;187;p22"/>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188" name="Google Shape;188;p22"/>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sp>
        <p:nvSpPr>
          <p:cNvPr id="189" name="Google Shape;189;p22"/>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3"/>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97" name="Google Shape;197;p23"/>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99" name="Google Shape;199;p23"/>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200" name="Google Shape;200;p23"/>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201" name="Google Shape;201;p23"/>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203" name="Google Shape;203;p23"/>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204" name="Google Shape;204;p23"/>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205" name="Google Shape;205;p23"/>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207" name="Google Shape;207;p23"/>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208" name="Google Shape;208;p23"/>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209" name="Google Shape;209;p23"/>
          <p:cNvSpPr/>
          <p:nvPr/>
        </p:nvSpPr>
        <p:spPr>
          <a:xfrm rot="-2700000">
            <a:off x="3131559" y="1074473"/>
            <a:ext cx="2617285" cy="867196"/>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Burst absorption</a:t>
            </a:r>
            <a:endParaRPr sz="2200">
              <a:latin typeface="Bree Serif"/>
              <a:ea typeface="Bree Serif"/>
              <a:cs typeface="Bree Serif"/>
              <a:sym typeface="Bree Serif"/>
            </a:endParaRPr>
          </a:p>
        </p:txBody>
      </p:sp>
      <p:sp>
        <p:nvSpPr>
          <p:cNvPr id="210" name="Google Shape;210;p23"/>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211" name="Google Shape;211;p23"/>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4"/>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219" name="Google Shape;219;p24"/>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221" name="Google Shape;221;p24"/>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222" name="Google Shape;222;p24"/>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223" name="Google Shape;223;p24"/>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225" name="Google Shape;225;p24"/>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226" name="Google Shape;226;p24"/>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227" name="Google Shape;227;p24"/>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229" name="Google Shape;229;p24"/>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230" name="Google Shape;230;p24"/>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231" name="Google Shape;231;p24"/>
          <p:cNvSpPr/>
          <p:nvPr/>
        </p:nvSpPr>
        <p:spPr>
          <a:xfrm rot="-2700000">
            <a:off x="3131559" y="1074473"/>
            <a:ext cx="2617285" cy="867196"/>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Burst absorption</a:t>
            </a:r>
            <a:endParaRPr sz="2200">
              <a:latin typeface="Bree Serif"/>
              <a:ea typeface="Bree Serif"/>
              <a:cs typeface="Bree Serif"/>
              <a:sym typeface="Bree Serif"/>
            </a:endParaRPr>
          </a:p>
        </p:txBody>
      </p:sp>
      <p:sp>
        <p:nvSpPr>
          <p:cNvPr id="232" name="Google Shape;232;p24"/>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233" name="Google Shape;233;p24"/>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
        <p:nvSpPr>
          <p:cNvPr id="234" name="Google Shape;234;p24"/>
          <p:cNvSpPr/>
          <p:nvPr/>
        </p:nvSpPr>
        <p:spPr>
          <a:xfrm>
            <a:off x="6412250" y="71450"/>
            <a:ext cx="515100" cy="515100"/>
          </a:xfrm>
          <a:prstGeom prst="ellipse">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4"/>
          <p:cNvPicPr preferRelativeResize="0"/>
          <p:nvPr/>
        </p:nvPicPr>
        <p:blipFill>
          <a:blip r:embed="rId3">
            <a:alphaModFix/>
          </a:blip>
          <a:stretch>
            <a:fillRect/>
          </a:stretch>
        </p:blipFill>
        <p:spPr>
          <a:xfrm>
            <a:off x="5894000" y="476520"/>
            <a:ext cx="1551600" cy="11101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41" name="Google Shape;2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solidFill>
                  <a:srgbClr val="B7B7B7"/>
                </a:solidFill>
              </a:rPr>
              <a:t>A novel</a:t>
            </a:r>
            <a:r>
              <a:rPr lang="en" sz="2500"/>
              <a:t> </a:t>
            </a:r>
            <a:r>
              <a:rPr lang="en" sz="2500">
                <a:solidFill>
                  <a:srgbClr val="B7B7B7"/>
                </a:solidFill>
              </a:rPr>
              <a:t>Buffer Sharing algorithm</a:t>
            </a:r>
            <a:r>
              <a:rPr lang="en" sz="2500"/>
              <a:t> </a:t>
            </a:r>
            <a:br>
              <a:rPr lang="en" sz="2500"/>
            </a:br>
            <a:r>
              <a:rPr i="1" lang="en" sz="2500"/>
              <a:t>for datacenter switches</a:t>
            </a:r>
            <a:endParaRPr i="1" sz="2500">
              <a:solidFill>
                <a:srgbClr val="B7B7B7"/>
              </a:solidFill>
            </a:endParaRPr>
          </a:p>
        </p:txBody>
      </p:sp>
      <p:sp>
        <p:nvSpPr>
          <p:cNvPr id="242" name="Google Shape;2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48" name="Google Shape;2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solidFill>
                  <a:srgbClr val="B7B7B7"/>
                </a:solidFill>
              </a:rPr>
              <a:t>A novel Buffer Sharing algorithm</a:t>
            </a:r>
            <a:endParaRPr sz="2500">
              <a:solidFill>
                <a:srgbClr val="B7B7B7"/>
              </a:solidFill>
            </a:endParaRPr>
          </a:p>
          <a:p>
            <a:pPr indent="-387350" lvl="0" marL="457200" rtl="0" algn="l">
              <a:spcBef>
                <a:spcPts val="0"/>
              </a:spcBef>
              <a:spcAft>
                <a:spcPts val="0"/>
              </a:spcAft>
              <a:buSzPts val="2500"/>
              <a:buChar char="-"/>
            </a:pPr>
            <a:r>
              <a:rPr lang="en" sz="2500" strike="sngStrike"/>
              <a:t>Independent AQM and Buffer Management</a:t>
            </a:r>
            <a:endParaRPr sz="2500">
              <a:solidFill>
                <a:srgbClr val="B7B7B7"/>
              </a:solidFill>
            </a:endParaRPr>
          </a:p>
        </p:txBody>
      </p:sp>
      <p:sp>
        <p:nvSpPr>
          <p:cNvPr id="249" name="Google Shape;2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55" name="Google Shape;2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solidFill>
                  <a:srgbClr val="B7B7B7"/>
                </a:solidFill>
              </a:rPr>
              <a:t>A novel Buffer Sharing algorithm</a:t>
            </a:r>
            <a:endParaRPr sz="2500">
              <a:solidFill>
                <a:srgbClr val="B7B7B7"/>
              </a:solidFill>
            </a:endParaRPr>
          </a:p>
          <a:p>
            <a:pPr indent="-387350" lvl="0" marL="457200" rtl="0" algn="l">
              <a:spcBef>
                <a:spcPts val="0"/>
              </a:spcBef>
              <a:spcAft>
                <a:spcPts val="0"/>
              </a:spcAft>
              <a:buSzPts val="2500"/>
              <a:buChar char="-"/>
            </a:pPr>
            <a:r>
              <a:rPr lang="en" sz="2500" strike="sngStrike"/>
              <a:t>Independent AQM and Buffer Management</a:t>
            </a:r>
            <a:endParaRPr sz="2500" strike="sngStrike"/>
          </a:p>
          <a:p>
            <a:pPr indent="-387350" lvl="0" marL="457200" rtl="0" algn="l">
              <a:spcBef>
                <a:spcPts val="0"/>
              </a:spcBef>
              <a:spcAft>
                <a:spcPts val="0"/>
              </a:spcAft>
              <a:buClr>
                <a:srgbClr val="B7B7B7"/>
              </a:buClr>
              <a:buSzPts val="2500"/>
              <a:buChar char="-"/>
            </a:pPr>
            <a:r>
              <a:rPr lang="en" sz="2500">
                <a:solidFill>
                  <a:srgbClr val="FF0000"/>
                </a:solidFill>
              </a:rPr>
              <a:t>A</a:t>
            </a:r>
            <a:r>
              <a:rPr lang="en" sz="2500"/>
              <a:t>QM that depends on </a:t>
            </a:r>
            <a:r>
              <a:rPr lang="en" sz="2500">
                <a:solidFill>
                  <a:srgbClr val="FF0000"/>
                </a:solidFill>
              </a:rPr>
              <a:t>B</a:t>
            </a:r>
            <a:r>
              <a:rPr lang="en" sz="2500">
                <a:solidFill>
                  <a:srgbClr val="B7B7B7"/>
                </a:solidFill>
              </a:rPr>
              <a:t>uffer </a:t>
            </a:r>
            <a:r>
              <a:rPr lang="en" sz="2500">
                <a:solidFill>
                  <a:srgbClr val="FF0000"/>
                </a:solidFill>
              </a:rPr>
              <a:t>M</a:t>
            </a:r>
            <a:r>
              <a:rPr lang="en" sz="2500">
                <a:solidFill>
                  <a:srgbClr val="B7B7B7"/>
                </a:solidFill>
              </a:rPr>
              <a:t>anagement</a:t>
            </a:r>
            <a:endParaRPr sz="2500">
              <a:solidFill>
                <a:srgbClr val="B7B7B7"/>
              </a:solidFill>
            </a:endParaRPr>
          </a:p>
        </p:txBody>
      </p:sp>
      <p:sp>
        <p:nvSpPr>
          <p:cNvPr id="256" name="Google Shape;25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62" name="Google Shape;2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solidFill>
                  <a:srgbClr val="B7B7B7"/>
                </a:solidFill>
              </a:rPr>
              <a:t>A novel Buffer Sharing algorithm</a:t>
            </a:r>
            <a:endParaRPr sz="2500">
              <a:solidFill>
                <a:srgbClr val="B7B7B7"/>
              </a:solidFill>
            </a:endParaRPr>
          </a:p>
          <a:p>
            <a:pPr indent="-387350" lvl="0" marL="457200" rtl="0" algn="l">
              <a:spcBef>
                <a:spcPts val="0"/>
              </a:spcBef>
              <a:spcAft>
                <a:spcPts val="0"/>
              </a:spcAft>
              <a:buSzPts val="2500"/>
              <a:buChar char="-"/>
            </a:pPr>
            <a:r>
              <a:rPr lang="en" sz="2500" strike="sngStrike"/>
              <a:t>Independent AQM and Buffer Management</a:t>
            </a:r>
            <a:endParaRPr sz="2500" strike="sngStrike"/>
          </a:p>
          <a:p>
            <a:pPr indent="-387350" lvl="0" marL="457200" rtl="0" algn="l">
              <a:spcBef>
                <a:spcPts val="0"/>
              </a:spcBef>
              <a:spcAft>
                <a:spcPts val="0"/>
              </a:spcAft>
              <a:buClr>
                <a:srgbClr val="B7B7B7"/>
              </a:buClr>
              <a:buSzPts val="2500"/>
              <a:buChar char="-"/>
            </a:pPr>
            <a:r>
              <a:rPr lang="en" sz="2500">
                <a:solidFill>
                  <a:srgbClr val="FF0000"/>
                </a:solidFill>
              </a:rPr>
              <a:t>A</a:t>
            </a:r>
            <a:r>
              <a:rPr lang="en" sz="2500"/>
              <a:t>ctive </a:t>
            </a:r>
            <a:r>
              <a:rPr lang="en" sz="2500">
                <a:solidFill>
                  <a:srgbClr val="FF0000"/>
                </a:solidFill>
              </a:rPr>
              <a:t>B</a:t>
            </a:r>
            <a:r>
              <a:rPr lang="en" sz="2500">
                <a:solidFill>
                  <a:srgbClr val="B7B7B7"/>
                </a:solidFill>
              </a:rPr>
              <a:t>uffer </a:t>
            </a:r>
            <a:r>
              <a:rPr lang="en" sz="2500">
                <a:solidFill>
                  <a:srgbClr val="FF0000"/>
                </a:solidFill>
              </a:rPr>
              <a:t>M</a:t>
            </a:r>
            <a:r>
              <a:rPr lang="en" sz="2500">
                <a:solidFill>
                  <a:srgbClr val="B7B7B7"/>
                </a:solidFill>
              </a:rPr>
              <a:t>anagement</a:t>
            </a:r>
            <a:endParaRPr sz="2500">
              <a:solidFill>
                <a:srgbClr val="B7B7B7"/>
              </a:solidFill>
            </a:endParaRPr>
          </a:p>
        </p:txBody>
      </p:sp>
      <p:sp>
        <p:nvSpPr>
          <p:cNvPr id="263" name="Google Shape;26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69" name="Google Shape;269;p29"/>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2"/>
              </a:buClr>
              <a:buSzPts val="2500"/>
              <a:buChar char="-"/>
            </a:pPr>
            <a:r>
              <a:rPr lang="en" sz="2500">
                <a:solidFill>
                  <a:schemeClr val="lt2"/>
                </a:solidFill>
              </a:rPr>
              <a:t>A novel Buffer Sharing algorithm</a:t>
            </a:r>
            <a:endParaRPr sz="2500">
              <a:solidFill>
                <a:schemeClr val="lt2"/>
              </a:solidFill>
            </a:endParaRPr>
          </a:p>
          <a:p>
            <a:pPr indent="-387350" lvl="0" marL="457200" rtl="0" algn="l">
              <a:spcBef>
                <a:spcPts val="0"/>
              </a:spcBef>
              <a:spcAft>
                <a:spcPts val="0"/>
              </a:spcAft>
              <a:buClr>
                <a:schemeClr val="lt2"/>
              </a:buClr>
              <a:buSzPts val="2500"/>
              <a:buChar char="-"/>
            </a:pPr>
            <a:r>
              <a:rPr lang="en" sz="2500" strike="sngStrike">
                <a:solidFill>
                  <a:schemeClr val="lt2"/>
                </a:solidFill>
              </a:rPr>
              <a:t>Independent AQM and Buffer Management</a:t>
            </a:r>
            <a:endParaRPr sz="2500" strike="sngStrike">
              <a:solidFill>
                <a:schemeClr val="lt2"/>
              </a:solidFill>
            </a:endParaRPr>
          </a:p>
          <a:p>
            <a:pPr indent="-387350" lvl="0" marL="457200" rtl="0" algn="l">
              <a:spcBef>
                <a:spcPts val="0"/>
              </a:spcBef>
              <a:spcAft>
                <a:spcPts val="0"/>
              </a:spcAft>
              <a:buClr>
                <a:schemeClr val="lt2"/>
              </a:buClr>
              <a:buSzPts val="2500"/>
              <a:buChar char="-"/>
            </a:pPr>
            <a:r>
              <a:rPr lang="en" sz="2500">
                <a:solidFill>
                  <a:srgbClr val="FF0000"/>
                </a:solidFill>
              </a:rPr>
              <a:t>A</a:t>
            </a:r>
            <a:r>
              <a:rPr lang="en" sz="2500">
                <a:solidFill>
                  <a:schemeClr val="lt2"/>
                </a:solidFill>
              </a:rPr>
              <a:t>ctive </a:t>
            </a:r>
            <a:r>
              <a:rPr lang="en" sz="2500">
                <a:solidFill>
                  <a:srgbClr val="FF0000"/>
                </a:solidFill>
              </a:rPr>
              <a:t>B</a:t>
            </a:r>
            <a:r>
              <a:rPr lang="en" sz="2500">
                <a:solidFill>
                  <a:schemeClr val="lt2"/>
                </a:solidFill>
              </a:rPr>
              <a:t>uffer </a:t>
            </a:r>
            <a:r>
              <a:rPr lang="en" sz="2500">
                <a:solidFill>
                  <a:srgbClr val="FF0000"/>
                </a:solidFill>
              </a:rPr>
              <a:t>M</a:t>
            </a:r>
            <a:r>
              <a:rPr lang="en" sz="2500">
                <a:solidFill>
                  <a:schemeClr val="lt2"/>
                </a:solidFill>
              </a:rPr>
              <a:t>anagement</a:t>
            </a:r>
            <a:endParaRPr sz="2500"/>
          </a:p>
          <a:p>
            <a:pPr indent="-387350" lvl="1" marL="914400" rtl="0" algn="l">
              <a:spcBef>
                <a:spcPts val="0"/>
              </a:spcBef>
              <a:spcAft>
                <a:spcPts val="0"/>
              </a:spcAft>
              <a:buSzPts val="2500"/>
              <a:buChar char="-"/>
            </a:pPr>
            <a:r>
              <a:rPr i="1" lang="en" sz="2500">
                <a:solidFill>
                  <a:schemeClr val="lt2"/>
                </a:solidFill>
              </a:rPr>
              <a:t>Isolation across traffic priorities (eg., different SLAs)</a:t>
            </a:r>
            <a:endParaRPr i="1" sz="2500">
              <a:solidFill>
                <a:srgbClr val="B7B7B7"/>
              </a:solidFill>
            </a:endParaRPr>
          </a:p>
        </p:txBody>
      </p:sp>
      <p:sp>
        <p:nvSpPr>
          <p:cNvPr id="270" name="Google Shape;27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76" name="Google Shape;276;p30"/>
          <p:cNvSpPr txBox="1"/>
          <p:nvPr>
            <p:ph idx="1" type="body"/>
          </p:nvPr>
        </p:nvSpPr>
        <p:spPr>
          <a:xfrm>
            <a:off x="311700" y="1152475"/>
            <a:ext cx="87522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2"/>
              </a:buClr>
              <a:buSzPts val="2500"/>
              <a:buChar char="-"/>
            </a:pPr>
            <a:r>
              <a:rPr lang="en" sz="2500">
                <a:solidFill>
                  <a:schemeClr val="lt2"/>
                </a:solidFill>
              </a:rPr>
              <a:t>A novel Buffer Sharing algorithm</a:t>
            </a:r>
            <a:endParaRPr sz="2500">
              <a:solidFill>
                <a:schemeClr val="lt2"/>
              </a:solidFill>
            </a:endParaRPr>
          </a:p>
          <a:p>
            <a:pPr indent="-387350" lvl="0" marL="457200" rtl="0" algn="l">
              <a:spcBef>
                <a:spcPts val="0"/>
              </a:spcBef>
              <a:spcAft>
                <a:spcPts val="0"/>
              </a:spcAft>
              <a:buClr>
                <a:schemeClr val="lt2"/>
              </a:buClr>
              <a:buSzPts val="2500"/>
              <a:buChar char="-"/>
            </a:pPr>
            <a:r>
              <a:rPr lang="en" sz="2500" strike="sngStrike">
                <a:solidFill>
                  <a:schemeClr val="lt2"/>
                </a:solidFill>
              </a:rPr>
              <a:t>Independent AQM and Buffer Management</a:t>
            </a:r>
            <a:endParaRPr sz="2500" strike="sngStrike">
              <a:solidFill>
                <a:schemeClr val="lt2"/>
              </a:solidFill>
            </a:endParaRPr>
          </a:p>
          <a:p>
            <a:pPr indent="-387350" lvl="0" marL="457200" rtl="0" algn="l">
              <a:spcBef>
                <a:spcPts val="0"/>
              </a:spcBef>
              <a:spcAft>
                <a:spcPts val="0"/>
              </a:spcAft>
              <a:buClr>
                <a:schemeClr val="lt2"/>
              </a:buClr>
              <a:buSzPts val="2500"/>
              <a:buChar char="-"/>
            </a:pPr>
            <a:r>
              <a:rPr lang="en" sz="2500">
                <a:solidFill>
                  <a:srgbClr val="FF0000"/>
                </a:solidFill>
              </a:rPr>
              <a:t>A</a:t>
            </a:r>
            <a:r>
              <a:rPr lang="en" sz="2500">
                <a:solidFill>
                  <a:schemeClr val="lt2"/>
                </a:solidFill>
              </a:rPr>
              <a:t>ctive </a:t>
            </a:r>
            <a:r>
              <a:rPr lang="en" sz="2500">
                <a:solidFill>
                  <a:srgbClr val="FF0000"/>
                </a:solidFill>
              </a:rPr>
              <a:t>B</a:t>
            </a:r>
            <a:r>
              <a:rPr lang="en" sz="2500">
                <a:solidFill>
                  <a:schemeClr val="lt2"/>
                </a:solidFill>
              </a:rPr>
              <a:t>uffer </a:t>
            </a:r>
            <a:r>
              <a:rPr lang="en" sz="2500">
                <a:solidFill>
                  <a:srgbClr val="FF0000"/>
                </a:solidFill>
              </a:rPr>
              <a:t>M</a:t>
            </a:r>
            <a:r>
              <a:rPr lang="en" sz="2500">
                <a:solidFill>
                  <a:schemeClr val="lt2"/>
                </a:solidFill>
              </a:rPr>
              <a:t>anagement</a:t>
            </a:r>
            <a:endParaRPr sz="2500"/>
          </a:p>
          <a:p>
            <a:pPr indent="-387350" lvl="1" marL="914400" rtl="0" algn="l">
              <a:spcBef>
                <a:spcPts val="0"/>
              </a:spcBef>
              <a:spcAft>
                <a:spcPts val="0"/>
              </a:spcAft>
              <a:buSzPts val="2500"/>
              <a:buChar char="-"/>
            </a:pPr>
            <a:r>
              <a:rPr i="1" lang="en" sz="2500">
                <a:solidFill>
                  <a:schemeClr val="lt2"/>
                </a:solidFill>
              </a:rPr>
              <a:t>Isolation across traffic priorities (eg., different SLAs)</a:t>
            </a:r>
            <a:endParaRPr i="1" sz="2500">
              <a:solidFill>
                <a:srgbClr val="B7B7B7"/>
              </a:solidFill>
            </a:endParaRPr>
          </a:p>
          <a:p>
            <a:pPr indent="-387350" lvl="1" marL="914400" rtl="0" algn="l">
              <a:spcBef>
                <a:spcPts val="0"/>
              </a:spcBef>
              <a:spcAft>
                <a:spcPts val="0"/>
              </a:spcAft>
              <a:buClr>
                <a:srgbClr val="B7B7B7"/>
              </a:buClr>
              <a:buSzPts val="2500"/>
              <a:buChar char="-"/>
            </a:pPr>
            <a:r>
              <a:rPr i="1" lang="en" sz="2500">
                <a:solidFill>
                  <a:srgbClr val="B7B7B7"/>
                </a:solidFill>
              </a:rPr>
              <a:t>Bounded queue drain time </a:t>
            </a:r>
            <a:r>
              <a:rPr i="1" lang="en" sz="2500">
                <a:solidFill>
                  <a:schemeClr val="lt2"/>
                </a:solidFill>
              </a:rPr>
              <a:t>(Queueing delay)</a:t>
            </a:r>
            <a:endParaRPr i="1" sz="2500"/>
          </a:p>
        </p:txBody>
      </p:sp>
      <p:sp>
        <p:nvSpPr>
          <p:cNvPr id="277" name="Google Shape;27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What is ABM?</a:t>
            </a:r>
            <a:endParaRPr sz="2620"/>
          </a:p>
        </p:txBody>
      </p:sp>
      <p:sp>
        <p:nvSpPr>
          <p:cNvPr id="283" name="Google Shape;283;p31"/>
          <p:cNvSpPr txBox="1"/>
          <p:nvPr>
            <p:ph idx="1" type="body"/>
          </p:nvPr>
        </p:nvSpPr>
        <p:spPr>
          <a:xfrm>
            <a:off x="311700" y="1152475"/>
            <a:ext cx="8709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lt2"/>
              </a:buClr>
              <a:buSzPts val="2500"/>
              <a:buChar char="-"/>
            </a:pPr>
            <a:r>
              <a:rPr lang="en" sz="2500">
                <a:solidFill>
                  <a:schemeClr val="lt2"/>
                </a:solidFill>
              </a:rPr>
              <a:t>A novel Buffer Sharing algorithm</a:t>
            </a:r>
            <a:endParaRPr sz="2500">
              <a:solidFill>
                <a:schemeClr val="lt2"/>
              </a:solidFill>
            </a:endParaRPr>
          </a:p>
          <a:p>
            <a:pPr indent="-387350" lvl="0" marL="457200" rtl="0" algn="l">
              <a:spcBef>
                <a:spcPts val="0"/>
              </a:spcBef>
              <a:spcAft>
                <a:spcPts val="0"/>
              </a:spcAft>
              <a:buClr>
                <a:schemeClr val="lt2"/>
              </a:buClr>
              <a:buSzPts val="2500"/>
              <a:buChar char="-"/>
            </a:pPr>
            <a:r>
              <a:rPr lang="en" sz="2500" strike="sngStrike">
                <a:solidFill>
                  <a:schemeClr val="lt2"/>
                </a:solidFill>
              </a:rPr>
              <a:t>Independent AQM and Buffer Management</a:t>
            </a:r>
            <a:endParaRPr sz="2500" strike="sngStrike">
              <a:solidFill>
                <a:schemeClr val="lt2"/>
              </a:solidFill>
            </a:endParaRPr>
          </a:p>
          <a:p>
            <a:pPr indent="-387350" lvl="0" marL="457200" rtl="0" algn="l">
              <a:spcBef>
                <a:spcPts val="0"/>
              </a:spcBef>
              <a:spcAft>
                <a:spcPts val="0"/>
              </a:spcAft>
              <a:buClr>
                <a:schemeClr val="lt2"/>
              </a:buClr>
              <a:buSzPts val="2500"/>
              <a:buChar char="-"/>
            </a:pPr>
            <a:r>
              <a:rPr lang="en" sz="2500">
                <a:solidFill>
                  <a:srgbClr val="FF0000"/>
                </a:solidFill>
              </a:rPr>
              <a:t>A</a:t>
            </a:r>
            <a:r>
              <a:rPr lang="en" sz="2500">
                <a:solidFill>
                  <a:schemeClr val="lt2"/>
                </a:solidFill>
              </a:rPr>
              <a:t>ctive </a:t>
            </a:r>
            <a:r>
              <a:rPr lang="en" sz="2500">
                <a:solidFill>
                  <a:srgbClr val="FF0000"/>
                </a:solidFill>
              </a:rPr>
              <a:t>B</a:t>
            </a:r>
            <a:r>
              <a:rPr lang="en" sz="2500">
                <a:solidFill>
                  <a:schemeClr val="lt2"/>
                </a:solidFill>
              </a:rPr>
              <a:t>uffer </a:t>
            </a:r>
            <a:r>
              <a:rPr lang="en" sz="2500">
                <a:solidFill>
                  <a:srgbClr val="FF0000"/>
                </a:solidFill>
              </a:rPr>
              <a:t>M</a:t>
            </a:r>
            <a:r>
              <a:rPr lang="en" sz="2500">
                <a:solidFill>
                  <a:schemeClr val="lt2"/>
                </a:solidFill>
              </a:rPr>
              <a:t>anagement</a:t>
            </a:r>
            <a:endParaRPr sz="2500"/>
          </a:p>
          <a:p>
            <a:pPr indent="-387350" lvl="1" marL="914400" rtl="0" algn="l">
              <a:spcBef>
                <a:spcPts val="0"/>
              </a:spcBef>
              <a:spcAft>
                <a:spcPts val="0"/>
              </a:spcAft>
              <a:buSzPts val="2500"/>
              <a:buChar char="-"/>
            </a:pPr>
            <a:r>
              <a:rPr i="1" lang="en" sz="2500">
                <a:solidFill>
                  <a:srgbClr val="B7B7B7"/>
                </a:solidFill>
              </a:rPr>
              <a:t>Isolation across traffic priorities (</a:t>
            </a:r>
            <a:r>
              <a:rPr i="1" lang="en" sz="2500"/>
              <a:t>e</a:t>
            </a:r>
            <a:r>
              <a:rPr i="1" lang="en" sz="2500">
                <a:solidFill>
                  <a:srgbClr val="B7B7B7"/>
                </a:solidFill>
              </a:rPr>
              <a:t>g., differ</a:t>
            </a:r>
            <a:r>
              <a:rPr i="1" lang="en" sz="2500"/>
              <a:t>ent </a:t>
            </a:r>
            <a:r>
              <a:rPr i="1" lang="en" sz="2500">
                <a:solidFill>
                  <a:srgbClr val="B7B7B7"/>
                </a:solidFill>
              </a:rPr>
              <a:t>S</a:t>
            </a:r>
            <a:r>
              <a:rPr i="1" lang="en" sz="2500"/>
              <a:t>LAs)</a:t>
            </a:r>
            <a:endParaRPr i="1" sz="2500">
              <a:solidFill>
                <a:srgbClr val="B7B7B7"/>
              </a:solidFill>
            </a:endParaRPr>
          </a:p>
          <a:p>
            <a:pPr indent="-387350" lvl="1" marL="914400" rtl="0" algn="l">
              <a:spcBef>
                <a:spcPts val="0"/>
              </a:spcBef>
              <a:spcAft>
                <a:spcPts val="0"/>
              </a:spcAft>
              <a:buClr>
                <a:srgbClr val="B7B7B7"/>
              </a:buClr>
              <a:buSzPts val="2500"/>
              <a:buChar char="-"/>
            </a:pPr>
            <a:r>
              <a:rPr i="1" lang="en" sz="2500">
                <a:solidFill>
                  <a:srgbClr val="B7B7B7"/>
                </a:solidFill>
              </a:rPr>
              <a:t>Bounded queue drain time (Queueing delay)</a:t>
            </a:r>
            <a:endParaRPr i="1" sz="2500">
              <a:solidFill>
                <a:srgbClr val="B7B7B7"/>
              </a:solidFill>
            </a:endParaRPr>
          </a:p>
          <a:p>
            <a:pPr indent="-387350" lvl="1" marL="914400" rtl="0" algn="l">
              <a:spcBef>
                <a:spcPts val="0"/>
              </a:spcBef>
              <a:spcAft>
                <a:spcPts val="0"/>
              </a:spcAft>
              <a:buClr>
                <a:srgbClr val="B7B7B7"/>
              </a:buClr>
              <a:buSzPts val="2500"/>
              <a:buChar char="-"/>
            </a:pPr>
            <a:r>
              <a:rPr i="1" lang="en" sz="2500">
                <a:solidFill>
                  <a:srgbClr val="B7B7B7"/>
                </a:solidFill>
              </a:rPr>
              <a:t>Better burst absorption</a:t>
            </a:r>
            <a:endParaRPr i="1" sz="2500">
              <a:solidFill>
                <a:srgbClr val="B7B7B7"/>
              </a:solidFill>
            </a:endParaRPr>
          </a:p>
        </p:txBody>
      </p:sp>
      <p:sp>
        <p:nvSpPr>
          <p:cNvPr id="284" name="Google Shape;28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4"/>
          <p:cNvSpPr txBox="1"/>
          <p:nvPr/>
        </p:nvSpPr>
        <p:spPr>
          <a:xfrm>
            <a:off x="1575000" y="1448400"/>
            <a:ext cx="599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0000"/>
                </a:solidFill>
                <a:latin typeface="Bree Serif"/>
                <a:ea typeface="Bree Serif"/>
                <a:cs typeface="Bree Serif"/>
                <a:sym typeface="Bree Serif"/>
              </a:rPr>
              <a:t>A</a:t>
            </a:r>
            <a:r>
              <a:rPr lang="en" sz="3000">
                <a:solidFill>
                  <a:srgbClr val="A4C2F4"/>
                </a:solidFill>
                <a:latin typeface="Bree Serif"/>
                <a:ea typeface="Bree Serif"/>
                <a:cs typeface="Bree Serif"/>
                <a:sym typeface="Bree Serif"/>
              </a:rPr>
              <a:t>ctive Queue Management (AQM)</a:t>
            </a:r>
            <a:endParaRPr sz="3000">
              <a:solidFill>
                <a:srgbClr val="A4C2F4"/>
              </a:solidFill>
              <a:latin typeface="Bree Serif"/>
              <a:ea typeface="Bree Serif"/>
              <a:cs typeface="Bree Serif"/>
              <a:sym typeface="Bree Serif"/>
            </a:endParaRPr>
          </a:p>
        </p:txBody>
      </p:sp>
      <p:sp>
        <p:nvSpPr>
          <p:cNvPr id="78" name="Google Shape;78;p14"/>
          <p:cNvSpPr txBox="1"/>
          <p:nvPr/>
        </p:nvSpPr>
        <p:spPr>
          <a:xfrm>
            <a:off x="2279100" y="2248500"/>
            <a:ext cx="458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FF0000"/>
                </a:solidFill>
                <a:latin typeface="Bree Serif"/>
                <a:ea typeface="Bree Serif"/>
                <a:cs typeface="Bree Serif"/>
                <a:sym typeface="Bree Serif"/>
              </a:rPr>
              <a:t>B</a:t>
            </a:r>
            <a:r>
              <a:rPr lang="en" sz="3000">
                <a:solidFill>
                  <a:srgbClr val="E06666"/>
                </a:solidFill>
                <a:latin typeface="Bree Serif"/>
                <a:ea typeface="Bree Serif"/>
                <a:cs typeface="Bree Serif"/>
                <a:sym typeface="Bree Serif"/>
              </a:rPr>
              <a:t>uffer </a:t>
            </a:r>
            <a:r>
              <a:rPr lang="en" sz="3000">
                <a:solidFill>
                  <a:srgbClr val="FF0000"/>
                </a:solidFill>
                <a:latin typeface="Bree Serif"/>
                <a:ea typeface="Bree Serif"/>
                <a:cs typeface="Bree Serif"/>
                <a:sym typeface="Bree Serif"/>
              </a:rPr>
              <a:t>M</a:t>
            </a:r>
            <a:r>
              <a:rPr lang="en" sz="3000">
                <a:solidFill>
                  <a:srgbClr val="E06666"/>
                </a:solidFill>
                <a:latin typeface="Bree Serif"/>
                <a:ea typeface="Bree Serif"/>
                <a:cs typeface="Bree Serif"/>
                <a:sym typeface="Bree Serif"/>
              </a:rPr>
              <a:t>anagement (BM)</a:t>
            </a:r>
            <a:endParaRPr sz="3000">
              <a:solidFill>
                <a:srgbClr val="E06666"/>
              </a:solidFill>
              <a:latin typeface="Bree Serif"/>
              <a:ea typeface="Bree Serif"/>
              <a:cs typeface="Bree Serif"/>
              <a:sym typeface="Bree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t>Both BM and AQM </a:t>
            </a:r>
            <a:r>
              <a:rPr lang="en" sz="2500"/>
              <a:t>calculate</a:t>
            </a:r>
            <a:r>
              <a:rPr lang="en" sz="2500"/>
              <a:t> </a:t>
            </a:r>
            <a:r>
              <a:rPr i="1" lang="en" sz="2500">
                <a:solidFill>
                  <a:srgbClr val="FF0000"/>
                </a:solidFill>
              </a:rPr>
              <a:t>drop thresholds</a:t>
            </a:r>
            <a:endParaRPr sz="2500">
              <a:solidFill>
                <a:srgbClr val="FF0000"/>
              </a:solidFill>
            </a:endParaRPr>
          </a:p>
        </p:txBody>
      </p:sp>
      <p:sp>
        <p:nvSpPr>
          <p:cNvPr id="290" name="Google Shape;29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291" name="Google Shape;29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t>Both BM and AQM calculate </a:t>
            </a:r>
            <a:r>
              <a:rPr i="1" lang="en" sz="2500">
                <a:solidFill>
                  <a:srgbClr val="FF0000"/>
                </a:solidFill>
              </a:rPr>
              <a:t>drop thresholds</a:t>
            </a:r>
            <a:endParaRPr i="1" sz="2500">
              <a:solidFill>
                <a:srgbClr val="FF0000"/>
              </a:solidFill>
            </a:endParaRPr>
          </a:p>
          <a:p>
            <a:pPr indent="-387350" lvl="0" marL="457200" rtl="0" algn="l">
              <a:spcBef>
                <a:spcPts val="0"/>
              </a:spcBef>
              <a:spcAft>
                <a:spcPts val="0"/>
              </a:spcAft>
              <a:buClr>
                <a:srgbClr val="B7B7B7"/>
              </a:buClr>
              <a:buSzPts val="2500"/>
              <a:buChar char="-"/>
            </a:pPr>
            <a:r>
              <a:rPr lang="en" sz="2500"/>
              <a:t>BM calculates a threshold for every queue in a </a:t>
            </a:r>
            <a:r>
              <a:rPr i="1" lang="en" sz="2500">
                <a:solidFill>
                  <a:srgbClr val="FF0000"/>
                </a:solidFill>
              </a:rPr>
              <a:t>device</a:t>
            </a:r>
            <a:endParaRPr i="1" sz="2500">
              <a:solidFill>
                <a:srgbClr val="FF0000"/>
              </a:solidFill>
            </a:endParaRPr>
          </a:p>
          <a:p>
            <a:pPr indent="-387350" lvl="1" marL="914400" rtl="0" algn="l">
              <a:spcBef>
                <a:spcPts val="0"/>
              </a:spcBef>
              <a:spcAft>
                <a:spcPts val="0"/>
              </a:spcAft>
              <a:buSzPts val="2500"/>
              <a:buChar char="-"/>
            </a:pPr>
            <a:r>
              <a:rPr lang="en" sz="2500"/>
              <a:t>function</a:t>
            </a:r>
            <a:r>
              <a:rPr lang="en" sz="2500"/>
              <a:t> of the shared buffer space</a:t>
            </a:r>
            <a:endParaRPr sz="2500">
              <a:solidFill>
                <a:srgbClr val="FF0000"/>
              </a:solidFill>
            </a:endParaRPr>
          </a:p>
        </p:txBody>
      </p:sp>
      <p:sp>
        <p:nvSpPr>
          <p:cNvPr id="297" name="Google Shape;29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298" name="Google Shape;29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t>Both BM and AQM calculate </a:t>
            </a:r>
            <a:r>
              <a:rPr i="1" lang="en" sz="2500">
                <a:solidFill>
                  <a:srgbClr val="FF0000"/>
                </a:solidFill>
              </a:rPr>
              <a:t>drop thresholds</a:t>
            </a:r>
            <a:endParaRPr i="1" sz="2500">
              <a:solidFill>
                <a:srgbClr val="FF0000"/>
              </a:solidFill>
            </a:endParaRPr>
          </a:p>
          <a:p>
            <a:pPr indent="-387350" lvl="0" marL="457200" rtl="0" algn="l">
              <a:spcBef>
                <a:spcPts val="0"/>
              </a:spcBef>
              <a:spcAft>
                <a:spcPts val="0"/>
              </a:spcAft>
              <a:buClr>
                <a:srgbClr val="B7B7B7"/>
              </a:buClr>
              <a:buSzPts val="2500"/>
              <a:buChar char="-"/>
            </a:pPr>
            <a:r>
              <a:rPr lang="en" sz="2500">
                <a:solidFill>
                  <a:schemeClr val="lt2"/>
                </a:solidFill>
              </a:rPr>
              <a:t>BM calculates a threshold for every queue in a </a:t>
            </a:r>
            <a:r>
              <a:rPr i="1" lang="en" sz="2500">
                <a:solidFill>
                  <a:srgbClr val="FF0000"/>
                </a:solidFill>
              </a:rPr>
              <a:t>device</a:t>
            </a:r>
            <a:endParaRPr i="1" sz="2500">
              <a:solidFill>
                <a:srgbClr val="FF0000"/>
              </a:solidFill>
            </a:endParaRPr>
          </a:p>
          <a:p>
            <a:pPr indent="-387350" lvl="1" marL="914400" rtl="0" algn="l">
              <a:spcBef>
                <a:spcPts val="0"/>
              </a:spcBef>
              <a:spcAft>
                <a:spcPts val="0"/>
              </a:spcAft>
              <a:buSzPts val="2500"/>
              <a:buChar char="-"/>
            </a:pPr>
            <a:r>
              <a:rPr lang="en" sz="2500"/>
              <a:t>function of the shared buffer space</a:t>
            </a:r>
            <a:endParaRPr sz="2500"/>
          </a:p>
          <a:p>
            <a:pPr indent="-387350" lvl="0" marL="457200" rtl="0" algn="l">
              <a:spcBef>
                <a:spcPts val="0"/>
              </a:spcBef>
              <a:spcAft>
                <a:spcPts val="0"/>
              </a:spcAft>
              <a:buClr>
                <a:srgbClr val="B7B7B7"/>
              </a:buClr>
              <a:buSzPts val="2500"/>
              <a:buChar char="-"/>
            </a:pPr>
            <a:r>
              <a:rPr lang="en" sz="2500"/>
              <a:t>AQM </a:t>
            </a:r>
            <a:r>
              <a:rPr lang="en" sz="2500">
                <a:solidFill>
                  <a:schemeClr val="lt2"/>
                </a:solidFill>
              </a:rPr>
              <a:t>calculates thresholds for</a:t>
            </a:r>
            <a:r>
              <a:rPr lang="en" sz="2500"/>
              <a:t> a </a:t>
            </a:r>
            <a:r>
              <a:rPr lang="en" sz="2500">
                <a:solidFill>
                  <a:srgbClr val="FF0000"/>
                </a:solidFill>
              </a:rPr>
              <a:t>single queue</a:t>
            </a:r>
            <a:endParaRPr sz="2500">
              <a:solidFill>
                <a:srgbClr val="FF0000"/>
              </a:solidFill>
            </a:endParaRPr>
          </a:p>
          <a:p>
            <a:pPr indent="-387350" lvl="1" marL="914400" rtl="0" algn="l">
              <a:spcBef>
                <a:spcPts val="0"/>
              </a:spcBef>
              <a:spcAft>
                <a:spcPts val="0"/>
              </a:spcAft>
              <a:buSzPts val="2500"/>
              <a:buChar char="-"/>
            </a:pPr>
            <a:r>
              <a:rPr lang="en" sz="2500"/>
              <a:t>function of queue statistics</a:t>
            </a:r>
            <a:endParaRPr sz="2500">
              <a:solidFill>
                <a:srgbClr val="FF0000"/>
              </a:solidFill>
            </a:endParaRPr>
          </a:p>
        </p:txBody>
      </p:sp>
      <p:sp>
        <p:nvSpPr>
          <p:cNvPr id="304" name="Google Shape;3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305" name="Google Shape;30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B7B7B7"/>
              </a:buClr>
              <a:buSzPts val="2500"/>
              <a:buChar char="-"/>
            </a:pPr>
            <a:r>
              <a:rPr lang="en" sz="2500"/>
              <a:t>Both BM and AQM calculate </a:t>
            </a:r>
            <a:r>
              <a:rPr i="1" lang="en" sz="2500">
                <a:solidFill>
                  <a:srgbClr val="FF0000"/>
                </a:solidFill>
              </a:rPr>
              <a:t>drop thresholds</a:t>
            </a:r>
            <a:endParaRPr i="1" sz="2500">
              <a:solidFill>
                <a:srgbClr val="FF0000"/>
              </a:solidFill>
            </a:endParaRPr>
          </a:p>
          <a:p>
            <a:pPr indent="-387350" lvl="0" marL="457200" rtl="0" algn="l">
              <a:spcBef>
                <a:spcPts val="0"/>
              </a:spcBef>
              <a:spcAft>
                <a:spcPts val="0"/>
              </a:spcAft>
              <a:buClr>
                <a:srgbClr val="B7B7B7"/>
              </a:buClr>
              <a:buSzPts val="2500"/>
              <a:buChar char="-"/>
            </a:pPr>
            <a:r>
              <a:rPr lang="en" sz="2500">
                <a:solidFill>
                  <a:schemeClr val="lt2"/>
                </a:solidFill>
              </a:rPr>
              <a:t>BM calculates a threshold for every queue in a </a:t>
            </a:r>
            <a:r>
              <a:rPr i="1" lang="en" sz="2500">
                <a:solidFill>
                  <a:srgbClr val="FF0000"/>
                </a:solidFill>
              </a:rPr>
              <a:t>device</a:t>
            </a:r>
            <a:endParaRPr i="1" sz="2500">
              <a:solidFill>
                <a:srgbClr val="FF0000"/>
              </a:solidFill>
            </a:endParaRPr>
          </a:p>
          <a:p>
            <a:pPr indent="-387350" lvl="1" marL="914400" rtl="0" algn="l">
              <a:spcBef>
                <a:spcPts val="0"/>
              </a:spcBef>
              <a:spcAft>
                <a:spcPts val="0"/>
              </a:spcAft>
              <a:buSzPts val="2500"/>
              <a:buChar char="-"/>
            </a:pPr>
            <a:r>
              <a:rPr lang="en" sz="2500"/>
              <a:t>function of the shared buffer space</a:t>
            </a:r>
            <a:endParaRPr sz="2500"/>
          </a:p>
          <a:p>
            <a:pPr indent="-387350" lvl="0" marL="457200" rtl="0" algn="l">
              <a:spcBef>
                <a:spcPts val="0"/>
              </a:spcBef>
              <a:spcAft>
                <a:spcPts val="0"/>
              </a:spcAft>
              <a:buClr>
                <a:srgbClr val="B7B7B7"/>
              </a:buClr>
              <a:buSzPts val="2500"/>
              <a:buChar char="-"/>
            </a:pPr>
            <a:r>
              <a:rPr lang="en" sz="2500"/>
              <a:t>AQM </a:t>
            </a:r>
            <a:r>
              <a:rPr lang="en" sz="2500">
                <a:solidFill>
                  <a:schemeClr val="lt2"/>
                </a:solidFill>
              </a:rPr>
              <a:t>calculates thresholds for</a:t>
            </a:r>
            <a:r>
              <a:rPr lang="en" sz="2500"/>
              <a:t> a </a:t>
            </a:r>
            <a:r>
              <a:rPr lang="en" sz="2500">
                <a:solidFill>
                  <a:srgbClr val="FF0000"/>
                </a:solidFill>
              </a:rPr>
              <a:t>single queue</a:t>
            </a:r>
            <a:endParaRPr sz="2500">
              <a:solidFill>
                <a:srgbClr val="FF0000"/>
              </a:solidFill>
            </a:endParaRPr>
          </a:p>
          <a:p>
            <a:pPr indent="-387350" lvl="1" marL="914400" rtl="0" algn="l">
              <a:spcBef>
                <a:spcPts val="0"/>
              </a:spcBef>
              <a:spcAft>
                <a:spcPts val="0"/>
              </a:spcAft>
              <a:buSzPts val="2500"/>
              <a:buChar char="-"/>
            </a:pPr>
            <a:r>
              <a:rPr lang="en" sz="2500"/>
              <a:t>function of queue statistics</a:t>
            </a:r>
            <a:endParaRPr sz="2500"/>
          </a:p>
          <a:p>
            <a:pPr indent="-387350" lvl="0" marL="457200" rtl="0" algn="l">
              <a:spcBef>
                <a:spcPts val="0"/>
              </a:spcBef>
              <a:spcAft>
                <a:spcPts val="0"/>
              </a:spcAft>
              <a:buClr>
                <a:srgbClr val="B7B7B7"/>
              </a:buClr>
              <a:buSzPts val="2500"/>
              <a:buChar char="-"/>
            </a:pPr>
            <a:r>
              <a:rPr lang="en" sz="2500">
                <a:solidFill>
                  <a:srgbClr val="B7B7B7"/>
                </a:solidFill>
              </a:rPr>
              <a:t>BM and AQM act</a:t>
            </a:r>
            <a:r>
              <a:rPr lang="en" sz="2500">
                <a:solidFill>
                  <a:srgbClr val="FF0000"/>
                </a:solidFill>
              </a:rPr>
              <a:t> independently</a:t>
            </a:r>
            <a:endParaRPr sz="2500">
              <a:solidFill>
                <a:srgbClr val="FF0000"/>
              </a:solidFill>
            </a:endParaRPr>
          </a:p>
        </p:txBody>
      </p:sp>
      <p:sp>
        <p:nvSpPr>
          <p:cNvPr id="311" name="Google Shape;3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312" name="Google Shape;31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Hierarchical</a:t>
            </a:r>
            <a:r>
              <a:rPr lang="en" sz="2620"/>
              <a:t> Admission Control Scheme</a:t>
            </a:r>
            <a:endParaRPr sz="2620"/>
          </a:p>
        </p:txBody>
      </p:sp>
      <p:sp>
        <p:nvSpPr>
          <p:cNvPr id="318" name="Google Shape;31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6"/>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20" name="Google Shape;320;p36"/>
          <p:cNvCxnSpPr>
            <a:stCxn id="319"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321" name="Google Shape;321;p36"/>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322" name="Google Shape;322;p36"/>
          <p:cNvCxnSpPr>
            <a:stCxn id="319" idx="3"/>
            <a:endCxn id="323" idx="1"/>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324" name="Google Shape;324;p36"/>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25" name="Google Shape;325;p36"/>
          <p:cNvCxnSpPr>
            <a:stCxn id="324"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326" name="Google Shape;326;p36"/>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27" name="Google Shape;327;p36"/>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328" name="Google Shape;328;p36"/>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329" name="Google Shape;329;p36"/>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330" name="Google Shape;330;p36"/>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31" name="Google Shape;331;p36"/>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332" name="Google Shape;332;p36"/>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33" name="Google Shape;333;p36"/>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34" name="Google Shape;334;p36"/>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sp>
        <p:nvSpPr>
          <p:cNvPr id="335" name="Google Shape;335;p36"/>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336" name="Google Shape;336;p36"/>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Hierarchical Admission Control Scheme</a:t>
            </a:r>
            <a:endParaRPr sz="2620"/>
          </a:p>
        </p:txBody>
      </p:sp>
      <p:sp>
        <p:nvSpPr>
          <p:cNvPr id="342" name="Google Shape;34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7"/>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44" name="Google Shape;344;p37"/>
          <p:cNvCxnSpPr>
            <a:stCxn id="343"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345" name="Google Shape;345;p37"/>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346" name="Google Shape;346;p37"/>
          <p:cNvCxnSpPr>
            <a:stCxn id="343"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347" name="Google Shape;347;p37"/>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48" name="Google Shape;348;p37"/>
          <p:cNvCxnSpPr>
            <a:stCxn id="347"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349" name="Google Shape;349;p37"/>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50" name="Google Shape;350;p37"/>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351" name="Google Shape;351;p37"/>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352" name="Google Shape;352;p37"/>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353" name="Google Shape;353;p37"/>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54" name="Google Shape;354;p37"/>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355" name="Google Shape;355;p37"/>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56" name="Google Shape;356;p37"/>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57" name="Google Shape;357;p37"/>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358" name="Google Shape;358;p37"/>
          <p:cNvPicPr preferRelativeResize="0"/>
          <p:nvPr/>
        </p:nvPicPr>
        <p:blipFill>
          <a:blip r:embed="rId3">
            <a:alphaModFix/>
          </a:blip>
          <a:stretch>
            <a:fillRect/>
          </a:stretch>
        </p:blipFill>
        <p:spPr>
          <a:xfrm>
            <a:off x="2671525" y="2767622"/>
            <a:ext cx="1077499" cy="275707"/>
          </a:xfrm>
          <a:prstGeom prst="rect">
            <a:avLst/>
          </a:prstGeom>
          <a:noFill/>
          <a:ln cap="flat" cmpd="sng" w="38100">
            <a:solidFill>
              <a:srgbClr val="FF0000"/>
            </a:solidFill>
            <a:prstDash val="solid"/>
            <a:round/>
            <a:headEnd len="sm" w="sm" type="none"/>
            <a:tailEnd len="sm" w="sm" type="none"/>
          </a:ln>
        </p:spPr>
      </p:pic>
      <p:sp>
        <p:nvSpPr>
          <p:cNvPr id="359" name="Google Shape;359;p37"/>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360" name="Google Shape;360;p37"/>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Hierarchical Admission Control Scheme</a:t>
            </a:r>
            <a:endParaRPr sz="2620"/>
          </a:p>
        </p:txBody>
      </p:sp>
      <p:sp>
        <p:nvSpPr>
          <p:cNvPr id="366" name="Google Shape;36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38"/>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68" name="Google Shape;368;p38"/>
          <p:cNvCxnSpPr>
            <a:stCxn id="367"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369" name="Google Shape;369;p38"/>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370" name="Google Shape;370;p38"/>
          <p:cNvCxnSpPr>
            <a:stCxn id="367"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371" name="Google Shape;371;p38"/>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72" name="Google Shape;372;p38"/>
          <p:cNvCxnSpPr>
            <a:stCxn id="371"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373" name="Google Shape;373;p38"/>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74" name="Google Shape;374;p38"/>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375" name="Google Shape;375;p38"/>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376" name="Google Shape;376;p38"/>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377" name="Google Shape;377;p38"/>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378" name="Google Shape;378;p38"/>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379" name="Google Shape;379;p38"/>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80" name="Google Shape;380;p38"/>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381" name="Google Shape;381;p38"/>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382" name="Google Shape;382;p38"/>
          <p:cNvPicPr preferRelativeResize="0"/>
          <p:nvPr/>
        </p:nvPicPr>
        <p:blipFill>
          <a:blip r:embed="rId3">
            <a:alphaModFix/>
          </a:blip>
          <a:stretch>
            <a:fillRect/>
          </a:stretch>
        </p:blipFill>
        <p:spPr>
          <a:xfrm>
            <a:off x="4534925" y="2792842"/>
            <a:ext cx="1139098" cy="225259"/>
          </a:xfrm>
          <a:prstGeom prst="rect">
            <a:avLst/>
          </a:prstGeom>
          <a:noFill/>
          <a:ln cap="flat" cmpd="sng" w="38100">
            <a:solidFill>
              <a:srgbClr val="FF0000"/>
            </a:solidFill>
            <a:prstDash val="solid"/>
            <a:round/>
            <a:headEnd len="sm" w="sm" type="none"/>
            <a:tailEnd len="sm" w="sm" type="none"/>
          </a:ln>
        </p:spPr>
      </p:pic>
      <p:sp>
        <p:nvSpPr>
          <p:cNvPr id="383" name="Google Shape;383;p38"/>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384" name="Google Shape;384;p38"/>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pic>
        <p:nvPicPr>
          <p:cNvPr id="385" name="Google Shape;385;p38"/>
          <p:cNvPicPr preferRelativeResize="0"/>
          <p:nvPr/>
        </p:nvPicPr>
        <p:blipFill>
          <a:blip r:embed="rId4">
            <a:alphaModFix/>
          </a:blip>
          <a:stretch>
            <a:fillRect/>
          </a:stretch>
        </p:blipFill>
        <p:spPr>
          <a:xfrm>
            <a:off x="2671525" y="2767622"/>
            <a:ext cx="1077499" cy="275707"/>
          </a:xfrm>
          <a:prstGeom prst="rect">
            <a:avLst/>
          </a:prstGeom>
          <a:noFill/>
          <a:ln cap="flat" cmpd="sng" w="38100">
            <a:solidFill>
              <a:srgbClr val="FF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Hierarchical Admission Control Scheme</a:t>
            </a:r>
            <a:endParaRPr sz="2620"/>
          </a:p>
        </p:txBody>
      </p:sp>
      <p:sp>
        <p:nvSpPr>
          <p:cNvPr id="391" name="Google Shape;39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2" name="Google Shape;392;p39"/>
          <p:cNvPicPr preferRelativeResize="0"/>
          <p:nvPr/>
        </p:nvPicPr>
        <p:blipFill>
          <a:blip r:embed="rId3">
            <a:alphaModFix/>
          </a:blip>
          <a:stretch>
            <a:fillRect/>
          </a:stretch>
        </p:blipFill>
        <p:spPr>
          <a:xfrm>
            <a:off x="3093325" y="1023350"/>
            <a:ext cx="2160502" cy="857650"/>
          </a:xfrm>
          <a:prstGeom prst="rect">
            <a:avLst/>
          </a:prstGeom>
          <a:noFill/>
          <a:ln cap="flat" cmpd="sng" w="38100">
            <a:solidFill>
              <a:srgbClr val="FF0000"/>
            </a:solidFill>
            <a:prstDash val="solid"/>
            <a:round/>
            <a:headEnd len="sm" w="sm" type="none"/>
            <a:tailEnd len="sm" w="sm" type="none"/>
          </a:ln>
        </p:spPr>
      </p:pic>
      <p:sp>
        <p:nvSpPr>
          <p:cNvPr id="393" name="Google Shape;393;p39"/>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94" name="Google Shape;394;p39"/>
          <p:cNvCxnSpPr>
            <a:stCxn id="393"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395" name="Google Shape;395;p39"/>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396" name="Google Shape;396;p39"/>
          <p:cNvCxnSpPr>
            <a:stCxn id="393"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397" name="Google Shape;397;p39"/>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398" name="Google Shape;398;p39"/>
          <p:cNvCxnSpPr>
            <a:stCxn id="397"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399" name="Google Shape;399;p39"/>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00" name="Google Shape;400;p39"/>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401" name="Google Shape;401;p39"/>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402" name="Google Shape;402;p39"/>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403" name="Google Shape;403;p39"/>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04" name="Google Shape;404;p39"/>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405" name="Google Shape;405;p39"/>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06" name="Google Shape;406;p39"/>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07" name="Google Shape;407;p39"/>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sp>
        <p:nvSpPr>
          <p:cNvPr id="408" name="Google Shape;408;p39"/>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409" name="Google Shape;409;p39"/>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20"/>
              <a:t>Large Buffers</a:t>
            </a:r>
            <a:endParaRPr sz="2620"/>
          </a:p>
        </p:txBody>
      </p:sp>
      <p:sp>
        <p:nvSpPr>
          <p:cNvPr id="415" name="Google Shape;41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40"/>
          <p:cNvSpPr/>
          <p:nvPr/>
        </p:nvSpPr>
        <p:spPr>
          <a:xfrm>
            <a:off x="2106000" y="1847275"/>
            <a:ext cx="2153700" cy="2515800"/>
          </a:xfrm>
          <a:prstGeom prst="rect">
            <a:avLst/>
          </a:prstGeom>
          <a:solidFill>
            <a:srgbClr val="B7B7B7">
              <a:alpha val="17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18" name="Google Shape;418;p40"/>
          <p:cNvCxnSpPr>
            <a:stCxn id="417"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419" name="Google Shape;419;p40"/>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420" name="Google Shape;420;p40"/>
          <p:cNvCxnSpPr>
            <a:stCxn id="417"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421" name="Google Shape;421;p40"/>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22" name="Google Shape;422;p40"/>
          <p:cNvCxnSpPr>
            <a:stCxn id="421"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423" name="Google Shape;423;p40"/>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24" name="Google Shape;424;p40"/>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425" name="Google Shape;425;p40"/>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
        <p:nvSpPr>
          <p:cNvPr id="426" name="Google Shape;426;p40"/>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427" name="Google Shape;427;p40"/>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428" name="Google Shape;428;p40"/>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429" name="Google Shape;429;p40"/>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30" name="Google Shape;430;p40"/>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431" name="Google Shape;431;p40"/>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32" name="Google Shape;432;p40"/>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33" name="Google Shape;433;p40"/>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434" name="Google Shape;434;p40"/>
          <p:cNvPicPr preferRelativeResize="0"/>
          <p:nvPr/>
        </p:nvPicPr>
        <p:blipFill>
          <a:blip r:embed="rId3">
            <a:alphaModFix/>
          </a:blip>
          <a:stretch>
            <a:fillRect/>
          </a:stretch>
        </p:blipFill>
        <p:spPr>
          <a:xfrm>
            <a:off x="2661625" y="2765096"/>
            <a:ext cx="1097298" cy="280758"/>
          </a:xfrm>
          <a:prstGeom prst="rect">
            <a:avLst/>
          </a:prstGeom>
          <a:noFill/>
          <a:ln>
            <a:noFill/>
          </a:ln>
        </p:spPr>
      </p:pic>
      <p:pic>
        <p:nvPicPr>
          <p:cNvPr id="435" name="Google Shape;435;p40"/>
          <p:cNvPicPr preferRelativeResize="0"/>
          <p:nvPr/>
        </p:nvPicPr>
        <p:blipFill>
          <a:blip r:embed="rId4">
            <a:alphaModFix/>
          </a:blip>
          <a:stretch>
            <a:fillRect/>
          </a:stretch>
        </p:blipFill>
        <p:spPr>
          <a:xfrm>
            <a:off x="4534925" y="2792842"/>
            <a:ext cx="1139098" cy="225259"/>
          </a:xfrm>
          <a:prstGeom prst="rect">
            <a:avLst/>
          </a:prstGeom>
          <a:noFill/>
          <a:ln>
            <a:noFill/>
          </a:ln>
        </p:spPr>
      </p:pic>
      <p:sp>
        <p:nvSpPr>
          <p:cNvPr id="436" name="Google Shape;436;p40"/>
          <p:cNvSpPr txBox="1"/>
          <p:nvPr/>
        </p:nvSpPr>
        <p:spPr>
          <a:xfrm>
            <a:off x="2822225" y="2395150"/>
            <a:ext cx="81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True</a:t>
            </a:r>
            <a:endParaRPr sz="2100">
              <a:solidFill>
                <a:srgbClr val="FF0000"/>
              </a:solidFill>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620"/>
              <a:t>Large Buffers</a:t>
            </a:r>
            <a:endParaRPr sz="2620"/>
          </a:p>
        </p:txBody>
      </p:sp>
      <p:sp>
        <p:nvSpPr>
          <p:cNvPr id="442" name="Google Shape;44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443" name="Google Shape;44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41"/>
          <p:cNvSpPr/>
          <p:nvPr/>
        </p:nvSpPr>
        <p:spPr>
          <a:xfrm>
            <a:off x="2106000" y="1847275"/>
            <a:ext cx="2153700" cy="2515800"/>
          </a:xfrm>
          <a:prstGeom prst="rect">
            <a:avLst/>
          </a:prstGeom>
          <a:solidFill>
            <a:srgbClr val="B7B7B7">
              <a:alpha val="17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46" name="Google Shape;446;p41"/>
          <p:cNvCxnSpPr>
            <a:stCxn id="445"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447" name="Google Shape;447;p41"/>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448" name="Google Shape;448;p41"/>
          <p:cNvCxnSpPr>
            <a:stCxn id="445"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449" name="Google Shape;449;p41"/>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50" name="Google Shape;450;p41"/>
          <p:cNvCxnSpPr>
            <a:stCxn id="449"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451" name="Google Shape;451;p41"/>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52" name="Google Shape;452;p41"/>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453" name="Google Shape;453;p41"/>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
        <p:nvSpPr>
          <p:cNvPr id="454" name="Google Shape;454;p41"/>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455" name="Google Shape;455;p41"/>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456" name="Google Shape;456;p41"/>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457" name="Google Shape;457;p41"/>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58" name="Google Shape;458;p41"/>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459" name="Google Shape;459;p41"/>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60" name="Google Shape;460;p41"/>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61" name="Google Shape;461;p41"/>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462" name="Google Shape;462;p41"/>
          <p:cNvPicPr preferRelativeResize="0"/>
          <p:nvPr/>
        </p:nvPicPr>
        <p:blipFill>
          <a:blip r:embed="rId3">
            <a:alphaModFix/>
          </a:blip>
          <a:stretch>
            <a:fillRect/>
          </a:stretch>
        </p:blipFill>
        <p:spPr>
          <a:xfrm>
            <a:off x="2661625" y="2765096"/>
            <a:ext cx="1097298" cy="280758"/>
          </a:xfrm>
          <a:prstGeom prst="rect">
            <a:avLst/>
          </a:prstGeom>
          <a:noFill/>
          <a:ln>
            <a:noFill/>
          </a:ln>
        </p:spPr>
      </p:pic>
      <p:pic>
        <p:nvPicPr>
          <p:cNvPr id="463" name="Google Shape;463;p41"/>
          <p:cNvPicPr preferRelativeResize="0"/>
          <p:nvPr/>
        </p:nvPicPr>
        <p:blipFill>
          <a:blip r:embed="rId4">
            <a:alphaModFix/>
          </a:blip>
          <a:stretch>
            <a:fillRect/>
          </a:stretch>
        </p:blipFill>
        <p:spPr>
          <a:xfrm>
            <a:off x="4534925" y="2792842"/>
            <a:ext cx="1139098" cy="225259"/>
          </a:xfrm>
          <a:prstGeom prst="rect">
            <a:avLst/>
          </a:prstGeom>
          <a:noFill/>
          <a:ln>
            <a:noFill/>
          </a:ln>
        </p:spPr>
      </p:pic>
      <p:sp>
        <p:nvSpPr>
          <p:cNvPr id="464" name="Google Shape;464;p41"/>
          <p:cNvSpPr txBox="1"/>
          <p:nvPr/>
        </p:nvSpPr>
        <p:spPr>
          <a:xfrm>
            <a:off x="2822225" y="2395150"/>
            <a:ext cx="81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True</a:t>
            </a:r>
            <a:endParaRPr sz="2100">
              <a:solidFill>
                <a:srgbClr val="FF0000"/>
              </a:solidFill>
              <a:latin typeface="Bree Serif"/>
              <a:ea typeface="Bree Serif"/>
              <a:cs typeface="Bree Serif"/>
              <a:sym typeface="Bree Serif"/>
            </a:endParaRPr>
          </a:p>
        </p:txBody>
      </p:sp>
      <p:sp>
        <p:nvSpPr>
          <p:cNvPr id="465" name="Google Shape;465;p41"/>
          <p:cNvSpPr/>
          <p:nvPr/>
        </p:nvSpPr>
        <p:spPr>
          <a:xfrm>
            <a:off x="1098000" y="1067650"/>
            <a:ext cx="6948000" cy="84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AQM becomes more important!</a:t>
            </a:r>
            <a:endParaRPr sz="2500">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5"/>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85" name="Google Shape;85;p15"/>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Shallow buffers</a:t>
            </a:r>
            <a:endParaRPr sz="2620"/>
          </a:p>
        </p:txBody>
      </p:sp>
      <p:sp>
        <p:nvSpPr>
          <p:cNvPr id="471" name="Google Shape;47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472" name="Google Shape;47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42"/>
          <p:cNvSpPr/>
          <p:nvPr/>
        </p:nvSpPr>
        <p:spPr>
          <a:xfrm>
            <a:off x="4163400" y="1847275"/>
            <a:ext cx="1992600" cy="2515800"/>
          </a:xfrm>
          <a:prstGeom prst="rect">
            <a:avLst/>
          </a:prstGeom>
          <a:solidFill>
            <a:srgbClr val="B7B7B7">
              <a:alpha val="17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75" name="Google Shape;475;p42"/>
          <p:cNvCxnSpPr>
            <a:stCxn id="474"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476" name="Google Shape;476;p42"/>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477" name="Google Shape;477;p42"/>
          <p:cNvCxnSpPr>
            <a:stCxn id="474"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478" name="Google Shape;478;p42"/>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479" name="Google Shape;479;p42"/>
          <p:cNvCxnSpPr>
            <a:stCxn id="478"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480" name="Google Shape;480;p42"/>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81" name="Google Shape;481;p42"/>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482" name="Google Shape;482;p42"/>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
        <p:nvSpPr>
          <p:cNvPr id="483" name="Google Shape;483;p42"/>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484" name="Google Shape;484;p42"/>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485" name="Google Shape;485;p42"/>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486" name="Google Shape;486;p42"/>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487" name="Google Shape;487;p42"/>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488" name="Google Shape;488;p42"/>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89" name="Google Shape;489;p42"/>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490" name="Google Shape;490;p42"/>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491" name="Google Shape;491;p42"/>
          <p:cNvPicPr preferRelativeResize="0"/>
          <p:nvPr/>
        </p:nvPicPr>
        <p:blipFill>
          <a:blip r:embed="rId3">
            <a:alphaModFix/>
          </a:blip>
          <a:stretch>
            <a:fillRect/>
          </a:stretch>
        </p:blipFill>
        <p:spPr>
          <a:xfrm>
            <a:off x="2661625" y="2765096"/>
            <a:ext cx="1097298" cy="280758"/>
          </a:xfrm>
          <a:prstGeom prst="rect">
            <a:avLst/>
          </a:prstGeom>
          <a:noFill/>
          <a:ln>
            <a:noFill/>
          </a:ln>
        </p:spPr>
      </p:pic>
      <p:pic>
        <p:nvPicPr>
          <p:cNvPr id="492" name="Google Shape;492;p42"/>
          <p:cNvPicPr preferRelativeResize="0"/>
          <p:nvPr/>
        </p:nvPicPr>
        <p:blipFill>
          <a:blip r:embed="rId4">
            <a:alphaModFix/>
          </a:blip>
          <a:stretch>
            <a:fillRect/>
          </a:stretch>
        </p:blipFill>
        <p:spPr>
          <a:xfrm>
            <a:off x="4534925" y="2792842"/>
            <a:ext cx="1139098" cy="225259"/>
          </a:xfrm>
          <a:prstGeom prst="rect">
            <a:avLst/>
          </a:prstGeom>
          <a:noFill/>
          <a:ln>
            <a:noFill/>
          </a:ln>
        </p:spPr>
      </p:pic>
      <p:sp>
        <p:nvSpPr>
          <p:cNvPr id="493" name="Google Shape;493;p42"/>
          <p:cNvSpPr txBox="1"/>
          <p:nvPr/>
        </p:nvSpPr>
        <p:spPr>
          <a:xfrm>
            <a:off x="4696475" y="2394525"/>
            <a:ext cx="81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True</a:t>
            </a:r>
            <a:endParaRPr sz="2100">
              <a:solidFill>
                <a:srgbClr val="FF0000"/>
              </a:solidFill>
              <a:latin typeface="Bree Serif"/>
              <a:ea typeface="Bree Serif"/>
              <a:cs typeface="Bree Serif"/>
              <a:sym typeface="Bree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Shallow buffers</a:t>
            </a:r>
            <a:endParaRPr sz="2620"/>
          </a:p>
        </p:txBody>
      </p:sp>
      <p:sp>
        <p:nvSpPr>
          <p:cNvPr id="499" name="Google Shape;49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500" name="Google Shape;50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1" name="Google Shape;501;p43"/>
          <p:cNvSpPr/>
          <p:nvPr/>
        </p:nvSpPr>
        <p:spPr>
          <a:xfrm>
            <a:off x="4163400" y="1847275"/>
            <a:ext cx="1992600" cy="2515800"/>
          </a:xfrm>
          <a:prstGeom prst="rect">
            <a:avLst/>
          </a:prstGeom>
          <a:solidFill>
            <a:srgbClr val="B7B7B7">
              <a:alpha val="1786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2468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503" name="Google Shape;503;p43"/>
          <p:cNvCxnSpPr>
            <a:stCxn id="502" idx="2"/>
          </p:cNvCxnSpPr>
          <p:nvPr/>
        </p:nvCxnSpPr>
        <p:spPr>
          <a:xfrm flipH="1">
            <a:off x="3209513" y="3415800"/>
            <a:ext cx="1500" cy="406500"/>
          </a:xfrm>
          <a:prstGeom prst="straightConnector1">
            <a:avLst/>
          </a:prstGeom>
          <a:noFill/>
          <a:ln cap="flat" cmpd="sng" w="38100">
            <a:solidFill>
              <a:srgbClr val="B7B7B7"/>
            </a:solidFill>
            <a:prstDash val="solid"/>
            <a:round/>
            <a:headEnd len="med" w="med" type="none"/>
            <a:tailEnd len="med" w="med" type="triangle"/>
          </a:ln>
        </p:spPr>
      </p:cxnSp>
      <p:sp>
        <p:nvSpPr>
          <p:cNvPr id="504" name="Google Shape;504;p43"/>
          <p:cNvSpPr txBox="1"/>
          <p:nvPr/>
        </p:nvSpPr>
        <p:spPr>
          <a:xfrm>
            <a:off x="2071913" y="32360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i="1" sz="2100">
              <a:solidFill>
                <a:srgbClr val="B7B7B7"/>
              </a:solidFill>
              <a:latin typeface="Bree Serif"/>
              <a:ea typeface="Bree Serif"/>
              <a:cs typeface="Bree Serif"/>
              <a:sym typeface="Bree Serif"/>
            </a:endParaRPr>
          </a:p>
        </p:txBody>
      </p:sp>
      <p:cxnSp>
        <p:nvCxnSpPr>
          <p:cNvPr id="505" name="Google Shape;505;p43"/>
          <p:cNvCxnSpPr>
            <a:stCxn id="502" idx="3"/>
          </p:cNvCxnSpPr>
          <p:nvPr/>
        </p:nvCxnSpPr>
        <p:spPr>
          <a:xfrm>
            <a:off x="3953363" y="2882250"/>
            <a:ext cx="421200" cy="1800"/>
          </a:xfrm>
          <a:prstGeom prst="straightConnector1">
            <a:avLst/>
          </a:prstGeom>
          <a:noFill/>
          <a:ln cap="flat" cmpd="sng" w="38100">
            <a:solidFill>
              <a:srgbClr val="B7B7B7"/>
            </a:solidFill>
            <a:prstDash val="solid"/>
            <a:round/>
            <a:headEnd len="med" w="med" type="none"/>
            <a:tailEnd len="med" w="med" type="triangle"/>
          </a:ln>
        </p:spPr>
      </p:cxnSp>
      <p:sp>
        <p:nvSpPr>
          <p:cNvPr id="506" name="Google Shape;506;p43"/>
          <p:cNvSpPr/>
          <p:nvPr/>
        </p:nvSpPr>
        <p:spPr>
          <a:xfrm>
            <a:off x="4373663" y="2348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507" name="Google Shape;507;p43"/>
          <p:cNvCxnSpPr>
            <a:stCxn id="506" idx="2"/>
          </p:cNvCxnSpPr>
          <p:nvPr/>
        </p:nvCxnSpPr>
        <p:spPr>
          <a:xfrm flipH="1">
            <a:off x="5114513" y="3415800"/>
            <a:ext cx="1500" cy="406500"/>
          </a:xfrm>
          <a:prstGeom prst="straightConnector1">
            <a:avLst/>
          </a:prstGeom>
          <a:noFill/>
          <a:ln cap="flat" cmpd="sng" w="38100">
            <a:solidFill>
              <a:srgbClr val="B7B7B7"/>
            </a:solidFill>
            <a:prstDash val="solid"/>
            <a:round/>
            <a:headEnd len="med" w="med" type="none"/>
            <a:tailEnd len="med" w="med" type="triangle"/>
          </a:ln>
        </p:spPr>
      </p:cxnSp>
      <p:cxnSp>
        <p:nvCxnSpPr>
          <p:cNvPr id="508" name="Google Shape;508;p43"/>
          <p:cNvCxnSpPr/>
          <p:nvPr/>
        </p:nvCxnSpPr>
        <p:spPr>
          <a:xfrm flipH="1" rot="10800000">
            <a:off x="58343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509" name="Google Shape;509;p43"/>
          <p:cNvSpPr txBox="1"/>
          <p:nvPr/>
        </p:nvSpPr>
        <p:spPr>
          <a:xfrm>
            <a:off x="2882366" y="1886613"/>
            <a:ext cx="65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BM</a:t>
            </a:r>
            <a:endParaRPr i="1" sz="2100">
              <a:solidFill>
                <a:srgbClr val="B7B7B7"/>
              </a:solidFill>
              <a:latin typeface="Bree Serif"/>
              <a:ea typeface="Bree Serif"/>
              <a:cs typeface="Bree Serif"/>
              <a:sym typeface="Bree Serif"/>
            </a:endParaRPr>
          </a:p>
        </p:txBody>
      </p:sp>
      <p:sp>
        <p:nvSpPr>
          <p:cNvPr id="510" name="Google Shape;510;p43"/>
          <p:cNvSpPr txBox="1"/>
          <p:nvPr/>
        </p:nvSpPr>
        <p:spPr>
          <a:xfrm>
            <a:off x="4662865" y="1886625"/>
            <a:ext cx="81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AQM</a:t>
            </a:r>
            <a:endParaRPr i="1" sz="2100">
              <a:solidFill>
                <a:srgbClr val="B7B7B7"/>
              </a:solidFill>
              <a:latin typeface="Bree Serif"/>
              <a:ea typeface="Bree Serif"/>
              <a:cs typeface="Bree Serif"/>
              <a:sym typeface="Bree Serif"/>
            </a:endParaRPr>
          </a:p>
        </p:txBody>
      </p:sp>
      <p:sp>
        <p:nvSpPr>
          <p:cNvPr id="511" name="Google Shape;511;p43"/>
          <p:cNvSpPr txBox="1"/>
          <p:nvPr/>
        </p:nvSpPr>
        <p:spPr>
          <a:xfrm>
            <a:off x="4134563" y="3287700"/>
            <a:ext cx="113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False</a:t>
            </a:r>
            <a:endParaRPr sz="2100">
              <a:solidFill>
                <a:srgbClr val="B7B7B7"/>
              </a:solidFill>
              <a:latin typeface="Bree Serif"/>
              <a:ea typeface="Bree Serif"/>
              <a:cs typeface="Bree Serif"/>
              <a:sym typeface="Bree Serif"/>
            </a:endParaRPr>
          </a:p>
          <a:p>
            <a:pPr indent="0" lvl="0" marL="0" rtl="0" algn="ctr">
              <a:spcBef>
                <a:spcPts val="0"/>
              </a:spcBef>
              <a:spcAft>
                <a:spcPts val="0"/>
              </a:spcAft>
              <a:buClr>
                <a:srgbClr val="000000"/>
              </a:buClr>
              <a:buSzPts val="1100"/>
              <a:buFont typeface="Arial"/>
              <a:buNone/>
            </a:pPr>
            <a:r>
              <a:t/>
            </a:r>
            <a:endParaRPr i="1" sz="2100">
              <a:solidFill>
                <a:srgbClr val="B7B7B7"/>
              </a:solidFill>
              <a:latin typeface="Bree Serif"/>
              <a:ea typeface="Bree Serif"/>
              <a:cs typeface="Bree Serif"/>
              <a:sym typeface="Bree Serif"/>
            </a:endParaRPr>
          </a:p>
        </p:txBody>
      </p:sp>
      <p:sp>
        <p:nvSpPr>
          <p:cNvPr id="512" name="Google Shape;512;p43"/>
          <p:cNvSpPr txBox="1"/>
          <p:nvPr/>
        </p:nvSpPr>
        <p:spPr>
          <a:xfrm>
            <a:off x="36040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sp>
        <p:nvSpPr>
          <p:cNvPr id="513" name="Google Shape;513;p43"/>
          <p:cNvSpPr txBox="1"/>
          <p:nvPr/>
        </p:nvSpPr>
        <p:spPr>
          <a:xfrm>
            <a:off x="5593313" y="2321600"/>
            <a:ext cx="11391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True</a:t>
            </a:r>
            <a:endParaRPr i="1" sz="2100">
              <a:solidFill>
                <a:srgbClr val="B7B7B7"/>
              </a:solidFill>
              <a:latin typeface="Bree Serif"/>
              <a:ea typeface="Bree Serif"/>
              <a:cs typeface="Bree Serif"/>
              <a:sym typeface="Bree Serif"/>
            </a:endParaRPr>
          </a:p>
        </p:txBody>
      </p:sp>
      <p:cxnSp>
        <p:nvCxnSpPr>
          <p:cNvPr id="514" name="Google Shape;514;p43"/>
          <p:cNvCxnSpPr/>
          <p:nvPr/>
        </p:nvCxnSpPr>
        <p:spPr>
          <a:xfrm flipH="1" rot="10800000">
            <a:off x="1414763" y="2883150"/>
            <a:ext cx="1092300" cy="600"/>
          </a:xfrm>
          <a:prstGeom prst="straightConnector1">
            <a:avLst/>
          </a:prstGeom>
          <a:noFill/>
          <a:ln cap="flat" cmpd="sng" w="38100">
            <a:solidFill>
              <a:srgbClr val="B7B7B7"/>
            </a:solidFill>
            <a:prstDash val="solid"/>
            <a:round/>
            <a:headEnd len="med" w="med" type="none"/>
            <a:tailEnd len="med" w="med" type="triangle"/>
          </a:ln>
        </p:spPr>
      </p:cxnSp>
      <p:sp>
        <p:nvSpPr>
          <p:cNvPr id="515" name="Google Shape;515;p43"/>
          <p:cNvSpPr/>
          <p:nvPr/>
        </p:nvSpPr>
        <p:spPr>
          <a:xfrm>
            <a:off x="6926663" y="2655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Enqueue</a:t>
            </a:r>
            <a:endParaRPr sz="2100">
              <a:latin typeface="Bree Serif"/>
              <a:ea typeface="Bree Serif"/>
              <a:cs typeface="Bree Serif"/>
              <a:sym typeface="Bree Serif"/>
            </a:endParaRPr>
          </a:p>
        </p:txBody>
      </p:sp>
      <p:sp>
        <p:nvSpPr>
          <p:cNvPr id="516" name="Google Shape;516;p43"/>
          <p:cNvSpPr/>
          <p:nvPr/>
        </p:nvSpPr>
        <p:spPr>
          <a:xfrm>
            <a:off x="425966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517" name="Google Shape;517;p43"/>
          <p:cNvSpPr/>
          <p:nvPr/>
        </p:nvSpPr>
        <p:spPr>
          <a:xfrm>
            <a:off x="2315213" y="3798450"/>
            <a:ext cx="1790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Drop</a:t>
            </a:r>
            <a:endParaRPr sz="2100">
              <a:latin typeface="Bree Serif"/>
              <a:ea typeface="Bree Serif"/>
              <a:cs typeface="Bree Serif"/>
              <a:sym typeface="Bree Serif"/>
            </a:endParaRPr>
          </a:p>
        </p:txBody>
      </p:sp>
      <p:sp>
        <p:nvSpPr>
          <p:cNvPr id="518" name="Google Shape;518;p43"/>
          <p:cNvSpPr/>
          <p:nvPr/>
        </p:nvSpPr>
        <p:spPr>
          <a:xfrm>
            <a:off x="486413" y="2655450"/>
            <a:ext cx="1139100" cy="4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Packet</a:t>
            </a:r>
            <a:endParaRPr sz="2100">
              <a:latin typeface="Bree Serif"/>
              <a:ea typeface="Bree Serif"/>
              <a:cs typeface="Bree Serif"/>
              <a:sym typeface="Bree Serif"/>
            </a:endParaRPr>
          </a:p>
        </p:txBody>
      </p:sp>
      <p:pic>
        <p:nvPicPr>
          <p:cNvPr id="519" name="Google Shape;519;p43"/>
          <p:cNvPicPr preferRelativeResize="0"/>
          <p:nvPr/>
        </p:nvPicPr>
        <p:blipFill>
          <a:blip r:embed="rId3">
            <a:alphaModFix/>
          </a:blip>
          <a:stretch>
            <a:fillRect/>
          </a:stretch>
        </p:blipFill>
        <p:spPr>
          <a:xfrm>
            <a:off x="2661625" y="2765096"/>
            <a:ext cx="1097298" cy="280758"/>
          </a:xfrm>
          <a:prstGeom prst="rect">
            <a:avLst/>
          </a:prstGeom>
          <a:noFill/>
          <a:ln>
            <a:noFill/>
          </a:ln>
        </p:spPr>
      </p:pic>
      <p:pic>
        <p:nvPicPr>
          <p:cNvPr id="520" name="Google Shape;520;p43"/>
          <p:cNvPicPr preferRelativeResize="0"/>
          <p:nvPr/>
        </p:nvPicPr>
        <p:blipFill>
          <a:blip r:embed="rId4">
            <a:alphaModFix/>
          </a:blip>
          <a:stretch>
            <a:fillRect/>
          </a:stretch>
        </p:blipFill>
        <p:spPr>
          <a:xfrm>
            <a:off x="4534925" y="2792842"/>
            <a:ext cx="1139098" cy="225259"/>
          </a:xfrm>
          <a:prstGeom prst="rect">
            <a:avLst/>
          </a:prstGeom>
          <a:noFill/>
          <a:ln>
            <a:noFill/>
          </a:ln>
        </p:spPr>
      </p:pic>
      <p:sp>
        <p:nvSpPr>
          <p:cNvPr id="521" name="Google Shape;521;p43"/>
          <p:cNvSpPr txBox="1"/>
          <p:nvPr/>
        </p:nvSpPr>
        <p:spPr>
          <a:xfrm>
            <a:off x="4696475" y="2394525"/>
            <a:ext cx="816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True</a:t>
            </a:r>
            <a:endParaRPr sz="2100">
              <a:solidFill>
                <a:srgbClr val="FF0000"/>
              </a:solidFill>
              <a:latin typeface="Bree Serif"/>
              <a:ea typeface="Bree Serif"/>
              <a:cs typeface="Bree Serif"/>
              <a:sym typeface="Bree Serif"/>
            </a:endParaRPr>
          </a:p>
        </p:txBody>
      </p:sp>
      <p:sp>
        <p:nvSpPr>
          <p:cNvPr id="522" name="Google Shape;522;p43"/>
          <p:cNvSpPr/>
          <p:nvPr/>
        </p:nvSpPr>
        <p:spPr>
          <a:xfrm>
            <a:off x="1098000" y="1067650"/>
            <a:ext cx="6948000" cy="84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Buffer Management</a:t>
            </a:r>
            <a:r>
              <a:rPr lang="en" sz="2500">
                <a:latin typeface="Bree Serif"/>
                <a:ea typeface="Bree Serif"/>
                <a:cs typeface="Bree Serif"/>
                <a:sym typeface="Bree Serif"/>
              </a:rPr>
              <a:t> becomes more important!</a:t>
            </a:r>
            <a:endParaRPr sz="2500">
              <a:latin typeface="Bree Serif"/>
              <a:ea typeface="Bree Serif"/>
              <a:cs typeface="Bree Serif"/>
              <a:sym typeface="Bree Serif"/>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a:t>
            </a:r>
            <a:r>
              <a:rPr lang="en"/>
              <a:t>of Dynamic Thresholds (State-of-the-art BM)</a:t>
            </a:r>
            <a:endParaRPr/>
          </a:p>
        </p:txBody>
      </p:sp>
      <p:sp>
        <p:nvSpPr>
          <p:cNvPr id="528" name="Google Shape;528;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9" name="Google Shape;529;p44"/>
          <p:cNvPicPr preferRelativeResize="0"/>
          <p:nvPr/>
        </p:nvPicPr>
        <p:blipFill>
          <a:blip r:embed="rId4">
            <a:alphaModFix/>
          </a:blip>
          <a:stretch>
            <a:fillRect/>
          </a:stretch>
        </p:blipFill>
        <p:spPr>
          <a:xfrm>
            <a:off x="3135975" y="1866350"/>
            <a:ext cx="2872049" cy="705400"/>
          </a:xfrm>
          <a:prstGeom prst="rect">
            <a:avLst/>
          </a:prstGeom>
          <a:noFill/>
          <a:ln>
            <a:noFill/>
          </a:ln>
        </p:spPr>
      </p:pic>
      <p:sp>
        <p:nvSpPr>
          <p:cNvPr id="530" name="Google Shape;530;p44"/>
          <p:cNvSpPr txBox="1"/>
          <p:nvPr/>
        </p:nvSpPr>
        <p:spPr>
          <a:xfrm>
            <a:off x="2481250" y="1238525"/>
            <a:ext cx="576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Threshold = </a:t>
            </a:r>
            <a:r>
              <a:rPr lang="en" sz="2100">
                <a:solidFill>
                  <a:srgbClr val="B7B7B7"/>
                </a:solidFill>
                <a:latin typeface="Bree Serif"/>
                <a:ea typeface="Bree Serif"/>
                <a:cs typeface="Bree Serif"/>
                <a:sym typeface="Bree Serif"/>
              </a:rPr>
              <a:t>alpha </a:t>
            </a:r>
            <a:r>
              <a:rPr lang="en" sz="2100">
                <a:solidFill>
                  <a:srgbClr val="B7B7B7"/>
                </a:solidFill>
                <a:latin typeface="Bree Serif"/>
                <a:ea typeface="Bree Serif"/>
                <a:cs typeface="Bree Serif"/>
                <a:sym typeface="Bree Serif"/>
              </a:rPr>
              <a:t>x (Remaining shared buffer)</a:t>
            </a:r>
            <a:endParaRPr sz="2100">
              <a:solidFill>
                <a:srgbClr val="B7B7B7"/>
              </a:solidFill>
              <a:latin typeface="Bree Serif"/>
              <a:ea typeface="Bree Serif"/>
              <a:cs typeface="Bree Serif"/>
              <a:sym typeface="Bree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p:nvPr/>
        </p:nvSpPr>
        <p:spPr>
          <a:xfrm>
            <a:off x="2818250" y="2774100"/>
            <a:ext cx="4481400" cy="80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537" name="Google Shape;53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38" name="Google Shape;538;p45"/>
          <p:cNvPicPr preferRelativeResize="0"/>
          <p:nvPr/>
        </p:nvPicPr>
        <p:blipFill>
          <a:blip r:embed="rId4">
            <a:alphaModFix/>
          </a:blip>
          <a:stretch>
            <a:fillRect/>
          </a:stretch>
        </p:blipFill>
        <p:spPr>
          <a:xfrm>
            <a:off x="3135975" y="1866350"/>
            <a:ext cx="2872049" cy="705400"/>
          </a:xfrm>
          <a:prstGeom prst="rect">
            <a:avLst/>
          </a:prstGeom>
          <a:noFill/>
          <a:ln>
            <a:noFill/>
          </a:ln>
        </p:spPr>
      </p:pic>
      <p:sp>
        <p:nvSpPr>
          <p:cNvPr id="539" name="Google Shape;539;p45"/>
          <p:cNvSpPr txBox="1"/>
          <p:nvPr/>
        </p:nvSpPr>
        <p:spPr>
          <a:xfrm>
            <a:off x="2481250" y="1238525"/>
            <a:ext cx="576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Threshold = </a:t>
            </a:r>
            <a:r>
              <a:rPr lang="en" sz="2100">
                <a:solidFill>
                  <a:srgbClr val="B7B7B7"/>
                </a:solidFill>
                <a:latin typeface="Bree Serif"/>
                <a:ea typeface="Bree Serif"/>
                <a:cs typeface="Bree Serif"/>
                <a:sym typeface="Bree Serif"/>
              </a:rPr>
              <a:t>alpha </a:t>
            </a:r>
            <a:r>
              <a:rPr lang="en" sz="2100">
                <a:solidFill>
                  <a:srgbClr val="B7B7B7"/>
                </a:solidFill>
                <a:latin typeface="Bree Serif"/>
                <a:ea typeface="Bree Serif"/>
                <a:cs typeface="Bree Serif"/>
                <a:sym typeface="Bree Serif"/>
              </a:rPr>
              <a:t>x (Remaining shared buffer)</a:t>
            </a:r>
            <a:endParaRPr sz="2100">
              <a:solidFill>
                <a:srgbClr val="B7B7B7"/>
              </a:solidFill>
              <a:latin typeface="Bree Serif"/>
              <a:ea typeface="Bree Serif"/>
              <a:cs typeface="Bree Serif"/>
              <a:sym typeface="Bree Serif"/>
            </a:endParaRPr>
          </a:p>
        </p:txBody>
      </p:sp>
      <p:sp>
        <p:nvSpPr>
          <p:cNvPr id="540" name="Google Shape;540;p45"/>
          <p:cNvSpPr txBox="1"/>
          <p:nvPr/>
        </p:nvSpPr>
        <p:spPr>
          <a:xfrm>
            <a:off x="2818250" y="2759550"/>
            <a:ext cx="46359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FF0000"/>
              </a:buClr>
              <a:buSzPts val="2100"/>
              <a:buFont typeface="Bree Serif"/>
              <a:buChar char="-"/>
            </a:pPr>
            <a:r>
              <a:rPr lang="en" sz="2100">
                <a:solidFill>
                  <a:srgbClr val="FF0000"/>
                </a:solidFill>
                <a:latin typeface="Bree Serif"/>
                <a:ea typeface="Bree Serif"/>
                <a:cs typeface="Bree Serif"/>
                <a:sym typeface="Bree Serif"/>
              </a:rPr>
              <a:t>Priority inversion (No isolation)</a:t>
            </a:r>
            <a:endParaRPr sz="2100">
              <a:solidFill>
                <a:srgbClr val="FF0000"/>
              </a:solidFill>
              <a:latin typeface="Bree Serif"/>
              <a:ea typeface="Bree Serif"/>
              <a:cs typeface="Bree Serif"/>
              <a:sym typeface="Bree Serif"/>
            </a:endParaRPr>
          </a:p>
          <a:p>
            <a:pPr indent="-361950" lvl="0" marL="457200" rtl="0" algn="l">
              <a:spcBef>
                <a:spcPts val="0"/>
              </a:spcBef>
              <a:spcAft>
                <a:spcPts val="0"/>
              </a:spcAft>
              <a:buClr>
                <a:srgbClr val="FF0000"/>
              </a:buClr>
              <a:buSzPts val="2100"/>
              <a:buFont typeface="Bree Serif"/>
              <a:buChar char="-"/>
            </a:pPr>
            <a:r>
              <a:rPr lang="en" sz="2100">
                <a:solidFill>
                  <a:srgbClr val="FF0000"/>
                </a:solidFill>
                <a:latin typeface="Bree Serif"/>
                <a:ea typeface="Bree Serif"/>
                <a:cs typeface="Bree Serif"/>
                <a:sym typeface="Bree Serif"/>
              </a:rPr>
              <a:t>Oblivious to buffer drain time</a:t>
            </a:r>
            <a:endParaRPr sz="2100">
              <a:solidFill>
                <a:srgbClr val="FF0000"/>
              </a:solidFill>
              <a:latin typeface="Bree Serif"/>
              <a:ea typeface="Bree Serif"/>
              <a:cs typeface="Bree Serif"/>
              <a:sym typeface="Bree Serif"/>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546" name="Google Shape;54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47" name="Google Shape;547;p46"/>
          <p:cNvPicPr preferRelativeResize="0"/>
          <p:nvPr/>
        </p:nvPicPr>
        <p:blipFill>
          <a:blip r:embed="rId3">
            <a:alphaModFix/>
          </a:blip>
          <a:stretch>
            <a:fillRect/>
          </a:stretch>
        </p:blipFill>
        <p:spPr>
          <a:xfrm>
            <a:off x="2006375" y="1288925"/>
            <a:ext cx="5131249" cy="2565650"/>
          </a:xfrm>
          <a:prstGeom prst="rect">
            <a:avLst/>
          </a:prstGeom>
          <a:noFill/>
          <a:ln>
            <a:noFill/>
          </a:ln>
        </p:spPr>
      </p:pic>
      <p:sp>
        <p:nvSpPr>
          <p:cNvPr id="548" name="Google Shape;548;p46"/>
          <p:cNvSpPr txBox="1"/>
          <p:nvPr/>
        </p:nvSpPr>
        <p:spPr>
          <a:xfrm>
            <a:off x="2542225" y="1152475"/>
            <a:ext cx="48270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No Isolation Properties</a:t>
            </a:r>
            <a:endParaRPr sz="2100">
              <a:solidFill>
                <a:srgbClr val="FF0000"/>
              </a:solidFill>
              <a:latin typeface="Bree Serif"/>
              <a:ea typeface="Bree Serif"/>
              <a:cs typeface="Bree Serif"/>
              <a:sym typeface="Bree Serif"/>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554" name="Google Shape;55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555" name="Google Shape;555;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6" name="Google Shape;556;p47"/>
          <p:cNvSpPr txBox="1"/>
          <p:nvPr/>
        </p:nvSpPr>
        <p:spPr>
          <a:xfrm>
            <a:off x="2008825" y="1152475"/>
            <a:ext cx="48270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Oblivious to drain rate</a:t>
            </a:r>
            <a:endParaRPr sz="2100">
              <a:solidFill>
                <a:srgbClr val="FF0000"/>
              </a:solidFill>
              <a:latin typeface="Bree Serif"/>
              <a:ea typeface="Bree Serif"/>
              <a:cs typeface="Bree Serif"/>
              <a:sym typeface="Bree Serif"/>
            </a:endParaRPr>
          </a:p>
        </p:txBody>
      </p:sp>
      <p:pic>
        <p:nvPicPr>
          <p:cNvPr id="557" name="Google Shape;557;p47"/>
          <p:cNvPicPr preferRelativeResize="0"/>
          <p:nvPr/>
        </p:nvPicPr>
        <p:blipFill>
          <a:blip r:embed="rId3">
            <a:alphaModFix/>
          </a:blip>
          <a:stretch>
            <a:fillRect/>
          </a:stretch>
        </p:blipFill>
        <p:spPr>
          <a:xfrm>
            <a:off x="2091675" y="1548625"/>
            <a:ext cx="4581750" cy="3020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563" name="Google Shape;56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564" name="Google Shape;56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5" name="Google Shape;565;p48"/>
          <p:cNvSpPr txBox="1"/>
          <p:nvPr/>
        </p:nvSpPr>
        <p:spPr>
          <a:xfrm>
            <a:off x="2008825" y="1152475"/>
            <a:ext cx="48270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Oblivious to drain rate</a:t>
            </a:r>
            <a:endParaRPr sz="2100">
              <a:solidFill>
                <a:srgbClr val="FF0000"/>
              </a:solidFill>
              <a:latin typeface="Bree Serif"/>
              <a:ea typeface="Bree Serif"/>
              <a:cs typeface="Bree Serif"/>
              <a:sym typeface="Bree Serif"/>
            </a:endParaRPr>
          </a:p>
        </p:txBody>
      </p:sp>
      <p:pic>
        <p:nvPicPr>
          <p:cNvPr id="566" name="Google Shape;566;p48"/>
          <p:cNvPicPr preferRelativeResize="0"/>
          <p:nvPr/>
        </p:nvPicPr>
        <p:blipFill>
          <a:blip r:embed="rId3">
            <a:alphaModFix/>
          </a:blip>
          <a:stretch>
            <a:fillRect/>
          </a:stretch>
        </p:blipFill>
        <p:spPr>
          <a:xfrm>
            <a:off x="2091675" y="1548625"/>
            <a:ext cx="4581750" cy="3020250"/>
          </a:xfrm>
          <a:prstGeom prst="rect">
            <a:avLst/>
          </a:prstGeom>
          <a:noFill/>
          <a:ln>
            <a:noFill/>
          </a:ln>
        </p:spPr>
      </p:pic>
      <p:sp>
        <p:nvSpPr>
          <p:cNvPr id="567" name="Google Shape;567;p48"/>
          <p:cNvSpPr/>
          <p:nvPr/>
        </p:nvSpPr>
        <p:spPr>
          <a:xfrm>
            <a:off x="3118150" y="2571750"/>
            <a:ext cx="359400" cy="1277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
          <p:cNvSpPr/>
          <p:nvPr/>
        </p:nvSpPr>
        <p:spPr>
          <a:xfrm>
            <a:off x="3848525" y="2607575"/>
            <a:ext cx="359400" cy="1277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Benefits and Drawbacks of Existing Approaches</a:t>
            </a:r>
            <a:endParaRPr sz="2620"/>
          </a:p>
        </p:txBody>
      </p:sp>
      <p:sp>
        <p:nvSpPr>
          <p:cNvPr id="574" name="Google Shape;5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BM c</a:t>
            </a:r>
            <a:r>
              <a:rPr lang="en" sz="2500"/>
              <a:t>an in-principle offer isolation across queues </a:t>
            </a:r>
            <a:endParaRPr sz="2500"/>
          </a:p>
          <a:p>
            <a:pPr indent="-387350" lvl="1" marL="914400" rtl="0" algn="l">
              <a:spcBef>
                <a:spcPts val="0"/>
              </a:spcBef>
              <a:spcAft>
                <a:spcPts val="0"/>
              </a:spcAft>
              <a:buClr>
                <a:srgbClr val="FF0000"/>
              </a:buClr>
              <a:buSzPts val="2500"/>
              <a:buChar char="-"/>
            </a:pPr>
            <a:r>
              <a:rPr lang="en" sz="2500">
                <a:solidFill>
                  <a:srgbClr val="FF0000"/>
                </a:solidFill>
              </a:rPr>
              <a:t>oblivious to buffer drain time</a:t>
            </a:r>
            <a:endParaRPr sz="2500">
              <a:solidFill>
                <a:srgbClr val="FF0000"/>
              </a:solidFill>
            </a:endParaRPr>
          </a:p>
          <a:p>
            <a:pPr indent="-387350" lvl="0" marL="457200" rtl="0" algn="l">
              <a:spcBef>
                <a:spcPts val="0"/>
              </a:spcBef>
              <a:spcAft>
                <a:spcPts val="0"/>
              </a:spcAft>
              <a:buClr>
                <a:srgbClr val="B7B7B7"/>
              </a:buClr>
              <a:buSzPts val="2500"/>
              <a:buChar char="-"/>
            </a:pPr>
            <a:r>
              <a:rPr lang="en" sz="2500"/>
              <a:t>AQM c</a:t>
            </a:r>
            <a:r>
              <a:rPr lang="en" sz="2500">
                <a:solidFill>
                  <a:srgbClr val="B7B7B7"/>
                </a:solidFill>
              </a:rPr>
              <a:t>an in-principle offer bounded queue drain time</a:t>
            </a:r>
            <a:endParaRPr sz="2500">
              <a:solidFill>
                <a:srgbClr val="B7B7B7"/>
              </a:solidFill>
            </a:endParaRPr>
          </a:p>
          <a:p>
            <a:pPr indent="-387350" lvl="1" marL="914400" rtl="0" algn="l">
              <a:spcBef>
                <a:spcPts val="0"/>
              </a:spcBef>
              <a:spcAft>
                <a:spcPts val="0"/>
              </a:spcAft>
              <a:buClr>
                <a:srgbClr val="FF0000"/>
              </a:buClr>
              <a:buSzPts val="2500"/>
              <a:buChar char="-"/>
            </a:pPr>
            <a:r>
              <a:rPr lang="en" sz="2500">
                <a:solidFill>
                  <a:srgbClr val="FF0000"/>
                </a:solidFill>
              </a:rPr>
              <a:t>cannot fundamentally satisfy the isolation property</a:t>
            </a:r>
            <a:r>
              <a:rPr lang="en" sz="2500">
                <a:solidFill>
                  <a:srgbClr val="B7B7B7"/>
                </a:solidFill>
              </a:rPr>
              <a:t> </a:t>
            </a:r>
            <a:endParaRPr sz="2500">
              <a:solidFill>
                <a:srgbClr val="B7B7B7"/>
              </a:solidFill>
            </a:endParaRPr>
          </a:p>
        </p:txBody>
      </p:sp>
      <p:sp>
        <p:nvSpPr>
          <p:cNvPr id="575" name="Google Shape;57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Our Goals</a:t>
            </a:r>
            <a:endParaRPr sz="2620"/>
          </a:p>
        </p:txBody>
      </p:sp>
      <p:sp>
        <p:nvSpPr>
          <p:cNvPr id="581" name="Google Shape;58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Isolation across traffic priorities</a:t>
            </a:r>
            <a:endParaRPr sz="2500"/>
          </a:p>
          <a:p>
            <a:pPr indent="-387350" lvl="0" marL="457200" rtl="0" algn="l">
              <a:spcBef>
                <a:spcPts val="0"/>
              </a:spcBef>
              <a:spcAft>
                <a:spcPts val="0"/>
              </a:spcAft>
              <a:buSzPts val="2500"/>
              <a:buChar char="-"/>
            </a:pPr>
            <a:r>
              <a:rPr lang="en" sz="2500"/>
              <a:t>B</a:t>
            </a:r>
            <a:r>
              <a:rPr lang="en" sz="2500"/>
              <a:t>ounded drain time</a:t>
            </a:r>
            <a:endParaRPr sz="2500"/>
          </a:p>
          <a:p>
            <a:pPr indent="-387350" lvl="0" marL="457200" rtl="0" algn="l">
              <a:spcBef>
                <a:spcPts val="0"/>
              </a:spcBef>
              <a:spcAft>
                <a:spcPts val="0"/>
              </a:spcAft>
              <a:buSzPts val="2500"/>
              <a:buChar char="-"/>
            </a:pPr>
            <a:r>
              <a:rPr lang="en" sz="2500"/>
              <a:t>Better burst absorption</a:t>
            </a:r>
            <a:endParaRPr sz="2500"/>
          </a:p>
          <a:p>
            <a:pPr indent="-387350" lvl="1" marL="914400" rtl="0" algn="l">
              <a:spcBef>
                <a:spcPts val="0"/>
              </a:spcBef>
              <a:spcAft>
                <a:spcPts val="0"/>
              </a:spcAft>
              <a:buClr>
                <a:srgbClr val="FF0000"/>
              </a:buClr>
              <a:buSzPts val="2500"/>
              <a:buChar char="-"/>
            </a:pPr>
            <a:r>
              <a:rPr lang="en" sz="2500">
                <a:solidFill>
                  <a:srgbClr val="FF0000"/>
                </a:solidFill>
              </a:rPr>
              <a:t>r</a:t>
            </a:r>
            <a:r>
              <a:rPr lang="en" sz="2500">
                <a:solidFill>
                  <a:srgbClr val="FF0000"/>
                </a:solidFill>
              </a:rPr>
              <a:t>equires </a:t>
            </a:r>
            <a:r>
              <a:rPr lang="en" sz="2500" u="sng">
                <a:solidFill>
                  <a:srgbClr val="FF0000"/>
                </a:solidFill>
              </a:rPr>
              <a:t>both</a:t>
            </a:r>
            <a:r>
              <a:rPr lang="en" sz="2500">
                <a:solidFill>
                  <a:srgbClr val="FF0000"/>
                </a:solidFill>
              </a:rPr>
              <a:t> isolation and bounded drain time</a:t>
            </a:r>
            <a:endParaRPr sz="2500">
              <a:solidFill>
                <a:srgbClr val="FF0000"/>
              </a:solidFill>
            </a:endParaRPr>
          </a:p>
        </p:txBody>
      </p:sp>
      <p:sp>
        <p:nvSpPr>
          <p:cNvPr id="582" name="Google Shape;58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8" name="Google Shape;588;p51"/>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1"/>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590" name="Google Shape;590;p51"/>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1"/>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592" name="Google Shape;592;p51"/>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593" name="Google Shape;593;p51"/>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594" name="Google Shape;594;p51"/>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1"/>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596" name="Google Shape;596;p51"/>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597" name="Google Shape;597;p51"/>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598" name="Google Shape;598;p51"/>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600" name="Google Shape;600;p51"/>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601" name="Google Shape;601;p51"/>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602" name="Google Shape;602;p51"/>
          <p:cNvSpPr/>
          <p:nvPr/>
        </p:nvSpPr>
        <p:spPr>
          <a:xfrm rot="-2700000">
            <a:off x="3131559" y="1074473"/>
            <a:ext cx="2617285" cy="867196"/>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Bree Serif"/>
                <a:ea typeface="Bree Serif"/>
                <a:cs typeface="Bree Serif"/>
                <a:sym typeface="Bree Serif"/>
              </a:rPr>
              <a:t>Burst absorption</a:t>
            </a:r>
            <a:endParaRPr sz="2200">
              <a:latin typeface="Bree Serif"/>
              <a:ea typeface="Bree Serif"/>
              <a:cs typeface="Bree Serif"/>
              <a:sym typeface="Bree Serif"/>
            </a:endParaRPr>
          </a:p>
        </p:txBody>
      </p:sp>
      <p:sp>
        <p:nvSpPr>
          <p:cNvPr id="603" name="Google Shape;603;p51"/>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604" name="Google Shape;604;p51"/>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6"/>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93" name="Google Shape;93;p16"/>
          <p:cNvSpPr txBox="1"/>
          <p:nvPr/>
        </p:nvSpPr>
        <p:spPr>
          <a:xfrm>
            <a:off x="1519758" y="2724675"/>
            <a:ext cx="2172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RED</a:t>
            </a:r>
            <a:endParaRPr sz="2500">
              <a:solidFill>
                <a:srgbClr val="A4C2F4"/>
              </a:solidFill>
              <a:latin typeface="Bree Serif"/>
              <a:ea typeface="Bree Serif"/>
              <a:cs typeface="Bree Serif"/>
              <a:sym typeface="Bree Serif"/>
            </a:endParaRPr>
          </a:p>
        </p:txBody>
      </p:sp>
      <p:sp>
        <p:nvSpPr>
          <p:cNvPr id="94" name="Google Shape;94;p16"/>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10" name="Google Shape;610;p52"/>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2"/>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612" name="Google Shape;612;p52"/>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2"/>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614" name="Google Shape;614;p52"/>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615" name="Google Shape;615;p52"/>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616" name="Google Shape;616;p52"/>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2"/>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618" name="Google Shape;618;p52"/>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619" name="Google Shape;619;p52"/>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620" name="Google Shape;620;p52"/>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2"/>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622" name="Google Shape;622;p52"/>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623" name="Google Shape;623;p52"/>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624" name="Google Shape;624;p52"/>
          <p:cNvSpPr/>
          <p:nvPr/>
        </p:nvSpPr>
        <p:spPr>
          <a:xfrm rot="-2700000">
            <a:off x="3131559" y="1074473"/>
            <a:ext cx="2617285" cy="867196"/>
          </a:xfrm>
          <a:prstGeom prst="rightArrow">
            <a:avLst>
              <a:gd fmla="val 50000" name="adj1"/>
              <a:gd fmla="val 50000" name="adj2"/>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Burst absorption</a:t>
            </a:r>
            <a:endParaRPr sz="2200">
              <a:latin typeface="Bree Serif"/>
              <a:ea typeface="Bree Serif"/>
              <a:cs typeface="Bree Serif"/>
              <a:sym typeface="Bree Serif"/>
            </a:endParaRPr>
          </a:p>
        </p:txBody>
      </p:sp>
      <p:sp>
        <p:nvSpPr>
          <p:cNvPr id="625" name="Google Shape;625;p52"/>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626" name="Google Shape;626;p52"/>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
        <p:nvSpPr>
          <p:cNvPr id="627" name="Google Shape;627;p52"/>
          <p:cNvSpPr/>
          <p:nvPr/>
        </p:nvSpPr>
        <p:spPr>
          <a:xfrm>
            <a:off x="6412250" y="71450"/>
            <a:ext cx="515100" cy="515100"/>
          </a:xfrm>
          <a:prstGeom prst="ellipse">
            <a:avLst/>
          </a:prstGeom>
          <a:gradFill>
            <a:gsLst>
              <a:gs pos="0">
                <a:srgbClr val="DCECD5"/>
              </a:gs>
              <a:gs pos="100000">
                <a:srgbClr val="93BC81"/>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8" name="Google Shape;628;p52"/>
          <p:cNvPicPr preferRelativeResize="0"/>
          <p:nvPr/>
        </p:nvPicPr>
        <p:blipFill>
          <a:blip r:embed="rId3">
            <a:alphaModFix/>
          </a:blip>
          <a:stretch>
            <a:fillRect/>
          </a:stretch>
        </p:blipFill>
        <p:spPr>
          <a:xfrm>
            <a:off x="5894000" y="476520"/>
            <a:ext cx="1551600" cy="111016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34" name="Google Shape;634;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5" name="Google Shape;635;p53"/>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36" name="Google Shape;636;p53"/>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637" name="Google Shape;637;p53"/>
          <p:cNvSpPr/>
          <p:nvPr/>
        </p:nvSpPr>
        <p:spPr>
          <a:xfrm>
            <a:off x="545600" y="1653925"/>
            <a:ext cx="7269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8" name="Google Shape;638;p53"/>
          <p:cNvCxnSpPr>
            <a:stCxn id="637" idx="2"/>
          </p:cNvCxnSpPr>
          <p:nvPr/>
        </p:nvCxnSpPr>
        <p:spPr>
          <a:xfrm>
            <a:off x="909050" y="2226625"/>
            <a:ext cx="0" cy="882300"/>
          </a:xfrm>
          <a:prstGeom prst="straightConnector1">
            <a:avLst/>
          </a:prstGeom>
          <a:noFill/>
          <a:ln cap="flat" cmpd="sng" w="38100">
            <a:solidFill>
              <a:srgbClr val="CCCCCC"/>
            </a:solidFill>
            <a:prstDash val="solid"/>
            <a:round/>
            <a:headEnd len="med" w="med" type="none"/>
            <a:tailEnd len="med" w="med" type="triangle"/>
          </a:ln>
        </p:spPr>
      </p:cxnSp>
      <p:sp>
        <p:nvSpPr>
          <p:cNvPr id="639" name="Google Shape;639;p53"/>
          <p:cNvSpPr txBox="1"/>
          <p:nvPr/>
        </p:nvSpPr>
        <p:spPr>
          <a:xfrm>
            <a:off x="221725" y="3137375"/>
            <a:ext cx="319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B7B7B7"/>
                </a:solidFill>
                <a:latin typeface="Bree Serif"/>
                <a:ea typeface="Bree Serif"/>
                <a:cs typeface="Bree Serif"/>
                <a:sym typeface="Bree Serif"/>
              </a:rPr>
              <a:t>Threshold per queue</a:t>
            </a:r>
            <a:endParaRPr sz="2500">
              <a:solidFill>
                <a:srgbClr val="B7B7B7"/>
              </a:solidFill>
              <a:latin typeface="Bree Serif"/>
              <a:ea typeface="Bree Serif"/>
              <a:cs typeface="Bree Serif"/>
              <a:sym typeface="Bree Serif"/>
            </a:endParaRPr>
          </a:p>
          <a:p>
            <a:pPr indent="0" lvl="0" marL="0" rtl="0" algn="ctr">
              <a:spcBef>
                <a:spcPts val="0"/>
              </a:spcBef>
              <a:spcAft>
                <a:spcPts val="0"/>
              </a:spcAft>
              <a:buNone/>
            </a:pPr>
            <a:r>
              <a:rPr lang="en" sz="2500">
                <a:solidFill>
                  <a:srgbClr val="B7B7B7"/>
                </a:solidFill>
                <a:latin typeface="Bree Serif"/>
                <a:ea typeface="Bree Serif"/>
                <a:cs typeface="Bree Serif"/>
                <a:sym typeface="Bree Serif"/>
              </a:rPr>
              <a:t>port i, priority p</a:t>
            </a:r>
            <a:endParaRPr sz="2500">
              <a:solidFill>
                <a:srgbClr val="B7B7B7"/>
              </a:solidFill>
              <a:latin typeface="Bree Serif"/>
              <a:ea typeface="Bree Serif"/>
              <a:cs typeface="Bree Serif"/>
              <a:sym typeface="Bree Serif"/>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45" name="Google Shape;645;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54"/>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47" name="Google Shape;647;p54"/>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648" name="Google Shape;648;p54"/>
          <p:cNvSpPr/>
          <p:nvPr/>
        </p:nvSpPr>
        <p:spPr>
          <a:xfrm>
            <a:off x="1558375" y="1724225"/>
            <a:ext cx="548700" cy="4740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4"/>
          <p:cNvSpPr txBox="1"/>
          <p:nvPr/>
        </p:nvSpPr>
        <p:spPr>
          <a:xfrm>
            <a:off x="311708" y="2951875"/>
            <a:ext cx="31920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B7B7B7"/>
                </a:solidFill>
                <a:latin typeface="Bree Serif"/>
                <a:ea typeface="Bree Serif"/>
                <a:cs typeface="Bree Serif"/>
                <a:sym typeface="Bree Serif"/>
              </a:rPr>
              <a:t>Parameter</a:t>
            </a:r>
            <a:br>
              <a:rPr lang="en" sz="2500">
                <a:solidFill>
                  <a:srgbClr val="B7B7B7"/>
                </a:solidFill>
                <a:latin typeface="Bree Serif"/>
                <a:ea typeface="Bree Serif"/>
                <a:cs typeface="Bree Serif"/>
                <a:sym typeface="Bree Serif"/>
              </a:rPr>
            </a:br>
            <a:r>
              <a:rPr i="1" lang="en" sz="2000">
                <a:solidFill>
                  <a:srgbClr val="B7B7B7"/>
                </a:solidFill>
                <a:latin typeface="Bree Serif"/>
                <a:ea typeface="Bree Serif"/>
                <a:cs typeface="Bree Serif"/>
                <a:sym typeface="Bree Serif"/>
              </a:rPr>
              <a:t>To be set for each priority</a:t>
            </a:r>
            <a:endParaRPr i="1" sz="2000">
              <a:solidFill>
                <a:srgbClr val="B7B7B7"/>
              </a:solidFill>
              <a:latin typeface="Bree Serif"/>
              <a:ea typeface="Bree Serif"/>
              <a:cs typeface="Bree Serif"/>
              <a:sym typeface="Bree Serif"/>
            </a:endParaRPr>
          </a:p>
        </p:txBody>
      </p:sp>
      <p:cxnSp>
        <p:nvCxnSpPr>
          <p:cNvPr id="650" name="Google Shape;650;p54"/>
          <p:cNvCxnSpPr>
            <a:stCxn id="648" idx="2"/>
          </p:cNvCxnSpPr>
          <p:nvPr/>
        </p:nvCxnSpPr>
        <p:spPr>
          <a:xfrm>
            <a:off x="1832725" y="2198225"/>
            <a:ext cx="0" cy="753600"/>
          </a:xfrm>
          <a:prstGeom prst="straightConnector1">
            <a:avLst/>
          </a:prstGeom>
          <a:noFill/>
          <a:ln cap="flat" cmpd="sng" w="38100">
            <a:solidFill>
              <a:srgbClr val="CCCCCC"/>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56" name="Google Shape;65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p55"/>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58" name="Google Shape;658;p55"/>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659" name="Google Shape;659;p55"/>
          <p:cNvSpPr/>
          <p:nvPr/>
        </p:nvSpPr>
        <p:spPr>
          <a:xfrm>
            <a:off x="2106350" y="1962200"/>
            <a:ext cx="548700" cy="2721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0" name="Google Shape;660;p55"/>
          <p:cNvCxnSpPr>
            <a:stCxn id="659" idx="2"/>
          </p:cNvCxnSpPr>
          <p:nvPr/>
        </p:nvCxnSpPr>
        <p:spPr>
          <a:xfrm>
            <a:off x="2380700" y="2234300"/>
            <a:ext cx="0" cy="753600"/>
          </a:xfrm>
          <a:prstGeom prst="straightConnector1">
            <a:avLst/>
          </a:prstGeom>
          <a:noFill/>
          <a:ln cap="flat" cmpd="sng" w="38100">
            <a:solidFill>
              <a:srgbClr val="CCCCCC"/>
            </a:solidFill>
            <a:prstDash val="solid"/>
            <a:round/>
            <a:headEnd len="med" w="med" type="none"/>
            <a:tailEnd len="med" w="med" type="triangle"/>
          </a:ln>
        </p:spPr>
      </p:cxnSp>
      <p:sp>
        <p:nvSpPr>
          <p:cNvPr id="661" name="Google Shape;661;p55"/>
          <p:cNvSpPr txBox="1"/>
          <p:nvPr/>
        </p:nvSpPr>
        <p:spPr>
          <a:xfrm>
            <a:off x="588400" y="2987900"/>
            <a:ext cx="475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B7B7B7"/>
                </a:solidFill>
                <a:latin typeface="Bree Serif"/>
                <a:ea typeface="Bree Serif"/>
                <a:cs typeface="Bree Serif"/>
                <a:sym typeface="Bree Serif"/>
              </a:rPr>
              <a:t># congested queues of priority p</a:t>
            </a:r>
            <a:endParaRPr i="1" sz="2000">
              <a:solidFill>
                <a:srgbClr val="B7B7B7"/>
              </a:solidFill>
              <a:latin typeface="Bree Serif"/>
              <a:ea typeface="Bree Serif"/>
              <a:cs typeface="Bree Serif"/>
              <a:sym typeface="Bree Serif"/>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67" name="Google Shape;66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56"/>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69" name="Google Shape;669;p56"/>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670" name="Google Shape;670;p56"/>
          <p:cNvSpPr/>
          <p:nvPr/>
        </p:nvSpPr>
        <p:spPr>
          <a:xfrm>
            <a:off x="2713450" y="1663125"/>
            <a:ext cx="1570500" cy="5079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 name="Google Shape;671;p56"/>
          <p:cNvCxnSpPr>
            <a:stCxn id="670" idx="2"/>
          </p:cNvCxnSpPr>
          <p:nvPr/>
        </p:nvCxnSpPr>
        <p:spPr>
          <a:xfrm>
            <a:off x="3498700" y="2171025"/>
            <a:ext cx="0" cy="753600"/>
          </a:xfrm>
          <a:prstGeom prst="straightConnector1">
            <a:avLst/>
          </a:prstGeom>
          <a:noFill/>
          <a:ln cap="flat" cmpd="sng" w="38100">
            <a:solidFill>
              <a:srgbClr val="CCCCCC"/>
            </a:solidFill>
            <a:prstDash val="solid"/>
            <a:round/>
            <a:headEnd len="med" w="med" type="none"/>
            <a:tailEnd len="med" w="med" type="triangle"/>
          </a:ln>
        </p:spPr>
      </p:cxnSp>
      <p:sp>
        <p:nvSpPr>
          <p:cNvPr id="672" name="Google Shape;672;p56"/>
          <p:cNvSpPr txBox="1"/>
          <p:nvPr/>
        </p:nvSpPr>
        <p:spPr>
          <a:xfrm>
            <a:off x="1120750" y="2924625"/>
            <a:ext cx="475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B7B7B7"/>
                </a:solidFill>
                <a:latin typeface="Bree Serif"/>
                <a:ea typeface="Bree Serif"/>
                <a:cs typeface="Bree Serif"/>
                <a:sym typeface="Bree Serif"/>
              </a:rPr>
              <a:t>Remaining shared buffer</a:t>
            </a:r>
            <a:endParaRPr i="1" sz="2000">
              <a:solidFill>
                <a:srgbClr val="B7B7B7"/>
              </a:solidFill>
              <a:latin typeface="Bree Serif"/>
              <a:ea typeface="Bree Serif"/>
              <a:cs typeface="Bree Serif"/>
              <a:sym typeface="Bree Serif"/>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78" name="Google Shape;678;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9" name="Google Shape;679;p57"/>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80" name="Google Shape;680;p57"/>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681" name="Google Shape;681;p57"/>
          <p:cNvSpPr/>
          <p:nvPr/>
        </p:nvSpPr>
        <p:spPr>
          <a:xfrm>
            <a:off x="4439300" y="1610600"/>
            <a:ext cx="393300" cy="569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 name="Google Shape;682;p57"/>
          <p:cNvCxnSpPr>
            <a:stCxn id="681" idx="2"/>
          </p:cNvCxnSpPr>
          <p:nvPr/>
        </p:nvCxnSpPr>
        <p:spPr>
          <a:xfrm>
            <a:off x="4635950" y="2180000"/>
            <a:ext cx="0" cy="753600"/>
          </a:xfrm>
          <a:prstGeom prst="straightConnector1">
            <a:avLst/>
          </a:prstGeom>
          <a:noFill/>
          <a:ln cap="flat" cmpd="sng" w="38100">
            <a:solidFill>
              <a:srgbClr val="CCCCCC"/>
            </a:solidFill>
            <a:prstDash val="solid"/>
            <a:round/>
            <a:headEnd len="med" w="med" type="none"/>
            <a:tailEnd len="med" w="med" type="triangle"/>
          </a:ln>
        </p:spPr>
      </p:cxnSp>
      <p:sp>
        <p:nvSpPr>
          <p:cNvPr id="683" name="Google Shape;683;p57"/>
          <p:cNvSpPr txBox="1"/>
          <p:nvPr/>
        </p:nvSpPr>
        <p:spPr>
          <a:xfrm>
            <a:off x="2258000" y="2933600"/>
            <a:ext cx="4755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B7B7B7"/>
                </a:solidFill>
                <a:latin typeface="Bree Serif"/>
                <a:ea typeface="Bree Serif"/>
                <a:cs typeface="Bree Serif"/>
                <a:sym typeface="Bree Serif"/>
              </a:rPr>
              <a:t>Normalized dequeue rate</a:t>
            </a:r>
            <a:endParaRPr i="1" sz="2000">
              <a:solidFill>
                <a:srgbClr val="B7B7B7"/>
              </a:solidFill>
              <a:latin typeface="Bree Serif"/>
              <a:ea typeface="Bree Serif"/>
              <a:cs typeface="Bree Serif"/>
              <a:sym typeface="Bree Serif"/>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689" name="Google Shape;689;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0" name="Google Shape;690;p58"/>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691" name="Google Shape;691;p58"/>
          <p:cNvPicPr preferRelativeResize="0"/>
          <p:nvPr/>
        </p:nvPicPr>
        <p:blipFill>
          <a:blip r:embed="rId3">
            <a:alphaModFix/>
          </a:blip>
          <a:stretch>
            <a:fillRect/>
          </a:stretch>
        </p:blipFill>
        <p:spPr>
          <a:xfrm>
            <a:off x="587450" y="1589150"/>
            <a:ext cx="4256348" cy="1180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Properties of ABM</a:t>
            </a:r>
            <a:endParaRPr sz="2620"/>
          </a:p>
        </p:txBody>
      </p:sp>
      <p:sp>
        <p:nvSpPr>
          <p:cNvPr id="697" name="Google Shape;69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Upper bounds the buffer allocated to a priority </a:t>
            </a:r>
            <a:r>
              <a:rPr lang="en" sz="2500">
                <a:solidFill>
                  <a:srgbClr val="FF0000"/>
                </a:solidFill>
              </a:rPr>
              <a:t>(Prevents monopoly)</a:t>
            </a:r>
            <a:endParaRPr sz="2500">
              <a:solidFill>
                <a:srgbClr val="B7B7B7"/>
              </a:solidFill>
            </a:endParaRPr>
          </a:p>
        </p:txBody>
      </p:sp>
      <p:sp>
        <p:nvSpPr>
          <p:cNvPr id="698" name="Google Shape;69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99" name="Google Shape;699;p59"/>
          <p:cNvPicPr preferRelativeResize="0"/>
          <p:nvPr/>
        </p:nvPicPr>
        <p:blipFill>
          <a:blip r:embed="rId3">
            <a:alphaModFix/>
          </a:blip>
          <a:stretch>
            <a:fillRect/>
          </a:stretch>
        </p:blipFill>
        <p:spPr>
          <a:xfrm>
            <a:off x="1086325" y="2313225"/>
            <a:ext cx="1764700" cy="517050"/>
          </a:xfrm>
          <a:prstGeom prst="rect">
            <a:avLst/>
          </a:prstGeom>
          <a:noFill/>
          <a:ln>
            <a:noFill/>
          </a:ln>
        </p:spPr>
      </p:pic>
      <p:sp>
        <p:nvSpPr>
          <p:cNvPr id="700" name="Google Shape;700;p59"/>
          <p:cNvSpPr txBox="1"/>
          <p:nvPr/>
        </p:nvSpPr>
        <p:spPr>
          <a:xfrm>
            <a:off x="761400" y="2954850"/>
            <a:ext cx="807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FF0000"/>
                </a:solidFill>
                <a:latin typeface="Bree Serif"/>
                <a:ea typeface="Bree Serif"/>
                <a:cs typeface="Bree Serif"/>
                <a:sym typeface="Bree Serif"/>
              </a:rPr>
              <a:t>Depends only on the parameter set</a:t>
            </a:r>
            <a:r>
              <a:rPr i="1" lang="en" sz="2100">
                <a:solidFill>
                  <a:srgbClr val="B7B7B7"/>
                </a:solidFill>
                <a:latin typeface="Bree Serif"/>
                <a:ea typeface="Bree Serif"/>
                <a:cs typeface="Bree Serif"/>
                <a:sym typeface="Bree Serif"/>
              </a:rPr>
              <a:t> for the corresponding priority</a:t>
            </a:r>
            <a:endParaRPr i="1" sz="2100">
              <a:solidFill>
                <a:srgbClr val="B7B7B7"/>
              </a:solidFill>
              <a:latin typeface="Bree Serif"/>
              <a:ea typeface="Bree Serif"/>
              <a:cs typeface="Bree Serif"/>
              <a:sym typeface="Bree Serif"/>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Properties of ABM</a:t>
            </a:r>
            <a:endParaRPr sz="2620"/>
          </a:p>
        </p:txBody>
      </p:sp>
      <p:sp>
        <p:nvSpPr>
          <p:cNvPr id="706" name="Google Shape;706;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solidFill>
                  <a:schemeClr val="lt2"/>
                </a:solidFill>
              </a:rPr>
              <a:t>Lower</a:t>
            </a:r>
            <a:r>
              <a:rPr lang="en" sz="2500">
                <a:solidFill>
                  <a:schemeClr val="lt2"/>
                </a:solidFill>
              </a:rPr>
              <a:t> bounds the buffer allocated to a priority </a:t>
            </a:r>
            <a:r>
              <a:rPr lang="en" sz="2500">
                <a:solidFill>
                  <a:srgbClr val="FF0000"/>
                </a:solidFill>
              </a:rPr>
              <a:t>(Minimum buffer guarantee)</a:t>
            </a:r>
            <a:endParaRPr sz="2500">
              <a:solidFill>
                <a:srgbClr val="FF0000"/>
              </a:solidFill>
            </a:endParaRPr>
          </a:p>
        </p:txBody>
      </p:sp>
      <p:sp>
        <p:nvSpPr>
          <p:cNvPr id="707" name="Google Shape;70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8" name="Google Shape;708;p60"/>
          <p:cNvPicPr preferRelativeResize="0"/>
          <p:nvPr/>
        </p:nvPicPr>
        <p:blipFill>
          <a:blip r:embed="rId3">
            <a:alphaModFix/>
          </a:blip>
          <a:stretch>
            <a:fillRect/>
          </a:stretch>
        </p:blipFill>
        <p:spPr>
          <a:xfrm>
            <a:off x="967075" y="2336200"/>
            <a:ext cx="2566600" cy="1048949"/>
          </a:xfrm>
          <a:prstGeom prst="rect">
            <a:avLst/>
          </a:prstGeom>
          <a:noFill/>
          <a:ln>
            <a:noFill/>
          </a:ln>
        </p:spPr>
      </p:pic>
      <p:sp>
        <p:nvSpPr>
          <p:cNvPr id="709" name="Google Shape;709;p60"/>
          <p:cNvSpPr txBox="1"/>
          <p:nvPr/>
        </p:nvSpPr>
        <p:spPr>
          <a:xfrm>
            <a:off x="696150" y="3659550"/>
            <a:ext cx="7751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FF0000"/>
                </a:solidFill>
                <a:latin typeface="Bree Serif"/>
                <a:ea typeface="Bree Serif"/>
                <a:cs typeface="Bree Serif"/>
                <a:sym typeface="Bree Serif"/>
              </a:rPr>
              <a:t>Depends only on the parameter set</a:t>
            </a:r>
            <a:r>
              <a:rPr i="1" lang="en" sz="2100">
                <a:solidFill>
                  <a:srgbClr val="B7B7B7"/>
                </a:solidFill>
                <a:latin typeface="Bree Serif"/>
                <a:ea typeface="Bree Serif"/>
                <a:cs typeface="Bree Serif"/>
                <a:sym typeface="Bree Serif"/>
              </a:rPr>
              <a:t> for all priorities</a:t>
            </a:r>
            <a:endParaRPr i="1" sz="2100">
              <a:solidFill>
                <a:srgbClr val="B7B7B7"/>
              </a:solidFill>
              <a:latin typeface="Bree Serif"/>
              <a:ea typeface="Bree Serif"/>
              <a:cs typeface="Bree Serif"/>
              <a:sym typeface="Bree Serif"/>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Properties of ABM</a:t>
            </a:r>
            <a:endParaRPr sz="2620"/>
          </a:p>
        </p:txBody>
      </p:sp>
      <p:sp>
        <p:nvSpPr>
          <p:cNvPr id="715" name="Google Shape;71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Upper b</a:t>
            </a:r>
            <a:r>
              <a:rPr lang="en" sz="2500"/>
              <a:t>ounds the drain time for each priority</a:t>
            </a:r>
            <a:br>
              <a:rPr lang="en" sz="2500"/>
            </a:br>
            <a:r>
              <a:rPr lang="en" sz="2500">
                <a:solidFill>
                  <a:srgbClr val="FF0000"/>
                </a:solidFill>
              </a:rPr>
              <a:t>(Bounded </a:t>
            </a:r>
            <a:r>
              <a:rPr lang="en" sz="2500">
                <a:solidFill>
                  <a:srgbClr val="FF0000"/>
                </a:solidFill>
              </a:rPr>
              <a:t>queuing</a:t>
            </a:r>
            <a:r>
              <a:rPr lang="en" sz="2500">
                <a:solidFill>
                  <a:srgbClr val="FF0000"/>
                </a:solidFill>
              </a:rPr>
              <a:t> delays)</a:t>
            </a:r>
            <a:endParaRPr sz="2500">
              <a:solidFill>
                <a:srgbClr val="FF0000"/>
              </a:solidFill>
            </a:endParaRPr>
          </a:p>
        </p:txBody>
      </p:sp>
      <p:sp>
        <p:nvSpPr>
          <p:cNvPr id="716" name="Google Shape;71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17" name="Google Shape;717;p61"/>
          <p:cNvPicPr preferRelativeResize="0"/>
          <p:nvPr/>
        </p:nvPicPr>
        <p:blipFill>
          <a:blip r:embed="rId3">
            <a:alphaModFix/>
          </a:blip>
          <a:stretch>
            <a:fillRect/>
          </a:stretch>
        </p:blipFill>
        <p:spPr>
          <a:xfrm>
            <a:off x="977525" y="2248775"/>
            <a:ext cx="1968650" cy="645950"/>
          </a:xfrm>
          <a:prstGeom prst="rect">
            <a:avLst/>
          </a:prstGeom>
          <a:noFill/>
          <a:ln>
            <a:noFill/>
          </a:ln>
        </p:spPr>
      </p:pic>
      <p:sp>
        <p:nvSpPr>
          <p:cNvPr id="718" name="Google Shape;718;p61"/>
          <p:cNvSpPr txBox="1"/>
          <p:nvPr/>
        </p:nvSpPr>
        <p:spPr>
          <a:xfrm>
            <a:off x="761400" y="2954850"/>
            <a:ext cx="807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FF0000"/>
                </a:solidFill>
                <a:latin typeface="Bree Serif"/>
                <a:ea typeface="Bree Serif"/>
                <a:cs typeface="Bree Serif"/>
                <a:sym typeface="Bree Serif"/>
              </a:rPr>
              <a:t>Depends only on the parameter set</a:t>
            </a:r>
            <a:r>
              <a:rPr i="1" lang="en" sz="2100">
                <a:solidFill>
                  <a:srgbClr val="B7B7B7"/>
                </a:solidFill>
                <a:latin typeface="Bree Serif"/>
                <a:ea typeface="Bree Serif"/>
                <a:cs typeface="Bree Serif"/>
                <a:sym typeface="Bree Serif"/>
              </a:rPr>
              <a:t> for the corresponding priority</a:t>
            </a:r>
            <a:endParaRPr i="1" sz="2100">
              <a:solidFill>
                <a:srgbClr val="B7B7B7"/>
              </a:solidFill>
              <a:latin typeface="Bree Serif"/>
              <a:ea typeface="Bree Serif"/>
              <a:cs typeface="Bree Serif"/>
              <a:sym typeface="Bree Serif"/>
            </a:endParaRPr>
          </a:p>
          <a:p>
            <a:pPr indent="0" lvl="0" marL="0" rtl="0" algn="l">
              <a:spcBef>
                <a:spcPts val="0"/>
              </a:spcBef>
              <a:spcAft>
                <a:spcPts val="0"/>
              </a:spcAft>
              <a:buNone/>
            </a:pPr>
            <a:r>
              <a:rPr i="1" lang="en" sz="2100">
                <a:solidFill>
                  <a:srgbClr val="B7B7B7"/>
                </a:solidFill>
                <a:latin typeface="Bree Serif"/>
                <a:ea typeface="Bree Serif"/>
                <a:cs typeface="Bree Serif"/>
                <a:sym typeface="Bree Serif"/>
              </a:rPr>
              <a:t>a</a:t>
            </a:r>
            <a:r>
              <a:rPr i="1" lang="en" sz="2100">
                <a:solidFill>
                  <a:srgbClr val="B7B7B7"/>
                </a:solidFill>
                <a:latin typeface="Bree Serif"/>
                <a:ea typeface="Bree Serif"/>
                <a:cs typeface="Bree Serif"/>
                <a:sym typeface="Bree Serif"/>
              </a:rPr>
              <a:t>nd the port bandwidth</a:t>
            </a:r>
            <a:endParaRPr i="1" sz="2100">
              <a:solidFill>
                <a:srgbClr val="B7B7B7"/>
              </a:solidFill>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7"/>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nvSpPr>
        <p:spPr>
          <a:xfrm>
            <a:off x="3301325" y="2724675"/>
            <a:ext cx="256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Cut payload</a:t>
            </a:r>
            <a:endParaRPr sz="2500">
              <a:solidFill>
                <a:srgbClr val="A4C2F4"/>
              </a:solidFill>
              <a:latin typeface="Bree Serif"/>
              <a:ea typeface="Bree Serif"/>
              <a:cs typeface="Bree Serif"/>
              <a:sym typeface="Bree Serif"/>
            </a:endParaRPr>
          </a:p>
        </p:txBody>
      </p:sp>
      <p:sp>
        <p:nvSpPr>
          <p:cNvPr id="102" name="Google Shape;102;p17"/>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04" name="Google Shape;104;p17"/>
          <p:cNvSpPr txBox="1"/>
          <p:nvPr/>
        </p:nvSpPr>
        <p:spPr>
          <a:xfrm>
            <a:off x="1519758" y="2724675"/>
            <a:ext cx="2172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RED</a:t>
            </a:r>
            <a:endParaRPr sz="2500">
              <a:solidFill>
                <a:srgbClr val="A4C2F4"/>
              </a:solidFill>
              <a:latin typeface="Bree Serif"/>
              <a:ea typeface="Bree Serif"/>
              <a:cs typeface="Bree Serif"/>
              <a:sym typeface="Bree Serif"/>
            </a:endParaRPr>
          </a:p>
        </p:txBody>
      </p:sp>
      <p:sp>
        <p:nvSpPr>
          <p:cNvPr id="105" name="Google Shape;105;p17"/>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a:t>
            </a:r>
            <a:endParaRPr sz="2620"/>
          </a:p>
        </p:txBody>
      </p:sp>
      <p:sp>
        <p:nvSpPr>
          <p:cNvPr id="724" name="Google Shape;72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NS3 simulations</a:t>
            </a:r>
            <a:endParaRPr sz="2500"/>
          </a:p>
          <a:p>
            <a:pPr indent="-387350" lvl="0" marL="457200" rtl="0" algn="l">
              <a:spcBef>
                <a:spcPts val="0"/>
              </a:spcBef>
              <a:spcAft>
                <a:spcPts val="0"/>
              </a:spcAft>
              <a:buSzPts val="2500"/>
              <a:buChar char="-"/>
            </a:pPr>
            <a:r>
              <a:rPr lang="en" sz="2500"/>
              <a:t>Leaf-Spine topology (4:1 oversubscription)</a:t>
            </a:r>
            <a:endParaRPr sz="2500"/>
          </a:p>
          <a:p>
            <a:pPr indent="-387350" lvl="0" marL="457200" rtl="0" algn="l">
              <a:spcBef>
                <a:spcPts val="0"/>
              </a:spcBef>
              <a:spcAft>
                <a:spcPts val="0"/>
              </a:spcAft>
              <a:buSzPts val="2500"/>
              <a:buChar char="-"/>
            </a:pPr>
            <a:r>
              <a:rPr lang="en" sz="2500"/>
              <a:t>9.6KB buffer-per-port-per-Gbps for all switches</a:t>
            </a:r>
            <a:endParaRPr sz="2500"/>
          </a:p>
          <a:p>
            <a:pPr indent="-387350" lvl="1" marL="914400" rtl="0" algn="l">
              <a:spcBef>
                <a:spcPts val="0"/>
              </a:spcBef>
              <a:spcAft>
                <a:spcPts val="0"/>
              </a:spcAft>
              <a:buSzPts val="2500"/>
              <a:buChar char="-"/>
            </a:pPr>
            <a:r>
              <a:rPr lang="en" sz="2500"/>
              <a:t>Similar to Broadcom TridentII switch</a:t>
            </a:r>
            <a:endParaRPr sz="2500"/>
          </a:p>
          <a:p>
            <a:pPr indent="-387350" lvl="0" marL="457200" rtl="0" algn="l">
              <a:spcBef>
                <a:spcPts val="0"/>
              </a:spcBef>
              <a:spcAft>
                <a:spcPts val="0"/>
              </a:spcAft>
              <a:buSzPts val="2500"/>
              <a:buChar char="-"/>
            </a:pPr>
            <a:r>
              <a:rPr lang="en" sz="2500"/>
              <a:t>Websearch + incast workload</a:t>
            </a:r>
            <a:endParaRPr sz="2500"/>
          </a:p>
        </p:txBody>
      </p:sp>
      <p:sp>
        <p:nvSpPr>
          <p:cNvPr id="725" name="Google Shape;725;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3"/>
          <p:cNvSpPr/>
          <p:nvPr/>
        </p:nvSpPr>
        <p:spPr>
          <a:xfrm>
            <a:off x="6621200" y="2468150"/>
            <a:ext cx="6171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ABM Improves Short Flows FCTs</a:t>
            </a:r>
            <a:endParaRPr sz="2620"/>
          </a:p>
        </p:txBody>
      </p:sp>
      <p:sp>
        <p:nvSpPr>
          <p:cNvPr id="732" name="Google Shape;732;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3" name="Google Shape;733;p63"/>
          <p:cNvSpPr txBox="1"/>
          <p:nvPr/>
        </p:nvSpPr>
        <p:spPr>
          <a:xfrm>
            <a:off x="3292865"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Short flows</a:t>
            </a:r>
            <a:endParaRPr sz="2100">
              <a:solidFill>
                <a:srgbClr val="FF0000"/>
              </a:solidFill>
              <a:latin typeface="Bree Serif"/>
              <a:ea typeface="Bree Serif"/>
              <a:cs typeface="Bree Serif"/>
              <a:sym typeface="Bree Serif"/>
            </a:endParaRPr>
          </a:p>
        </p:txBody>
      </p:sp>
      <p:pic>
        <p:nvPicPr>
          <p:cNvPr id="734" name="Google Shape;734;p63"/>
          <p:cNvPicPr preferRelativeResize="0"/>
          <p:nvPr/>
        </p:nvPicPr>
        <p:blipFill>
          <a:blip r:embed="rId4">
            <a:alphaModFix/>
          </a:blip>
          <a:stretch>
            <a:fillRect/>
          </a:stretch>
        </p:blipFill>
        <p:spPr>
          <a:xfrm>
            <a:off x="637576" y="1116375"/>
            <a:ext cx="7721242" cy="252600"/>
          </a:xfrm>
          <a:prstGeom prst="rect">
            <a:avLst/>
          </a:prstGeom>
          <a:noFill/>
          <a:ln>
            <a:noFill/>
          </a:ln>
        </p:spPr>
      </p:pic>
      <p:cxnSp>
        <p:nvCxnSpPr>
          <p:cNvPr id="735" name="Google Shape;735;p63"/>
          <p:cNvCxnSpPr/>
          <p:nvPr/>
        </p:nvCxnSpPr>
        <p:spPr>
          <a:xfrm>
            <a:off x="6493700" y="2122075"/>
            <a:ext cx="9000" cy="983700"/>
          </a:xfrm>
          <a:prstGeom prst="straightConnector1">
            <a:avLst/>
          </a:prstGeom>
          <a:noFill/>
          <a:ln cap="flat" cmpd="sng" w="38100">
            <a:solidFill>
              <a:srgbClr val="B7B7B7"/>
            </a:solidFill>
            <a:prstDash val="solid"/>
            <a:round/>
            <a:headEnd len="med" w="med" type="none"/>
            <a:tailEnd len="med" w="med" type="triangle"/>
          </a:ln>
        </p:spPr>
      </p:cxnSp>
      <p:sp>
        <p:nvSpPr>
          <p:cNvPr id="736" name="Google Shape;736;p63"/>
          <p:cNvSpPr txBox="1"/>
          <p:nvPr/>
        </p:nvSpPr>
        <p:spPr>
          <a:xfrm>
            <a:off x="6621200" y="2468150"/>
            <a:ext cx="68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ree Serif"/>
                <a:ea typeface="Bree Serif"/>
                <a:cs typeface="Bree Serif"/>
                <a:sym typeface="Bree Serif"/>
              </a:rPr>
              <a:t>76%</a:t>
            </a:r>
            <a:endParaRPr sz="2100">
              <a:latin typeface="Bree Serif"/>
              <a:ea typeface="Bree Serif"/>
              <a:cs typeface="Bree Serif"/>
              <a:sym typeface="Bree Serif"/>
            </a:endParaRPr>
          </a:p>
        </p:txBody>
      </p:sp>
      <p:pic>
        <p:nvPicPr>
          <p:cNvPr id="737" name="Google Shape;737;p63"/>
          <p:cNvPicPr preferRelativeResize="0"/>
          <p:nvPr/>
        </p:nvPicPr>
        <p:blipFill>
          <a:blip r:embed="rId5">
            <a:alphaModFix/>
          </a:blip>
          <a:stretch>
            <a:fillRect/>
          </a:stretch>
        </p:blipFill>
        <p:spPr>
          <a:xfrm>
            <a:off x="2515175" y="1597067"/>
            <a:ext cx="3808850" cy="258139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id="742" name="Google Shape;742;p64"/>
          <p:cNvPicPr preferRelativeResize="0"/>
          <p:nvPr/>
        </p:nvPicPr>
        <p:blipFill>
          <a:blip r:embed="rId3">
            <a:alphaModFix/>
          </a:blip>
          <a:stretch>
            <a:fillRect/>
          </a:stretch>
        </p:blipFill>
        <p:spPr>
          <a:xfrm>
            <a:off x="2667587" y="1501096"/>
            <a:ext cx="3808850" cy="2581382"/>
          </a:xfrm>
          <a:prstGeom prst="rect">
            <a:avLst/>
          </a:prstGeom>
          <a:noFill/>
          <a:ln>
            <a:noFill/>
          </a:ln>
        </p:spPr>
      </p:pic>
      <p:sp>
        <p:nvSpPr>
          <p:cNvPr id="743" name="Google Shape;74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ABM Improves Incast Flows FCTs</a:t>
            </a:r>
            <a:endParaRPr sz="2620"/>
          </a:p>
        </p:txBody>
      </p:sp>
      <p:sp>
        <p:nvSpPr>
          <p:cNvPr id="744" name="Google Shape;74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5" name="Google Shape;745;p64"/>
          <p:cNvSpPr txBox="1"/>
          <p:nvPr/>
        </p:nvSpPr>
        <p:spPr>
          <a:xfrm>
            <a:off x="3494779" y="398785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Incast flows</a:t>
            </a:r>
            <a:endParaRPr sz="2100">
              <a:solidFill>
                <a:srgbClr val="FF0000"/>
              </a:solidFill>
              <a:latin typeface="Bree Serif"/>
              <a:ea typeface="Bree Serif"/>
              <a:cs typeface="Bree Serif"/>
              <a:sym typeface="Bree Serif"/>
            </a:endParaRPr>
          </a:p>
        </p:txBody>
      </p:sp>
      <p:pic>
        <p:nvPicPr>
          <p:cNvPr id="746" name="Google Shape;746;p64"/>
          <p:cNvPicPr preferRelativeResize="0"/>
          <p:nvPr/>
        </p:nvPicPr>
        <p:blipFill>
          <a:blip r:embed="rId4">
            <a:alphaModFix/>
          </a:blip>
          <a:stretch>
            <a:fillRect/>
          </a:stretch>
        </p:blipFill>
        <p:spPr>
          <a:xfrm>
            <a:off x="637576" y="1116375"/>
            <a:ext cx="7721242" cy="252600"/>
          </a:xfrm>
          <a:prstGeom prst="rect">
            <a:avLst/>
          </a:prstGeom>
          <a:noFill/>
          <a:ln>
            <a:noFill/>
          </a:ln>
        </p:spPr>
      </p:pic>
      <p:cxnSp>
        <p:nvCxnSpPr>
          <p:cNvPr id="747" name="Google Shape;747;p64"/>
          <p:cNvCxnSpPr/>
          <p:nvPr/>
        </p:nvCxnSpPr>
        <p:spPr>
          <a:xfrm>
            <a:off x="6554866" y="2050063"/>
            <a:ext cx="9000" cy="983700"/>
          </a:xfrm>
          <a:prstGeom prst="straightConnector1">
            <a:avLst/>
          </a:prstGeom>
          <a:noFill/>
          <a:ln cap="flat" cmpd="sng" w="38100">
            <a:solidFill>
              <a:srgbClr val="B7B7B7"/>
            </a:solidFill>
            <a:prstDash val="solid"/>
            <a:round/>
            <a:headEnd len="med" w="med" type="none"/>
            <a:tailEnd len="med" w="med" type="triangle"/>
          </a:ln>
        </p:spPr>
      </p:cxnSp>
      <p:sp>
        <p:nvSpPr>
          <p:cNvPr id="748" name="Google Shape;748;p64"/>
          <p:cNvSpPr/>
          <p:nvPr/>
        </p:nvSpPr>
        <p:spPr>
          <a:xfrm>
            <a:off x="6642304" y="2255563"/>
            <a:ext cx="6171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64"/>
          <p:cNvSpPr txBox="1"/>
          <p:nvPr/>
        </p:nvSpPr>
        <p:spPr>
          <a:xfrm>
            <a:off x="6642316" y="2287963"/>
            <a:ext cx="68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Bree Serif"/>
                <a:ea typeface="Bree Serif"/>
                <a:cs typeface="Bree Serif"/>
                <a:sym typeface="Bree Serif"/>
              </a:rPr>
              <a:t>80</a:t>
            </a:r>
            <a:r>
              <a:rPr lang="en" sz="2100">
                <a:latin typeface="Bree Serif"/>
                <a:ea typeface="Bree Serif"/>
                <a:cs typeface="Bree Serif"/>
                <a:sym typeface="Bree Serif"/>
              </a:rPr>
              <a:t>%</a:t>
            </a:r>
            <a:endParaRPr sz="2100">
              <a:latin typeface="Bree Serif"/>
              <a:ea typeface="Bree Serif"/>
              <a:cs typeface="Bree Serif"/>
              <a:sym typeface="Bree Serif"/>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under </a:t>
            </a:r>
            <a:r>
              <a:rPr lang="en" sz="2620"/>
              <a:t>Shallow Buffers</a:t>
            </a:r>
            <a:r>
              <a:rPr lang="en" sz="2620"/>
              <a:t> and Advanced CC </a:t>
            </a:r>
            <a:endParaRPr sz="2620"/>
          </a:p>
        </p:txBody>
      </p:sp>
      <p:sp>
        <p:nvSpPr>
          <p:cNvPr id="755" name="Google Shape;75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6" name="Google Shape;756;p65"/>
          <p:cNvSpPr txBox="1"/>
          <p:nvPr/>
        </p:nvSpPr>
        <p:spPr>
          <a:xfrm>
            <a:off x="32746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Bree Serif"/>
                <a:ea typeface="Bree Serif"/>
                <a:cs typeface="Bree Serif"/>
                <a:sym typeface="Bree Serif"/>
              </a:rPr>
              <a:t>DCTCP</a:t>
            </a:r>
            <a:endParaRPr sz="2500">
              <a:solidFill>
                <a:srgbClr val="FF0000"/>
              </a:solidFill>
              <a:latin typeface="Bree Serif"/>
              <a:ea typeface="Bree Serif"/>
              <a:cs typeface="Bree Serif"/>
              <a:sym typeface="Bree Serif"/>
            </a:endParaRPr>
          </a:p>
        </p:txBody>
      </p:sp>
      <p:pic>
        <p:nvPicPr>
          <p:cNvPr id="757" name="Google Shape;757;p65"/>
          <p:cNvPicPr preferRelativeResize="0"/>
          <p:nvPr/>
        </p:nvPicPr>
        <p:blipFill>
          <a:blip r:embed="rId4">
            <a:alphaModFix/>
          </a:blip>
          <a:stretch>
            <a:fillRect/>
          </a:stretch>
        </p:blipFill>
        <p:spPr>
          <a:xfrm>
            <a:off x="2266575" y="1361863"/>
            <a:ext cx="4306049" cy="2724575"/>
          </a:xfrm>
          <a:prstGeom prst="rect">
            <a:avLst/>
          </a:prstGeom>
          <a:noFill/>
          <a:ln>
            <a:noFill/>
          </a:ln>
        </p:spPr>
      </p:pic>
      <p:pic>
        <p:nvPicPr>
          <p:cNvPr id="758" name="Google Shape;758;p65"/>
          <p:cNvPicPr preferRelativeResize="0"/>
          <p:nvPr/>
        </p:nvPicPr>
        <p:blipFill>
          <a:blip r:embed="rId5">
            <a:alphaModFix/>
          </a:blip>
          <a:stretch>
            <a:fillRect/>
          </a:stretch>
        </p:blipFill>
        <p:spPr>
          <a:xfrm>
            <a:off x="966634" y="919850"/>
            <a:ext cx="6905933" cy="572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under Shallow Buffers</a:t>
            </a:r>
            <a:r>
              <a:rPr lang="en" sz="2620"/>
              <a:t> and Advanced CC</a:t>
            </a:r>
            <a:endParaRPr sz="2620"/>
          </a:p>
        </p:txBody>
      </p:sp>
      <p:sp>
        <p:nvSpPr>
          <p:cNvPr id="764" name="Google Shape;764;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5" name="Google Shape;765;p66"/>
          <p:cNvSpPr txBox="1"/>
          <p:nvPr/>
        </p:nvSpPr>
        <p:spPr>
          <a:xfrm>
            <a:off x="32746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Bree Serif"/>
                <a:ea typeface="Bree Serif"/>
                <a:cs typeface="Bree Serif"/>
                <a:sym typeface="Bree Serif"/>
              </a:rPr>
              <a:t>PowerTCP</a:t>
            </a:r>
            <a:endParaRPr sz="2500">
              <a:solidFill>
                <a:srgbClr val="FF0000"/>
              </a:solidFill>
              <a:latin typeface="Bree Serif"/>
              <a:ea typeface="Bree Serif"/>
              <a:cs typeface="Bree Serif"/>
              <a:sym typeface="Bree Serif"/>
            </a:endParaRPr>
          </a:p>
        </p:txBody>
      </p:sp>
      <p:pic>
        <p:nvPicPr>
          <p:cNvPr id="766" name="Google Shape;766;p66"/>
          <p:cNvPicPr preferRelativeResize="0"/>
          <p:nvPr/>
        </p:nvPicPr>
        <p:blipFill>
          <a:blip r:embed="rId4">
            <a:alphaModFix/>
          </a:blip>
          <a:stretch>
            <a:fillRect/>
          </a:stretch>
        </p:blipFill>
        <p:spPr>
          <a:xfrm>
            <a:off x="966634" y="919850"/>
            <a:ext cx="6905933" cy="572700"/>
          </a:xfrm>
          <a:prstGeom prst="rect">
            <a:avLst/>
          </a:prstGeom>
          <a:noFill/>
          <a:ln>
            <a:noFill/>
          </a:ln>
        </p:spPr>
      </p:pic>
      <p:pic>
        <p:nvPicPr>
          <p:cNvPr id="767" name="Google Shape;767;p66"/>
          <p:cNvPicPr preferRelativeResize="0"/>
          <p:nvPr/>
        </p:nvPicPr>
        <p:blipFill>
          <a:blip r:embed="rId5">
            <a:alphaModFix/>
          </a:blip>
          <a:stretch>
            <a:fillRect/>
          </a:stretch>
        </p:blipFill>
        <p:spPr>
          <a:xfrm>
            <a:off x="2266575" y="1361863"/>
            <a:ext cx="4306049" cy="27245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Conclusion</a:t>
            </a:r>
            <a:endParaRPr sz="2620"/>
          </a:p>
        </p:txBody>
      </p:sp>
      <p:sp>
        <p:nvSpPr>
          <p:cNvPr id="773" name="Google Shape;77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Existing approach of hierarchical buffer sharing is </a:t>
            </a:r>
            <a:r>
              <a:rPr lang="en" sz="2500">
                <a:solidFill>
                  <a:srgbClr val="FF0000"/>
                </a:solidFill>
              </a:rPr>
              <a:t>fundamentally limited to a single dimension</a:t>
            </a:r>
            <a:endParaRPr sz="2500">
              <a:solidFill>
                <a:srgbClr val="FF0000"/>
              </a:solidFill>
            </a:endParaRPr>
          </a:p>
          <a:p>
            <a:pPr indent="-387350" lvl="0" marL="457200" rtl="0" algn="l">
              <a:spcBef>
                <a:spcPts val="0"/>
              </a:spcBef>
              <a:spcAft>
                <a:spcPts val="0"/>
              </a:spcAft>
              <a:buSzPts val="2500"/>
              <a:buChar char="-"/>
            </a:pPr>
            <a:r>
              <a:rPr lang="en" sz="2500"/>
              <a:t>ABM offers both isolation and stable drain time; </a:t>
            </a:r>
            <a:br>
              <a:rPr lang="en" sz="2500"/>
            </a:br>
            <a:r>
              <a:rPr lang="en" sz="2500"/>
              <a:t>and </a:t>
            </a:r>
            <a:r>
              <a:rPr lang="en" sz="2500">
                <a:solidFill>
                  <a:srgbClr val="B7B7B7"/>
                </a:solidFill>
              </a:rPr>
              <a:t>improves</a:t>
            </a:r>
            <a:r>
              <a:rPr lang="en" sz="2500">
                <a:solidFill>
                  <a:srgbClr val="6AA84F"/>
                </a:solidFill>
              </a:rPr>
              <a:t> burst absorption</a:t>
            </a:r>
            <a:endParaRPr sz="2500">
              <a:solidFill>
                <a:srgbClr val="6AA84F"/>
              </a:solidFill>
            </a:endParaRPr>
          </a:p>
          <a:p>
            <a:pPr indent="-387350" lvl="0" marL="457200" rtl="0" algn="l">
              <a:spcBef>
                <a:spcPts val="0"/>
              </a:spcBef>
              <a:spcAft>
                <a:spcPts val="0"/>
              </a:spcAft>
              <a:buSzPts val="2500"/>
              <a:buChar char="-"/>
            </a:pPr>
            <a:r>
              <a:rPr lang="en" sz="2500"/>
              <a:t>ABM significantly </a:t>
            </a:r>
            <a:r>
              <a:rPr lang="en" sz="2500">
                <a:solidFill>
                  <a:srgbClr val="B7B7B7"/>
                </a:solidFill>
              </a:rPr>
              <a:t>improves the </a:t>
            </a:r>
            <a:r>
              <a:rPr lang="en" sz="2500">
                <a:solidFill>
                  <a:srgbClr val="6AA84F"/>
                </a:solidFill>
              </a:rPr>
              <a:t>performance of incast flows</a:t>
            </a:r>
            <a:endParaRPr sz="2500">
              <a:solidFill>
                <a:srgbClr val="6AA84F"/>
              </a:solidFill>
            </a:endParaRPr>
          </a:p>
          <a:p>
            <a:pPr indent="-387350" lvl="0" marL="457200" rtl="0" algn="l">
              <a:spcBef>
                <a:spcPts val="0"/>
              </a:spcBef>
              <a:spcAft>
                <a:spcPts val="0"/>
              </a:spcAft>
              <a:buSzPts val="2500"/>
              <a:buChar char="-"/>
            </a:pPr>
            <a:r>
              <a:rPr lang="en" sz="2500"/>
              <a:t>ABM works well even </a:t>
            </a:r>
            <a:r>
              <a:rPr lang="en" sz="2500">
                <a:solidFill>
                  <a:srgbClr val="6AA84F"/>
                </a:solidFill>
              </a:rPr>
              <a:t>under shallow buffers</a:t>
            </a:r>
            <a:endParaRPr sz="2500">
              <a:solidFill>
                <a:srgbClr val="6AA84F"/>
              </a:solidFill>
            </a:endParaRPr>
          </a:p>
        </p:txBody>
      </p:sp>
      <p:sp>
        <p:nvSpPr>
          <p:cNvPr id="774" name="Google Shape;774;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75" name="Google Shape;775;p67"/>
          <p:cNvSpPr/>
          <p:nvPr/>
        </p:nvSpPr>
        <p:spPr>
          <a:xfrm>
            <a:off x="1209750" y="4409125"/>
            <a:ext cx="7262700" cy="64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u="sng">
                <a:solidFill>
                  <a:schemeClr val="hlink"/>
                </a:solidFill>
                <a:latin typeface="Bree Serif"/>
                <a:ea typeface="Bree Serif"/>
                <a:cs typeface="Bree Serif"/>
                <a:sym typeface="Bree Serif"/>
                <a:hlinkClick r:id="rId3"/>
              </a:rPr>
              <a:t>https://github.com/inet-tub/ns3-datacenter</a:t>
            </a:r>
            <a:endParaRPr sz="2500">
              <a:latin typeface="Bree Serif"/>
              <a:ea typeface="Bree Serif"/>
              <a:cs typeface="Bree Serif"/>
              <a:sym typeface="Bree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8"/>
          <p:cNvSpPr txBox="1"/>
          <p:nvPr>
            <p:ph type="title"/>
          </p:nvPr>
        </p:nvSpPr>
        <p:spPr>
          <a:xfrm>
            <a:off x="490250" y="450150"/>
            <a:ext cx="7982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781" name="Google Shape;78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2" name="Google Shape;782;p68"/>
          <p:cNvSpPr/>
          <p:nvPr/>
        </p:nvSpPr>
        <p:spPr>
          <a:xfrm>
            <a:off x="1209750" y="3037525"/>
            <a:ext cx="7262700" cy="64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u="sng">
                <a:solidFill>
                  <a:schemeClr val="hlink"/>
                </a:solidFill>
                <a:latin typeface="Bree Serif"/>
                <a:ea typeface="Bree Serif"/>
                <a:cs typeface="Bree Serif"/>
                <a:sym typeface="Bree Serif"/>
                <a:hlinkClick r:id="rId3"/>
              </a:rPr>
              <a:t>https://github.com/inet-tub/ns3-datacenter</a:t>
            </a:r>
            <a:endParaRPr sz="2500">
              <a:latin typeface="Bree Serif"/>
              <a:ea typeface="Bree Serif"/>
              <a:cs typeface="Bree Serif"/>
              <a:sym typeface="Bree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788" name="Google Shape;78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789" name="Google Shape;789;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0" name="Google Shape;790;p69"/>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9"/>
          <p:cNvSpPr txBox="1"/>
          <p:nvPr/>
        </p:nvSpPr>
        <p:spPr>
          <a:xfrm>
            <a:off x="2452800" y="1260425"/>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Top of the rack (ToR) switch</a:t>
            </a:r>
            <a:endParaRPr sz="2100">
              <a:latin typeface="Bree Serif"/>
              <a:ea typeface="Bree Serif"/>
              <a:cs typeface="Bree Serif"/>
              <a:sym typeface="Bree Serif"/>
            </a:endParaRPr>
          </a:p>
        </p:txBody>
      </p:sp>
      <p:sp>
        <p:nvSpPr>
          <p:cNvPr id="792" name="Google Shape;792;p69"/>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9"/>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9"/>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9"/>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9"/>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9"/>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9"/>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9"/>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9"/>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9"/>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9"/>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9"/>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9"/>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808" name="Google Shape;808;p69"/>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809" name="Google Shape;809;p69"/>
          <p:cNvCxnSpPr>
            <a:stCxn id="806"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810" name="Google Shape;810;p69"/>
          <p:cNvSpPr txBox="1"/>
          <p:nvPr/>
        </p:nvSpPr>
        <p:spPr>
          <a:xfrm>
            <a:off x="3723175" y="2418213"/>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Shared Buffer</a:t>
            </a:r>
            <a:endParaRPr sz="2100">
              <a:latin typeface="Bree Serif"/>
              <a:ea typeface="Bree Serif"/>
              <a:cs typeface="Bree Serif"/>
              <a:sym typeface="Bree Serif"/>
            </a:endParaRPr>
          </a:p>
        </p:txBody>
      </p:sp>
      <p:sp>
        <p:nvSpPr>
          <p:cNvPr id="811" name="Google Shape;811;p69"/>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9"/>
          <p:cNvSpPr/>
          <p:nvPr/>
        </p:nvSpPr>
        <p:spPr>
          <a:xfrm>
            <a:off x="6473275" y="3802663"/>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9"/>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9"/>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820" name="Google Shape;82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821" name="Google Shape;821;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2" name="Google Shape;822;p70"/>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0"/>
          <p:cNvSpPr txBox="1"/>
          <p:nvPr/>
        </p:nvSpPr>
        <p:spPr>
          <a:xfrm>
            <a:off x="2452800" y="1260425"/>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Top of the rack (ToR) switch</a:t>
            </a:r>
            <a:endParaRPr sz="2100">
              <a:latin typeface="Bree Serif"/>
              <a:ea typeface="Bree Serif"/>
              <a:cs typeface="Bree Serif"/>
              <a:sym typeface="Bree Serif"/>
            </a:endParaRPr>
          </a:p>
        </p:txBody>
      </p:sp>
      <p:sp>
        <p:nvSpPr>
          <p:cNvPr id="824" name="Google Shape;824;p70"/>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70"/>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0"/>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0"/>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0"/>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0"/>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0"/>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0"/>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0"/>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0"/>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70"/>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0"/>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0"/>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0"/>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0"/>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840" name="Google Shape;840;p70"/>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841" name="Google Shape;841;p70"/>
          <p:cNvCxnSpPr>
            <a:stCxn id="838"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842" name="Google Shape;842;p70"/>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0"/>
          <p:cNvSpPr/>
          <p:nvPr/>
        </p:nvSpPr>
        <p:spPr>
          <a:xfrm>
            <a:off x="64728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0"/>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0"/>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0"/>
          <p:cNvSpPr/>
          <p:nvPr/>
        </p:nvSpPr>
        <p:spPr>
          <a:xfrm>
            <a:off x="5678925" y="2406063"/>
            <a:ext cx="6906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7" name="Google Shape;847;p70"/>
          <p:cNvPicPr preferRelativeResize="0"/>
          <p:nvPr/>
        </p:nvPicPr>
        <p:blipFill>
          <a:blip r:embed="rId3">
            <a:alphaModFix/>
          </a:blip>
          <a:stretch>
            <a:fillRect/>
          </a:stretch>
        </p:blipFill>
        <p:spPr>
          <a:xfrm>
            <a:off x="5911725" y="2510448"/>
            <a:ext cx="225000" cy="21575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853" name="Google Shape;853;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854" name="Google Shape;85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71"/>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1"/>
          <p:cNvSpPr txBox="1"/>
          <p:nvPr/>
        </p:nvSpPr>
        <p:spPr>
          <a:xfrm>
            <a:off x="2452800" y="1260425"/>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Top of the rack (ToR) switch</a:t>
            </a:r>
            <a:endParaRPr sz="2100">
              <a:latin typeface="Bree Serif"/>
              <a:ea typeface="Bree Serif"/>
              <a:cs typeface="Bree Serif"/>
              <a:sym typeface="Bree Serif"/>
            </a:endParaRPr>
          </a:p>
        </p:txBody>
      </p:sp>
      <p:sp>
        <p:nvSpPr>
          <p:cNvPr id="857" name="Google Shape;857;p71"/>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1"/>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1"/>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1"/>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1"/>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1"/>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71"/>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1"/>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71"/>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71"/>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1"/>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1"/>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1"/>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1"/>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873" name="Google Shape;873;p71"/>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874" name="Google Shape;874;p71"/>
          <p:cNvCxnSpPr>
            <a:stCxn id="871"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875" name="Google Shape;875;p71"/>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1"/>
          <p:cNvSpPr/>
          <p:nvPr/>
        </p:nvSpPr>
        <p:spPr>
          <a:xfrm>
            <a:off x="647327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1"/>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1"/>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1"/>
          <p:cNvSpPr/>
          <p:nvPr/>
        </p:nvSpPr>
        <p:spPr>
          <a:xfrm>
            <a:off x="5091925" y="2868675"/>
            <a:ext cx="6906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0" name="Google Shape;880;p71"/>
          <p:cNvPicPr preferRelativeResize="0"/>
          <p:nvPr/>
        </p:nvPicPr>
        <p:blipFill>
          <a:blip r:embed="rId3">
            <a:alphaModFix/>
          </a:blip>
          <a:stretch>
            <a:fillRect/>
          </a:stretch>
        </p:blipFill>
        <p:spPr>
          <a:xfrm>
            <a:off x="5911725" y="2510448"/>
            <a:ext cx="225000" cy="215754"/>
          </a:xfrm>
          <a:prstGeom prst="rect">
            <a:avLst/>
          </a:prstGeom>
          <a:noFill/>
          <a:ln>
            <a:noFill/>
          </a:ln>
        </p:spPr>
      </p:pic>
      <p:pic>
        <p:nvPicPr>
          <p:cNvPr id="881" name="Google Shape;881;p71"/>
          <p:cNvPicPr preferRelativeResize="0"/>
          <p:nvPr/>
        </p:nvPicPr>
        <p:blipFill>
          <a:blip r:embed="rId4">
            <a:alphaModFix/>
          </a:blip>
          <a:stretch>
            <a:fillRect/>
          </a:stretch>
        </p:blipFill>
        <p:spPr>
          <a:xfrm>
            <a:off x="5216325" y="2914010"/>
            <a:ext cx="522501" cy="3505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3301325" y="2724675"/>
            <a:ext cx="256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Cut payload</a:t>
            </a:r>
            <a:endParaRPr sz="2500">
              <a:solidFill>
                <a:srgbClr val="A4C2F4"/>
              </a:solidFill>
              <a:latin typeface="Bree Serif"/>
              <a:ea typeface="Bree Serif"/>
              <a:cs typeface="Bree Serif"/>
              <a:sym typeface="Bree Serif"/>
            </a:endParaRPr>
          </a:p>
        </p:txBody>
      </p:sp>
      <p:sp>
        <p:nvSpPr>
          <p:cNvPr id="113" name="Google Shape;113;p18"/>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15" name="Google Shape;115;p18"/>
          <p:cNvSpPr txBox="1"/>
          <p:nvPr/>
        </p:nvSpPr>
        <p:spPr>
          <a:xfrm>
            <a:off x="1519758" y="2724675"/>
            <a:ext cx="2172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RED</a:t>
            </a:r>
            <a:endParaRPr sz="2500">
              <a:solidFill>
                <a:srgbClr val="A4C2F4"/>
              </a:solidFill>
              <a:latin typeface="Bree Serif"/>
              <a:ea typeface="Bree Serif"/>
              <a:cs typeface="Bree Serif"/>
              <a:sym typeface="Bree Serif"/>
            </a:endParaRPr>
          </a:p>
        </p:txBody>
      </p:sp>
      <p:sp>
        <p:nvSpPr>
          <p:cNvPr id="116" name="Google Shape;116;p18"/>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17" name="Google Shape;117;p18"/>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5835950" y="2680525"/>
            <a:ext cx="160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a:p>
            <a:pPr indent="0" lvl="0" marL="0" rtl="0" algn="ctr">
              <a:spcBef>
                <a:spcPts val="0"/>
              </a:spcBef>
              <a:spcAft>
                <a:spcPts val="0"/>
              </a:spcAft>
              <a:buNone/>
            </a:pPr>
            <a:r>
              <a:rPr lang="en" sz="2500">
                <a:solidFill>
                  <a:srgbClr val="A4C2F4"/>
                </a:solidFill>
                <a:latin typeface="Bree Serif"/>
                <a:ea typeface="Bree Serif"/>
                <a:cs typeface="Bree Serif"/>
                <a:sym typeface="Bree Serif"/>
              </a:rPr>
              <a:t>eg., CoDel</a:t>
            </a:r>
            <a:endParaRPr sz="2500">
              <a:solidFill>
                <a:srgbClr val="A4C2F4"/>
              </a:solidFill>
              <a:latin typeface="Bree Serif"/>
              <a:ea typeface="Bree Serif"/>
              <a:cs typeface="Bree Serif"/>
              <a:sym typeface="Bree Serif"/>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887" name="Google Shape;887;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888" name="Google Shape;888;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9" name="Google Shape;889;p72"/>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2"/>
          <p:cNvSpPr txBox="1"/>
          <p:nvPr/>
        </p:nvSpPr>
        <p:spPr>
          <a:xfrm>
            <a:off x="2452800" y="1260425"/>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Top of the rack (ToR) switch</a:t>
            </a:r>
            <a:endParaRPr sz="2100">
              <a:latin typeface="Bree Serif"/>
              <a:ea typeface="Bree Serif"/>
              <a:cs typeface="Bree Serif"/>
              <a:sym typeface="Bree Serif"/>
            </a:endParaRPr>
          </a:p>
        </p:txBody>
      </p:sp>
      <p:sp>
        <p:nvSpPr>
          <p:cNvPr id="891" name="Google Shape;891;p72"/>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2"/>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2"/>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2"/>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2"/>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2"/>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2"/>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2"/>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2"/>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2"/>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2"/>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2"/>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2"/>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72"/>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2"/>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2"/>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907" name="Google Shape;907;p72"/>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908" name="Google Shape;908;p72"/>
          <p:cNvCxnSpPr>
            <a:stCxn id="905"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909" name="Google Shape;909;p72"/>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2"/>
          <p:cNvSpPr/>
          <p:nvPr/>
        </p:nvSpPr>
        <p:spPr>
          <a:xfrm>
            <a:off x="64728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2"/>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2"/>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3" name="Google Shape;913;p72"/>
          <p:cNvPicPr preferRelativeResize="0"/>
          <p:nvPr/>
        </p:nvPicPr>
        <p:blipFill>
          <a:blip r:embed="rId3">
            <a:alphaModFix/>
          </a:blip>
          <a:stretch>
            <a:fillRect/>
          </a:stretch>
        </p:blipFill>
        <p:spPr>
          <a:xfrm>
            <a:off x="7151069" y="2553890"/>
            <a:ext cx="548699" cy="336819"/>
          </a:xfrm>
          <a:prstGeom prst="rect">
            <a:avLst/>
          </a:prstGeom>
          <a:noFill/>
          <a:ln>
            <a:noFill/>
          </a:ln>
        </p:spPr>
      </p:pic>
      <p:sp>
        <p:nvSpPr>
          <p:cNvPr id="914" name="Google Shape;914;p72"/>
          <p:cNvSpPr/>
          <p:nvPr/>
        </p:nvSpPr>
        <p:spPr>
          <a:xfrm>
            <a:off x="7045500" y="2473475"/>
            <a:ext cx="6906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5" name="Google Shape;915;p72"/>
          <p:cNvPicPr preferRelativeResize="0"/>
          <p:nvPr/>
        </p:nvPicPr>
        <p:blipFill>
          <a:blip r:embed="rId4">
            <a:alphaModFix/>
          </a:blip>
          <a:stretch>
            <a:fillRect/>
          </a:stretch>
        </p:blipFill>
        <p:spPr>
          <a:xfrm>
            <a:off x="5911725" y="2510448"/>
            <a:ext cx="225000" cy="215754"/>
          </a:xfrm>
          <a:prstGeom prst="rect">
            <a:avLst/>
          </a:prstGeom>
          <a:noFill/>
          <a:ln>
            <a:noFill/>
          </a:ln>
        </p:spPr>
      </p:pic>
      <p:pic>
        <p:nvPicPr>
          <p:cNvPr id="916" name="Google Shape;916;p72"/>
          <p:cNvPicPr preferRelativeResize="0"/>
          <p:nvPr/>
        </p:nvPicPr>
        <p:blipFill>
          <a:blip r:embed="rId5">
            <a:alphaModFix/>
          </a:blip>
          <a:stretch>
            <a:fillRect/>
          </a:stretch>
        </p:blipFill>
        <p:spPr>
          <a:xfrm>
            <a:off x="5216325" y="2914010"/>
            <a:ext cx="522501" cy="35053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922" name="Google Shape;92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923" name="Google Shape;923;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4" name="Google Shape;924;p73"/>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73"/>
          <p:cNvSpPr txBox="1"/>
          <p:nvPr/>
        </p:nvSpPr>
        <p:spPr>
          <a:xfrm>
            <a:off x="2452800" y="1260425"/>
            <a:ext cx="42384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Bree Serif"/>
                <a:ea typeface="Bree Serif"/>
                <a:cs typeface="Bree Serif"/>
                <a:sym typeface="Bree Serif"/>
              </a:rPr>
              <a:t>Top of the rack (ToR) switch</a:t>
            </a:r>
            <a:endParaRPr sz="2100">
              <a:latin typeface="Bree Serif"/>
              <a:ea typeface="Bree Serif"/>
              <a:cs typeface="Bree Serif"/>
              <a:sym typeface="Bree Serif"/>
            </a:endParaRPr>
          </a:p>
        </p:txBody>
      </p:sp>
      <p:sp>
        <p:nvSpPr>
          <p:cNvPr id="926" name="Google Shape;926;p73"/>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73"/>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3"/>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3"/>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3"/>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3"/>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3"/>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3"/>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3"/>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3"/>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73"/>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73"/>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73"/>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73"/>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73"/>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3"/>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942" name="Google Shape;942;p73"/>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943" name="Google Shape;943;p73"/>
          <p:cNvCxnSpPr>
            <a:stCxn id="940"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944" name="Google Shape;944;p73"/>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3"/>
          <p:cNvSpPr/>
          <p:nvPr/>
        </p:nvSpPr>
        <p:spPr>
          <a:xfrm>
            <a:off x="647327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3"/>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3"/>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3"/>
          <p:cNvSpPr/>
          <p:nvPr/>
        </p:nvSpPr>
        <p:spPr>
          <a:xfrm>
            <a:off x="7045500" y="2473475"/>
            <a:ext cx="6906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9" name="Google Shape;949;p73"/>
          <p:cNvPicPr preferRelativeResize="0"/>
          <p:nvPr/>
        </p:nvPicPr>
        <p:blipFill>
          <a:blip r:embed="rId3">
            <a:alphaModFix/>
          </a:blip>
          <a:stretch>
            <a:fillRect/>
          </a:stretch>
        </p:blipFill>
        <p:spPr>
          <a:xfrm>
            <a:off x="7151069" y="2553890"/>
            <a:ext cx="548699" cy="336819"/>
          </a:xfrm>
          <a:prstGeom prst="rect">
            <a:avLst/>
          </a:prstGeom>
          <a:noFill/>
          <a:ln>
            <a:noFill/>
          </a:ln>
        </p:spPr>
      </p:pic>
      <p:pic>
        <p:nvPicPr>
          <p:cNvPr id="950" name="Google Shape;950;p73"/>
          <p:cNvPicPr preferRelativeResize="0"/>
          <p:nvPr/>
        </p:nvPicPr>
        <p:blipFill>
          <a:blip r:embed="rId4">
            <a:alphaModFix/>
          </a:blip>
          <a:stretch>
            <a:fillRect/>
          </a:stretch>
        </p:blipFill>
        <p:spPr>
          <a:xfrm>
            <a:off x="5216325" y="2914010"/>
            <a:ext cx="522501" cy="350531"/>
          </a:xfrm>
          <a:prstGeom prst="rect">
            <a:avLst/>
          </a:prstGeom>
          <a:noFill/>
          <a:ln>
            <a:noFill/>
          </a:ln>
        </p:spPr>
      </p:pic>
      <p:pic>
        <p:nvPicPr>
          <p:cNvPr id="951" name="Google Shape;951;p73"/>
          <p:cNvPicPr preferRelativeResize="0"/>
          <p:nvPr/>
        </p:nvPicPr>
        <p:blipFill>
          <a:blip r:embed="rId5">
            <a:alphaModFix/>
          </a:blip>
          <a:stretch>
            <a:fillRect/>
          </a:stretch>
        </p:blipFill>
        <p:spPr>
          <a:xfrm>
            <a:off x="5911725" y="2510448"/>
            <a:ext cx="225000" cy="215754"/>
          </a:xfrm>
          <a:prstGeom prst="rect">
            <a:avLst/>
          </a:prstGeom>
          <a:noFill/>
          <a:ln>
            <a:noFill/>
          </a:ln>
        </p:spPr>
      </p:pic>
      <p:pic>
        <p:nvPicPr>
          <p:cNvPr id="952" name="Google Shape;952;p73"/>
          <p:cNvPicPr preferRelativeResize="0"/>
          <p:nvPr/>
        </p:nvPicPr>
        <p:blipFill>
          <a:blip r:embed="rId6">
            <a:alphaModFix/>
          </a:blip>
          <a:stretch>
            <a:fillRect/>
          </a:stretch>
        </p:blipFill>
        <p:spPr>
          <a:xfrm>
            <a:off x="4986000" y="3536700"/>
            <a:ext cx="483351" cy="2757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958" name="Google Shape;95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959" name="Google Shape;959;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0" name="Google Shape;960;p74"/>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4"/>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4"/>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4"/>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4"/>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4"/>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4"/>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4"/>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4"/>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4"/>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4"/>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4"/>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4"/>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4"/>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4"/>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4"/>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4"/>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977" name="Google Shape;977;p74"/>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978" name="Google Shape;978;p74"/>
          <p:cNvCxnSpPr>
            <a:stCxn id="975"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979" name="Google Shape;979;p74"/>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4"/>
          <p:cNvSpPr/>
          <p:nvPr/>
        </p:nvSpPr>
        <p:spPr>
          <a:xfrm>
            <a:off x="647327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4"/>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4"/>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3" name="Google Shape;983;p74"/>
          <p:cNvPicPr preferRelativeResize="0"/>
          <p:nvPr/>
        </p:nvPicPr>
        <p:blipFill>
          <a:blip r:embed="rId3">
            <a:alphaModFix/>
          </a:blip>
          <a:stretch>
            <a:fillRect/>
          </a:stretch>
        </p:blipFill>
        <p:spPr>
          <a:xfrm>
            <a:off x="7151069" y="2553890"/>
            <a:ext cx="548699" cy="336819"/>
          </a:xfrm>
          <a:prstGeom prst="rect">
            <a:avLst/>
          </a:prstGeom>
          <a:noFill/>
          <a:ln>
            <a:noFill/>
          </a:ln>
        </p:spPr>
      </p:pic>
      <p:pic>
        <p:nvPicPr>
          <p:cNvPr id="984" name="Google Shape;984;p74"/>
          <p:cNvPicPr preferRelativeResize="0"/>
          <p:nvPr/>
        </p:nvPicPr>
        <p:blipFill>
          <a:blip r:embed="rId4">
            <a:alphaModFix/>
          </a:blip>
          <a:stretch>
            <a:fillRect/>
          </a:stretch>
        </p:blipFill>
        <p:spPr>
          <a:xfrm>
            <a:off x="5216325" y="2914010"/>
            <a:ext cx="522501" cy="350531"/>
          </a:xfrm>
          <a:prstGeom prst="rect">
            <a:avLst/>
          </a:prstGeom>
          <a:noFill/>
          <a:ln>
            <a:noFill/>
          </a:ln>
        </p:spPr>
      </p:pic>
      <p:pic>
        <p:nvPicPr>
          <p:cNvPr id="985" name="Google Shape;985;p74"/>
          <p:cNvPicPr preferRelativeResize="0"/>
          <p:nvPr/>
        </p:nvPicPr>
        <p:blipFill>
          <a:blip r:embed="rId5">
            <a:alphaModFix/>
          </a:blip>
          <a:stretch>
            <a:fillRect/>
          </a:stretch>
        </p:blipFill>
        <p:spPr>
          <a:xfrm>
            <a:off x="5911725" y="2510448"/>
            <a:ext cx="225000" cy="215754"/>
          </a:xfrm>
          <a:prstGeom prst="rect">
            <a:avLst/>
          </a:prstGeom>
          <a:noFill/>
          <a:ln>
            <a:noFill/>
          </a:ln>
        </p:spPr>
      </p:pic>
      <p:pic>
        <p:nvPicPr>
          <p:cNvPr id="986" name="Google Shape;986;p74"/>
          <p:cNvPicPr preferRelativeResize="0"/>
          <p:nvPr/>
        </p:nvPicPr>
        <p:blipFill>
          <a:blip r:embed="rId6">
            <a:alphaModFix/>
          </a:blip>
          <a:stretch>
            <a:fillRect/>
          </a:stretch>
        </p:blipFill>
        <p:spPr>
          <a:xfrm>
            <a:off x="4986000" y="3536700"/>
            <a:ext cx="483351" cy="275701"/>
          </a:xfrm>
          <a:prstGeom prst="rect">
            <a:avLst/>
          </a:prstGeom>
          <a:noFill/>
          <a:ln>
            <a:noFill/>
          </a:ln>
        </p:spPr>
      </p:pic>
      <p:sp>
        <p:nvSpPr>
          <p:cNvPr id="987" name="Google Shape;987;p74"/>
          <p:cNvSpPr txBox="1"/>
          <p:nvPr/>
        </p:nvSpPr>
        <p:spPr>
          <a:xfrm>
            <a:off x="1697675" y="1353775"/>
            <a:ext cx="2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Buffer Management</a:t>
            </a:r>
            <a:endParaRPr i="1" sz="2100">
              <a:latin typeface="Bree Serif"/>
              <a:ea typeface="Bree Serif"/>
              <a:cs typeface="Bree Serif"/>
              <a:sym typeface="Bree Serif"/>
            </a:endParaRPr>
          </a:p>
        </p:txBody>
      </p:sp>
      <p:sp>
        <p:nvSpPr>
          <p:cNvPr id="988" name="Google Shape;988;p74"/>
          <p:cNvSpPr txBox="1"/>
          <p:nvPr/>
        </p:nvSpPr>
        <p:spPr>
          <a:xfrm>
            <a:off x="4050475" y="1353775"/>
            <a:ext cx="24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Active Queue Management</a:t>
            </a:r>
            <a:endParaRPr i="1" sz="2100">
              <a:latin typeface="Bree Serif"/>
              <a:ea typeface="Bree Serif"/>
              <a:cs typeface="Bree Serif"/>
              <a:sym typeface="Bree Serif"/>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994" name="Google Shape;99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995" name="Google Shape;995;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6" name="Google Shape;996;p75"/>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75"/>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5"/>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5"/>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5"/>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5"/>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5"/>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75"/>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75"/>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5"/>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5"/>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5"/>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5"/>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5"/>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5"/>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5"/>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5"/>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1013" name="Google Shape;1013;p75"/>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1014" name="Google Shape;1014;p75"/>
          <p:cNvCxnSpPr>
            <a:stCxn id="1011"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1015" name="Google Shape;1015;p75"/>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5"/>
          <p:cNvSpPr/>
          <p:nvPr/>
        </p:nvSpPr>
        <p:spPr>
          <a:xfrm>
            <a:off x="647327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75"/>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5"/>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5"/>
          <p:cNvSpPr txBox="1"/>
          <p:nvPr/>
        </p:nvSpPr>
        <p:spPr>
          <a:xfrm>
            <a:off x="1697675" y="1353775"/>
            <a:ext cx="2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Buffer Management</a:t>
            </a:r>
            <a:endParaRPr i="1" sz="2100">
              <a:latin typeface="Bree Serif"/>
              <a:ea typeface="Bree Serif"/>
              <a:cs typeface="Bree Serif"/>
              <a:sym typeface="Bree Serif"/>
            </a:endParaRPr>
          </a:p>
        </p:txBody>
      </p:sp>
      <p:sp>
        <p:nvSpPr>
          <p:cNvPr id="1020" name="Google Shape;1020;p75"/>
          <p:cNvSpPr txBox="1"/>
          <p:nvPr/>
        </p:nvSpPr>
        <p:spPr>
          <a:xfrm>
            <a:off x="4050475" y="1353775"/>
            <a:ext cx="24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Active Queue Management</a:t>
            </a:r>
            <a:endParaRPr i="1" sz="2100">
              <a:latin typeface="Bree Serif"/>
              <a:ea typeface="Bree Serif"/>
              <a:cs typeface="Bree Serif"/>
              <a:sym typeface="Bree Serif"/>
            </a:endParaRPr>
          </a:p>
        </p:txBody>
      </p:sp>
      <p:pic>
        <p:nvPicPr>
          <p:cNvPr id="1021" name="Google Shape;1021;p75"/>
          <p:cNvPicPr preferRelativeResize="0"/>
          <p:nvPr/>
        </p:nvPicPr>
        <p:blipFill>
          <a:blip r:embed="rId3">
            <a:alphaModFix/>
          </a:blip>
          <a:stretch>
            <a:fillRect/>
          </a:stretch>
        </p:blipFill>
        <p:spPr>
          <a:xfrm>
            <a:off x="2092917" y="2221200"/>
            <a:ext cx="732616" cy="350550"/>
          </a:xfrm>
          <a:prstGeom prst="rect">
            <a:avLst/>
          </a:prstGeom>
          <a:noFill/>
          <a:ln>
            <a:noFill/>
          </a:ln>
        </p:spPr>
      </p:pic>
      <p:sp>
        <p:nvSpPr>
          <p:cNvPr id="1022" name="Google Shape;1022;p75"/>
          <p:cNvSpPr/>
          <p:nvPr/>
        </p:nvSpPr>
        <p:spPr>
          <a:xfrm>
            <a:off x="2017500" y="2182275"/>
            <a:ext cx="8628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5"/>
          <p:cNvSpPr txBox="1"/>
          <p:nvPr/>
        </p:nvSpPr>
        <p:spPr>
          <a:xfrm>
            <a:off x="1641650" y="3132725"/>
            <a:ext cx="23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Bree Serif"/>
              <a:ea typeface="Bree Serif"/>
              <a:cs typeface="Bree Serif"/>
              <a:sym typeface="Bree Serif"/>
            </a:endParaRPr>
          </a:p>
        </p:txBody>
      </p:sp>
      <p:pic>
        <p:nvPicPr>
          <p:cNvPr id="1024" name="Google Shape;1024;p75"/>
          <p:cNvPicPr preferRelativeResize="0"/>
          <p:nvPr/>
        </p:nvPicPr>
        <p:blipFill>
          <a:blip r:embed="rId4">
            <a:alphaModFix/>
          </a:blip>
          <a:stretch>
            <a:fillRect/>
          </a:stretch>
        </p:blipFill>
        <p:spPr>
          <a:xfrm>
            <a:off x="1665273" y="3019788"/>
            <a:ext cx="177755" cy="224425"/>
          </a:xfrm>
          <a:prstGeom prst="rect">
            <a:avLst/>
          </a:prstGeom>
          <a:noFill/>
          <a:ln>
            <a:noFill/>
          </a:ln>
        </p:spPr>
      </p:pic>
      <p:sp>
        <p:nvSpPr>
          <p:cNvPr id="1025" name="Google Shape;1025;p75"/>
          <p:cNvSpPr txBox="1"/>
          <p:nvPr/>
        </p:nvSpPr>
        <p:spPr>
          <a:xfrm>
            <a:off x="1808275" y="2931900"/>
            <a:ext cx="27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 Total remaining shared buffer</a:t>
            </a:r>
            <a:endParaRPr>
              <a:latin typeface="Bree Serif"/>
              <a:ea typeface="Bree Serif"/>
              <a:cs typeface="Bree Serif"/>
              <a:sym typeface="Bree Serif"/>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1031" name="Google Shape;1031;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1032" name="Google Shape;1032;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3" name="Google Shape;1033;p76"/>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6"/>
          <p:cNvSpPr/>
          <p:nvPr/>
        </p:nvSpPr>
        <p:spPr>
          <a:xfrm>
            <a:off x="4643125" y="28907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6"/>
          <p:cNvSpPr/>
          <p:nvPr/>
        </p:nvSpPr>
        <p:spPr>
          <a:xfrm>
            <a:off x="69291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6"/>
          <p:cNvSpPr/>
          <p:nvPr/>
        </p:nvSpPr>
        <p:spPr>
          <a:xfrm>
            <a:off x="6700517"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6"/>
          <p:cNvSpPr/>
          <p:nvPr/>
        </p:nvSpPr>
        <p:spPr>
          <a:xfrm>
            <a:off x="6493674"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6"/>
          <p:cNvSpPr/>
          <p:nvPr/>
        </p:nvSpPr>
        <p:spPr>
          <a:xfrm>
            <a:off x="6225175" y="28980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6"/>
          <p:cNvSpPr/>
          <p:nvPr/>
        </p:nvSpPr>
        <p:spPr>
          <a:xfrm>
            <a:off x="60147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6"/>
          <p:cNvSpPr/>
          <p:nvPr/>
        </p:nvSpPr>
        <p:spPr>
          <a:xfrm>
            <a:off x="5786125" y="28980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6"/>
          <p:cNvSpPr/>
          <p:nvPr/>
        </p:nvSpPr>
        <p:spPr>
          <a:xfrm>
            <a:off x="6929117" y="33513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6"/>
          <p:cNvSpPr/>
          <p:nvPr/>
        </p:nvSpPr>
        <p:spPr>
          <a:xfrm>
            <a:off x="62433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6"/>
          <p:cNvSpPr/>
          <p:nvPr/>
        </p:nvSpPr>
        <p:spPr>
          <a:xfrm>
            <a:off x="6929125" y="38046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6"/>
          <p:cNvSpPr/>
          <p:nvPr/>
        </p:nvSpPr>
        <p:spPr>
          <a:xfrm>
            <a:off x="6471924"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6"/>
          <p:cNvSpPr/>
          <p:nvPr/>
        </p:nvSpPr>
        <p:spPr>
          <a:xfrm>
            <a:off x="6700523" y="33513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6"/>
          <p:cNvSpPr/>
          <p:nvPr/>
        </p:nvSpPr>
        <p:spPr>
          <a:xfrm>
            <a:off x="7197625" y="29018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6"/>
          <p:cNvSpPr/>
          <p:nvPr/>
        </p:nvSpPr>
        <p:spPr>
          <a:xfrm>
            <a:off x="7193450" y="33532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6"/>
          <p:cNvSpPr/>
          <p:nvPr/>
        </p:nvSpPr>
        <p:spPr>
          <a:xfrm>
            <a:off x="7197625" y="38046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6"/>
          <p:cNvSpPr txBox="1"/>
          <p:nvPr/>
        </p:nvSpPr>
        <p:spPr>
          <a:xfrm>
            <a:off x="7770425" y="32103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1050" name="Google Shape;1050;p76"/>
          <p:cNvCxnSpPr/>
          <p:nvPr/>
        </p:nvCxnSpPr>
        <p:spPr>
          <a:xfrm>
            <a:off x="7507875" y="30244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1051" name="Google Shape;1051;p76"/>
          <p:cNvCxnSpPr>
            <a:stCxn id="1048" idx="4"/>
          </p:cNvCxnSpPr>
          <p:nvPr/>
        </p:nvCxnSpPr>
        <p:spPr>
          <a:xfrm flipH="1" rot="10800000">
            <a:off x="7506675" y="36411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1052" name="Google Shape;1052;p76"/>
          <p:cNvSpPr/>
          <p:nvPr/>
        </p:nvSpPr>
        <p:spPr>
          <a:xfrm>
            <a:off x="67005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6"/>
          <p:cNvSpPr/>
          <p:nvPr/>
        </p:nvSpPr>
        <p:spPr>
          <a:xfrm>
            <a:off x="647327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6"/>
          <p:cNvSpPr/>
          <p:nvPr/>
        </p:nvSpPr>
        <p:spPr>
          <a:xfrm>
            <a:off x="62451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6"/>
          <p:cNvSpPr/>
          <p:nvPr/>
        </p:nvSpPr>
        <p:spPr>
          <a:xfrm>
            <a:off x="6017425" y="38046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6"/>
          <p:cNvSpPr txBox="1"/>
          <p:nvPr/>
        </p:nvSpPr>
        <p:spPr>
          <a:xfrm>
            <a:off x="1697675" y="1353775"/>
            <a:ext cx="2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Buffer Management</a:t>
            </a:r>
            <a:endParaRPr i="1" sz="2100">
              <a:latin typeface="Bree Serif"/>
              <a:ea typeface="Bree Serif"/>
              <a:cs typeface="Bree Serif"/>
              <a:sym typeface="Bree Serif"/>
            </a:endParaRPr>
          </a:p>
        </p:txBody>
      </p:sp>
      <p:sp>
        <p:nvSpPr>
          <p:cNvPr id="1057" name="Google Shape;1057;p76"/>
          <p:cNvSpPr txBox="1"/>
          <p:nvPr/>
        </p:nvSpPr>
        <p:spPr>
          <a:xfrm>
            <a:off x="4050475" y="1353775"/>
            <a:ext cx="24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Active Queue Management</a:t>
            </a:r>
            <a:endParaRPr i="1" sz="2100">
              <a:latin typeface="Bree Serif"/>
              <a:ea typeface="Bree Serif"/>
              <a:cs typeface="Bree Serif"/>
              <a:sym typeface="Bree Serif"/>
            </a:endParaRPr>
          </a:p>
        </p:txBody>
      </p:sp>
      <p:pic>
        <p:nvPicPr>
          <p:cNvPr id="1058" name="Google Shape;1058;p76"/>
          <p:cNvPicPr preferRelativeResize="0"/>
          <p:nvPr/>
        </p:nvPicPr>
        <p:blipFill>
          <a:blip r:embed="rId3">
            <a:alphaModFix/>
          </a:blip>
          <a:stretch>
            <a:fillRect/>
          </a:stretch>
        </p:blipFill>
        <p:spPr>
          <a:xfrm>
            <a:off x="2092917" y="2221200"/>
            <a:ext cx="732616" cy="350550"/>
          </a:xfrm>
          <a:prstGeom prst="rect">
            <a:avLst/>
          </a:prstGeom>
          <a:noFill/>
          <a:ln>
            <a:noFill/>
          </a:ln>
        </p:spPr>
      </p:pic>
      <p:pic>
        <p:nvPicPr>
          <p:cNvPr id="1059" name="Google Shape;1059;p76"/>
          <p:cNvPicPr preferRelativeResize="0"/>
          <p:nvPr/>
        </p:nvPicPr>
        <p:blipFill>
          <a:blip r:embed="rId4">
            <a:alphaModFix/>
          </a:blip>
          <a:stretch>
            <a:fillRect/>
          </a:stretch>
        </p:blipFill>
        <p:spPr>
          <a:xfrm>
            <a:off x="4400088" y="2221200"/>
            <a:ext cx="1137787" cy="350550"/>
          </a:xfrm>
          <a:prstGeom prst="rect">
            <a:avLst/>
          </a:prstGeom>
          <a:noFill/>
          <a:ln>
            <a:noFill/>
          </a:ln>
        </p:spPr>
      </p:pic>
      <p:sp>
        <p:nvSpPr>
          <p:cNvPr id="1060" name="Google Shape;1060;p76"/>
          <p:cNvSpPr/>
          <p:nvPr/>
        </p:nvSpPr>
        <p:spPr>
          <a:xfrm>
            <a:off x="4282675" y="2182275"/>
            <a:ext cx="1302900" cy="4284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1" name="Google Shape;1061;p76"/>
          <p:cNvPicPr preferRelativeResize="0"/>
          <p:nvPr/>
        </p:nvPicPr>
        <p:blipFill>
          <a:blip r:embed="rId5">
            <a:alphaModFix/>
          </a:blip>
          <a:stretch>
            <a:fillRect/>
          </a:stretch>
        </p:blipFill>
        <p:spPr>
          <a:xfrm>
            <a:off x="1665273" y="3019788"/>
            <a:ext cx="177755" cy="224425"/>
          </a:xfrm>
          <a:prstGeom prst="rect">
            <a:avLst/>
          </a:prstGeom>
          <a:noFill/>
          <a:ln>
            <a:noFill/>
          </a:ln>
        </p:spPr>
      </p:pic>
      <p:sp>
        <p:nvSpPr>
          <p:cNvPr id="1062" name="Google Shape;1062;p76"/>
          <p:cNvSpPr txBox="1"/>
          <p:nvPr/>
        </p:nvSpPr>
        <p:spPr>
          <a:xfrm>
            <a:off x="1808275" y="2931900"/>
            <a:ext cx="27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 Total remaining shared buffer</a:t>
            </a:r>
            <a:endParaRPr>
              <a:latin typeface="Bree Serif"/>
              <a:ea typeface="Bree Serif"/>
              <a:cs typeface="Bree Serif"/>
              <a:sym typeface="Bree Serif"/>
            </a:endParaRPr>
          </a:p>
        </p:txBody>
      </p:sp>
      <p:pic>
        <p:nvPicPr>
          <p:cNvPr id="1063" name="Google Shape;1063;p76"/>
          <p:cNvPicPr preferRelativeResize="0"/>
          <p:nvPr/>
        </p:nvPicPr>
        <p:blipFill>
          <a:blip r:embed="rId6">
            <a:alphaModFix/>
          </a:blip>
          <a:stretch>
            <a:fillRect/>
          </a:stretch>
        </p:blipFill>
        <p:spPr>
          <a:xfrm>
            <a:off x="1665275" y="3320865"/>
            <a:ext cx="177750" cy="286770"/>
          </a:xfrm>
          <a:prstGeom prst="rect">
            <a:avLst/>
          </a:prstGeom>
          <a:noFill/>
          <a:ln>
            <a:noFill/>
          </a:ln>
        </p:spPr>
      </p:pic>
      <p:sp>
        <p:nvSpPr>
          <p:cNvPr id="1064" name="Google Shape;1064;p76"/>
          <p:cNvSpPr txBox="1"/>
          <p:nvPr/>
        </p:nvSpPr>
        <p:spPr>
          <a:xfrm>
            <a:off x="1808275" y="3264150"/>
            <a:ext cx="27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 Queue length</a:t>
            </a:r>
            <a:endParaRPr>
              <a:latin typeface="Bree Serif"/>
              <a:ea typeface="Bree Serif"/>
              <a:cs typeface="Bree Serif"/>
              <a:sym typeface="Bree Serif"/>
            </a:endParaRPr>
          </a:p>
        </p:txBody>
      </p:sp>
      <p:pic>
        <p:nvPicPr>
          <p:cNvPr id="1065" name="Google Shape;1065;p76"/>
          <p:cNvPicPr preferRelativeResize="0"/>
          <p:nvPr/>
        </p:nvPicPr>
        <p:blipFill>
          <a:blip r:embed="rId7">
            <a:alphaModFix/>
          </a:blip>
          <a:stretch>
            <a:fillRect/>
          </a:stretch>
        </p:blipFill>
        <p:spPr>
          <a:xfrm>
            <a:off x="1641650" y="3718193"/>
            <a:ext cx="225000" cy="296815"/>
          </a:xfrm>
          <a:prstGeom prst="rect">
            <a:avLst/>
          </a:prstGeom>
          <a:noFill/>
          <a:ln>
            <a:noFill/>
          </a:ln>
        </p:spPr>
      </p:pic>
      <p:sp>
        <p:nvSpPr>
          <p:cNvPr id="1066" name="Google Shape;1066;p76"/>
          <p:cNvSpPr txBox="1"/>
          <p:nvPr/>
        </p:nvSpPr>
        <p:spPr>
          <a:xfrm>
            <a:off x="1808275" y="3684300"/>
            <a:ext cx="27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 Queue dequeue rate</a:t>
            </a:r>
            <a:endParaRPr>
              <a:latin typeface="Bree Serif"/>
              <a:ea typeface="Bree Serif"/>
              <a:cs typeface="Bree Serif"/>
              <a:sym typeface="Bree Serif"/>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1072" name="Google Shape;1072;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1073" name="Google Shape;1073;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4" name="Google Shape;1074;p77"/>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7"/>
          <p:cNvSpPr/>
          <p:nvPr/>
        </p:nvSpPr>
        <p:spPr>
          <a:xfrm>
            <a:off x="2737325" y="2847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1076" name="Google Shape;1076;p77"/>
          <p:cNvCxnSpPr>
            <a:stCxn id="1075" idx="2"/>
          </p:cNvCxnSpPr>
          <p:nvPr/>
        </p:nvCxnSpPr>
        <p:spPr>
          <a:xfrm flipH="1">
            <a:off x="3478175" y="3914800"/>
            <a:ext cx="1500" cy="406500"/>
          </a:xfrm>
          <a:prstGeom prst="straightConnector1">
            <a:avLst/>
          </a:prstGeom>
          <a:noFill/>
          <a:ln cap="flat" cmpd="sng" w="38100">
            <a:solidFill>
              <a:schemeClr val="dk2"/>
            </a:solidFill>
            <a:prstDash val="solid"/>
            <a:round/>
            <a:headEnd len="med" w="med" type="none"/>
            <a:tailEnd len="med" w="med" type="triangle"/>
          </a:ln>
        </p:spPr>
      </p:cxnSp>
      <p:sp>
        <p:nvSpPr>
          <p:cNvPr id="1077" name="Google Shape;1077;p77"/>
          <p:cNvSpPr txBox="1"/>
          <p:nvPr/>
        </p:nvSpPr>
        <p:spPr>
          <a:xfrm>
            <a:off x="2445100" y="3654000"/>
            <a:ext cx="1139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ree Serif"/>
                <a:ea typeface="Bree Serif"/>
                <a:cs typeface="Bree Serif"/>
                <a:sym typeface="Bree Serif"/>
              </a:rPr>
              <a:t>Drop</a:t>
            </a:r>
            <a:endParaRPr sz="1500">
              <a:latin typeface="Bree Serif"/>
              <a:ea typeface="Bree Serif"/>
              <a:cs typeface="Bree Serif"/>
              <a:sym typeface="Bree Serif"/>
            </a:endParaRPr>
          </a:p>
        </p:txBody>
      </p:sp>
      <p:cxnSp>
        <p:nvCxnSpPr>
          <p:cNvPr id="1078" name="Google Shape;1078;p77"/>
          <p:cNvCxnSpPr>
            <a:stCxn id="1075" idx="3"/>
            <a:endCxn id="1079" idx="1"/>
          </p:cNvCxnSpPr>
          <p:nvPr/>
        </p:nvCxnSpPr>
        <p:spPr>
          <a:xfrm>
            <a:off x="4222025" y="3381250"/>
            <a:ext cx="421200" cy="1800"/>
          </a:xfrm>
          <a:prstGeom prst="straightConnector1">
            <a:avLst/>
          </a:prstGeom>
          <a:noFill/>
          <a:ln cap="flat" cmpd="sng" w="38100">
            <a:solidFill>
              <a:schemeClr val="dk2"/>
            </a:solidFill>
            <a:prstDash val="solid"/>
            <a:round/>
            <a:headEnd len="med" w="med" type="none"/>
            <a:tailEnd len="med" w="med" type="triangle"/>
          </a:ln>
        </p:spPr>
      </p:cxnSp>
      <p:sp>
        <p:nvSpPr>
          <p:cNvPr id="1080" name="Google Shape;1080;p77"/>
          <p:cNvSpPr txBox="1"/>
          <p:nvPr/>
        </p:nvSpPr>
        <p:spPr>
          <a:xfrm>
            <a:off x="1537400" y="2349450"/>
            <a:ext cx="2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Buffer Management</a:t>
            </a:r>
            <a:endParaRPr i="1" sz="2100">
              <a:latin typeface="Bree Serif"/>
              <a:ea typeface="Bree Serif"/>
              <a:cs typeface="Bree Serif"/>
              <a:sym typeface="Bree Serif"/>
            </a:endParaRPr>
          </a:p>
        </p:txBody>
      </p:sp>
      <p:sp>
        <p:nvSpPr>
          <p:cNvPr id="1081" name="Google Shape;1081;p77"/>
          <p:cNvSpPr txBox="1"/>
          <p:nvPr/>
        </p:nvSpPr>
        <p:spPr>
          <a:xfrm>
            <a:off x="3535525" y="2806938"/>
            <a:ext cx="133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ree Serif"/>
                <a:ea typeface="Bree Serif"/>
                <a:cs typeface="Bree Serif"/>
                <a:sym typeface="Bree Serif"/>
              </a:rPr>
              <a:t>Enqueue</a:t>
            </a:r>
            <a:endParaRPr sz="1500">
              <a:latin typeface="Bree Serif"/>
              <a:ea typeface="Bree Serif"/>
              <a:cs typeface="Bree Serif"/>
              <a:sym typeface="Bree Serif"/>
            </a:endParaRPr>
          </a:p>
        </p:txBody>
      </p:sp>
      <p:sp>
        <p:nvSpPr>
          <p:cNvPr id="1082" name="Google Shape;1082;p77"/>
          <p:cNvSpPr/>
          <p:nvPr/>
        </p:nvSpPr>
        <p:spPr>
          <a:xfrm>
            <a:off x="4643125" y="26621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6929117"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6700517"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6493674"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6225175"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6014725"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5786125"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6929117" y="31227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6243324"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6929125" y="35760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6471924"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6700523"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p:nvPr/>
        </p:nvSpPr>
        <p:spPr>
          <a:xfrm>
            <a:off x="7197625" y="26732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7"/>
          <p:cNvSpPr/>
          <p:nvPr/>
        </p:nvSpPr>
        <p:spPr>
          <a:xfrm>
            <a:off x="7193450" y="31246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7"/>
          <p:cNvSpPr/>
          <p:nvPr/>
        </p:nvSpPr>
        <p:spPr>
          <a:xfrm>
            <a:off x="7197625" y="35760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txBox="1"/>
          <p:nvPr/>
        </p:nvSpPr>
        <p:spPr>
          <a:xfrm>
            <a:off x="7770425" y="29817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1098" name="Google Shape;1098;p77"/>
          <p:cNvCxnSpPr/>
          <p:nvPr/>
        </p:nvCxnSpPr>
        <p:spPr>
          <a:xfrm>
            <a:off x="7507875" y="27958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1099" name="Google Shape;1099;p77"/>
          <p:cNvCxnSpPr>
            <a:stCxn id="1096" idx="4"/>
          </p:cNvCxnSpPr>
          <p:nvPr/>
        </p:nvCxnSpPr>
        <p:spPr>
          <a:xfrm flipH="1" rot="10800000">
            <a:off x="7506675" y="34125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1100" name="Google Shape;1100;p77"/>
          <p:cNvSpPr/>
          <p:nvPr/>
        </p:nvSpPr>
        <p:spPr>
          <a:xfrm>
            <a:off x="67005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647327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62451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60174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4" name="Google Shape;1104;p77"/>
          <p:cNvPicPr preferRelativeResize="0"/>
          <p:nvPr/>
        </p:nvPicPr>
        <p:blipFill>
          <a:blip r:embed="rId3">
            <a:alphaModFix/>
          </a:blip>
          <a:stretch>
            <a:fillRect/>
          </a:stretch>
        </p:blipFill>
        <p:spPr>
          <a:xfrm>
            <a:off x="2940175" y="3243397"/>
            <a:ext cx="1077499" cy="27570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Background on Buffer Sharing</a:t>
            </a:r>
            <a:endParaRPr sz="2620"/>
          </a:p>
        </p:txBody>
      </p:sp>
      <p:sp>
        <p:nvSpPr>
          <p:cNvPr id="1110" name="Google Shape;1110;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solidFill>
                <a:srgbClr val="B7B7B7"/>
              </a:solidFill>
            </a:endParaRPr>
          </a:p>
        </p:txBody>
      </p:sp>
      <p:sp>
        <p:nvSpPr>
          <p:cNvPr id="1111" name="Google Shape;1111;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2" name="Google Shape;1112;p78"/>
          <p:cNvSpPr/>
          <p:nvPr/>
        </p:nvSpPr>
        <p:spPr>
          <a:xfrm>
            <a:off x="1407900" y="1243575"/>
            <a:ext cx="6328200" cy="322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8"/>
          <p:cNvSpPr/>
          <p:nvPr/>
        </p:nvSpPr>
        <p:spPr>
          <a:xfrm>
            <a:off x="2737325" y="28477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1114" name="Google Shape;1114;p78"/>
          <p:cNvCxnSpPr>
            <a:stCxn id="1113" idx="2"/>
          </p:cNvCxnSpPr>
          <p:nvPr/>
        </p:nvCxnSpPr>
        <p:spPr>
          <a:xfrm flipH="1">
            <a:off x="3478175" y="3914800"/>
            <a:ext cx="1500" cy="406500"/>
          </a:xfrm>
          <a:prstGeom prst="straightConnector1">
            <a:avLst/>
          </a:prstGeom>
          <a:noFill/>
          <a:ln cap="flat" cmpd="sng" w="38100">
            <a:solidFill>
              <a:schemeClr val="dk2"/>
            </a:solidFill>
            <a:prstDash val="solid"/>
            <a:round/>
            <a:headEnd len="med" w="med" type="none"/>
            <a:tailEnd len="med" w="med" type="triangle"/>
          </a:ln>
        </p:spPr>
      </p:cxnSp>
      <p:sp>
        <p:nvSpPr>
          <p:cNvPr id="1115" name="Google Shape;1115;p78"/>
          <p:cNvSpPr txBox="1"/>
          <p:nvPr/>
        </p:nvSpPr>
        <p:spPr>
          <a:xfrm>
            <a:off x="2445100" y="3654000"/>
            <a:ext cx="1139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ree Serif"/>
                <a:ea typeface="Bree Serif"/>
                <a:cs typeface="Bree Serif"/>
                <a:sym typeface="Bree Serif"/>
              </a:rPr>
              <a:t>Drop</a:t>
            </a:r>
            <a:endParaRPr sz="1500">
              <a:latin typeface="Bree Serif"/>
              <a:ea typeface="Bree Serif"/>
              <a:cs typeface="Bree Serif"/>
              <a:sym typeface="Bree Serif"/>
            </a:endParaRPr>
          </a:p>
        </p:txBody>
      </p:sp>
      <p:sp>
        <p:nvSpPr>
          <p:cNvPr id="1116" name="Google Shape;1116;p78"/>
          <p:cNvSpPr/>
          <p:nvPr/>
        </p:nvSpPr>
        <p:spPr>
          <a:xfrm>
            <a:off x="5404325" y="1247500"/>
            <a:ext cx="1484700" cy="1067100"/>
          </a:xfrm>
          <a:prstGeom prst="diamon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100">
              <a:latin typeface="Bree Serif"/>
              <a:ea typeface="Bree Serif"/>
              <a:cs typeface="Bree Serif"/>
              <a:sym typeface="Bree Serif"/>
            </a:endParaRPr>
          </a:p>
        </p:txBody>
      </p:sp>
      <p:cxnSp>
        <p:nvCxnSpPr>
          <p:cNvPr id="1117" name="Google Shape;1117;p78"/>
          <p:cNvCxnSpPr>
            <a:stCxn id="1116" idx="2"/>
          </p:cNvCxnSpPr>
          <p:nvPr/>
        </p:nvCxnSpPr>
        <p:spPr>
          <a:xfrm flipH="1">
            <a:off x="6145175" y="2314600"/>
            <a:ext cx="1500" cy="406500"/>
          </a:xfrm>
          <a:prstGeom prst="straightConnector1">
            <a:avLst/>
          </a:prstGeom>
          <a:noFill/>
          <a:ln cap="flat" cmpd="sng" w="38100">
            <a:solidFill>
              <a:schemeClr val="dk2"/>
            </a:solidFill>
            <a:prstDash val="solid"/>
            <a:round/>
            <a:headEnd len="med" w="med" type="none"/>
            <a:tailEnd len="med" w="med" type="triangle"/>
          </a:ln>
        </p:spPr>
      </p:cxnSp>
      <p:sp>
        <p:nvSpPr>
          <p:cNvPr id="1118" name="Google Shape;1118;p78"/>
          <p:cNvSpPr txBox="1"/>
          <p:nvPr/>
        </p:nvSpPr>
        <p:spPr>
          <a:xfrm>
            <a:off x="4838825" y="2053800"/>
            <a:ext cx="133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ree Serif"/>
                <a:ea typeface="Bree Serif"/>
                <a:cs typeface="Bree Serif"/>
                <a:sym typeface="Bree Serif"/>
              </a:rPr>
              <a:t>Enqueue</a:t>
            </a:r>
            <a:endParaRPr sz="1500">
              <a:latin typeface="Bree Serif"/>
              <a:ea typeface="Bree Serif"/>
              <a:cs typeface="Bree Serif"/>
              <a:sym typeface="Bree Serif"/>
            </a:endParaRPr>
          </a:p>
        </p:txBody>
      </p:sp>
      <p:cxnSp>
        <p:nvCxnSpPr>
          <p:cNvPr id="1119" name="Google Shape;1119;p78"/>
          <p:cNvCxnSpPr>
            <a:stCxn id="1116" idx="3"/>
          </p:cNvCxnSpPr>
          <p:nvPr/>
        </p:nvCxnSpPr>
        <p:spPr>
          <a:xfrm>
            <a:off x="6889025" y="1781050"/>
            <a:ext cx="421200" cy="1800"/>
          </a:xfrm>
          <a:prstGeom prst="straightConnector1">
            <a:avLst/>
          </a:prstGeom>
          <a:noFill/>
          <a:ln cap="flat" cmpd="sng" w="38100">
            <a:solidFill>
              <a:schemeClr val="dk2"/>
            </a:solidFill>
            <a:prstDash val="solid"/>
            <a:round/>
            <a:headEnd len="med" w="med" type="none"/>
            <a:tailEnd len="med" w="med" type="triangle"/>
          </a:ln>
        </p:spPr>
      </p:cxnSp>
      <p:sp>
        <p:nvSpPr>
          <p:cNvPr id="1120" name="Google Shape;1120;p78"/>
          <p:cNvSpPr txBox="1"/>
          <p:nvPr/>
        </p:nvSpPr>
        <p:spPr>
          <a:xfrm>
            <a:off x="6667625" y="1749000"/>
            <a:ext cx="133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Bree Serif"/>
                <a:ea typeface="Bree Serif"/>
                <a:cs typeface="Bree Serif"/>
                <a:sym typeface="Bree Serif"/>
              </a:rPr>
              <a:t>Drop</a:t>
            </a:r>
            <a:endParaRPr sz="1500">
              <a:latin typeface="Bree Serif"/>
              <a:ea typeface="Bree Serif"/>
              <a:cs typeface="Bree Serif"/>
              <a:sym typeface="Bree Serif"/>
            </a:endParaRPr>
          </a:p>
        </p:txBody>
      </p:sp>
      <p:sp>
        <p:nvSpPr>
          <p:cNvPr id="1121" name="Google Shape;1121;p78"/>
          <p:cNvSpPr txBox="1"/>
          <p:nvPr/>
        </p:nvSpPr>
        <p:spPr>
          <a:xfrm>
            <a:off x="1537400" y="2349450"/>
            <a:ext cx="203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Buffer Management</a:t>
            </a:r>
            <a:endParaRPr i="1" sz="2100">
              <a:latin typeface="Bree Serif"/>
              <a:ea typeface="Bree Serif"/>
              <a:cs typeface="Bree Serif"/>
              <a:sym typeface="Bree Serif"/>
            </a:endParaRPr>
          </a:p>
        </p:txBody>
      </p:sp>
      <p:sp>
        <p:nvSpPr>
          <p:cNvPr id="1122" name="Google Shape;1122;p78"/>
          <p:cNvSpPr txBox="1"/>
          <p:nvPr/>
        </p:nvSpPr>
        <p:spPr>
          <a:xfrm>
            <a:off x="3584200" y="1206450"/>
            <a:ext cx="24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latin typeface="Bree Serif"/>
                <a:ea typeface="Bree Serif"/>
                <a:cs typeface="Bree Serif"/>
                <a:sym typeface="Bree Serif"/>
              </a:rPr>
              <a:t>Active Queue</a:t>
            </a:r>
            <a:r>
              <a:rPr i="1" lang="en" sz="2100">
                <a:latin typeface="Bree Serif"/>
                <a:ea typeface="Bree Serif"/>
                <a:cs typeface="Bree Serif"/>
                <a:sym typeface="Bree Serif"/>
              </a:rPr>
              <a:t> Management</a:t>
            </a:r>
            <a:endParaRPr i="1" sz="2100">
              <a:latin typeface="Bree Serif"/>
              <a:ea typeface="Bree Serif"/>
              <a:cs typeface="Bree Serif"/>
              <a:sym typeface="Bree Serif"/>
            </a:endParaRPr>
          </a:p>
        </p:txBody>
      </p:sp>
      <p:cxnSp>
        <p:nvCxnSpPr>
          <p:cNvPr id="1123" name="Google Shape;1123;p78"/>
          <p:cNvCxnSpPr/>
          <p:nvPr/>
        </p:nvCxnSpPr>
        <p:spPr>
          <a:xfrm rot="-5400000">
            <a:off x="4025250" y="1988250"/>
            <a:ext cx="1611900" cy="1191900"/>
          </a:xfrm>
          <a:prstGeom prst="curvedConnector3">
            <a:avLst>
              <a:gd fmla="val 71112" name="adj1"/>
            </a:avLst>
          </a:prstGeom>
          <a:noFill/>
          <a:ln cap="flat" cmpd="sng" w="38100">
            <a:solidFill>
              <a:schemeClr val="dk2"/>
            </a:solidFill>
            <a:prstDash val="solid"/>
            <a:round/>
            <a:headEnd len="med" w="med" type="none"/>
            <a:tailEnd len="med" w="med" type="triangle"/>
          </a:ln>
        </p:spPr>
      </p:cxnSp>
      <p:sp>
        <p:nvSpPr>
          <p:cNvPr id="1124" name="Google Shape;1124;p78"/>
          <p:cNvSpPr/>
          <p:nvPr/>
        </p:nvSpPr>
        <p:spPr>
          <a:xfrm>
            <a:off x="4643125" y="2662100"/>
            <a:ext cx="2553300" cy="14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8"/>
          <p:cNvSpPr/>
          <p:nvPr/>
        </p:nvSpPr>
        <p:spPr>
          <a:xfrm>
            <a:off x="6929117"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8"/>
          <p:cNvSpPr/>
          <p:nvPr/>
        </p:nvSpPr>
        <p:spPr>
          <a:xfrm>
            <a:off x="6700517"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8"/>
          <p:cNvSpPr/>
          <p:nvPr/>
        </p:nvSpPr>
        <p:spPr>
          <a:xfrm>
            <a:off x="6493674"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8"/>
          <p:cNvSpPr/>
          <p:nvPr/>
        </p:nvSpPr>
        <p:spPr>
          <a:xfrm>
            <a:off x="6225175" y="2669400"/>
            <a:ext cx="2649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8"/>
          <p:cNvSpPr/>
          <p:nvPr/>
        </p:nvSpPr>
        <p:spPr>
          <a:xfrm>
            <a:off x="6014725"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8"/>
          <p:cNvSpPr/>
          <p:nvPr/>
        </p:nvSpPr>
        <p:spPr>
          <a:xfrm>
            <a:off x="5786125" y="2669400"/>
            <a:ext cx="225000" cy="22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8"/>
          <p:cNvSpPr/>
          <p:nvPr/>
        </p:nvSpPr>
        <p:spPr>
          <a:xfrm>
            <a:off x="6929117" y="3122700"/>
            <a:ext cx="2649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8"/>
          <p:cNvSpPr/>
          <p:nvPr/>
        </p:nvSpPr>
        <p:spPr>
          <a:xfrm>
            <a:off x="6243324"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8"/>
          <p:cNvSpPr/>
          <p:nvPr/>
        </p:nvSpPr>
        <p:spPr>
          <a:xfrm>
            <a:off x="6929125" y="3576000"/>
            <a:ext cx="2649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8"/>
          <p:cNvSpPr/>
          <p:nvPr/>
        </p:nvSpPr>
        <p:spPr>
          <a:xfrm>
            <a:off x="6471924"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8"/>
          <p:cNvSpPr/>
          <p:nvPr/>
        </p:nvSpPr>
        <p:spPr>
          <a:xfrm>
            <a:off x="6700523" y="3122700"/>
            <a:ext cx="225000" cy="228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8"/>
          <p:cNvSpPr/>
          <p:nvPr/>
        </p:nvSpPr>
        <p:spPr>
          <a:xfrm>
            <a:off x="7197625" y="2673275"/>
            <a:ext cx="309050" cy="224425"/>
          </a:xfrm>
          <a:prstGeom prst="flowChartMagneticDrum">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8"/>
          <p:cNvSpPr/>
          <p:nvPr/>
        </p:nvSpPr>
        <p:spPr>
          <a:xfrm>
            <a:off x="7193450" y="3124638"/>
            <a:ext cx="309050" cy="224425"/>
          </a:xfrm>
          <a:prstGeom prst="flowChartMagneticDrum">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8"/>
          <p:cNvSpPr/>
          <p:nvPr/>
        </p:nvSpPr>
        <p:spPr>
          <a:xfrm>
            <a:off x="7197625" y="3576000"/>
            <a:ext cx="309050" cy="224425"/>
          </a:xfrm>
          <a:prstGeom prst="flowChartMagneticDrum">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8"/>
          <p:cNvSpPr txBox="1"/>
          <p:nvPr/>
        </p:nvSpPr>
        <p:spPr>
          <a:xfrm>
            <a:off x="7770425" y="2981700"/>
            <a:ext cx="1062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Queues</a:t>
            </a:r>
            <a:endParaRPr sz="2100">
              <a:solidFill>
                <a:srgbClr val="B7B7B7"/>
              </a:solidFill>
              <a:latin typeface="Bree Serif"/>
              <a:ea typeface="Bree Serif"/>
              <a:cs typeface="Bree Serif"/>
              <a:sym typeface="Bree Serif"/>
            </a:endParaRPr>
          </a:p>
        </p:txBody>
      </p:sp>
      <p:cxnSp>
        <p:nvCxnSpPr>
          <p:cNvPr id="1140" name="Google Shape;1140;p78"/>
          <p:cNvCxnSpPr/>
          <p:nvPr/>
        </p:nvCxnSpPr>
        <p:spPr>
          <a:xfrm>
            <a:off x="7507875" y="2795838"/>
            <a:ext cx="690600" cy="249600"/>
          </a:xfrm>
          <a:prstGeom prst="straightConnector1">
            <a:avLst/>
          </a:prstGeom>
          <a:noFill/>
          <a:ln cap="flat" cmpd="sng" w="38100">
            <a:solidFill>
              <a:srgbClr val="666666"/>
            </a:solidFill>
            <a:prstDash val="solid"/>
            <a:round/>
            <a:headEnd len="med" w="med" type="none"/>
            <a:tailEnd len="med" w="med" type="triangle"/>
          </a:ln>
        </p:spPr>
      </p:cxnSp>
      <p:cxnSp>
        <p:nvCxnSpPr>
          <p:cNvPr id="1141" name="Google Shape;1141;p78"/>
          <p:cNvCxnSpPr>
            <a:stCxn id="1138" idx="4"/>
          </p:cNvCxnSpPr>
          <p:nvPr/>
        </p:nvCxnSpPr>
        <p:spPr>
          <a:xfrm flipH="1" rot="10800000">
            <a:off x="7506675" y="3412513"/>
            <a:ext cx="710700" cy="275700"/>
          </a:xfrm>
          <a:prstGeom prst="straightConnector1">
            <a:avLst/>
          </a:prstGeom>
          <a:noFill/>
          <a:ln cap="flat" cmpd="sng" w="38100">
            <a:solidFill>
              <a:srgbClr val="666666"/>
            </a:solidFill>
            <a:prstDash val="solid"/>
            <a:round/>
            <a:headEnd len="med" w="med" type="none"/>
            <a:tailEnd len="med" w="med" type="triangle"/>
          </a:ln>
        </p:spPr>
      </p:cxnSp>
      <p:sp>
        <p:nvSpPr>
          <p:cNvPr id="1142" name="Google Shape;1142;p78"/>
          <p:cNvSpPr/>
          <p:nvPr/>
        </p:nvSpPr>
        <p:spPr>
          <a:xfrm>
            <a:off x="67005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8"/>
          <p:cNvSpPr/>
          <p:nvPr/>
        </p:nvSpPr>
        <p:spPr>
          <a:xfrm>
            <a:off x="647327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8"/>
          <p:cNvSpPr/>
          <p:nvPr/>
        </p:nvSpPr>
        <p:spPr>
          <a:xfrm>
            <a:off x="62451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8"/>
          <p:cNvSpPr/>
          <p:nvPr/>
        </p:nvSpPr>
        <p:spPr>
          <a:xfrm>
            <a:off x="6017425" y="3576000"/>
            <a:ext cx="225000" cy="2283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6" name="Google Shape;1146;p78"/>
          <p:cNvPicPr preferRelativeResize="0"/>
          <p:nvPr/>
        </p:nvPicPr>
        <p:blipFill>
          <a:blip r:embed="rId3">
            <a:alphaModFix/>
          </a:blip>
          <a:stretch>
            <a:fillRect/>
          </a:stretch>
        </p:blipFill>
        <p:spPr>
          <a:xfrm>
            <a:off x="2940175" y="3243397"/>
            <a:ext cx="1077499" cy="275707"/>
          </a:xfrm>
          <a:prstGeom prst="rect">
            <a:avLst/>
          </a:prstGeom>
          <a:noFill/>
          <a:ln>
            <a:noFill/>
          </a:ln>
        </p:spPr>
      </p:pic>
      <p:pic>
        <p:nvPicPr>
          <p:cNvPr id="1147" name="Google Shape;1147;p78"/>
          <p:cNvPicPr preferRelativeResize="0"/>
          <p:nvPr/>
        </p:nvPicPr>
        <p:blipFill>
          <a:blip r:embed="rId4">
            <a:alphaModFix/>
          </a:blip>
          <a:stretch>
            <a:fillRect/>
          </a:stretch>
        </p:blipFill>
        <p:spPr>
          <a:xfrm>
            <a:off x="5533976" y="1663195"/>
            <a:ext cx="1191900" cy="23571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Shared buffer size in datacenter switches</a:t>
            </a:r>
            <a:endParaRPr sz="2620"/>
          </a:p>
        </p:txBody>
      </p:sp>
      <p:sp>
        <p:nvSpPr>
          <p:cNvPr id="1153" name="Google Shape;1153;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4" name="Google Shape;1154;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5" name="Google Shape;1155;p79"/>
          <p:cNvPicPr preferRelativeResize="0"/>
          <p:nvPr/>
        </p:nvPicPr>
        <p:blipFill>
          <a:blip r:embed="rId3">
            <a:alphaModFix/>
          </a:blip>
          <a:stretch>
            <a:fillRect/>
          </a:stretch>
        </p:blipFill>
        <p:spPr>
          <a:xfrm>
            <a:off x="2274625" y="1817055"/>
            <a:ext cx="4162801" cy="2538742"/>
          </a:xfrm>
          <a:prstGeom prst="rect">
            <a:avLst/>
          </a:prstGeom>
          <a:noFill/>
          <a:ln>
            <a:noFill/>
          </a:ln>
        </p:spPr>
      </p:pic>
      <p:sp>
        <p:nvSpPr>
          <p:cNvPr id="1156" name="Google Shape;1156;p79"/>
          <p:cNvSpPr txBox="1"/>
          <p:nvPr/>
        </p:nvSpPr>
        <p:spPr>
          <a:xfrm>
            <a:off x="2094000" y="959250"/>
            <a:ext cx="4956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rgbClr val="CC4125"/>
                </a:solidFill>
                <a:latin typeface="Bree Serif"/>
                <a:ea typeface="Bree Serif"/>
                <a:cs typeface="Bree Serif"/>
                <a:sym typeface="Bree Serif"/>
              </a:rPr>
              <a:t>Buffer per port per unit capacity (KB/port/Gbps) </a:t>
            </a:r>
            <a:endParaRPr sz="2300">
              <a:solidFill>
                <a:srgbClr val="CC4125"/>
              </a:solidFill>
              <a:latin typeface="Bree Serif"/>
              <a:ea typeface="Bree Serif"/>
              <a:cs typeface="Bree Serif"/>
              <a:sym typeface="Bree Serif"/>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 Advanced Congestion Control</a:t>
            </a:r>
            <a:endParaRPr sz="2620"/>
          </a:p>
        </p:txBody>
      </p:sp>
      <p:sp>
        <p:nvSpPr>
          <p:cNvPr id="1162" name="Google Shape;1162;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p>
        </p:txBody>
      </p:sp>
      <p:sp>
        <p:nvSpPr>
          <p:cNvPr id="1163" name="Google Shape;1163;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4" name="Google Shape;1164;p80"/>
          <p:cNvSpPr txBox="1"/>
          <p:nvPr/>
        </p:nvSpPr>
        <p:spPr>
          <a:xfrm>
            <a:off x="32746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Bree Serif"/>
                <a:ea typeface="Bree Serif"/>
                <a:cs typeface="Bree Serif"/>
                <a:sym typeface="Bree Serif"/>
              </a:rPr>
              <a:t>DCTCP</a:t>
            </a:r>
            <a:endParaRPr sz="2500">
              <a:solidFill>
                <a:srgbClr val="FF0000"/>
              </a:solidFill>
              <a:latin typeface="Bree Serif"/>
              <a:ea typeface="Bree Serif"/>
              <a:cs typeface="Bree Serif"/>
              <a:sym typeface="Bree Serif"/>
            </a:endParaRPr>
          </a:p>
        </p:txBody>
      </p:sp>
      <p:pic>
        <p:nvPicPr>
          <p:cNvPr id="1165" name="Google Shape;1165;p80"/>
          <p:cNvPicPr preferRelativeResize="0"/>
          <p:nvPr/>
        </p:nvPicPr>
        <p:blipFill>
          <a:blip r:embed="rId3">
            <a:alphaModFix/>
          </a:blip>
          <a:stretch>
            <a:fillRect/>
          </a:stretch>
        </p:blipFill>
        <p:spPr>
          <a:xfrm>
            <a:off x="2725375" y="1347050"/>
            <a:ext cx="3693250" cy="2754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pic>
        <p:nvPicPr>
          <p:cNvPr id="1170" name="Google Shape;1170;p81"/>
          <p:cNvPicPr preferRelativeResize="0"/>
          <p:nvPr/>
        </p:nvPicPr>
        <p:blipFill>
          <a:blip r:embed="rId3">
            <a:alphaModFix/>
          </a:blip>
          <a:stretch>
            <a:fillRect/>
          </a:stretch>
        </p:blipFill>
        <p:spPr>
          <a:xfrm>
            <a:off x="2725375" y="1347038"/>
            <a:ext cx="3693250" cy="2754223"/>
          </a:xfrm>
          <a:prstGeom prst="rect">
            <a:avLst/>
          </a:prstGeom>
          <a:noFill/>
          <a:ln>
            <a:noFill/>
          </a:ln>
        </p:spPr>
      </p:pic>
      <p:sp>
        <p:nvSpPr>
          <p:cNvPr id="1171" name="Google Shape;1171;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 Advanced Congestion Control</a:t>
            </a:r>
            <a:endParaRPr sz="2620"/>
          </a:p>
        </p:txBody>
      </p:sp>
      <p:sp>
        <p:nvSpPr>
          <p:cNvPr id="1172" name="Google Shape;1172;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500"/>
          </a:p>
        </p:txBody>
      </p:sp>
      <p:sp>
        <p:nvSpPr>
          <p:cNvPr id="1173" name="Google Shape;1173;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4" name="Google Shape;1174;p81"/>
          <p:cNvSpPr txBox="1"/>
          <p:nvPr/>
        </p:nvSpPr>
        <p:spPr>
          <a:xfrm>
            <a:off x="32746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Bree Serif"/>
                <a:ea typeface="Bree Serif"/>
                <a:cs typeface="Bree Serif"/>
                <a:sym typeface="Bree Serif"/>
              </a:rPr>
              <a:t>TIMELY</a:t>
            </a:r>
            <a:endParaRPr sz="2500">
              <a:solidFill>
                <a:srgbClr val="FF0000"/>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27" name="Google Shape;127;p19"/>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28" name="Google Shape;128;p19"/>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30" name="Google Shape;130;p19"/>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31" name="Google Shape;131;p19"/>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32" name="Google Shape;132;p19"/>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pic>
        <p:nvPicPr>
          <p:cNvPr id="1179" name="Google Shape;1179;p82"/>
          <p:cNvPicPr preferRelativeResize="0"/>
          <p:nvPr/>
        </p:nvPicPr>
        <p:blipFill>
          <a:blip r:embed="rId3">
            <a:alphaModFix/>
          </a:blip>
          <a:stretch>
            <a:fillRect/>
          </a:stretch>
        </p:blipFill>
        <p:spPr>
          <a:xfrm>
            <a:off x="2725375" y="1347055"/>
            <a:ext cx="3693250" cy="2754190"/>
          </a:xfrm>
          <a:prstGeom prst="rect">
            <a:avLst/>
          </a:prstGeom>
          <a:noFill/>
          <a:ln>
            <a:noFill/>
          </a:ln>
        </p:spPr>
      </p:pic>
      <p:sp>
        <p:nvSpPr>
          <p:cNvPr id="1180" name="Google Shape;118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 Advanced Congestion Control</a:t>
            </a:r>
            <a:endParaRPr sz="2620"/>
          </a:p>
        </p:txBody>
      </p:sp>
      <p:sp>
        <p:nvSpPr>
          <p:cNvPr id="1181" name="Google Shape;1181;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2" name="Google Shape;1182;p82"/>
          <p:cNvSpPr txBox="1"/>
          <p:nvPr/>
        </p:nvSpPr>
        <p:spPr>
          <a:xfrm>
            <a:off x="32746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0000"/>
                </a:solidFill>
                <a:latin typeface="Bree Serif"/>
                <a:ea typeface="Bree Serif"/>
                <a:cs typeface="Bree Serif"/>
                <a:sym typeface="Bree Serif"/>
              </a:rPr>
              <a:t>PowerTCP</a:t>
            </a:r>
            <a:endParaRPr sz="2500">
              <a:solidFill>
                <a:srgbClr val="FF0000"/>
              </a:solidFill>
              <a:latin typeface="Bree Serif"/>
              <a:ea typeface="Bree Serif"/>
              <a:cs typeface="Bree Serif"/>
              <a:sym typeface="Bree Serif"/>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1188" name="Google Shape;1188;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89" name="Google Shape;1189;p83"/>
          <p:cNvPicPr preferRelativeResize="0"/>
          <p:nvPr/>
        </p:nvPicPr>
        <p:blipFill>
          <a:blip r:embed="rId3">
            <a:alphaModFix/>
          </a:blip>
          <a:stretch>
            <a:fillRect/>
          </a:stretch>
        </p:blipFill>
        <p:spPr>
          <a:xfrm>
            <a:off x="3135975" y="1866350"/>
            <a:ext cx="2872049" cy="705400"/>
          </a:xfrm>
          <a:prstGeom prst="rect">
            <a:avLst/>
          </a:prstGeom>
          <a:noFill/>
          <a:ln>
            <a:noFill/>
          </a:ln>
        </p:spPr>
      </p:pic>
      <p:sp>
        <p:nvSpPr>
          <p:cNvPr id="1190" name="Google Shape;1190;p83"/>
          <p:cNvSpPr txBox="1"/>
          <p:nvPr/>
        </p:nvSpPr>
        <p:spPr>
          <a:xfrm>
            <a:off x="2481250" y="1238525"/>
            <a:ext cx="576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Threshold = alpha x (Remaining shared buffer)</a:t>
            </a:r>
            <a:endParaRPr sz="2100">
              <a:solidFill>
                <a:srgbClr val="B7B7B7"/>
              </a:solidFill>
              <a:latin typeface="Bree Serif"/>
              <a:ea typeface="Bree Serif"/>
              <a:cs typeface="Bree Serif"/>
              <a:sym typeface="Bree Serif"/>
            </a:endParaRPr>
          </a:p>
        </p:txBody>
      </p:sp>
      <p:pic>
        <p:nvPicPr>
          <p:cNvPr id="1191" name="Google Shape;1191;p83"/>
          <p:cNvPicPr preferRelativeResize="0"/>
          <p:nvPr/>
        </p:nvPicPr>
        <p:blipFill>
          <a:blip r:embed="rId4">
            <a:alphaModFix/>
          </a:blip>
          <a:stretch>
            <a:fillRect/>
          </a:stretch>
        </p:blipFill>
        <p:spPr>
          <a:xfrm>
            <a:off x="3372950" y="2767875"/>
            <a:ext cx="2832952" cy="572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1197" name="Google Shape;1197;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8" name="Google Shape;1198;p84"/>
          <p:cNvPicPr preferRelativeResize="0"/>
          <p:nvPr/>
        </p:nvPicPr>
        <p:blipFill>
          <a:blip r:embed="rId3">
            <a:alphaModFix/>
          </a:blip>
          <a:stretch>
            <a:fillRect/>
          </a:stretch>
        </p:blipFill>
        <p:spPr>
          <a:xfrm>
            <a:off x="3135975" y="1866350"/>
            <a:ext cx="2872049" cy="705400"/>
          </a:xfrm>
          <a:prstGeom prst="rect">
            <a:avLst/>
          </a:prstGeom>
          <a:noFill/>
          <a:ln>
            <a:noFill/>
          </a:ln>
        </p:spPr>
      </p:pic>
      <p:sp>
        <p:nvSpPr>
          <p:cNvPr id="1199" name="Google Shape;1199;p84"/>
          <p:cNvSpPr txBox="1"/>
          <p:nvPr/>
        </p:nvSpPr>
        <p:spPr>
          <a:xfrm>
            <a:off x="2481250" y="1238525"/>
            <a:ext cx="5769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100">
                <a:solidFill>
                  <a:srgbClr val="B7B7B7"/>
                </a:solidFill>
                <a:latin typeface="Bree Serif"/>
                <a:ea typeface="Bree Serif"/>
                <a:cs typeface="Bree Serif"/>
                <a:sym typeface="Bree Serif"/>
              </a:rPr>
              <a:t>Threshold = alpha x (Remaining shared buffer)</a:t>
            </a:r>
            <a:endParaRPr sz="2100">
              <a:solidFill>
                <a:srgbClr val="B7B7B7"/>
              </a:solidFill>
              <a:latin typeface="Bree Serif"/>
              <a:ea typeface="Bree Serif"/>
              <a:cs typeface="Bree Serif"/>
              <a:sym typeface="Bree Serif"/>
            </a:endParaRPr>
          </a:p>
        </p:txBody>
      </p:sp>
      <p:pic>
        <p:nvPicPr>
          <p:cNvPr id="1200" name="Google Shape;1200;p84"/>
          <p:cNvPicPr preferRelativeResize="0"/>
          <p:nvPr/>
        </p:nvPicPr>
        <p:blipFill>
          <a:blip r:embed="rId4">
            <a:alphaModFix/>
          </a:blip>
          <a:stretch>
            <a:fillRect/>
          </a:stretch>
        </p:blipFill>
        <p:spPr>
          <a:xfrm>
            <a:off x="3372950" y="2767875"/>
            <a:ext cx="2832952" cy="572700"/>
          </a:xfrm>
          <a:prstGeom prst="rect">
            <a:avLst/>
          </a:prstGeom>
          <a:noFill/>
          <a:ln>
            <a:noFill/>
          </a:ln>
        </p:spPr>
      </p:pic>
      <p:sp>
        <p:nvSpPr>
          <p:cNvPr id="1201" name="Google Shape;1201;p84"/>
          <p:cNvSpPr/>
          <p:nvPr/>
        </p:nvSpPr>
        <p:spPr>
          <a:xfrm>
            <a:off x="5101650" y="2820100"/>
            <a:ext cx="352800" cy="2640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4"/>
          <p:cNvSpPr/>
          <p:nvPr/>
        </p:nvSpPr>
        <p:spPr>
          <a:xfrm>
            <a:off x="5414325" y="3084100"/>
            <a:ext cx="352800" cy="2640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3" name="Google Shape;1203;p84"/>
          <p:cNvCxnSpPr>
            <a:endCxn id="1202" idx="2"/>
          </p:cNvCxnSpPr>
          <p:nvPr/>
        </p:nvCxnSpPr>
        <p:spPr>
          <a:xfrm rot="10800000">
            <a:off x="5590725" y="3348100"/>
            <a:ext cx="825300" cy="964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Dynamic Thresholds (State-of-the-art BM)</a:t>
            </a:r>
            <a:endParaRPr/>
          </a:p>
        </p:txBody>
      </p:sp>
      <p:sp>
        <p:nvSpPr>
          <p:cNvPr id="1209" name="Google Shape;1209;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0" name="Google Shape;1210;p85"/>
          <p:cNvPicPr preferRelativeResize="0"/>
          <p:nvPr/>
        </p:nvPicPr>
        <p:blipFill>
          <a:blip r:embed="rId3">
            <a:alphaModFix/>
          </a:blip>
          <a:stretch>
            <a:fillRect/>
          </a:stretch>
        </p:blipFill>
        <p:spPr>
          <a:xfrm>
            <a:off x="2018875" y="1303925"/>
            <a:ext cx="5106248" cy="253565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 FCTs</a:t>
            </a:r>
            <a:endParaRPr sz="2620"/>
          </a:p>
        </p:txBody>
      </p:sp>
      <p:sp>
        <p:nvSpPr>
          <p:cNvPr id="1216" name="Google Shape;1216;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17" name="Google Shape;1217;p86"/>
          <p:cNvSpPr txBox="1"/>
          <p:nvPr/>
        </p:nvSpPr>
        <p:spPr>
          <a:xfrm>
            <a:off x="3292865"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Short flows</a:t>
            </a:r>
            <a:endParaRPr sz="2100">
              <a:solidFill>
                <a:srgbClr val="FF0000"/>
              </a:solidFill>
              <a:latin typeface="Bree Serif"/>
              <a:ea typeface="Bree Serif"/>
              <a:cs typeface="Bree Serif"/>
              <a:sym typeface="Bree Serif"/>
            </a:endParaRPr>
          </a:p>
        </p:txBody>
      </p:sp>
      <p:pic>
        <p:nvPicPr>
          <p:cNvPr id="1218" name="Google Shape;1218;p86"/>
          <p:cNvPicPr preferRelativeResize="0"/>
          <p:nvPr/>
        </p:nvPicPr>
        <p:blipFill>
          <a:blip r:embed="rId4">
            <a:alphaModFix/>
          </a:blip>
          <a:stretch>
            <a:fillRect/>
          </a:stretch>
        </p:blipFill>
        <p:spPr>
          <a:xfrm>
            <a:off x="637576" y="1116375"/>
            <a:ext cx="7721242" cy="252600"/>
          </a:xfrm>
          <a:prstGeom prst="rect">
            <a:avLst/>
          </a:prstGeom>
          <a:noFill/>
          <a:ln>
            <a:noFill/>
          </a:ln>
        </p:spPr>
      </p:pic>
      <p:pic>
        <p:nvPicPr>
          <p:cNvPr id="1219" name="Google Shape;1219;p86"/>
          <p:cNvPicPr preferRelativeResize="0"/>
          <p:nvPr/>
        </p:nvPicPr>
        <p:blipFill>
          <a:blip r:embed="rId5">
            <a:alphaModFix/>
          </a:blip>
          <a:stretch>
            <a:fillRect/>
          </a:stretch>
        </p:blipFill>
        <p:spPr>
          <a:xfrm>
            <a:off x="2526692" y="1569733"/>
            <a:ext cx="3808850" cy="2581409"/>
          </a:xfrm>
          <a:prstGeom prst="rect">
            <a:avLst/>
          </a:prstGeom>
          <a:noFill/>
          <a:ln>
            <a:noFill/>
          </a:ln>
        </p:spPr>
      </p:pic>
      <p:cxnSp>
        <p:nvCxnSpPr>
          <p:cNvPr id="1220" name="Google Shape;1220;p86"/>
          <p:cNvCxnSpPr/>
          <p:nvPr/>
        </p:nvCxnSpPr>
        <p:spPr>
          <a:xfrm>
            <a:off x="6493700" y="2122075"/>
            <a:ext cx="9000" cy="983700"/>
          </a:xfrm>
          <a:prstGeom prst="straightConnector1">
            <a:avLst/>
          </a:prstGeom>
          <a:noFill/>
          <a:ln cap="flat" cmpd="sng" w="38100">
            <a:solidFill>
              <a:srgbClr val="B7B7B7"/>
            </a:solidFill>
            <a:prstDash val="solid"/>
            <a:round/>
            <a:headEnd len="med" w="med" type="none"/>
            <a:tailEnd len="med" w="med" type="triangle"/>
          </a:ln>
        </p:spPr>
      </p:cxnSp>
      <p:sp>
        <p:nvSpPr>
          <p:cNvPr id="1221" name="Google Shape;1221;p86"/>
          <p:cNvSpPr txBox="1"/>
          <p:nvPr/>
        </p:nvSpPr>
        <p:spPr>
          <a:xfrm>
            <a:off x="6621200" y="2468150"/>
            <a:ext cx="68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76%</a:t>
            </a:r>
            <a:endParaRPr sz="2100">
              <a:solidFill>
                <a:srgbClr val="B7B7B7"/>
              </a:solidFill>
              <a:latin typeface="Bree Serif"/>
              <a:ea typeface="Bree Serif"/>
              <a:cs typeface="Bree Serif"/>
              <a:sym typeface="Bree Serif"/>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87"/>
          <p:cNvSpPr/>
          <p:nvPr/>
        </p:nvSpPr>
        <p:spPr>
          <a:xfrm>
            <a:off x="4189650" y="2175175"/>
            <a:ext cx="6171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Evaluation - FCTs</a:t>
            </a:r>
            <a:endParaRPr sz="2620"/>
          </a:p>
        </p:txBody>
      </p:sp>
      <p:sp>
        <p:nvSpPr>
          <p:cNvPr id="1228" name="Google Shape;1228;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9" name="Google Shape;1229;p87"/>
          <p:cNvSpPr txBox="1"/>
          <p:nvPr/>
        </p:nvSpPr>
        <p:spPr>
          <a:xfrm>
            <a:off x="1217250"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Short flows</a:t>
            </a:r>
            <a:endParaRPr sz="2100">
              <a:solidFill>
                <a:srgbClr val="FF0000"/>
              </a:solidFill>
              <a:latin typeface="Bree Serif"/>
              <a:ea typeface="Bree Serif"/>
              <a:cs typeface="Bree Serif"/>
              <a:sym typeface="Bree Serif"/>
            </a:endParaRPr>
          </a:p>
        </p:txBody>
      </p:sp>
      <p:sp>
        <p:nvSpPr>
          <p:cNvPr id="1230" name="Google Shape;1230;p87"/>
          <p:cNvSpPr txBox="1"/>
          <p:nvPr/>
        </p:nvSpPr>
        <p:spPr>
          <a:xfrm>
            <a:off x="5706175" y="4047100"/>
            <a:ext cx="27519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0000"/>
                </a:solidFill>
                <a:latin typeface="Bree Serif"/>
                <a:ea typeface="Bree Serif"/>
                <a:cs typeface="Bree Serif"/>
                <a:sym typeface="Bree Serif"/>
              </a:rPr>
              <a:t>Incast flows</a:t>
            </a:r>
            <a:endParaRPr sz="2100">
              <a:solidFill>
                <a:srgbClr val="FF0000"/>
              </a:solidFill>
              <a:latin typeface="Bree Serif"/>
              <a:ea typeface="Bree Serif"/>
              <a:cs typeface="Bree Serif"/>
              <a:sym typeface="Bree Serif"/>
            </a:endParaRPr>
          </a:p>
        </p:txBody>
      </p:sp>
      <p:pic>
        <p:nvPicPr>
          <p:cNvPr id="1231" name="Google Shape;1231;p87"/>
          <p:cNvPicPr preferRelativeResize="0"/>
          <p:nvPr/>
        </p:nvPicPr>
        <p:blipFill>
          <a:blip r:embed="rId3">
            <a:alphaModFix/>
          </a:blip>
          <a:stretch>
            <a:fillRect/>
          </a:stretch>
        </p:blipFill>
        <p:spPr>
          <a:xfrm>
            <a:off x="637576" y="1116375"/>
            <a:ext cx="7721242" cy="252600"/>
          </a:xfrm>
          <a:prstGeom prst="rect">
            <a:avLst/>
          </a:prstGeom>
          <a:noFill/>
          <a:ln>
            <a:noFill/>
          </a:ln>
        </p:spPr>
      </p:pic>
      <p:pic>
        <p:nvPicPr>
          <p:cNvPr id="1232" name="Google Shape;1232;p87"/>
          <p:cNvPicPr preferRelativeResize="0"/>
          <p:nvPr/>
        </p:nvPicPr>
        <p:blipFill>
          <a:blip r:embed="rId4">
            <a:alphaModFix/>
          </a:blip>
          <a:stretch>
            <a:fillRect/>
          </a:stretch>
        </p:blipFill>
        <p:spPr>
          <a:xfrm>
            <a:off x="464875" y="1472154"/>
            <a:ext cx="3647048" cy="2471768"/>
          </a:xfrm>
          <a:prstGeom prst="rect">
            <a:avLst/>
          </a:prstGeom>
          <a:noFill/>
          <a:ln>
            <a:noFill/>
          </a:ln>
        </p:spPr>
      </p:pic>
      <p:pic>
        <p:nvPicPr>
          <p:cNvPr id="1233" name="Google Shape;1233;p87"/>
          <p:cNvPicPr preferRelativeResize="0"/>
          <p:nvPr/>
        </p:nvPicPr>
        <p:blipFill>
          <a:blip r:embed="rId5">
            <a:alphaModFix/>
          </a:blip>
          <a:stretch>
            <a:fillRect/>
          </a:stretch>
        </p:blipFill>
        <p:spPr>
          <a:xfrm>
            <a:off x="4973750" y="1472172"/>
            <a:ext cx="3647048" cy="2471733"/>
          </a:xfrm>
          <a:prstGeom prst="rect">
            <a:avLst/>
          </a:prstGeom>
          <a:noFill/>
          <a:ln>
            <a:noFill/>
          </a:ln>
        </p:spPr>
      </p:pic>
      <p:cxnSp>
        <p:nvCxnSpPr>
          <p:cNvPr id="1234" name="Google Shape;1234;p87"/>
          <p:cNvCxnSpPr/>
          <p:nvPr/>
        </p:nvCxnSpPr>
        <p:spPr>
          <a:xfrm>
            <a:off x="4159250" y="1969675"/>
            <a:ext cx="9000" cy="983700"/>
          </a:xfrm>
          <a:prstGeom prst="straightConnector1">
            <a:avLst/>
          </a:prstGeom>
          <a:noFill/>
          <a:ln cap="flat" cmpd="sng" w="38100">
            <a:solidFill>
              <a:srgbClr val="B7B7B7"/>
            </a:solidFill>
            <a:prstDash val="solid"/>
            <a:round/>
            <a:headEnd len="med" w="med" type="none"/>
            <a:tailEnd len="med" w="med" type="triangle"/>
          </a:ln>
        </p:spPr>
      </p:cxnSp>
      <p:sp>
        <p:nvSpPr>
          <p:cNvPr id="1235" name="Google Shape;1235;p87"/>
          <p:cNvSpPr txBox="1"/>
          <p:nvPr/>
        </p:nvSpPr>
        <p:spPr>
          <a:xfrm>
            <a:off x="4215563" y="2207575"/>
            <a:ext cx="68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38761D"/>
                </a:solidFill>
                <a:latin typeface="Bree Serif"/>
                <a:ea typeface="Bree Serif"/>
                <a:cs typeface="Bree Serif"/>
                <a:sym typeface="Bree Serif"/>
              </a:rPr>
              <a:t>76%</a:t>
            </a:r>
            <a:endParaRPr sz="2100">
              <a:solidFill>
                <a:srgbClr val="38761D"/>
              </a:solidFill>
              <a:latin typeface="Bree Serif"/>
              <a:ea typeface="Bree Serif"/>
              <a:cs typeface="Bree Serif"/>
              <a:sym typeface="Bree Serif"/>
            </a:endParaRPr>
          </a:p>
        </p:txBody>
      </p:sp>
      <p:cxnSp>
        <p:nvCxnSpPr>
          <p:cNvPr id="1236" name="Google Shape;1236;p87"/>
          <p:cNvCxnSpPr/>
          <p:nvPr/>
        </p:nvCxnSpPr>
        <p:spPr>
          <a:xfrm>
            <a:off x="7867900" y="2040563"/>
            <a:ext cx="9000" cy="983700"/>
          </a:xfrm>
          <a:prstGeom prst="straightConnector1">
            <a:avLst/>
          </a:prstGeom>
          <a:noFill/>
          <a:ln cap="flat" cmpd="sng" w="38100">
            <a:solidFill>
              <a:srgbClr val="B7B7B7"/>
            </a:solidFill>
            <a:prstDash val="solid"/>
            <a:round/>
            <a:headEnd len="med" w="med" type="none"/>
            <a:tailEnd len="med" w="med" type="triangle"/>
          </a:ln>
        </p:spPr>
      </p:cxnSp>
      <p:sp>
        <p:nvSpPr>
          <p:cNvPr id="1237" name="Google Shape;1237;p87"/>
          <p:cNvSpPr/>
          <p:nvPr/>
        </p:nvSpPr>
        <p:spPr>
          <a:xfrm>
            <a:off x="7970700" y="2246063"/>
            <a:ext cx="6171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7"/>
          <p:cNvSpPr txBox="1"/>
          <p:nvPr/>
        </p:nvSpPr>
        <p:spPr>
          <a:xfrm>
            <a:off x="7937688" y="2278463"/>
            <a:ext cx="683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38761D"/>
                </a:solidFill>
                <a:latin typeface="Bree Serif"/>
                <a:ea typeface="Bree Serif"/>
                <a:cs typeface="Bree Serif"/>
                <a:sym typeface="Bree Serif"/>
              </a:rPr>
              <a:t>80%</a:t>
            </a:r>
            <a:endParaRPr sz="2100">
              <a:solidFill>
                <a:srgbClr val="38761D"/>
              </a:solidFill>
              <a:latin typeface="Bree Serif"/>
              <a:ea typeface="Bree Serif"/>
              <a:cs typeface="Bree Serif"/>
              <a:sym typeface="Bree Serif"/>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Building blocks of ABM</a:t>
            </a:r>
            <a:endParaRPr sz="2620"/>
          </a:p>
        </p:txBody>
      </p:sp>
      <p:sp>
        <p:nvSpPr>
          <p:cNvPr id="1244" name="Google Shape;1244;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45" name="Google Shape;1245;p88"/>
          <p:cNvPicPr preferRelativeResize="0"/>
          <p:nvPr/>
        </p:nvPicPr>
        <p:blipFill>
          <a:blip r:embed="rId3">
            <a:alphaModFix/>
          </a:blip>
          <a:stretch>
            <a:fillRect/>
          </a:stretch>
        </p:blipFill>
        <p:spPr>
          <a:xfrm>
            <a:off x="605475" y="1701200"/>
            <a:ext cx="2872049" cy="705400"/>
          </a:xfrm>
          <a:prstGeom prst="rect">
            <a:avLst/>
          </a:prstGeom>
          <a:noFill/>
          <a:ln>
            <a:noFill/>
          </a:ln>
        </p:spPr>
      </p:pic>
      <p:sp>
        <p:nvSpPr>
          <p:cNvPr id="1246" name="Google Shape;1246;p88"/>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Dynamic Thresholds (BM)</a:t>
            </a:r>
            <a:endParaRPr sz="2100">
              <a:solidFill>
                <a:srgbClr val="B7B7B7"/>
              </a:solidFill>
              <a:latin typeface="Bree Serif"/>
              <a:ea typeface="Bree Serif"/>
              <a:cs typeface="Bree Serif"/>
              <a:sym typeface="Bree Serif"/>
            </a:endParaRPr>
          </a:p>
        </p:txBody>
      </p:sp>
      <p:sp>
        <p:nvSpPr>
          <p:cNvPr id="1247" name="Google Shape;1247;p88"/>
          <p:cNvSpPr txBox="1"/>
          <p:nvPr/>
        </p:nvSpPr>
        <p:spPr>
          <a:xfrm>
            <a:off x="540750" y="3036800"/>
            <a:ext cx="64095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B7B7B7"/>
              </a:buClr>
              <a:buSzPts val="2100"/>
              <a:buFont typeface="Bree Serif"/>
              <a:buChar char="-"/>
            </a:pPr>
            <a:r>
              <a:rPr lang="en" sz="2100">
                <a:solidFill>
                  <a:srgbClr val="B7B7B7"/>
                </a:solidFill>
                <a:latin typeface="Bree Serif"/>
                <a:ea typeface="Bree Serif"/>
                <a:cs typeface="Bree Serif"/>
                <a:sym typeface="Bree Serif"/>
              </a:rPr>
              <a:t>Priority inversion</a:t>
            </a:r>
            <a:endParaRPr sz="2100">
              <a:solidFill>
                <a:srgbClr val="B7B7B7"/>
              </a:solidFill>
              <a:latin typeface="Bree Serif"/>
              <a:ea typeface="Bree Serif"/>
              <a:cs typeface="Bree Serif"/>
              <a:sym typeface="Bree Serif"/>
            </a:endParaRPr>
          </a:p>
          <a:p>
            <a:pPr indent="-361950" lvl="0" marL="457200" rtl="0" algn="l">
              <a:spcBef>
                <a:spcPts val="0"/>
              </a:spcBef>
              <a:spcAft>
                <a:spcPts val="0"/>
              </a:spcAft>
              <a:buClr>
                <a:srgbClr val="B7B7B7"/>
              </a:buClr>
              <a:buSzPts val="2100"/>
              <a:buFont typeface="Bree Serif"/>
              <a:buChar char="-"/>
            </a:pPr>
            <a:r>
              <a:rPr lang="en" sz="2100">
                <a:solidFill>
                  <a:srgbClr val="B7B7B7"/>
                </a:solidFill>
                <a:latin typeface="Bree Serif"/>
                <a:ea typeface="Bree Serif"/>
                <a:cs typeface="Bree Serif"/>
                <a:sym typeface="Bree Serif"/>
              </a:rPr>
              <a:t>Oblivious to queue drain rate</a:t>
            </a:r>
            <a:endParaRPr sz="2100">
              <a:solidFill>
                <a:srgbClr val="B7B7B7"/>
              </a:solidFill>
              <a:latin typeface="Bree Serif"/>
              <a:ea typeface="Bree Serif"/>
              <a:cs typeface="Bree Serif"/>
              <a:sym typeface="Bree Serif"/>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Building blocks of ABM</a:t>
            </a:r>
            <a:endParaRPr sz="2620"/>
          </a:p>
        </p:txBody>
      </p:sp>
      <p:sp>
        <p:nvSpPr>
          <p:cNvPr id="1253" name="Google Shape;1253;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4" name="Google Shape;1254;p89"/>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Buffer Management</a:t>
            </a:r>
            <a:endParaRPr sz="2100">
              <a:solidFill>
                <a:srgbClr val="B7B7B7"/>
              </a:solidFill>
              <a:latin typeface="Bree Serif"/>
              <a:ea typeface="Bree Serif"/>
              <a:cs typeface="Bree Serif"/>
              <a:sym typeface="Bree Serif"/>
            </a:endParaRPr>
          </a:p>
        </p:txBody>
      </p:sp>
      <p:pic>
        <p:nvPicPr>
          <p:cNvPr id="1255" name="Google Shape;1255;p89"/>
          <p:cNvPicPr preferRelativeResize="0"/>
          <p:nvPr/>
        </p:nvPicPr>
        <p:blipFill>
          <a:blip r:embed="rId3">
            <a:alphaModFix/>
          </a:blip>
          <a:stretch>
            <a:fillRect/>
          </a:stretch>
        </p:blipFill>
        <p:spPr>
          <a:xfrm>
            <a:off x="605475" y="1701200"/>
            <a:ext cx="3411226" cy="421400"/>
          </a:xfrm>
          <a:prstGeom prst="rect">
            <a:avLst/>
          </a:prstGeom>
          <a:noFill/>
          <a:ln>
            <a:noFill/>
          </a:ln>
        </p:spPr>
      </p:pic>
      <p:sp>
        <p:nvSpPr>
          <p:cNvPr id="1256" name="Google Shape;1256;p89"/>
          <p:cNvSpPr/>
          <p:nvPr/>
        </p:nvSpPr>
        <p:spPr>
          <a:xfrm>
            <a:off x="2085475" y="1639700"/>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9"/>
          <p:cNvSpPr txBox="1"/>
          <p:nvPr/>
        </p:nvSpPr>
        <p:spPr>
          <a:xfrm>
            <a:off x="540750" y="3036800"/>
            <a:ext cx="64095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FF0000"/>
              </a:buClr>
              <a:buSzPts val="2100"/>
              <a:buFont typeface="Bree Serif"/>
              <a:buChar char="-"/>
            </a:pPr>
            <a:r>
              <a:rPr lang="en" sz="2100" strike="sngStrike">
                <a:solidFill>
                  <a:srgbClr val="FF0000"/>
                </a:solidFill>
                <a:latin typeface="Bree Serif"/>
                <a:ea typeface="Bree Serif"/>
                <a:cs typeface="Bree Serif"/>
                <a:sym typeface="Bree Serif"/>
              </a:rPr>
              <a:t>P</a:t>
            </a:r>
            <a:r>
              <a:rPr lang="en" sz="2100" strike="sngStrike">
                <a:solidFill>
                  <a:srgbClr val="FF0000"/>
                </a:solidFill>
                <a:latin typeface="Bree Serif"/>
                <a:ea typeface="Bree Serif"/>
                <a:cs typeface="Bree Serif"/>
                <a:sym typeface="Bree Serif"/>
              </a:rPr>
              <a:t>riority inversion</a:t>
            </a:r>
            <a:endParaRPr sz="2100" strike="sngStrike">
              <a:solidFill>
                <a:srgbClr val="FF0000"/>
              </a:solidFill>
              <a:latin typeface="Bree Serif"/>
              <a:ea typeface="Bree Serif"/>
              <a:cs typeface="Bree Serif"/>
              <a:sym typeface="Bree Serif"/>
            </a:endParaRPr>
          </a:p>
          <a:p>
            <a:pPr indent="-361950" lvl="0" marL="457200" rtl="0" algn="l">
              <a:spcBef>
                <a:spcPts val="0"/>
              </a:spcBef>
              <a:spcAft>
                <a:spcPts val="0"/>
              </a:spcAft>
              <a:buClr>
                <a:srgbClr val="B7B7B7"/>
              </a:buClr>
              <a:buSzPts val="2100"/>
              <a:buFont typeface="Bree Serif"/>
              <a:buChar char="-"/>
            </a:pPr>
            <a:r>
              <a:rPr lang="en" sz="2100">
                <a:solidFill>
                  <a:srgbClr val="B7B7B7"/>
                </a:solidFill>
                <a:latin typeface="Bree Serif"/>
                <a:ea typeface="Bree Serif"/>
                <a:cs typeface="Bree Serif"/>
                <a:sym typeface="Bree Serif"/>
              </a:rPr>
              <a:t>Oblivious to queue drain rate</a:t>
            </a:r>
            <a:endParaRPr sz="2100">
              <a:solidFill>
                <a:srgbClr val="B7B7B7"/>
              </a:solidFill>
              <a:latin typeface="Bree Serif"/>
              <a:ea typeface="Bree Serif"/>
              <a:cs typeface="Bree Serif"/>
              <a:sym typeface="Bree Serif"/>
            </a:endParaRPr>
          </a:p>
        </p:txBody>
      </p:sp>
      <p:cxnSp>
        <p:nvCxnSpPr>
          <p:cNvPr id="1258" name="Google Shape;1258;p89"/>
          <p:cNvCxnSpPr/>
          <p:nvPr/>
        </p:nvCxnSpPr>
        <p:spPr>
          <a:xfrm>
            <a:off x="2290813" y="2212400"/>
            <a:ext cx="6600" cy="449100"/>
          </a:xfrm>
          <a:prstGeom prst="straightConnector1">
            <a:avLst/>
          </a:prstGeom>
          <a:noFill/>
          <a:ln cap="flat" cmpd="sng" w="38100">
            <a:solidFill>
              <a:srgbClr val="CCCCCC"/>
            </a:solidFill>
            <a:prstDash val="solid"/>
            <a:round/>
            <a:headEnd len="med" w="med" type="none"/>
            <a:tailEnd len="med" w="med" type="triangle"/>
          </a:ln>
        </p:spPr>
      </p:cxnSp>
      <p:sp>
        <p:nvSpPr>
          <p:cNvPr id="1259" name="Google Shape;1259;p89"/>
          <p:cNvSpPr txBox="1"/>
          <p:nvPr/>
        </p:nvSpPr>
        <p:spPr>
          <a:xfrm>
            <a:off x="-12" y="2509100"/>
            <a:ext cx="475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B7B7B7"/>
                </a:solidFill>
                <a:latin typeface="Bree Serif"/>
                <a:ea typeface="Bree Serif"/>
                <a:cs typeface="Bree Serif"/>
                <a:sym typeface="Bree Serif"/>
              </a:rPr>
              <a:t># congested queues of priority p</a:t>
            </a:r>
            <a:endParaRPr i="1" sz="1800">
              <a:solidFill>
                <a:srgbClr val="B7B7B7"/>
              </a:solidFill>
              <a:latin typeface="Bree Serif"/>
              <a:ea typeface="Bree Serif"/>
              <a:cs typeface="Bree Serif"/>
              <a:sym typeface="Bree Serif"/>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1265" name="Google Shape;1265;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6" name="Google Shape;1266;p90"/>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sp>
        <p:nvSpPr>
          <p:cNvPr id="1267" name="Google Shape;1267;p90"/>
          <p:cNvSpPr txBox="1"/>
          <p:nvPr/>
        </p:nvSpPr>
        <p:spPr>
          <a:xfrm>
            <a:off x="540750" y="3036800"/>
            <a:ext cx="6409500" cy="8313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FF0000"/>
              </a:buClr>
              <a:buSzPts val="2100"/>
              <a:buFont typeface="Bree Serif"/>
              <a:buChar char="-"/>
            </a:pPr>
            <a:r>
              <a:rPr lang="en" sz="2100" strike="sngStrike">
                <a:solidFill>
                  <a:srgbClr val="FF0000"/>
                </a:solidFill>
                <a:latin typeface="Bree Serif"/>
                <a:ea typeface="Bree Serif"/>
                <a:cs typeface="Bree Serif"/>
                <a:sym typeface="Bree Serif"/>
              </a:rPr>
              <a:t>P</a:t>
            </a:r>
            <a:r>
              <a:rPr lang="en" sz="2100" strike="sngStrike">
                <a:solidFill>
                  <a:srgbClr val="FF0000"/>
                </a:solidFill>
                <a:latin typeface="Bree Serif"/>
                <a:ea typeface="Bree Serif"/>
                <a:cs typeface="Bree Serif"/>
                <a:sym typeface="Bree Serif"/>
              </a:rPr>
              <a:t>riority inversion</a:t>
            </a:r>
            <a:endParaRPr sz="2100" strike="sngStrike">
              <a:solidFill>
                <a:srgbClr val="FF0000"/>
              </a:solidFill>
              <a:latin typeface="Bree Serif"/>
              <a:ea typeface="Bree Serif"/>
              <a:cs typeface="Bree Serif"/>
              <a:sym typeface="Bree Serif"/>
            </a:endParaRPr>
          </a:p>
          <a:p>
            <a:pPr indent="-361950" lvl="0" marL="457200" rtl="0" algn="l">
              <a:spcBef>
                <a:spcPts val="0"/>
              </a:spcBef>
              <a:spcAft>
                <a:spcPts val="0"/>
              </a:spcAft>
              <a:buClr>
                <a:srgbClr val="FF0000"/>
              </a:buClr>
              <a:buSzPts val="2100"/>
              <a:buFont typeface="Bree Serif"/>
              <a:buChar char="-"/>
            </a:pPr>
            <a:r>
              <a:rPr lang="en" sz="2100" strike="sngStrike">
                <a:solidFill>
                  <a:srgbClr val="FF0000"/>
                </a:solidFill>
                <a:latin typeface="Bree Serif"/>
                <a:ea typeface="Bree Serif"/>
                <a:cs typeface="Bree Serif"/>
                <a:sym typeface="Bree Serif"/>
              </a:rPr>
              <a:t>Oblivious to queue drain rate</a:t>
            </a:r>
            <a:endParaRPr sz="2100" strike="sngStrike">
              <a:solidFill>
                <a:srgbClr val="FF0000"/>
              </a:solidFill>
              <a:latin typeface="Bree Serif"/>
              <a:ea typeface="Bree Serif"/>
              <a:cs typeface="Bree Serif"/>
              <a:sym typeface="Bree Serif"/>
            </a:endParaRPr>
          </a:p>
        </p:txBody>
      </p:sp>
      <p:pic>
        <p:nvPicPr>
          <p:cNvPr id="1268" name="Google Shape;1268;p90"/>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1269" name="Google Shape;1269;p90"/>
          <p:cNvSpPr/>
          <p:nvPr/>
        </p:nvSpPr>
        <p:spPr>
          <a:xfrm>
            <a:off x="2177750" y="1683400"/>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90"/>
          <p:cNvSpPr/>
          <p:nvPr/>
        </p:nvSpPr>
        <p:spPr>
          <a:xfrm>
            <a:off x="4439300" y="1625475"/>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ABM</a:t>
            </a:r>
            <a:endParaRPr sz="2620"/>
          </a:p>
        </p:txBody>
      </p:sp>
      <p:sp>
        <p:nvSpPr>
          <p:cNvPr id="1276" name="Google Shape;1276;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7" name="Google Shape;1277;p91"/>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F0000"/>
                </a:solidFill>
                <a:latin typeface="Bree Serif"/>
                <a:ea typeface="Bree Serif"/>
                <a:cs typeface="Bree Serif"/>
                <a:sym typeface="Bree Serif"/>
              </a:rPr>
              <a:t>A</a:t>
            </a:r>
            <a:r>
              <a:rPr lang="en" sz="2100">
                <a:solidFill>
                  <a:srgbClr val="B7B7B7"/>
                </a:solidFill>
                <a:latin typeface="Bree Serif"/>
                <a:ea typeface="Bree Serif"/>
                <a:cs typeface="Bree Serif"/>
                <a:sym typeface="Bree Serif"/>
              </a:rPr>
              <a:t>ctive </a:t>
            </a:r>
            <a:r>
              <a:rPr lang="en" sz="2100">
                <a:solidFill>
                  <a:srgbClr val="FF0000"/>
                </a:solidFill>
                <a:latin typeface="Bree Serif"/>
                <a:ea typeface="Bree Serif"/>
                <a:cs typeface="Bree Serif"/>
                <a:sym typeface="Bree Serif"/>
              </a:rPr>
              <a:t>B</a:t>
            </a:r>
            <a:r>
              <a:rPr lang="en" sz="2100">
                <a:solidFill>
                  <a:srgbClr val="B7B7B7"/>
                </a:solidFill>
                <a:latin typeface="Bree Serif"/>
                <a:ea typeface="Bree Serif"/>
                <a:cs typeface="Bree Serif"/>
                <a:sym typeface="Bree Serif"/>
              </a:rPr>
              <a:t>uffer </a:t>
            </a:r>
            <a:r>
              <a:rPr lang="en" sz="2100">
                <a:solidFill>
                  <a:srgbClr val="FF0000"/>
                </a:solidFill>
                <a:latin typeface="Bree Serif"/>
                <a:ea typeface="Bree Serif"/>
                <a:cs typeface="Bree Serif"/>
                <a:sym typeface="Bree Serif"/>
              </a:rPr>
              <a:t>M</a:t>
            </a:r>
            <a:r>
              <a:rPr lang="en" sz="2100">
                <a:solidFill>
                  <a:srgbClr val="B7B7B7"/>
                </a:solidFill>
                <a:latin typeface="Bree Serif"/>
                <a:ea typeface="Bree Serif"/>
                <a:cs typeface="Bree Serif"/>
                <a:sym typeface="Bree Serif"/>
              </a:rPr>
              <a:t>anagement</a:t>
            </a:r>
            <a:endParaRPr sz="2100">
              <a:solidFill>
                <a:srgbClr val="B7B7B7"/>
              </a:solidFill>
              <a:latin typeface="Bree Serif"/>
              <a:ea typeface="Bree Serif"/>
              <a:cs typeface="Bree Serif"/>
              <a:sym typeface="Bree Serif"/>
            </a:endParaRPr>
          </a:p>
        </p:txBody>
      </p:sp>
      <p:pic>
        <p:nvPicPr>
          <p:cNvPr id="1278" name="Google Shape;1278;p91"/>
          <p:cNvPicPr preferRelativeResize="0"/>
          <p:nvPr/>
        </p:nvPicPr>
        <p:blipFill>
          <a:blip r:embed="rId3">
            <a:alphaModFix/>
          </a:blip>
          <a:stretch>
            <a:fillRect/>
          </a:stretch>
        </p:blipFill>
        <p:spPr>
          <a:xfrm>
            <a:off x="588400" y="1653917"/>
            <a:ext cx="4159099" cy="544266"/>
          </a:xfrm>
          <a:prstGeom prst="rect">
            <a:avLst/>
          </a:prstGeom>
          <a:noFill/>
          <a:ln>
            <a:noFill/>
          </a:ln>
        </p:spPr>
      </p:pic>
      <p:sp>
        <p:nvSpPr>
          <p:cNvPr id="1279" name="Google Shape;1279;p91"/>
          <p:cNvSpPr/>
          <p:nvPr/>
        </p:nvSpPr>
        <p:spPr>
          <a:xfrm>
            <a:off x="2166425" y="1698575"/>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91"/>
          <p:cNvSpPr/>
          <p:nvPr/>
        </p:nvSpPr>
        <p:spPr>
          <a:xfrm>
            <a:off x="4439300" y="1625475"/>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0"/>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41" name="Google Shape;141;p20"/>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42" name="Google Shape;142;p20"/>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144" name="Google Shape;144;p20"/>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145" name="Google Shape;145;p20"/>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46" name="Google Shape;146;p20"/>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47" name="Google Shape;147;p20"/>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48" name="Google Shape;148;p20"/>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620"/>
              <a:t>Building blocks of ABM</a:t>
            </a:r>
            <a:endParaRPr sz="2620"/>
          </a:p>
        </p:txBody>
      </p:sp>
      <p:sp>
        <p:nvSpPr>
          <p:cNvPr id="1286" name="Google Shape;1286;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7" name="Google Shape;1287;p92"/>
          <p:cNvSpPr txBox="1"/>
          <p:nvPr/>
        </p:nvSpPr>
        <p:spPr>
          <a:xfrm>
            <a:off x="5456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Buffer Management</a:t>
            </a:r>
            <a:endParaRPr sz="2100">
              <a:solidFill>
                <a:srgbClr val="B7B7B7"/>
              </a:solidFill>
              <a:latin typeface="Bree Serif"/>
              <a:ea typeface="Bree Serif"/>
              <a:cs typeface="Bree Serif"/>
              <a:sym typeface="Bree Serif"/>
            </a:endParaRPr>
          </a:p>
        </p:txBody>
      </p:sp>
      <p:pic>
        <p:nvPicPr>
          <p:cNvPr id="1288" name="Google Shape;1288;p92"/>
          <p:cNvPicPr preferRelativeResize="0"/>
          <p:nvPr/>
        </p:nvPicPr>
        <p:blipFill>
          <a:blip r:embed="rId3">
            <a:alphaModFix/>
          </a:blip>
          <a:stretch>
            <a:fillRect/>
          </a:stretch>
        </p:blipFill>
        <p:spPr>
          <a:xfrm>
            <a:off x="605475" y="1701200"/>
            <a:ext cx="3411226" cy="421400"/>
          </a:xfrm>
          <a:prstGeom prst="rect">
            <a:avLst/>
          </a:prstGeom>
          <a:noFill/>
          <a:ln>
            <a:noFill/>
          </a:ln>
        </p:spPr>
      </p:pic>
      <p:sp>
        <p:nvSpPr>
          <p:cNvPr id="1289" name="Google Shape;1289;p92"/>
          <p:cNvSpPr/>
          <p:nvPr/>
        </p:nvSpPr>
        <p:spPr>
          <a:xfrm>
            <a:off x="2085475" y="1639700"/>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0" name="Google Shape;1290;p92"/>
          <p:cNvCxnSpPr/>
          <p:nvPr/>
        </p:nvCxnSpPr>
        <p:spPr>
          <a:xfrm>
            <a:off x="2290813" y="2212400"/>
            <a:ext cx="6600" cy="449100"/>
          </a:xfrm>
          <a:prstGeom prst="straightConnector1">
            <a:avLst/>
          </a:prstGeom>
          <a:noFill/>
          <a:ln cap="flat" cmpd="sng" w="38100">
            <a:solidFill>
              <a:srgbClr val="CCCCCC"/>
            </a:solidFill>
            <a:prstDash val="solid"/>
            <a:round/>
            <a:headEnd len="med" w="med" type="none"/>
            <a:tailEnd len="med" w="med" type="triangle"/>
          </a:ln>
        </p:spPr>
      </p:cxnSp>
      <p:sp>
        <p:nvSpPr>
          <p:cNvPr id="1291" name="Google Shape;1291;p92"/>
          <p:cNvSpPr txBox="1"/>
          <p:nvPr/>
        </p:nvSpPr>
        <p:spPr>
          <a:xfrm>
            <a:off x="-12" y="2509100"/>
            <a:ext cx="475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B7B7B7"/>
                </a:solidFill>
                <a:latin typeface="Bree Serif"/>
                <a:ea typeface="Bree Serif"/>
                <a:cs typeface="Bree Serif"/>
                <a:sym typeface="Bree Serif"/>
              </a:rPr>
              <a:t># congested queues of priority p</a:t>
            </a:r>
            <a:endParaRPr i="1" sz="1800">
              <a:solidFill>
                <a:srgbClr val="B7B7B7"/>
              </a:solidFill>
              <a:latin typeface="Bree Serif"/>
              <a:ea typeface="Bree Serif"/>
              <a:cs typeface="Bree Serif"/>
              <a:sym typeface="Bree Serif"/>
            </a:endParaRPr>
          </a:p>
        </p:txBody>
      </p:sp>
      <p:sp>
        <p:nvSpPr>
          <p:cNvPr id="1292" name="Google Shape;1292;p92"/>
          <p:cNvSpPr txBox="1"/>
          <p:nvPr/>
        </p:nvSpPr>
        <p:spPr>
          <a:xfrm>
            <a:off x="5193800" y="1131800"/>
            <a:ext cx="389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B7B7B7"/>
                </a:solidFill>
                <a:latin typeface="Bree Serif"/>
                <a:ea typeface="Bree Serif"/>
                <a:cs typeface="Bree Serif"/>
                <a:sym typeface="Bree Serif"/>
              </a:rPr>
              <a:t>Active Queue Management</a:t>
            </a:r>
            <a:endParaRPr sz="2100">
              <a:solidFill>
                <a:srgbClr val="B7B7B7"/>
              </a:solidFill>
              <a:latin typeface="Bree Serif"/>
              <a:ea typeface="Bree Serif"/>
              <a:cs typeface="Bree Serif"/>
              <a:sym typeface="Bree Serif"/>
            </a:endParaRPr>
          </a:p>
        </p:txBody>
      </p:sp>
      <p:pic>
        <p:nvPicPr>
          <p:cNvPr id="1293" name="Google Shape;1293;p92"/>
          <p:cNvPicPr preferRelativeResize="0"/>
          <p:nvPr/>
        </p:nvPicPr>
        <p:blipFill>
          <a:blip r:embed="rId4">
            <a:alphaModFix/>
          </a:blip>
          <a:stretch>
            <a:fillRect/>
          </a:stretch>
        </p:blipFill>
        <p:spPr>
          <a:xfrm>
            <a:off x="6147227" y="1639700"/>
            <a:ext cx="1638595" cy="459250"/>
          </a:xfrm>
          <a:prstGeom prst="rect">
            <a:avLst/>
          </a:prstGeom>
          <a:noFill/>
          <a:ln>
            <a:noFill/>
          </a:ln>
        </p:spPr>
      </p:pic>
      <p:sp>
        <p:nvSpPr>
          <p:cNvPr id="1294" name="Google Shape;1294;p92"/>
          <p:cNvSpPr/>
          <p:nvPr/>
        </p:nvSpPr>
        <p:spPr>
          <a:xfrm>
            <a:off x="7470575" y="1610575"/>
            <a:ext cx="391500" cy="572700"/>
          </a:xfrm>
          <a:prstGeom prst="rect">
            <a:avLst/>
          </a:prstGeom>
          <a:no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5" name="Google Shape;1295;p92"/>
          <p:cNvCxnSpPr/>
          <p:nvPr/>
        </p:nvCxnSpPr>
        <p:spPr>
          <a:xfrm>
            <a:off x="7675913" y="2183275"/>
            <a:ext cx="6600" cy="449100"/>
          </a:xfrm>
          <a:prstGeom prst="straightConnector1">
            <a:avLst/>
          </a:prstGeom>
          <a:noFill/>
          <a:ln cap="flat" cmpd="sng" w="38100">
            <a:solidFill>
              <a:srgbClr val="CCCCCC"/>
            </a:solidFill>
            <a:prstDash val="solid"/>
            <a:round/>
            <a:headEnd len="med" w="med" type="none"/>
            <a:tailEnd len="med" w="med" type="triangle"/>
          </a:ln>
        </p:spPr>
      </p:cxnSp>
      <p:sp>
        <p:nvSpPr>
          <p:cNvPr id="1296" name="Google Shape;1296;p92"/>
          <p:cNvSpPr txBox="1"/>
          <p:nvPr/>
        </p:nvSpPr>
        <p:spPr>
          <a:xfrm>
            <a:off x="6267575" y="2661500"/>
            <a:ext cx="2797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B7B7B7"/>
                </a:solidFill>
                <a:latin typeface="Bree Serif"/>
                <a:ea typeface="Bree Serif"/>
                <a:cs typeface="Bree Serif"/>
                <a:sym typeface="Bree Serif"/>
              </a:rPr>
              <a:t>Normalized dequeue rate</a:t>
            </a:r>
            <a:endParaRPr i="1" sz="1800">
              <a:solidFill>
                <a:srgbClr val="B7B7B7"/>
              </a:solidFill>
              <a:latin typeface="Bree Serif"/>
              <a:ea typeface="Bree Serif"/>
              <a:cs typeface="Bree Serif"/>
              <a:sym typeface="Bree Serif"/>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2" name="Google Shape;1302;p93"/>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93"/>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304" name="Google Shape;1304;p93"/>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93"/>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306" name="Google Shape;1306;p93"/>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307" name="Google Shape;1307;p93"/>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308" name="Google Shape;1308;p93"/>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93"/>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310" name="Google Shape;1310;p93"/>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1311" name="Google Shape;1311;p93"/>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1312" name="Google Shape;1312;p93"/>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3"/>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1314" name="Google Shape;1314;p93"/>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1315" name="Google Shape;1315;p93"/>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1316" name="Google Shape;1316;p93"/>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2" name="Google Shape;1322;p94"/>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94"/>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324" name="Google Shape;1324;p94"/>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94"/>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326" name="Google Shape;1326;p94"/>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327" name="Google Shape;1327;p94"/>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328" name="Google Shape;1328;p94"/>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4"/>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330" name="Google Shape;1330;p94"/>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1331" name="Google Shape;1331;p94"/>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1332" name="Google Shape;1332;p94"/>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94"/>
          <p:cNvSpPr txBox="1"/>
          <p:nvPr/>
        </p:nvSpPr>
        <p:spPr>
          <a:xfrm>
            <a:off x="1085625" y="848575"/>
            <a:ext cx="2133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DT</a:t>
            </a:r>
            <a:endParaRPr sz="2500">
              <a:solidFill>
                <a:srgbClr val="E06666"/>
              </a:solidFill>
              <a:latin typeface="Bree Serif"/>
              <a:ea typeface="Bree Serif"/>
              <a:cs typeface="Bree Serif"/>
              <a:sym typeface="Bree Serif"/>
            </a:endParaRPr>
          </a:p>
        </p:txBody>
      </p:sp>
      <p:cxnSp>
        <p:nvCxnSpPr>
          <p:cNvPr id="1334" name="Google Shape;1334;p94"/>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1335" name="Google Shape;1335;p94"/>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
        <p:nvSpPr>
          <p:cNvPr id="1336" name="Google Shape;1336;p94"/>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1337" name="Google Shape;1337;p94"/>
          <p:cNvSpPr/>
          <p:nvPr/>
        </p:nvSpPr>
        <p:spPr>
          <a:xfrm rot="-5400000">
            <a:off x="1650475" y="1128175"/>
            <a:ext cx="3013500" cy="793500"/>
          </a:xfrm>
          <a:prstGeom prst="rightArrow">
            <a:avLst>
              <a:gd fmla="val 50000" name="adj1"/>
              <a:gd fmla="val 50000" name="adj2"/>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Better isolation</a:t>
            </a:r>
            <a:endParaRPr sz="2200">
              <a:latin typeface="Bree Serif"/>
              <a:ea typeface="Bree Serif"/>
              <a:cs typeface="Bree Serif"/>
              <a:sym typeface="Bree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1"/>
          <p:cNvSpPr/>
          <p:nvPr/>
        </p:nvSpPr>
        <p:spPr>
          <a:xfrm>
            <a:off x="41244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2293850" y="3584008"/>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txBox="1"/>
          <p:nvPr/>
        </p:nvSpPr>
        <p:spPr>
          <a:xfrm>
            <a:off x="6517525" y="3488325"/>
            <a:ext cx="262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A4C2F4"/>
                </a:solidFill>
                <a:latin typeface="Bree Serif"/>
                <a:ea typeface="Bree Serif"/>
                <a:cs typeface="Bree Serif"/>
                <a:sym typeface="Bree Serif"/>
              </a:rPr>
              <a:t>AQM</a:t>
            </a:r>
            <a:endParaRPr sz="3000">
              <a:solidFill>
                <a:srgbClr val="A4C2F4"/>
              </a:solidFill>
              <a:latin typeface="Bree Serif"/>
              <a:ea typeface="Bree Serif"/>
              <a:cs typeface="Bree Serif"/>
              <a:sym typeface="Bree Serif"/>
            </a:endParaRPr>
          </a:p>
        </p:txBody>
      </p:sp>
      <p:sp>
        <p:nvSpPr>
          <p:cNvPr id="157" name="Google Shape;157;p21"/>
          <p:cNvSpPr/>
          <p:nvPr/>
        </p:nvSpPr>
        <p:spPr>
          <a:xfrm>
            <a:off x="927150" y="4018150"/>
            <a:ext cx="70275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queueing delay</a:t>
            </a:r>
            <a:endParaRPr sz="2500">
              <a:latin typeface="Bree Serif"/>
              <a:ea typeface="Bree Serif"/>
              <a:cs typeface="Bree Serif"/>
              <a:sym typeface="Bree Serif"/>
            </a:endParaRPr>
          </a:p>
        </p:txBody>
      </p:sp>
      <p:sp>
        <p:nvSpPr>
          <p:cNvPr id="158" name="Google Shape;158;p21"/>
          <p:cNvSpPr/>
          <p:nvPr/>
        </p:nvSpPr>
        <p:spPr>
          <a:xfrm>
            <a:off x="6412250" y="3584000"/>
            <a:ext cx="515100" cy="515100"/>
          </a:xfrm>
          <a:prstGeom prst="ellipse">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rot="-5400000">
            <a:off x="-986250" y="2116250"/>
            <a:ext cx="4216200" cy="867000"/>
          </a:xfrm>
          <a:prstGeom prst="rightArrow">
            <a:avLst>
              <a:gd fmla="val 50000" name="adj1"/>
              <a:gd fmla="val 50000" name="adj2"/>
            </a:avLst>
          </a:prstGeom>
          <a:gradFill>
            <a:gsLst>
              <a:gs pos="0">
                <a:srgbClr val="F2F2F2"/>
              </a:gs>
              <a:gs pos="100000">
                <a:srgbClr val="A6A6A6"/>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Bree Serif"/>
                <a:ea typeface="Bree Serif"/>
                <a:cs typeface="Bree Serif"/>
                <a:sym typeface="Bree Serif"/>
              </a:rPr>
              <a:t>Controlling total buffer</a:t>
            </a:r>
            <a:endParaRPr sz="2500">
              <a:latin typeface="Bree Serif"/>
              <a:ea typeface="Bree Serif"/>
              <a:cs typeface="Bree Serif"/>
              <a:sym typeface="Bree Serif"/>
            </a:endParaRPr>
          </a:p>
        </p:txBody>
      </p:sp>
      <p:sp>
        <p:nvSpPr>
          <p:cNvPr id="160" name="Google Shape;160;p21"/>
          <p:cNvSpPr txBox="1"/>
          <p:nvPr/>
        </p:nvSpPr>
        <p:spPr>
          <a:xfrm>
            <a:off x="354700" y="-93075"/>
            <a:ext cx="155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rgbClr val="E06666"/>
                </a:solidFill>
                <a:latin typeface="Bree Serif"/>
                <a:ea typeface="Bree Serif"/>
                <a:cs typeface="Bree Serif"/>
                <a:sym typeface="Bree Serif"/>
              </a:rPr>
              <a:t>BM</a:t>
            </a:r>
            <a:endParaRPr sz="3000">
              <a:solidFill>
                <a:srgbClr val="E06666"/>
              </a:solidFill>
              <a:latin typeface="Bree Serif"/>
              <a:ea typeface="Bree Serif"/>
              <a:cs typeface="Bree Serif"/>
              <a:sym typeface="Bree Serif"/>
            </a:endParaRPr>
          </a:p>
        </p:txBody>
      </p:sp>
      <p:sp>
        <p:nvSpPr>
          <p:cNvPr id="161" name="Google Shape;161;p21"/>
          <p:cNvSpPr txBox="1"/>
          <p:nvPr/>
        </p:nvSpPr>
        <p:spPr>
          <a:xfrm>
            <a:off x="3214200" y="3014600"/>
            <a:ext cx="256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Trimming</a:t>
            </a:r>
            <a:endParaRPr sz="2500">
              <a:solidFill>
                <a:srgbClr val="A4C2F4"/>
              </a:solidFill>
              <a:latin typeface="Bree Serif"/>
              <a:ea typeface="Bree Serif"/>
              <a:cs typeface="Bree Serif"/>
              <a:sym typeface="Bree Serif"/>
            </a:endParaRPr>
          </a:p>
        </p:txBody>
      </p:sp>
      <p:sp>
        <p:nvSpPr>
          <p:cNvPr id="162" name="Google Shape;162;p21"/>
          <p:cNvSpPr txBox="1"/>
          <p:nvPr/>
        </p:nvSpPr>
        <p:spPr>
          <a:xfrm>
            <a:off x="1519758" y="3014600"/>
            <a:ext cx="2172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ECN</a:t>
            </a:r>
            <a:endParaRPr sz="2500">
              <a:solidFill>
                <a:srgbClr val="A4C2F4"/>
              </a:solidFill>
              <a:latin typeface="Bree Serif"/>
              <a:ea typeface="Bree Serif"/>
              <a:cs typeface="Bree Serif"/>
              <a:sym typeface="Bree Serif"/>
            </a:endParaRPr>
          </a:p>
        </p:txBody>
      </p:sp>
      <p:sp>
        <p:nvSpPr>
          <p:cNvPr id="163" name="Google Shape;163;p21"/>
          <p:cNvSpPr txBox="1"/>
          <p:nvPr/>
        </p:nvSpPr>
        <p:spPr>
          <a:xfrm>
            <a:off x="5865050" y="3014600"/>
            <a:ext cx="1609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A4C2F4"/>
                </a:solidFill>
                <a:latin typeface="Bree Serif"/>
                <a:ea typeface="Bree Serif"/>
                <a:cs typeface="Bree Serif"/>
                <a:sym typeface="Bree Serif"/>
              </a:rPr>
              <a:t>Delay</a:t>
            </a:r>
            <a:endParaRPr sz="2500">
              <a:solidFill>
                <a:srgbClr val="A4C2F4"/>
              </a:solidFill>
              <a:latin typeface="Bree Serif"/>
              <a:ea typeface="Bree Serif"/>
              <a:cs typeface="Bree Serif"/>
              <a:sym typeface="Bree Serif"/>
            </a:endParaRPr>
          </a:p>
        </p:txBody>
      </p:sp>
      <p:sp>
        <p:nvSpPr>
          <p:cNvPr id="164" name="Google Shape;164;p21"/>
          <p:cNvSpPr/>
          <p:nvPr/>
        </p:nvSpPr>
        <p:spPr>
          <a:xfrm>
            <a:off x="3300725" y="2378550"/>
            <a:ext cx="3733500" cy="867000"/>
          </a:xfrm>
          <a:prstGeom prst="rightArrow">
            <a:avLst>
              <a:gd fmla="val 50000" name="adj1"/>
              <a:gd fmla="val 50000" name="adj2"/>
            </a:avLst>
          </a:prstGeom>
          <a:gradFill>
            <a:gsLst>
              <a:gs pos="0">
                <a:srgbClr val="D4E5F5"/>
              </a:gs>
              <a:gs pos="100000">
                <a:srgbClr val="70A4D5"/>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Bree Serif"/>
                <a:ea typeface="Bree Serif"/>
                <a:cs typeface="Bree Serif"/>
                <a:sym typeface="Bree Serif"/>
              </a:rPr>
              <a:t>Stable drain time</a:t>
            </a:r>
            <a:endParaRPr sz="2200">
              <a:latin typeface="Bree Serif"/>
              <a:ea typeface="Bree Serif"/>
              <a:cs typeface="Bree Serif"/>
              <a:sym typeface="Bree Serif"/>
            </a:endParaRPr>
          </a:p>
        </p:txBody>
      </p:sp>
      <p:sp>
        <p:nvSpPr>
          <p:cNvPr id="165" name="Google Shape;165;p21"/>
          <p:cNvSpPr/>
          <p:nvPr/>
        </p:nvSpPr>
        <p:spPr>
          <a:xfrm>
            <a:off x="1578617" y="1290650"/>
            <a:ext cx="515100" cy="515100"/>
          </a:xfrm>
          <a:prstGeom prst="ellipse">
            <a:avLst/>
          </a:prstGeom>
          <a:gradFill>
            <a:gsLst>
              <a:gs pos="0">
                <a:srgbClr val="F5D0D0"/>
              </a:gs>
              <a:gs pos="100000">
                <a:srgbClr val="D96868"/>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1836175" y="907375"/>
            <a:ext cx="21333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E06666"/>
                </a:solidFill>
                <a:latin typeface="Bree Serif"/>
                <a:ea typeface="Bree Serif"/>
                <a:cs typeface="Bree Serif"/>
                <a:sym typeface="Bree Serif"/>
              </a:rPr>
              <a:t>Dynamic Thresholds</a:t>
            </a:r>
            <a:endParaRPr sz="2500">
              <a:solidFill>
                <a:srgbClr val="E06666"/>
              </a:solidFill>
              <a:latin typeface="Bree Serif"/>
              <a:ea typeface="Bree Serif"/>
              <a:cs typeface="Bree Serif"/>
              <a:sym typeface="Bree Serif"/>
            </a:endParaRPr>
          </a:p>
        </p:txBody>
      </p:sp>
      <p:cxnSp>
        <p:nvCxnSpPr>
          <p:cNvPr id="167" name="Google Shape;167;p21"/>
          <p:cNvCxnSpPr/>
          <p:nvPr/>
        </p:nvCxnSpPr>
        <p:spPr>
          <a:xfrm rot="10800000">
            <a:off x="1836167" y="772550"/>
            <a:ext cx="0" cy="518100"/>
          </a:xfrm>
          <a:prstGeom prst="straightConnector1">
            <a:avLst/>
          </a:prstGeom>
          <a:noFill/>
          <a:ln cap="flat" cmpd="sng" w="38100">
            <a:solidFill>
              <a:srgbClr val="B7B7B7"/>
            </a:solidFill>
            <a:prstDash val="dot"/>
            <a:round/>
            <a:headEnd len="med" w="med" type="none"/>
            <a:tailEnd len="med" w="med" type="triangle"/>
          </a:ln>
        </p:spPr>
      </p:cxnSp>
      <p:cxnSp>
        <p:nvCxnSpPr>
          <p:cNvPr id="168" name="Google Shape;168;p21"/>
          <p:cNvCxnSpPr/>
          <p:nvPr/>
        </p:nvCxnSpPr>
        <p:spPr>
          <a:xfrm>
            <a:off x="1832225" y="1824875"/>
            <a:ext cx="0" cy="492900"/>
          </a:xfrm>
          <a:prstGeom prst="straightConnector1">
            <a:avLst/>
          </a:prstGeom>
          <a:noFill/>
          <a:ln cap="flat" cmpd="sng" w="38100">
            <a:solidFill>
              <a:srgbClr val="B7B7B7"/>
            </a:solidFill>
            <a:prstDash val="dot"/>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myDark">
  <a:themeElements>
    <a:clrScheme name="Simple Light">
      <a:dk1>
        <a:srgbClr val="000000"/>
      </a:dk1>
      <a:lt1>
        <a:srgbClr val="FFFFFF"/>
      </a:lt1>
      <a:dk2>
        <a:srgbClr val="595959"/>
      </a:dk2>
      <a:lt2>
        <a:srgbClr val="B7B7B7"/>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