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Pacifico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3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Yvonne-Anne Pignole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acific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07T10:15:56.150">
    <p:pos x="526" y="113"/>
    <p:text>embedding vs mapping</p:text>
  </p:cm>
  <p:cm authorId="0" idx="2" dt="2020-06-05T16:54:42.846">
    <p:pos x="2599" y="1897"/>
    <p:text>used for number of edges on previous slide! remove there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642136bf1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642136bf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6dc88c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6dc88c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642136bf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642136bf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96d8569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96d8569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642136bf1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642136bf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636dc88c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636dc88c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642136bf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642136bf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46bae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46bae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846bae3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846bae3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846bae3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846bae3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636dc88c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636dc88c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846bae3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846bae3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846bae3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846bae3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642136b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642136b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42136bf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42136bf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642136bf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642136bf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642136bf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642136bf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36dc88c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636dc88c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636dc88c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636dc88c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642136bf1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642136bf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6" name="Google Shape;146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7" name="Google Shape;14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2" name="Google Shape;15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8" name="Google Shape;15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7" name="Google Shape;167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3" name="Google Shape;173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8" name="Google Shape;178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8" name="Google Shape;198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2" name="Google Shape;202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7" name="Google Shape;207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2" name="Google Shape;212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8" name="Google Shape;218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3" name="Google Shape;223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2" name="Google Shape;232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8" name="Google Shape;238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3" name="Google Shape;243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3" name="Google Shape;253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8" name="Google Shape;258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3" name="Google Shape;263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7" name="Google Shape;267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350250" y="4758675"/>
            <a:ext cx="1232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Stefan Schmid</a:t>
            </a:r>
            <a:endParaRPr sz="9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1874500" y="4758675"/>
            <a:ext cx="49101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Cost-Efficient Embedding of Virtual Networks With and Without Routing Flexibility</a:t>
            </a:r>
            <a:endParaRPr sz="1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7076450" y="4758675"/>
            <a:ext cx="15372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IFIP Networking 2020</a:t>
            </a:r>
            <a:endParaRPr sz="1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4" name="Google Shape;104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0" name="Google Shape;110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7" name="Google Shape;117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2" name="Google Shape;122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" name="Google Shape;128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2" name="Google Shape;132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6" name="Google Shape;136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7" name="Google Shape;137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40" name="Google Shape;140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hyperlink" Target="https://www.graphclasses.org/classes/gc_108.html" TargetMode="External"/><Relationship Id="rId5" Type="http://schemas.openxmlformats.org/officeDocument/2006/relationships/hyperlink" Target="https://www.graphclasses.org/classes/gc_275.html" TargetMode="External"/><Relationship Id="rId6" Type="http://schemas.openxmlformats.org/officeDocument/2006/relationships/image" Target="../media/image21.png"/><Relationship Id="rId7" Type="http://schemas.openxmlformats.org/officeDocument/2006/relationships/hyperlink" Target="https://en.wikipedia.org/wiki/Cactus_grap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ctrTitle"/>
          </p:nvPr>
        </p:nvSpPr>
        <p:spPr>
          <a:xfrm>
            <a:off x="458475" y="439625"/>
            <a:ext cx="9081000" cy="17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/>
              <a:t>C</a:t>
            </a:r>
            <a:r>
              <a:rPr lang="hu" sz="3000"/>
              <a:t>ost-Efficient Embedding of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/>
              <a:t>Virtual Networks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/>
              <a:t>With and Without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/>
              <a:t>Routing Flexibility</a:t>
            </a:r>
            <a:endParaRPr sz="3000"/>
          </a:p>
        </p:txBody>
      </p:sp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873000" y="2452425"/>
            <a:ext cx="3881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IFIP Networking 2020</a:t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>
            <a:off x="458475" y="3334800"/>
            <a:ext cx="71907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Balázs Németh,  Budapest Univ. of Technology and Economics, Hungary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Yvonne-Anne Pignolet,  DFINITY, Switzerland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Matthias Rost,  TU Berlin, Germany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Stefan Schmid</a:t>
            </a: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Faculty of Computer Science, University of Vienna, Austria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Balázs Vass, </a:t>
            </a: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Budapest Univ. of Technology and Economics, Hungary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>
            <p:ph type="title"/>
          </p:nvPr>
        </p:nvSpPr>
        <p:spPr>
          <a:xfrm>
            <a:off x="1048800" y="295350"/>
            <a:ext cx="7317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Solving the Cost Valid Mapping Problem</a:t>
            </a:r>
            <a:endParaRPr/>
          </a:p>
        </p:txBody>
      </p:sp>
      <p:sp>
        <p:nvSpPr>
          <p:cNvPr id="356" name="Google Shape;356;p22"/>
          <p:cNvSpPr txBox="1"/>
          <p:nvPr>
            <p:ph idx="2" type="body"/>
          </p:nvPr>
        </p:nvSpPr>
        <p:spPr>
          <a:xfrm>
            <a:off x="1048800" y="2451475"/>
            <a:ext cx="71367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Given a tree decomposition T</a:t>
            </a:r>
            <a:r>
              <a:rPr baseline="-25000" lang="hu"/>
              <a:t>r</a:t>
            </a:r>
            <a:r>
              <a:rPr lang="hu"/>
              <a:t> of request graph r, a</a:t>
            </a:r>
            <a:r>
              <a:rPr lang="hu"/>
              <a:t>lgorithm DynVMP solves the CVMP optimally 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for details, see [6]:</a:t>
            </a:r>
            <a:br>
              <a:rPr lang="hu"/>
            </a:br>
            <a:r>
              <a:rPr lang="hu"/>
              <a:t>M. Rost, E. Döhne, and S. Schmid, “Parametrized complexity of virtual network embeddings: Dynamic &amp; linear programming approximations,”in ACM SIGCOMM Computer Communication Review. ACM, 2019.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801" y="2784950"/>
            <a:ext cx="1484125" cy="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8525" y="1502150"/>
            <a:ext cx="3866951" cy="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Polynomial Time Constant Approximation for Cost VNEP</a:t>
            </a:r>
            <a:endParaRPr/>
          </a:p>
        </p:txBody>
      </p:sp>
      <p:sp>
        <p:nvSpPr>
          <p:cNvPr id="365" name="Google Shape;36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4"/>
          <p:cNvSpPr txBox="1"/>
          <p:nvPr>
            <p:ph type="title"/>
          </p:nvPr>
        </p:nvSpPr>
        <p:spPr>
          <a:xfrm>
            <a:off x="1335200" y="29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LP Relaxation of Cost VNEP</a:t>
            </a:r>
            <a:endParaRPr/>
          </a:p>
        </p:txBody>
      </p:sp>
      <p:sp>
        <p:nvSpPr>
          <p:cNvPr id="372" name="Google Shape;372;p24"/>
          <p:cNvSpPr txBox="1"/>
          <p:nvPr>
            <p:ph idx="2" type="body"/>
          </p:nvPr>
        </p:nvSpPr>
        <p:spPr>
          <a:xfrm>
            <a:off x="4385650" y="1586438"/>
            <a:ext cx="4503000" cy="17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Both"/>
            </a:pPr>
            <a:r>
              <a:rPr lang="hu"/>
              <a:t>minimize sum of costs of fractional embeddings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Both"/>
            </a:pPr>
            <a:r>
              <a:rPr lang="hu"/>
              <a:t>enforce each request to be fully embedded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Both"/>
            </a:pPr>
            <a:r>
              <a:rPr lang="hu"/>
              <a:t>respect  capacities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00" y="1255550"/>
            <a:ext cx="3945275" cy="159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50" y="2974556"/>
            <a:ext cx="3945275" cy="16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4"/>
          <p:cNvSpPr/>
          <p:nvPr/>
        </p:nvSpPr>
        <p:spPr>
          <a:xfrm>
            <a:off x="5265400" y="3338050"/>
            <a:ext cx="2972400" cy="6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Analogously for Profit VNEP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5"/>
          <p:cNvSpPr txBox="1"/>
          <p:nvPr>
            <p:ph type="title"/>
          </p:nvPr>
        </p:nvSpPr>
        <p:spPr>
          <a:xfrm>
            <a:off x="1335200" y="29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Solve </a:t>
            </a:r>
            <a:r>
              <a:rPr lang="hu"/>
              <a:t>LP Relaxation of CVNEP</a:t>
            </a:r>
            <a:endParaRPr/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5230575" y="3531000"/>
            <a:ext cx="3703800" cy="111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hu"/>
              <a:t>Theorem 1: Alg. 3 solves LP 1 optimally in</a:t>
            </a:r>
            <a:endParaRPr b="1"/>
          </a:p>
        </p:txBody>
      </p:sp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85" name="Google Shape;3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250" y="1017200"/>
            <a:ext cx="2412800" cy="9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250" y="2025264"/>
            <a:ext cx="2639199" cy="10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625" y="992350"/>
            <a:ext cx="4958700" cy="34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2553" y="3990375"/>
            <a:ext cx="3259850" cy="4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6"/>
          <p:cNvSpPr txBox="1"/>
          <p:nvPr>
            <p:ph type="title"/>
          </p:nvPr>
        </p:nvSpPr>
        <p:spPr>
          <a:xfrm>
            <a:off x="1335200" y="29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Approximation of </a:t>
            </a:r>
            <a:r>
              <a:rPr lang="hu"/>
              <a:t>(the Integer)</a:t>
            </a:r>
            <a:r>
              <a:rPr lang="hu"/>
              <a:t> CVNEP</a:t>
            </a:r>
            <a:endParaRPr/>
          </a:p>
        </p:txBody>
      </p:sp>
      <p:sp>
        <p:nvSpPr>
          <p:cNvPr id="395" name="Google Shape;395;p26"/>
          <p:cNvSpPr txBox="1"/>
          <p:nvPr>
            <p:ph idx="2" type="body"/>
          </p:nvPr>
        </p:nvSpPr>
        <p:spPr>
          <a:xfrm>
            <a:off x="4651650" y="1342900"/>
            <a:ext cx="4279800" cy="2949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Theorem 2: </a:t>
            </a:r>
            <a:r>
              <a:rPr lang="hu"/>
              <a:t>Algorithm 5 </a:t>
            </a:r>
            <a:r>
              <a:rPr lang="hu"/>
              <a:t>(α, β, γ)-</a:t>
            </a:r>
            <a:r>
              <a:rPr lang="hu"/>
              <a:t>approximates CVNEP.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Approximation ratios </a:t>
            </a:r>
            <a:r>
              <a:rPr lang="hu"/>
              <a:t>β, γ (for node and edge capacity exceedance, resp.) are: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hu"/>
            </a:br>
            <a:br>
              <a:rPr lang="hu"/>
            </a:br>
            <a:r>
              <a:rPr lang="hu"/>
              <a:t>Runtime in </a:t>
            </a:r>
            <a:endParaRPr/>
          </a:p>
        </p:txBody>
      </p:sp>
      <p:sp>
        <p:nvSpPr>
          <p:cNvPr id="396" name="Google Shape;396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97" name="Google Shape;3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25" y="1089075"/>
            <a:ext cx="4334950" cy="3195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9226" y="759600"/>
            <a:ext cx="3409849" cy="19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6">
            <a:alphaModFix/>
          </a:blip>
          <a:srcRect b="11710" l="0" r="0" t="-11710"/>
          <a:stretch/>
        </p:blipFill>
        <p:spPr>
          <a:xfrm>
            <a:off x="5846969" y="3756463"/>
            <a:ext cx="2665024" cy="3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9200" y="2311931"/>
            <a:ext cx="3491301" cy="112923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/>
          <p:nvPr/>
        </p:nvSpPr>
        <p:spPr>
          <a:xfrm>
            <a:off x="2867825" y="4425975"/>
            <a:ext cx="4446900" cy="393600"/>
          </a:xfrm>
          <a:prstGeom prst="wedgeRoundRectCallout">
            <a:avLst>
              <a:gd fmla="val -28460" name="adj1"/>
              <a:gd fmla="val -26298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differs from profit version by pruning costly mappings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Evaluation</a:t>
            </a:r>
            <a:endParaRPr/>
          </a:p>
        </p:txBody>
      </p:sp>
      <p:sp>
        <p:nvSpPr>
          <p:cNvPr id="407" name="Google Shape;407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000" y="418950"/>
            <a:ext cx="3844950" cy="22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8"/>
          <p:cNvSpPr txBox="1"/>
          <p:nvPr>
            <p:ph type="title"/>
          </p:nvPr>
        </p:nvSpPr>
        <p:spPr>
          <a:xfrm>
            <a:off x="11187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Synthetic Experiments</a:t>
            </a:r>
            <a:endParaRPr/>
          </a:p>
        </p:txBody>
      </p:sp>
      <p:sp>
        <p:nvSpPr>
          <p:cNvPr id="414" name="Google Shape;41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dk2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1151050" y="583900"/>
            <a:ext cx="36003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Substrate: cactus graphs</a:t>
            </a:r>
            <a:br>
              <a:rPr lang="hu"/>
            </a:br>
            <a:r>
              <a:rPr lang="hu"/>
              <a:t> (model industrial communication networks)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Request: series-parallel graphs </a:t>
            </a:r>
            <a:br>
              <a:rPr lang="hu"/>
            </a:br>
            <a:r>
              <a:rPr lang="hu"/>
              <a:t>(model control loops, map-reduce apps, etc.)</a:t>
            </a:r>
            <a:endParaRPr/>
          </a:p>
        </p:txBody>
      </p:sp>
      <p:sp>
        <p:nvSpPr>
          <p:cNvPr id="416" name="Google Shape;416;p28"/>
          <p:cNvSpPr txBox="1"/>
          <p:nvPr>
            <p:ph idx="2" type="body"/>
          </p:nvPr>
        </p:nvSpPr>
        <p:spPr>
          <a:xfrm>
            <a:off x="3879000" y="4387875"/>
            <a:ext cx="52650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cactus </a:t>
            </a:r>
            <a:r>
              <a:rPr lang="hu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https://www.graphclasses.org/classes/gc_108.html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series-parallel: </a:t>
            </a:r>
            <a:r>
              <a:rPr lang="hu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https://www.graphclasses.org/classes/gc_275.html</a:t>
            </a:r>
            <a:endParaRPr sz="900"/>
          </a:p>
        </p:txBody>
      </p:sp>
      <p:sp>
        <p:nvSpPr>
          <p:cNvPr id="417" name="Google Shape;417;p28"/>
          <p:cNvSpPr txBox="1"/>
          <p:nvPr/>
        </p:nvSpPr>
        <p:spPr>
          <a:xfrm>
            <a:off x="7526525" y="2053650"/>
            <a:ext cx="15171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600">
                <a:latin typeface="Nunito"/>
                <a:ea typeface="Nunito"/>
                <a:cs typeface="Nunito"/>
                <a:sym typeface="Nunito"/>
              </a:rPr>
              <a:t>J. Keller et. al. PEELSCHED: a Simple and Parallel Scheduling Algorithm for Static Taskgraphs, PARS: Parallel-Algorithmen, -Rechnerstrukturen und -Systemsoftware: Vol. 28, No. 1. Gesellschaft für Informatik e.V.. (S. 100-109). DOI: 10.1007/BF03341989 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8" name="Google Shape;4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403975" y="1331525"/>
            <a:ext cx="2385225" cy="35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8"/>
          <p:cNvSpPr txBox="1"/>
          <p:nvPr/>
        </p:nvSpPr>
        <p:spPr>
          <a:xfrm>
            <a:off x="584675" y="4085200"/>
            <a:ext cx="191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00" u="sng">
                <a:solidFill>
                  <a:schemeClr val="hlink"/>
                </a:solidFill>
                <a:hlinkClick r:id="rId7"/>
              </a:rPr>
              <a:t>https://en.wikipedia.org/wiki/Cactus_graph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984300" y="2153600"/>
            <a:ext cx="769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Nunito"/>
                <a:ea typeface="Nunito"/>
                <a:cs typeface="Nunito"/>
                <a:sym typeface="Nunito"/>
              </a:rPr>
              <a:t>cactus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5214000" y="2100050"/>
            <a:ext cx="806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Nunito"/>
                <a:ea typeface="Nunito"/>
                <a:cs typeface="Nunito"/>
                <a:sym typeface="Nunito"/>
              </a:rPr>
              <a:t>series-parallel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5210450" y="3148650"/>
            <a:ext cx="37893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hu">
                <a:latin typeface="Nunito"/>
                <a:ea typeface="Nunito"/>
                <a:cs typeface="Nunito"/>
                <a:sym typeface="Nunito"/>
              </a:rPr>
              <a:t>Both graphs are randomly generated with 2x more nodes in request graphs than in substrate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Synthetic Experiment Results (</a:t>
            </a:r>
            <a:r>
              <a:rPr lang="hu"/>
              <a:t>1/2</a:t>
            </a:r>
            <a:r>
              <a:rPr lang="hu"/>
              <a:t>)</a:t>
            </a:r>
            <a:endParaRPr/>
          </a:p>
        </p:txBody>
      </p:sp>
      <p:sp>
        <p:nvSpPr>
          <p:cNvPr id="428" name="Google Shape;428;p29"/>
          <p:cNvSpPr txBox="1"/>
          <p:nvPr>
            <p:ph idx="2" type="body"/>
          </p:nvPr>
        </p:nvSpPr>
        <p:spPr>
          <a:xfrm>
            <a:off x="5480900" y="14646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Relative rounding time of running </a:t>
            </a:r>
            <a:r>
              <a:rPr b="1" lang="hu"/>
              <a:t>without </a:t>
            </a:r>
            <a:r>
              <a:rPr lang="hu"/>
              <a:t>routing constraints to </a:t>
            </a:r>
            <a:r>
              <a:rPr b="1" lang="hu"/>
              <a:t>with </a:t>
            </a:r>
            <a:r>
              <a:rPr lang="hu"/>
              <a:t>routing constraints.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Only 4-8% of time required for rounding solutions </a:t>
            </a:r>
            <a:r>
              <a:rPr b="1" lang="hu"/>
              <a:t>without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Reason: </a:t>
            </a:r>
            <a:r>
              <a:rPr b="1" lang="hu"/>
              <a:t>with </a:t>
            </a:r>
            <a:r>
              <a:rPr lang="hu"/>
              <a:t>routing constraints more valid embeddings are generated (Algoritm 3 runs longer) </a:t>
            </a:r>
            <a:endParaRPr/>
          </a:p>
        </p:txBody>
      </p:sp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>
              <a:solidFill>
                <a:srgbClr val="999999"/>
              </a:solidFill>
            </a:endParaRPr>
          </a:p>
        </p:txBody>
      </p:sp>
      <p:pic>
        <p:nvPicPr>
          <p:cNvPr id="430" name="Google Shape;4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75" y="1380250"/>
            <a:ext cx="4598851" cy="319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Synthetic Experiment Results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"/>
          <p:cNvSpPr txBox="1"/>
          <p:nvPr>
            <p:ph idx="2" type="body"/>
          </p:nvPr>
        </p:nvSpPr>
        <p:spPr>
          <a:xfrm>
            <a:off x="5057550" y="1715038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Relative integer cost between the two variants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Cost are not really influenced by the problem variant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Shortest path routing is a good edge embedding</a:t>
            </a:r>
            <a:endParaRPr/>
          </a:p>
        </p:txBody>
      </p:sp>
      <p:sp>
        <p:nvSpPr>
          <p:cNvPr id="437" name="Google Shape;437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>
              <a:solidFill>
                <a:srgbClr val="999999"/>
              </a:solidFill>
            </a:endParaRPr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50" y="1365425"/>
            <a:ext cx="409367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614275" y="229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Topology Zoo Substrates</a:t>
            </a:r>
            <a:endParaRPr/>
          </a:p>
        </p:txBody>
      </p:sp>
      <p:sp>
        <p:nvSpPr>
          <p:cNvPr id="444" name="Google Shape;444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>
              <a:solidFill>
                <a:srgbClr val="999999"/>
              </a:solidFill>
            </a:endParaRPr>
          </a:p>
        </p:txBody>
      </p:sp>
      <p:pic>
        <p:nvPicPr>
          <p:cNvPr id="445" name="Google Shape;4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0" y="758575"/>
            <a:ext cx="3399949" cy="19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099" y="180000"/>
            <a:ext cx="3807451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1"/>
          <p:cNvSpPr txBox="1"/>
          <p:nvPr/>
        </p:nvSpPr>
        <p:spPr>
          <a:xfrm>
            <a:off x="466350" y="27547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Nunito"/>
                <a:ea typeface="Nunito"/>
                <a:cs typeface="Nunito"/>
                <a:sym typeface="Nunito"/>
              </a:rPr>
              <a:t>GtsHungary (30 nodes)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6912900" y="3420825"/>
            <a:ext cx="2477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Nunito"/>
                <a:ea typeface="Nunito"/>
                <a:cs typeface="Nunito"/>
                <a:sym typeface="Nunito"/>
              </a:rPr>
              <a:t>Geant2012 (40 nodes)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9" name="Google Shape;44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675" y="3073250"/>
            <a:ext cx="2477600" cy="16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1"/>
          <p:cNvSpPr txBox="1"/>
          <p:nvPr/>
        </p:nvSpPr>
        <p:spPr>
          <a:xfrm>
            <a:off x="5010275" y="4343375"/>
            <a:ext cx="219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Nunito"/>
                <a:ea typeface="Nunito"/>
                <a:cs typeface="Nunito"/>
                <a:sym typeface="Nunito"/>
              </a:rPr>
              <a:t>SwitchL3 (42 nodes)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407050" y="3420825"/>
            <a:ext cx="17910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Nunito"/>
                <a:ea typeface="Nunito"/>
                <a:cs typeface="Nunito"/>
                <a:sym typeface="Nunito"/>
              </a:rPr>
              <a:t>series-parallel request graphs as for purely synthetic evaluation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Introduction: Virtual Network Embeddings</a:t>
            </a:r>
            <a:endParaRPr/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Topology Zoo Results</a:t>
            </a:r>
            <a:endParaRPr/>
          </a:p>
        </p:txBody>
      </p:sp>
      <p:sp>
        <p:nvSpPr>
          <p:cNvPr id="457" name="Google Shape;457;p32"/>
          <p:cNvSpPr txBox="1"/>
          <p:nvPr>
            <p:ph idx="2" type="body"/>
          </p:nvPr>
        </p:nvSpPr>
        <p:spPr>
          <a:xfrm>
            <a:off x="5355100" y="14276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Max node load : node capacity violation (violation bound is 5.0)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Networks with mores nodes have higher max violation on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Reason: DynVMP tends to collocate nodes, rounding can only work from those generated mappings</a:t>
            </a:r>
            <a:endParaRPr/>
          </a:p>
        </p:txBody>
      </p:sp>
      <p:sp>
        <p:nvSpPr>
          <p:cNvPr id="458" name="Google Shape;458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>
              <a:solidFill>
                <a:srgbClr val="999999"/>
              </a:solidFill>
            </a:endParaRPr>
          </a:p>
        </p:txBody>
      </p:sp>
      <p:pic>
        <p:nvPicPr>
          <p:cNvPr id="459" name="Google Shape;4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25" y="1335825"/>
            <a:ext cx="458723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Conclusion</a:t>
            </a:r>
            <a:endParaRPr/>
          </a:p>
        </p:txBody>
      </p:sp>
      <p:sp>
        <p:nvSpPr>
          <p:cNvPr id="465" name="Google Shape;465;p33"/>
          <p:cNvSpPr txBox="1"/>
          <p:nvPr>
            <p:ph idx="1" type="body"/>
          </p:nvPr>
        </p:nvSpPr>
        <p:spPr>
          <a:xfrm>
            <a:off x="1148400" y="1300950"/>
            <a:ext cx="62820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Virtual Network Embedding Problem (VNEP) is fundamental and intensively studied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First constant approximation for cost VNEP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Consider VNEP with fixed routing paths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Simulation results on synthetic and real-world topologies show applicability </a:t>
            </a:r>
            <a:endParaRPr sz="1800"/>
          </a:p>
        </p:txBody>
      </p:sp>
      <p:sp>
        <p:nvSpPr>
          <p:cNvPr id="466" name="Google Shape;466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339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Request and Substrate Graphs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352100" y="2690538"/>
            <a:ext cx="47919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S</a:t>
            </a:r>
            <a:r>
              <a:rPr b="1" lang="hu"/>
              <a:t>ubstrate</a:t>
            </a:r>
            <a:r>
              <a:rPr lang="hu"/>
              <a:t>:  weighted graph G</a:t>
            </a:r>
            <a:r>
              <a:rPr baseline="-25000" lang="hu"/>
              <a:t>S</a:t>
            </a:r>
            <a:r>
              <a:rPr lang="hu"/>
              <a:t> = (V</a:t>
            </a:r>
            <a:r>
              <a:rPr baseline="-25000" lang="hu"/>
              <a:t>S</a:t>
            </a:r>
            <a:r>
              <a:rPr lang="hu"/>
              <a:t>, E</a:t>
            </a:r>
            <a:r>
              <a:rPr baseline="-25000" lang="hu"/>
              <a:t>S</a:t>
            </a:r>
            <a:r>
              <a:rPr lang="hu"/>
              <a:t>, d</a:t>
            </a:r>
            <a:r>
              <a:rPr baseline="-25000" lang="hu"/>
              <a:t>S</a:t>
            </a:r>
            <a:r>
              <a:rPr lang="hu"/>
              <a:t>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V</a:t>
            </a:r>
            <a:r>
              <a:rPr baseline="-25000" lang="hu"/>
              <a:t>S</a:t>
            </a:r>
            <a:r>
              <a:rPr lang="hu"/>
              <a:t> : physical machines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E</a:t>
            </a:r>
            <a:r>
              <a:rPr baseline="-25000" lang="hu"/>
              <a:t>S</a:t>
            </a:r>
            <a:r>
              <a:rPr lang="hu"/>
              <a:t> : physical communication links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Element x ∈ </a:t>
            </a:r>
            <a:r>
              <a:rPr lang="hu"/>
              <a:t> V</a:t>
            </a:r>
            <a:r>
              <a:rPr baseline="-25000" lang="hu"/>
              <a:t>S</a:t>
            </a:r>
            <a:r>
              <a:rPr lang="hu"/>
              <a:t> ∪E</a:t>
            </a:r>
            <a:r>
              <a:rPr baseline="-25000" lang="hu"/>
              <a:t>S</a:t>
            </a:r>
            <a:r>
              <a:rPr lang="hu"/>
              <a:t> has  capacity d</a:t>
            </a:r>
            <a:r>
              <a:rPr baseline="-25000" lang="hu"/>
              <a:t>S</a:t>
            </a:r>
            <a:r>
              <a:rPr lang="hu"/>
              <a:t>(x)≥0</a:t>
            </a:r>
            <a:br>
              <a:rPr lang="hu"/>
            </a:br>
            <a:r>
              <a:rPr lang="hu"/>
              <a:t>e.g., CPU, memory, bandwidth, etc.)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n</a:t>
            </a:r>
            <a:r>
              <a:rPr baseline="-25000" lang="hu"/>
              <a:t>s</a:t>
            </a:r>
            <a:r>
              <a:rPr lang="hu"/>
              <a:t>=|V</a:t>
            </a:r>
            <a:r>
              <a:rPr baseline="-25000" lang="hu"/>
              <a:t>s</a:t>
            </a:r>
            <a:r>
              <a:rPr lang="hu"/>
              <a:t>| and m</a:t>
            </a:r>
            <a:r>
              <a:rPr baseline="-25000" lang="hu"/>
              <a:t>s</a:t>
            </a:r>
            <a:r>
              <a:rPr lang="hu"/>
              <a:t>=|E</a:t>
            </a:r>
            <a:r>
              <a:rPr baseline="-25000" lang="hu"/>
              <a:t>s</a:t>
            </a:r>
            <a:r>
              <a:rPr lang="hu"/>
              <a:t>|</a:t>
            </a:r>
            <a:endParaRPr/>
          </a:p>
        </p:txBody>
      </p:sp>
      <p:sp>
        <p:nvSpPr>
          <p:cNvPr id="296" name="Google Shape;296;p15"/>
          <p:cNvSpPr txBox="1"/>
          <p:nvPr>
            <p:ph idx="2" type="body"/>
          </p:nvPr>
        </p:nvSpPr>
        <p:spPr>
          <a:xfrm>
            <a:off x="56550" y="1809650"/>
            <a:ext cx="444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R</a:t>
            </a:r>
            <a:r>
              <a:rPr b="1" lang="hu"/>
              <a:t>equest</a:t>
            </a:r>
            <a:r>
              <a:rPr lang="hu"/>
              <a:t>: directed weighted graph G</a:t>
            </a:r>
            <a:r>
              <a:rPr baseline="-25000" lang="hu"/>
              <a:t>r</a:t>
            </a:r>
            <a:r>
              <a:rPr lang="hu"/>
              <a:t>=(V</a:t>
            </a:r>
            <a:r>
              <a:rPr baseline="-25000" lang="hu"/>
              <a:t>r</a:t>
            </a:r>
            <a:r>
              <a:rPr lang="hu"/>
              <a:t>, E</a:t>
            </a:r>
            <a:r>
              <a:rPr baseline="-25000" lang="hu"/>
              <a:t>r</a:t>
            </a:r>
            <a:r>
              <a:rPr lang="hu"/>
              <a:t>, d</a:t>
            </a:r>
            <a:r>
              <a:rPr baseline="-25000" lang="hu"/>
              <a:t>r</a:t>
            </a:r>
            <a:r>
              <a:rPr lang="hu"/>
              <a:t>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V</a:t>
            </a:r>
            <a:r>
              <a:rPr baseline="-25000" lang="hu"/>
              <a:t>r</a:t>
            </a:r>
            <a:r>
              <a:rPr lang="hu"/>
              <a:t> : request (virtual) nodes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E</a:t>
            </a:r>
            <a:r>
              <a:rPr baseline="-25000" lang="hu"/>
              <a:t>r</a:t>
            </a:r>
            <a:r>
              <a:rPr lang="hu"/>
              <a:t>⊆V</a:t>
            </a:r>
            <a:r>
              <a:rPr baseline="-25000" lang="hu"/>
              <a:t>r</a:t>
            </a:r>
            <a:r>
              <a:rPr lang="hu"/>
              <a:t>×V</a:t>
            </a:r>
            <a:r>
              <a:rPr baseline="-25000" lang="hu"/>
              <a:t>r</a:t>
            </a:r>
            <a:r>
              <a:rPr lang="hu"/>
              <a:t> : request (virtual) edges </a:t>
            </a:r>
            <a:br>
              <a:rPr lang="hu"/>
            </a:br>
            <a:r>
              <a:rPr lang="hu"/>
              <a:t>directed data flow between request nodes.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Element x </a:t>
            </a:r>
            <a:r>
              <a:rPr lang="hu" sz="1100"/>
              <a:t>∈</a:t>
            </a:r>
            <a:r>
              <a:rPr lang="hu"/>
              <a:t>V</a:t>
            </a:r>
            <a:r>
              <a:rPr baseline="-25000" lang="hu"/>
              <a:t>r</a:t>
            </a:r>
            <a:r>
              <a:rPr lang="hu"/>
              <a:t>∪E</a:t>
            </a:r>
            <a:r>
              <a:rPr baseline="-25000" lang="hu"/>
              <a:t>r</a:t>
            </a:r>
            <a:r>
              <a:rPr lang="hu"/>
              <a:t> has demand d</a:t>
            </a:r>
            <a:r>
              <a:rPr baseline="-25000" lang="hu"/>
              <a:t>r</a:t>
            </a:r>
            <a:r>
              <a:rPr lang="hu"/>
              <a:t>(x)≥0</a:t>
            </a:r>
            <a:br>
              <a:rPr lang="hu"/>
            </a:br>
            <a:r>
              <a:rPr lang="hu"/>
              <a:t>e.g., CPU, memory, bandwidth requirements</a:t>
            </a:r>
            <a:br>
              <a:rPr lang="hu"/>
            </a:b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For request graph r ∈ R , </a:t>
            </a:r>
            <a:br>
              <a:rPr lang="hu"/>
            </a:br>
            <a:r>
              <a:rPr lang="hu"/>
              <a:t>n</a:t>
            </a:r>
            <a:r>
              <a:rPr baseline="-25000" lang="hu"/>
              <a:t>r</a:t>
            </a:r>
            <a:r>
              <a:rPr lang="hu"/>
              <a:t>=|</a:t>
            </a:r>
            <a:r>
              <a:rPr lang="hu"/>
              <a:t>V</a:t>
            </a:r>
            <a:r>
              <a:rPr baseline="-25000" lang="hu"/>
              <a:t>r</a:t>
            </a:r>
            <a:r>
              <a:rPr lang="hu"/>
              <a:t>| and m</a:t>
            </a:r>
            <a:r>
              <a:rPr baseline="-25000" lang="hu"/>
              <a:t>r</a:t>
            </a:r>
            <a:r>
              <a:rPr lang="hu"/>
              <a:t>=|E</a:t>
            </a:r>
            <a:r>
              <a:rPr baseline="-25000" lang="hu"/>
              <a:t>r</a:t>
            </a:r>
            <a:r>
              <a:rPr lang="hu"/>
              <a:t>|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02" y="205600"/>
            <a:ext cx="1286439" cy="16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3224" y="935775"/>
            <a:ext cx="2629751" cy="15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type="title"/>
          </p:nvPr>
        </p:nvSpPr>
        <p:spPr>
          <a:xfrm>
            <a:off x="836250" y="18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Embedding</a:t>
            </a:r>
            <a:r>
              <a:rPr lang="hu"/>
              <a:t> of Virtual Networks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4126200" y="3013025"/>
            <a:ext cx="47919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Cost of mapping a request r: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</a:t>
            </a:r>
            <a:r>
              <a:rPr lang="hu"/>
              <a:t>(</a:t>
            </a:r>
            <a:r>
              <a:rPr lang="hu"/>
              <a:t>m</a:t>
            </a:r>
            <a:r>
              <a:rPr baseline="-25000" lang="hu"/>
              <a:t>r</a:t>
            </a:r>
            <a:r>
              <a:rPr lang="hu"/>
              <a:t>,x) : resource allocation induced by valid mapping m</a:t>
            </a:r>
            <a:r>
              <a:rPr baseline="-25000" lang="hu"/>
              <a:t>r</a:t>
            </a:r>
            <a:r>
              <a:rPr lang="hu"/>
              <a:t> on substrate element x </a:t>
            </a:r>
            <a:r>
              <a:rPr lang="hu" sz="1100"/>
              <a:t>∈</a:t>
            </a:r>
            <a:r>
              <a:rPr lang="hu"/>
              <a:t> G</a:t>
            </a:r>
            <a:r>
              <a:rPr baseline="-25000" lang="hu"/>
              <a:t>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c</a:t>
            </a:r>
            <a:r>
              <a:rPr baseline="-25000" lang="hu"/>
              <a:t>S</a:t>
            </a:r>
            <a:r>
              <a:rPr lang="hu"/>
              <a:t>(x) : unit cost of substrate resource x</a:t>
            </a:r>
            <a:r>
              <a:rPr lang="hu" sz="1100"/>
              <a:t>∈</a:t>
            </a:r>
            <a:r>
              <a:rPr lang="hu"/>
              <a:t>G</a:t>
            </a:r>
            <a:r>
              <a:rPr baseline="-25000" lang="hu"/>
              <a:t>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Cost of a mapping m</a:t>
            </a:r>
            <a:r>
              <a:rPr baseline="-25000" lang="hu"/>
              <a:t>r </a:t>
            </a:r>
            <a:r>
              <a:rPr lang="hu"/>
              <a:t>of r is defined as:</a:t>
            </a:r>
            <a:endParaRPr/>
          </a:p>
        </p:txBody>
      </p:sp>
      <p:sp>
        <p:nvSpPr>
          <p:cNvPr id="307" name="Google Shape;307;p16"/>
          <p:cNvSpPr txBox="1"/>
          <p:nvPr>
            <p:ph idx="2" type="body"/>
          </p:nvPr>
        </p:nvSpPr>
        <p:spPr>
          <a:xfrm>
            <a:off x="223775" y="1179300"/>
            <a:ext cx="34794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Given a set of requests R, we want to: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Map virtual element to </a:t>
            </a:r>
            <a:br>
              <a:rPr lang="hu"/>
            </a:br>
            <a:r>
              <a:rPr lang="hu"/>
              <a:t>substrate element,  </a:t>
            </a:r>
            <a:br>
              <a:rPr lang="hu"/>
            </a:br>
            <a:r>
              <a:rPr lang="hu"/>
              <a:t>s.t. the mapping is </a:t>
            </a:r>
            <a:r>
              <a:rPr i="1" lang="hu"/>
              <a:t>valid</a:t>
            </a:r>
            <a:r>
              <a:rPr lang="hu"/>
              <a:t> + </a:t>
            </a:r>
            <a:r>
              <a:rPr i="1" lang="hu"/>
              <a:t>feasible</a:t>
            </a:r>
            <a:r>
              <a:rPr lang="hu"/>
              <a:t>, </a:t>
            </a:r>
            <a:br>
              <a:rPr lang="hu"/>
            </a:b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v</a:t>
            </a:r>
            <a:r>
              <a:rPr b="1" lang="hu"/>
              <a:t>alid</a:t>
            </a:r>
            <a:r>
              <a:rPr lang="hu"/>
              <a:t>: </a:t>
            </a:r>
            <a:br>
              <a:rPr lang="hu"/>
            </a:br>
            <a:r>
              <a:rPr lang="hu"/>
              <a:t>r</a:t>
            </a:r>
            <a:r>
              <a:rPr lang="hu"/>
              <a:t>espects restrictions</a:t>
            </a:r>
            <a:r>
              <a:rPr lang="hu"/>
              <a:t> (e.g., avoids </a:t>
            </a:r>
            <a:r>
              <a:rPr lang="hu"/>
              <a:t>distant</a:t>
            </a:r>
            <a:r>
              <a:rPr lang="hu"/>
              <a:t> substrate nodes, or substrate links raising security issues)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feasible</a:t>
            </a:r>
            <a:r>
              <a:rPr lang="hu"/>
              <a:t>: </a:t>
            </a:r>
            <a:br>
              <a:rPr lang="hu"/>
            </a:br>
            <a:r>
              <a:rPr lang="hu"/>
              <a:t>valid + r</a:t>
            </a:r>
            <a:r>
              <a:rPr lang="hu"/>
              <a:t>espects substrate capacities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100" y="1022519"/>
            <a:ext cx="4791901" cy="183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653" y="4512275"/>
            <a:ext cx="1766975" cy="1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>
            <p:ph type="title"/>
          </p:nvPr>
        </p:nvSpPr>
        <p:spPr>
          <a:xfrm>
            <a:off x="1335200" y="29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Problem Versions</a:t>
            </a:r>
            <a:endParaRPr/>
          </a:p>
        </p:txBody>
      </p:sp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4572000" y="1140425"/>
            <a:ext cx="42267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VNEP without Routing Flexibilities</a:t>
            </a:r>
            <a:r>
              <a:rPr lang="hu"/>
              <a:t>. Given a routing P, a mapping m</a:t>
            </a:r>
            <a:r>
              <a:rPr baseline="-25000" lang="hu"/>
              <a:t>r</a:t>
            </a:r>
            <a:r>
              <a:rPr lang="hu"/>
              <a:t> is valid if each virtual edge takes the path predefined in P. Under this adaptation, CVNEP and PVNEP return a feasible embedding minimizing the cost or maximizing the profit for a request set R.</a:t>
            </a:r>
            <a:br>
              <a:rPr lang="hu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(α, β, γ) -approximation</a:t>
            </a:r>
            <a:r>
              <a:rPr lang="hu"/>
              <a:t> of the CVNEP (or PVNEP):</a:t>
            </a:r>
            <a:endParaRPr/>
          </a:p>
          <a:p>
            <a:pPr indent="-298450" lvl="1" marL="854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at most α &gt; 1 times the cost (or at least 1/α times the profit) of an optimal solution</a:t>
            </a:r>
            <a:endParaRPr/>
          </a:p>
          <a:p>
            <a:pPr indent="-298450" lvl="1" marL="854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allocations on nodes and edges within factors of β ≥ 1 and γ ≥ 1 of the original capacities respectively, with high probability (whp).</a:t>
            </a:r>
            <a:endParaRPr/>
          </a:p>
        </p:txBody>
      </p:sp>
      <p:sp>
        <p:nvSpPr>
          <p:cNvPr id="318" name="Google Shape;318;p17"/>
          <p:cNvSpPr txBox="1"/>
          <p:nvPr>
            <p:ph idx="2" type="body"/>
          </p:nvPr>
        </p:nvSpPr>
        <p:spPr>
          <a:xfrm>
            <a:off x="43950" y="957125"/>
            <a:ext cx="42267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Cost Valid Mapping Problem (CVMP):</a:t>
            </a:r>
            <a:r>
              <a:rPr lang="hu"/>
              <a:t> </a:t>
            </a:r>
            <a:br>
              <a:rPr lang="hu"/>
            </a:br>
            <a:r>
              <a:rPr lang="hu"/>
              <a:t>return valid minimal cost mapping </a:t>
            </a:r>
            <a:r>
              <a:rPr lang="hu"/>
              <a:t>m</a:t>
            </a:r>
            <a:r>
              <a:rPr baseline="-25000" lang="hu"/>
              <a:t>r</a:t>
            </a:r>
            <a:r>
              <a:rPr lang="hu"/>
              <a:t>or request r on substrate s</a:t>
            </a:r>
            <a:r>
              <a:rPr lang="hu"/>
              <a:t>, if one exists f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Cost Virtual Network Embedding Problem (CVNEP)</a:t>
            </a:r>
            <a:r>
              <a:rPr lang="hu"/>
              <a:t>: return minimal cost feasible embedding M</a:t>
            </a:r>
            <a:r>
              <a:rPr baseline="-25000" lang="hu"/>
              <a:t>R </a:t>
            </a:r>
            <a:r>
              <a:rPr lang="hu"/>
              <a:t>for the request set R on substrate s, if one exists.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Profit Virtual Network Embedding Problem (PVNEP):</a:t>
            </a:r>
            <a:r>
              <a:rPr lang="hu"/>
              <a:t> Given a profit b</a:t>
            </a:r>
            <a:r>
              <a:rPr baseline="-25000" lang="hu"/>
              <a:t>r</a:t>
            </a:r>
            <a:r>
              <a:rPr lang="hu"/>
              <a:t>≥0 for each request r</a:t>
            </a:r>
            <a:r>
              <a:rPr lang="hu" sz="1100"/>
              <a:t>∈</a:t>
            </a:r>
            <a:r>
              <a:rPr lang="hu"/>
              <a:t>R,  return feasible embedding of a subset of requests R’⊆R maximizing the profit </a:t>
            </a:r>
            <a:r>
              <a:rPr lang="hu" sz="1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aseline="-25000" lang="hu"/>
              <a:t>r ∈R</a:t>
            </a:r>
            <a:r>
              <a:rPr lang="hu"/>
              <a:t> b</a:t>
            </a:r>
            <a:r>
              <a:rPr baseline="-25000" lang="hu"/>
              <a:t>r</a:t>
            </a:r>
            <a:r>
              <a:rPr lang="hu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Contributions</a:t>
            </a:r>
            <a:endParaRPr/>
          </a:p>
        </p:txBody>
      </p:sp>
      <p:sp>
        <p:nvSpPr>
          <p:cNvPr id="325" name="Google Shape;32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Main Contributions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244925" y="1990050"/>
            <a:ext cx="789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polynomial-time approximation for the general Cost VNEP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via randomized rounding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first polynomial-time approximation algorithm with provable guarantees on </a:t>
            </a:r>
            <a:r>
              <a:rPr b="1" lang="hu"/>
              <a:t>embedding cost</a:t>
            </a:r>
            <a:br>
              <a:rPr b="1" lang="h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defining  novel variant of VNEP where routes cannot be optimized, </a:t>
            </a:r>
            <a:br>
              <a:rPr lang="hu"/>
            </a:br>
            <a:r>
              <a:rPr lang="hu" sz="1100"/>
              <a:t>(e.g., due to performance considerations or technological constraints)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adapting algorithms and approximation guarantees </a:t>
            </a:r>
            <a:endParaRPr b="1"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Preliminaries</a:t>
            </a:r>
            <a:endParaRPr/>
          </a:p>
        </p:txBody>
      </p:sp>
      <p:sp>
        <p:nvSpPr>
          <p:cNvPr id="339" name="Google Shape;33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" y="677492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>
            <p:ph type="title"/>
          </p:nvPr>
        </p:nvSpPr>
        <p:spPr>
          <a:xfrm>
            <a:off x="1335200" y="29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Tree Decompositions</a:t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4791800" y="4305725"/>
            <a:ext cx="39441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hu"/>
              <a:t>In practice, request graphs are of low tree-width.</a:t>
            </a:r>
            <a:endParaRPr b="1" i="1"/>
          </a:p>
        </p:txBody>
      </p:sp>
      <p:sp>
        <p:nvSpPr>
          <p:cNvPr id="347" name="Google Shape;347;p21"/>
          <p:cNvSpPr txBox="1"/>
          <p:nvPr>
            <p:ph idx="2" type="body"/>
          </p:nvPr>
        </p:nvSpPr>
        <p:spPr>
          <a:xfrm>
            <a:off x="43950" y="957125"/>
            <a:ext cx="44262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pair </a:t>
            </a:r>
            <a:r>
              <a:rPr i="1" lang="hu"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baseline="-25000" lang="hu"/>
              <a:t>r</a:t>
            </a:r>
            <a:r>
              <a:rPr lang="hu"/>
              <a:t> = (T</a:t>
            </a:r>
            <a:r>
              <a:rPr baseline="-25000" lang="hu"/>
              <a:t>r</a:t>
            </a:r>
            <a:r>
              <a:rPr lang="hu"/>
              <a:t> ,B</a:t>
            </a:r>
            <a:r>
              <a:rPr baseline="-25000" lang="hu"/>
              <a:t>r</a:t>
            </a:r>
            <a:r>
              <a:rPr lang="hu"/>
              <a:t>) 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undirected tree T</a:t>
            </a:r>
            <a:r>
              <a:rPr baseline="-25000" lang="hu"/>
              <a:t>r</a:t>
            </a:r>
            <a:r>
              <a:rPr lang="hu"/>
              <a:t>=(V</a:t>
            </a:r>
            <a:r>
              <a:rPr baseline="-25000" lang="hu"/>
              <a:t>T</a:t>
            </a:r>
            <a:r>
              <a:rPr lang="hu"/>
              <a:t>,E</a:t>
            </a:r>
            <a:r>
              <a:rPr baseline="-25000" lang="hu"/>
              <a:t>T</a:t>
            </a:r>
            <a:r>
              <a:rPr lang="hu"/>
              <a:t>) and a family of node bags B</a:t>
            </a:r>
            <a:r>
              <a:rPr baseline="-25000" lang="hu"/>
              <a:t>r</a:t>
            </a:r>
            <a:r>
              <a:rPr lang="hu"/>
              <a:t>={B</a:t>
            </a:r>
            <a:r>
              <a:rPr baseline="-25000" lang="hu"/>
              <a:t>t</a:t>
            </a:r>
            <a:r>
              <a:rPr lang="hu"/>
              <a:t>} t </a:t>
            </a:r>
            <a:r>
              <a:rPr lang="hu" sz="1100"/>
              <a:t>∈</a:t>
            </a:r>
            <a:r>
              <a:rPr lang="hu"/>
              <a:t>V</a:t>
            </a:r>
            <a:r>
              <a:rPr baseline="-25000" lang="hu"/>
              <a:t>T</a:t>
            </a:r>
            <a:r>
              <a:rPr lang="hu"/>
              <a:t> with B</a:t>
            </a:r>
            <a:r>
              <a:rPr baseline="-25000" lang="hu"/>
              <a:t>t</a:t>
            </a:r>
            <a:r>
              <a:rPr lang="hu"/>
              <a:t>⊆V</a:t>
            </a:r>
            <a:r>
              <a:rPr baseline="-25000" lang="hu"/>
              <a:t>r</a:t>
            </a:r>
            <a:r>
              <a:rPr lang="hu"/>
              <a:t>, s.t.:</a:t>
            </a:r>
            <a:endParaRPr/>
          </a:p>
          <a:p>
            <a:pPr indent="-298450" lvl="1" marL="71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for node i ∈ V</a:t>
            </a:r>
            <a:r>
              <a:rPr baseline="-25000" lang="hu"/>
              <a:t>r</a:t>
            </a:r>
            <a:r>
              <a:rPr lang="hu"/>
              <a:t>, set of tree nodes containing i is connected in </a:t>
            </a:r>
            <a:r>
              <a:rPr b="1" lang="hu"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baseline="-25000" lang="hu"/>
              <a:t>r</a:t>
            </a:r>
            <a:r>
              <a:rPr lang="hu"/>
              <a:t>,</a:t>
            </a:r>
            <a:endParaRPr/>
          </a:p>
          <a:p>
            <a:pPr indent="-298450" lvl="1" marL="71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each node and each edge is contained in at least one bag.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small if no two adjacent bags B</a:t>
            </a:r>
            <a:r>
              <a:rPr baseline="-25000" lang="hu"/>
              <a:t>1</a:t>
            </a:r>
            <a:r>
              <a:rPr lang="hu"/>
              <a:t> and B</a:t>
            </a:r>
            <a:r>
              <a:rPr baseline="-25000" lang="hu"/>
              <a:t>2</a:t>
            </a:r>
            <a:r>
              <a:rPr lang="hu"/>
              <a:t> s.t. B</a:t>
            </a:r>
            <a:r>
              <a:rPr baseline="-25000" lang="hu"/>
              <a:t>1</a:t>
            </a:r>
            <a:r>
              <a:rPr lang="hu"/>
              <a:t> ⊆ B</a:t>
            </a:r>
            <a:r>
              <a:rPr baseline="-25000" lang="hu"/>
              <a:t>2</a:t>
            </a:r>
            <a:endParaRPr b="1" baseline="-25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treewidth: max. bag size minus 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treewidth </a:t>
            </a:r>
            <a:r>
              <a:rPr i="1" lang="hu"/>
              <a:t>tw(G</a:t>
            </a:r>
            <a:r>
              <a:rPr baseline="-25000" i="1" lang="hu"/>
              <a:t>r</a:t>
            </a:r>
            <a:r>
              <a:rPr i="1" lang="hu"/>
              <a:t>)</a:t>
            </a:r>
            <a:r>
              <a:rPr lang="hu"/>
              <a:t>: minimum widths among all decompositions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Computing a tree decomp. of minimal width is FPT-tractable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...and can be transformed into a small decomp. in linear time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325" y="1559000"/>
            <a:ext cx="4292251" cy="250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