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3" r:id="rId3"/>
    <p:sldId id="275" r:id="rId4"/>
    <p:sldId id="270" r:id="rId5"/>
    <p:sldId id="260" r:id="rId6"/>
    <p:sldId id="277" r:id="rId7"/>
    <p:sldId id="278" r:id="rId8"/>
    <p:sldId id="279" r:id="rId9"/>
    <p:sldId id="280" r:id="rId10"/>
    <p:sldId id="281" r:id="rId11"/>
    <p:sldId id="282" r:id="rId12"/>
    <p:sldId id="268" r:id="rId13"/>
    <p:sldId id="27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27" autoAdjust="0"/>
    <p:restoredTop sz="81576" autoAdjust="0"/>
  </p:normalViewPr>
  <p:slideViewPr>
    <p:cSldViewPr snapToGrid="0">
      <p:cViewPr varScale="1">
        <p:scale>
          <a:sx n="83" d="100"/>
          <a:sy n="83" d="100"/>
        </p:scale>
        <p:origin x="80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678E33-D82F-4909-B182-507EB510C33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1506735-217D-4E95-A925-3607295463B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Trampoline nodes</a:t>
          </a:r>
          <a:endParaRPr lang="en-US" b="1"/>
        </a:p>
      </dgm:t>
    </dgm:pt>
    <dgm:pt modelId="{A9B546D0-A355-4737-89FF-536317B66778}" type="parTrans" cxnId="{1D969762-D4AE-4FA5-89EC-CE62364AF4E0}">
      <dgm:prSet/>
      <dgm:spPr/>
      <dgm:t>
        <a:bodyPr/>
        <a:lstStyle/>
        <a:p>
          <a:endParaRPr lang="en-US"/>
        </a:p>
      </dgm:t>
    </dgm:pt>
    <dgm:pt modelId="{455736FA-0750-4E5C-BF73-DA3957003E71}" type="sibTrans" cxnId="{1D969762-D4AE-4FA5-89EC-CE62364AF4E0}">
      <dgm:prSet/>
      <dgm:spPr/>
      <dgm:t>
        <a:bodyPr/>
        <a:lstStyle/>
        <a:p>
          <a:endParaRPr lang="en-US"/>
        </a:p>
      </dgm:t>
    </dgm:pt>
    <dgm:pt modelId="{1A152C31-DDE2-49AB-A989-161B8B4FCCA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>
              <a:solidFill>
                <a:srgbClr val="000000"/>
              </a:solidFill>
            </a:rPr>
            <a:t>Routing tradeoffs</a:t>
          </a:r>
          <a:endParaRPr lang="en-US"/>
        </a:p>
      </dgm:t>
    </dgm:pt>
    <dgm:pt modelId="{E6953150-F2EF-431C-AC70-88BF75BEF832}" type="parTrans" cxnId="{DA3C3BED-05A4-4E3F-831E-9453DD17BF32}">
      <dgm:prSet/>
      <dgm:spPr/>
      <dgm:t>
        <a:bodyPr/>
        <a:lstStyle/>
        <a:p>
          <a:endParaRPr lang="en-US"/>
        </a:p>
      </dgm:t>
    </dgm:pt>
    <dgm:pt modelId="{2C73E6F5-9723-4046-945E-00B664A03054}" type="sibTrans" cxnId="{DA3C3BED-05A4-4E3F-831E-9453DD17BF32}">
      <dgm:prSet/>
      <dgm:spPr/>
      <dgm:t>
        <a:bodyPr/>
        <a:lstStyle/>
        <a:p>
          <a:endParaRPr lang="en-US"/>
        </a:p>
      </dgm:t>
    </dgm:pt>
    <dgm:pt modelId="{2D034418-6551-48AC-858B-EDCEF2696F0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Selfish Incentives</a:t>
          </a:r>
        </a:p>
      </dgm:t>
    </dgm:pt>
    <dgm:pt modelId="{BE348D53-8A34-484B-89CA-1BE8CBC72B65}" type="parTrans" cxnId="{0CD552F3-D77D-41C0-ADD7-4814FB25E681}">
      <dgm:prSet/>
      <dgm:spPr/>
      <dgm:t>
        <a:bodyPr/>
        <a:lstStyle/>
        <a:p>
          <a:endParaRPr lang="en-US"/>
        </a:p>
      </dgm:t>
    </dgm:pt>
    <dgm:pt modelId="{39FCE0E7-6B09-4345-A0E6-16374A871740}" type="sibTrans" cxnId="{0CD552F3-D77D-41C0-ADD7-4814FB25E681}">
      <dgm:prSet/>
      <dgm:spPr/>
      <dgm:t>
        <a:bodyPr/>
        <a:lstStyle/>
        <a:p>
          <a:endParaRPr lang="en-US"/>
        </a:p>
      </dgm:t>
    </dgm:pt>
    <dgm:pt modelId="{76B1435E-9D07-47E5-A303-C1E66E40A8C5}" type="pres">
      <dgm:prSet presAssocID="{30678E33-D82F-4909-B182-507EB510C336}" presName="root" presStyleCnt="0">
        <dgm:presLayoutVars>
          <dgm:dir/>
          <dgm:resizeHandles val="exact"/>
        </dgm:presLayoutVars>
      </dgm:prSet>
      <dgm:spPr/>
    </dgm:pt>
    <dgm:pt modelId="{63F90328-139C-42AF-9B8D-BEC0DD07E033}" type="pres">
      <dgm:prSet presAssocID="{71506735-217D-4E95-A925-3607295463B9}" presName="compNode" presStyleCnt="0"/>
      <dgm:spPr/>
    </dgm:pt>
    <dgm:pt modelId="{AA06FF2F-8DD1-4E77-9325-C3B930C00778}" type="pres">
      <dgm:prSet presAssocID="{71506735-217D-4E95-A925-3607295463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ngaroo"/>
        </a:ext>
      </dgm:extLst>
    </dgm:pt>
    <dgm:pt modelId="{A6B4A5CF-E705-41F0-BDF0-DF219C121148}" type="pres">
      <dgm:prSet presAssocID="{71506735-217D-4E95-A925-3607295463B9}" presName="iconSpace" presStyleCnt="0"/>
      <dgm:spPr/>
    </dgm:pt>
    <dgm:pt modelId="{9CEF94A8-D727-469F-A4E5-546925972FA0}" type="pres">
      <dgm:prSet presAssocID="{71506735-217D-4E95-A925-3607295463B9}" presName="parTx" presStyleLbl="revTx" presStyleIdx="0" presStyleCnt="6">
        <dgm:presLayoutVars>
          <dgm:chMax val="0"/>
          <dgm:chPref val="0"/>
        </dgm:presLayoutVars>
      </dgm:prSet>
      <dgm:spPr/>
    </dgm:pt>
    <dgm:pt modelId="{A5429895-48F3-4041-AC51-7857B683FA9D}" type="pres">
      <dgm:prSet presAssocID="{71506735-217D-4E95-A925-3607295463B9}" presName="txSpace" presStyleCnt="0"/>
      <dgm:spPr/>
    </dgm:pt>
    <dgm:pt modelId="{507D70D0-9AA3-4DC2-B008-004CA445A231}" type="pres">
      <dgm:prSet presAssocID="{71506735-217D-4E95-A925-3607295463B9}" presName="desTx" presStyleLbl="revTx" presStyleIdx="1" presStyleCnt="6">
        <dgm:presLayoutVars/>
      </dgm:prSet>
      <dgm:spPr/>
    </dgm:pt>
    <dgm:pt modelId="{3D8E75C4-3714-4403-9BE6-B753787183EB}" type="pres">
      <dgm:prSet presAssocID="{455736FA-0750-4E5C-BF73-DA3957003E71}" presName="sibTrans" presStyleCnt="0"/>
      <dgm:spPr/>
    </dgm:pt>
    <dgm:pt modelId="{E8FD224B-8DAA-4EB6-A0E5-5AC7191D6055}" type="pres">
      <dgm:prSet presAssocID="{1A152C31-DDE2-49AB-A989-161B8B4FCCA2}" presName="compNode" presStyleCnt="0"/>
      <dgm:spPr/>
    </dgm:pt>
    <dgm:pt modelId="{BE5D024F-947E-4EB9-86EA-36838FA19F6C}" type="pres">
      <dgm:prSet presAssocID="{1A152C31-DDE2-49AB-A989-161B8B4FCCA2}" presName="iconRect" presStyleLbl="node1" presStyleIdx="1" presStyleCnt="3"/>
      <dgm:spPr>
        <a:ln>
          <a:noFill/>
        </a:ln>
      </dgm:spPr>
    </dgm:pt>
    <dgm:pt modelId="{10D3661D-CFE6-4221-9622-F21A0B0D3771}" type="pres">
      <dgm:prSet presAssocID="{1A152C31-DDE2-49AB-A989-161B8B4FCCA2}" presName="iconSpace" presStyleCnt="0"/>
      <dgm:spPr/>
    </dgm:pt>
    <dgm:pt modelId="{76269035-C835-4A57-8B35-44288546C7FC}" type="pres">
      <dgm:prSet presAssocID="{1A152C31-DDE2-49AB-A989-161B8B4FCCA2}" presName="parTx" presStyleLbl="revTx" presStyleIdx="2" presStyleCnt="6">
        <dgm:presLayoutVars>
          <dgm:chMax val="0"/>
          <dgm:chPref val="0"/>
        </dgm:presLayoutVars>
      </dgm:prSet>
      <dgm:spPr/>
    </dgm:pt>
    <dgm:pt modelId="{D75A6247-A251-4639-8DDA-1132BB47872F}" type="pres">
      <dgm:prSet presAssocID="{1A152C31-DDE2-49AB-A989-161B8B4FCCA2}" presName="txSpace" presStyleCnt="0"/>
      <dgm:spPr/>
    </dgm:pt>
    <dgm:pt modelId="{4286BECB-E174-4B79-842B-55105410CCFD}" type="pres">
      <dgm:prSet presAssocID="{1A152C31-DDE2-49AB-A989-161B8B4FCCA2}" presName="desTx" presStyleLbl="revTx" presStyleIdx="3" presStyleCnt="6">
        <dgm:presLayoutVars/>
      </dgm:prSet>
      <dgm:spPr/>
    </dgm:pt>
    <dgm:pt modelId="{FABFF82D-7ED8-47C1-96CB-C2791D488D8E}" type="pres">
      <dgm:prSet presAssocID="{2C73E6F5-9723-4046-945E-00B664A03054}" presName="sibTrans" presStyleCnt="0"/>
      <dgm:spPr/>
    </dgm:pt>
    <dgm:pt modelId="{5D614216-E544-4EA8-B1C3-EEA57FB301CB}" type="pres">
      <dgm:prSet presAssocID="{2D034418-6551-48AC-858B-EDCEF2696F0B}" presName="compNode" presStyleCnt="0"/>
      <dgm:spPr/>
    </dgm:pt>
    <dgm:pt modelId="{684F0B2D-9FA9-46E4-987C-1E0E365B4D07}" type="pres">
      <dgm:prSet presAssocID="{2D034418-6551-48AC-858B-EDCEF2696F0B}" presName="iconRect" presStyleLbl="nod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77116CF-D47A-4DF5-990B-089524B29B9C}" type="pres">
      <dgm:prSet presAssocID="{2D034418-6551-48AC-858B-EDCEF2696F0B}" presName="iconSpace" presStyleCnt="0"/>
      <dgm:spPr/>
    </dgm:pt>
    <dgm:pt modelId="{FFCF05D6-E8CF-4C78-AE46-BB15E73013FD}" type="pres">
      <dgm:prSet presAssocID="{2D034418-6551-48AC-858B-EDCEF2696F0B}" presName="parTx" presStyleLbl="revTx" presStyleIdx="4" presStyleCnt="6">
        <dgm:presLayoutVars>
          <dgm:chMax val="0"/>
          <dgm:chPref val="0"/>
        </dgm:presLayoutVars>
      </dgm:prSet>
      <dgm:spPr/>
    </dgm:pt>
    <dgm:pt modelId="{B68C115A-5F21-4E59-8801-2572E88F9FC0}" type="pres">
      <dgm:prSet presAssocID="{2D034418-6551-48AC-858B-EDCEF2696F0B}" presName="txSpace" presStyleCnt="0"/>
      <dgm:spPr/>
    </dgm:pt>
    <dgm:pt modelId="{156E88EB-C525-43E9-91B0-801BDD7BED4B}" type="pres">
      <dgm:prSet presAssocID="{2D034418-6551-48AC-858B-EDCEF2696F0B}" presName="desTx" presStyleLbl="revTx" presStyleIdx="5" presStyleCnt="6">
        <dgm:presLayoutVars/>
      </dgm:prSet>
      <dgm:spPr/>
    </dgm:pt>
  </dgm:ptLst>
  <dgm:cxnLst>
    <dgm:cxn modelId="{1D969762-D4AE-4FA5-89EC-CE62364AF4E0}" srcId="{30678E33-D82F-4909-B182-507EB510C336}" destId="{71506735-217D-4E95-A925-3607295463B9}" srcOrd="0" destOrd="0" parTransId="{A9B546D0-A355-4737-89FF-536317B66778}" sibTransId="{455736FA-0750-4E5C-BF73-DA3957003E71}"/>
    <dgm:cxn modelId="{5C6AD479-A489-4B32-9D2C-5CC5FB012317}" type="presOf" srcId="{1A152C31-DDE2-49AB-A989-161B8B4FCCA2}" destId="{76269035-C835-4A57-8B35-44288546C7FC}" srcOrd="0" destOrd="0" presId="urn:microsoft.com/office/officeart/2018/5/layout/CenteredIconLabelDescriptionList"/>
    <dgm:cxn modelId="{9815AB82-C3C7-4882-80CC-5F7021894182}" type="presOf" srcId="{71506735-217D-4E95-A925-3607295463B9}" destId="{9CEF94A8-D727-469F-A4E5-546925972FA0}" srcOrd="0" destOrd="0" presId="urn:microsoft.com/office/officeart/2018/5/layout/CenteredIconLabelDescriptionList"/>
    <dgm:cxn modelId="{D96ECA9D-0D13-4F0E-B9D1-DBC130FA49A7}" type="presOf" srcId="{2D034418-6551-48AC-858B-EDCEF2696F0B}" destId="{FFCF05D6-E8CF-4C78-AE46-BB15E73013FD}" srcOrd="0" destOrd="0" presId="urn:microsoft.com/office/officeart/2018/5/layout/CenteredIconLabelDescriptionList"/>
    <dgm:cxn modelId="{A38F7CBE-E358-48AC-A62F-C0F6BE779D0C}" type="presOf" srcId="{30678E33-D82F-4909-B182-507EB510C336}" destId="{76B1435E-9D07-47E5-A303-C1E66E40A8C5}" srcOrd="0" destOrd="0" presId="urn:microsoft.com/office/officeart/2018/5/layout/CenteredIconLabelDescriptionList"/>
    <dgm:cxn modelId="{DA3C3BED-05A4-4E3F-831E-9453DD17BF32}" srcId="{30678E33-D82F-4909-B182-507EB510C336}" destId="{1A152C31-DDE2-49AB-A989-161B8B4FCCA2}" srcOrd="1" destOrd="0" parTransId="{E6953150-F2EF-431C-AC70-88BF75BEF832}" sibTransId="{2C73E6F5-9723-4046-945E-00B664A03054}"/>
    <dgm:cxn modelId="{0CD552F3-D77D-41C0-ADD7-4814FB25E681}" srcId="{30678E33-D82F-4909-B182-507EB510C336}" destId="{2D034418-6551-48AC-858B-EDCEF2696F0B}" srcOrd="2" destOrd="0" parTransId="{BE348D53-8A34-484B-89CA-1BE8CBC72B65}" sibTransId="{39FCE0E7-6B09-4345-A0E6-16374A871740}"/>
    <dgm:cxn modelId="{7CF5BA17-0474-4178-A62A-753358CFDB20}" type="presParOf" srcId="{76B1435E-9D07-47E5-A303-C1E66E40A8C5}" destId="{63F90328-139C-42AF-9B8D-BEC0DD07E033}" srcOrd="0" destOrd="0" presId="urn:microsoft.com/office/officeart/2018/5/layout/CenteredIconLabelDescriptionList"/>
    <dgm:cxn modelId="{88401C5B-C119-4986-A6F2-E89D6A109002}" type="presParOf" srcId="{63F90328-139C-42AF-9B8D-BEC0DD07E033}" destId="{AA06FF2F-8DD1-4E77-9325-C3B930C00778}" srcOrd="0" destOrd="0" presId="urn:microsoft.com/office/officeart/2018/5/layout/CenteredIconLabelDescriptionList"/>
    <dgm:cxn modelId="{4DAA62E1-D4D9-49F0-88A3-1D53D0FBD2A8}" type="presParOf" srcId="{63F90328-139C-42AF-9B8D-BEC0DD07E033}" destId="{A6B4A5CF-E705-41F0-BDF0-DF219C121148}" srcOrd="1" destOrd="0" presId="urn:microsoft.com/office/officeart/2018/5/layout/CenteredIconLabelDescriptionList"/>
    <dgm:cxn modelId="{7131DE6A-EA9D-4219-97DF-280C37D69F3F}" type="presParOf" srcId="{63F90328-139C-42AF-9B8D-BEC0DD07E033}" destId="{9CEF94A8-D727-469F-A4E5-546925972FA0}" srcOrd="2" destOrd="0" presId="urn:microsoft.com/office/officeart/2018/5/layout/CenteredIconLabelDescriptionList"/>
    <dgm:cxn modelId="{23989202-939E-4DE7-8DF8-2AD90EB5118E}" type="presParOf" srcId="{63F90328-139C-42AF-9B8D-BEC0DD07E033}" destId="{A5429895-48F3-4041-AC51-7857B683FA9D}" srcOrd="3" destOrd="0" presId="urn:microsoft.com/office/officeart/2018/5/layout/CenteredIconLabelDescriptionList"/>
    <dgm:cxn modelId="{D777A0CA-8966-4FF0-AB88-B8443807ADE2}" type="presParOf" srcId="{63F90328-139C-42AF-9B8D-BEC0DD07E033}" destId="{507D70D0-9AA3-4DC2-B008-004CA445A231}" srcOrd="4" destOrd="0" presId="urn:microsoft.com/office/officeart/2018/5/layout/CenteredIconLabelDescriptionList"/>
    <dgm:cxn modelId="{32C68E11-8ED6-4B36-92EC-21B73E787DF9}" type="presParOf" srcId="{76B1435E-9D07-47E5-A303-C1E66E40A8C5}" destId="{3D8E75C4-3714-4403-9BE6-B753787183EB}" srcOrd="1" destOrd="0" presId="urn:microsoft.com/office/officeart/2018/5/layout/CenteredIconLabelDescriptionList"/>
    <dgm:cxn modelId="{ED195AF5-B74E-49BB-BAC5-8A353E52E57C}" type="presParOf" srcId="{76B1435E-9D07-47E5-A303-C1E66E40A8C5}" destId="{E8FD224B-8DAA-4EB6-A0E5-5AC7191D6055}" srcOrd="2" destOrd="0" presId="urn:microsoft.com/office/officeart/2018/5/layout/CenteredIconLabelDescriptionList"/>
    <dgm:cxn modelId="{4B688488-FF2B-4C7E-93BF-4DE72FD26DDD}" type="presParOf" srcId="{E8FD224B-8DAA-4EB6-A0E5-5AC7191D6055}" destId="{BE5D024F-947E-4EB9-86EA-36838FA19F6C}" srcOrd="0" destOrd="0" presId="urn:microsoft.com/office/officeart/2018/5/layout/CenteredIconLabelDescriptionList"/>
    <dgm:cxn modelId="{57FCF4DC-90E0-4612-84D5-8FFB93D5E496}" type="presParOf" srcId="{E8FD224B-8DAA-4EB6-A0E5-5AC7191D6055}" destId="{10D3661D-CFE6-4221-9622-F21A0B0D3771}" srcOrd="1" destOrd="0" presId="urn:microsoft.com/office/officeart/2018/5/layout/CenteredIconLabelDescriptionList"/>
    <dgm:cxn modelId="{B95C1851-37BC-493F-9217-3F8CCE596AB4}" type="presParOf" srcId="{E8FD224B-8DAA-4EB6-A0E5-5AC7191D6055}" destId="{76269035-C835-4A57-8B35-44288546C7FC}" srcOrd="2" destOrd="0" presId="urn:microsoft.com/office/officeart/2018/5/layout/CenteredIconLabelDescriptionList"/>
    <dgm:cxn modelId="{5F50DFFB-FDDB-436D-8B64-6A6A1E7F58DF}" type="presParOf" srcId="{E8FD224B-8DAA-4EB6-A0E5-5AC7191D6055}" destId="{D75A6247-A251-4639-8DDA-1132BB47872F}" srcOrd="3" destOrd="0" presId="urn:microsoft.com/office/officeart/2018/5/layout/CenteredIconLabelDescriptionList"/>
    <dgm:cxn modelId="{80E0A971-8337-4C68-8A68-9A9CEC0820D7}" type="presParOf" srcId="{E8FD224B-8DAA-4EB6-A0E5-5AC7191D6055}" destId="{4286BECB-E174-4B79-842B-55105410CCFD}" srcOrd="4" destOrd="0" presId="urn:microsoft.com/office/officeart/2018/5/layout/CenteredIconLabelDescriptionList"/>
    <dgm:cxn modelId="{E0E7675E-F840-40E0-9B55-4BEE8C60759C}" type="presParOf" srcId="{76B1435E-9D07-47E5-A303-C1E66E40A8C5}" destId="{FABFF82D-7ED8-47C1-96CB-C2791D488D8E}" srcOrd="3" destOrd="0" presId="urn:microsoft.com/office/officeart/2018/5/layout/CenteredIconLabelDescriptionList"/>
    <dgm:cxn modelId="{47302098-091A-47D0-9528-E2BB3CBA4CB0}" type="presParOf" srcId="{76B1435E-9D07-47E5-A303-C1E66E40A8C5}" destId="{5D614216-E544-4EA8-B1C3-EEA57FB301CB}" srcOrd="4" destOrd="0" presId="urn:microsoft.com/office/officeart/2018/5/layout/CenteredIconLabelDescriptionList"/>
    <dgm:cxn modelId="{AE08432B-6481-4DB1-9FD4-AF2910EF3B9A}" type="presParOf" srcId="{5D614216-E544-4EA8-B1C3-EEA57FB301CB}" destId="{684F0B2D-9FA9-46E4-987C-1E0E365B4D07}" srcOrd="0" destOrd="0" presId="urn:microsoft.com/office/officeart/2018/5/layout/CenteredIconLabelDescriptionList"/>
    <dgm:cxn modelId="{68963A83-9F39-4077-8447-A69B1341F727}" type="presParOf" srcId="{5D614216-E544-4EA8-B1C3-EEA57FB301CB}" destId="{877116CF-D47A-4DF5-990B-089524B29B9C}" srcOrd="1" destOrd="0" presId="urn:microsoft.com/office/officeart/2018/5/layout/CenteredIconLabelDescriptionList"/>
    <dgm:cxn modelId="{C56A26A8-B4AB-4D3D-83AD-75A4B9EAF18B}" type="presParOf" srcId="{5D614216-E544-4EA8-B1C3-EEA57FB301CB}" destId="{FFCF05D6-E8CF-4C78-AE46-BB15E73013FD}" srcOrd="2" destOrd="0" presId="urn:microsoft.com/office/officeart/2018/5/layout/CenteredIconLabelDescriptionList"/>
    <dgm:cxn modelId="{5B97E3A6-40D2-405A-9D87-D3DF873969F6}" type="presParOf" srcId="{5D614216-E544-4EA8-B1C3-EEA57FB301CB}" destId="{B68C115A-5F21-4E59-8801-2572E88F9FC0}" srcOrd="3" destOrd="0" presId="urn:microsoft.com/office/officeart/2018/5/layout/CenteredIconLabelDescriptionList"/>
    <dgm:cxn modelId="{58684633-5DEA-4999-B6F2-2EB0DD494B55}" type="presParOf" srcId="{5D614216-E544-4EA8-B1C3-EEA57FB301CB}" destId="{156E88EB-C525-43E9-91B0-801BDD7BED4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06FF2F-8DD1-4E77-9325-C3B930C00778}">
      <dsp:nvSpPr>
        <dsp:cNvPr id="0" name=""/>
        <dsp:cNvSpPr/>
      </dsp:nvSpPr>
      <dsp:spPr>
        <a:xfrm>
          <a:off x="1020487" y="1196617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EF94A8-D727-469F-A4E5-546925972FA0}">
      <dsp:nvSpPr>
        <dsp:cNvPr id="0" name=""/>
        <dsp:cNvSpPr/>
      </dsp:nvSpPr>
      <dsp:spPr>
        <a:xfrm>
          <a:off x="393" y="237937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i="0" kern="1200"/>
            <a:t>Trampoline nodes</a:t>
          </a:r>
          <a:endParaRPr lang="en-US" sz="3000" b="1" kern="1200"/>
        </a:p>
      </dsp:txBody>
      <dsp:txXfrm>
        <a:off x="393" y="2379378"/>
        <a:ext cx="3138750" cy="470812"/>
      </dsp:txXfrm>
    </dsp:sp>
    <dsp:sp modelId="{507D70D0-9AA3-4DC2-B008-004CA445A231}">
      <dsp:nvSpPr>
        <dsp:cNvPr id="0" name=""/>
        <dsp:cNvSpPr/>
      </dsp:nvSpPr>
      <dsp:spPr>
        <a:xfrm>
          <a:off x="393" y="2889353"/>
          <a:ext cx="3138750" cy="2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D024F-947E-4EB9-86EA-36838FA19F6C}">
      <dsp:nvSpPr>
        <dsp:cNvPr id="0" name=""/>
        <dsp:cNvSpPr/>
      </dsp:nvSpPr>
      <dsp:spPr>
        <a:xfrm>
          <a:off x="4708518" y="1196617"/>
          <a:ext cx="1098562" cy="1098562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69035-C835-4A57-8B35-44288546C7FC}">
      <dsp:nvSpPr>
        <dsp:cNvPr id="0" name=""/>
        <dsp:cNvSpPr/>
      </dsp:nvSpPr>
      <dsp:spPr>
        <a:xfrm>
          <a:off x="3688425" y="237937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>
              <a:solidFill>
                <a:srgbClr val="000000"/>
              </a:solidFill>
            </a:rPr>
            <a:t>Routing tradeoffs</a:t>
          </a:r>
          <a:endParaRPr lang="en-US" sz="3000" kern="1200"/>
        </a:p>
      </dsp:txBody>
      <dsp:txXfrm>
        <a:off x="3688425" y="2379378"/>
        <a:ext cx="3138750" cy="470812"/>
      </dsp:txXfrm>
    </dsp:sp>
    <dsp:sp modelId="{4286BECB-E174-4B79-842B-55105410CCFD}">
      <dsp:nvSpPr>
        <dsp:cNvPr id="0" name=""/>
        <dsp:cNvSpPr/>
      </dsp:nvSpPr>
      <dsp:spPr>
        <a:xfrm>
          <a:off x="3688425" y="2889353"/>
          <a:ext cx="3138750" cy="2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4F0B2D-9FA9-46E4-987C-1E0E365B4D07}">
      <dsp:nvSpPr>
        <dsp:cNvPr id="0" name=""/>
        <dsp:cNvSpPr/>
      </dsp:nvSpPr>
      <dsp:spPr>
        <a:xfrm>
          <a:off x="8396550" y="1196617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F05D6-E8CF-4C78-AE46-BB15E73013FD}">
      <dsp:nvSpPr>
        <dsp:cNvPr id="0" name=""/>
        <dsp:cNvSpPr/>
      </dsp:nvSpPr>
      <dsp:spPr>
        <a:xfrm>
          <a:off x="7376456" y="237937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/>
            <a:t>Selfish Incentives</a:t>
          </a:r>
        </a:p>
      </dsp:txBody>
      <dsp:txXfrm>
        <a:off x="7376456" y="2379378"/>
        <a:ext cx="3138750" cy="470812"/>
      </dsp:txXfrm>
    </dsp:sp>
    <dsp:sp modelId="{156E88EB-C525-43E9-91B0-801BDD7BED4B}">
      <dsp:nvSpPr>
        <dsp:cNvPr id="0" name=""/>
        <dsp:cNvSpPr/>
      </dsp:nvSpPr>
      <dsp:spPr>
        <a:xfrm>
          <a:off x="7376456" y="2889353"/>
          <a:ext cx="3138750" cy="2653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F1A63-6CAA-4FFC-A044-AC44676617B5}" type="datetimeFigureOut">
              <a:rPr lang="en-US" smtClean="0"/>
              <a:t>24-Sep-20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545D8-3DC3-4C2F-9B63-4E92CB7AD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2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545D8-3DC3-4C2F-9B63-4E92CB7AD6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32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545D8-3DC3-4C2F-9B63-4E92CB7AD6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83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545D8-3DC3-4C2F-9B63-4E92CB7AD6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54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484DB-8A77-4132-9F33-830AE6305D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E402C-EB62-436D-BBAA-8652A7213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AD107-DCF9-4BEF-B8C7-3713E52F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0486-9A5A-4632-B956-9346A353F9F9}" type="datetime1">
              <a:rPr lang="en-US" smtClean="0"/>
              <a:t>24-Sep-20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C0648-8BB5-40E5-B36A-D4C02FA38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35A9-5789-457B-8662-20330191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F021-1DE2-4E57-9852-5793A9BC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623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AC93-9E96-4147-9FA6-E3C28B311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6796C-96EA-4AB3-85E9-68963210C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92778-CD98-46B5-9D0D-C61918270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E7963-31E0-4D90-B5F3-F5DD1C10616E}" type="datetime1">
              <a:rPr lang="en-US" smtClean="0"/>
              <a:t>24-Sep-20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DF580-748A-487E-A0D2-0BE978263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B5EE5-1E75-4B6A-A3F4-6E398D6F2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F021-1DE2-4E57-9852-5793A9BC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6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C05100-209C-4F2E-80A5-45651B94C7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8B5D0-44DD-4EA4-A271-8E310B081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4A0A5-1907-48A6-AE8E-BF62DDF2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1446E-2838-4937-8A2C-2F07F16DFE71}" type="datetime1">
              <a:rPr lang="en-US" smtClean="0"/>
              <a:t>24-Sep-20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B9E21-7157-443E-9CDA-9F9F8164E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790AD-CC84-41C1-818D-89681759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F021-1DE2-4E57-9852-5793A9BC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53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E2966-134F-44CF-8A46-C0259C33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2EDA7-E870-4B41-B1E7-88B522005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32D1B-2C19-4619-B9CB-AA00A926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8258-A341-4792-9246-DFD4941A3DAF}" type="datetime1">
              <a:rPr lang="en-US" smtClean="0"/>
              <a:t>24-Sep-20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343FA-EB28-4900-8932-99733DF0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634EE-59FC-4F30-AB07-EA70BA79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F021-1DE2-4E57-9852-5793A9BC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9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7BF1-22C5-44C8-9EC3-867A494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55B04-8E1E-4A33-B190-4A89DBE04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C0092-684A-4F04-841B-70F5C496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4A4BF-9EA2-4864-80AA-A77B39412623}" type="datetime1">
              <a:rPr lang="en-US" smtClean="0"/>
              <a:t>24-Sep-20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E791F-0C41-4881-96C5-CA3C784F3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E3F72-7EAB-4BCB-9EF9-BD0D6E068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F021-1DE2-4E57-9852-5793A9BC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9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B0CDA-3E4D-442C-88C6-D1F6DE15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3BA9B-E884-4F98-A2B7-1EEBF53EE4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1733F-BCF7-42C2-9704-47FD244EE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B1C7F-6A84-4AFE-9B15-17B66FDAD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397EA-89AA-4A69-8A86-D6347CFF89F7}" type="datetime1">
              <a:rPr lang="en-US" smtClean="0"/>
              <a:t>24-Sep-20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8FE61-FC70-4E12-B639-221729AE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F3033-F95F-4C9D-B95A-5244F7E0C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F021-1DE2-4E57-9852-5793A9BC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B7C1E-DBA5-4C0A-A68D-23C2E565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1413B-DC6A-4F6B-A32D-C2FA71D3A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3D14E-2953-4100-AB23-D683CDC44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E3CB7-C3CF-4D94-9C70-99A47C1748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789225-DD2D-44FC-ABBC-92772C8E8C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82235-2636-44F1-81C2-E18A1559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D2B6C-BCB9-4D5B-9744-BC0B7DDF2A2B}" type="datetime1">
              <a:rPr lang="en-US" smtClean="0"/>
              <a:t>24-Sep-20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705211-3E21-4918-B8DA-308A025C6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AEB6D8-7E60-42AE-9929-CDA65441E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F021-1DE2-4E57-9852-5793A9BC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5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740D4-2F52-463B-966A-E9B05DF9B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1A33F-9FC6-44BD-8DB7-B1FBEAE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50CA1-AE03-4127-A3D7-61AC7758D09A}" type="datetime1">
              <a:rPr lang="en-US" smtClean="0"/>
              <a:t>24-Sep-20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8C3C34-5FC3-4A86-B124-0BE918238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6AC07-EA75-442C-8839-3ECEF2DC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F021-1DE2-4E57-9852-5793A9BC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2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7E3828-E35B-40BA-BB29-428633D5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A2AA6-D49C-41BB-A7F8-69E4B774698D}" type="datetime1">
              <a:rPr lang="en-US" smtClean="0"/>
              <a:t>24-Sep-20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8E50F-DB0A-4D74-8CD3-3B9AA7E6C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509AD-FF4B-4036-8DC2-4977EF6BE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F021-1DE2-4E57-9852-5793A9BC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8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60DE6-DC5D-4BC5-A91F-14960C387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2F3CC-6366-445F-AE42-459D1AC4C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E00B2-9A81-4E92-8951-087C53793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77A0F-6C74-46AD-8075-2480B7B52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A69BC-3496-4D07-B6E7-84130FB28428}" type="datetime1">
              <a:rPr lang="en-US" smtClean="0"/>
              <a:t>24-Sep-20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C8D48B-34C9-4484-87ED-7D4E793B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E79F8-554C-4B45-88AF-6A60A07C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F021-1DE2-4E57-9852-5793A9BC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837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A5B98-0EB0-441F-985D-5E9D54EFC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7F4523-986A-431C-B527-50858BFC16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BF69FF-2E40-43F2-BDC7-61895B117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9275A6-DAE7-4B3C-9838-DB721E7A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736E3-3F73-42BE-8D45-A4565192FEB5}" type="datetime1">
              <a:rPr lang="en-US" smtClean="0"/>
              <a:t>24-Sep-20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6A87A-1C63-48E9-93CA-63F4B429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DBF3AF-0F54-4D96-B86B-19D9DA5C8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F021-1DE2-4E57-9852-5793A9BC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56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23AAF9-3514-4BEB-A6BA-D15C0A5A4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BA15C-61C0-4FD4-B650-4C8EA94FE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8D9C-DA10-48CC-B64F-3620E44848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C7E5D-DECA-494A-B3A5-912280C84B90}" type="datetime1">
              <a:rPr lang="en-US" smtClean="0"/>
              <a:t>24-Sep-20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7F5F3-117E-4FA3-AC54-BF473A455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1C0F4-1986-4665-AC2F-4B51E7BE1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5F021-1DE2-4E57-9852-5793A9BC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072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CBBF95F-842B-4385-B29F-61A88EE5D2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l="15111" r="1" b="1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E168A6-4B4F-4EDF-A4EE-1616419815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3086" y="2220756"/>
            <a:ext cx="9465827" cy="180212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On Search Friction of Route Discovery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 in Off-chain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BFDA6-DE53-469F-AE9E-E2BC9527B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2300" y="4637243"/>
            <a:ext cx="4038600" cy="109839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</a:pPr>
            <a:r>
              <a:rPr lang="en-US" sz="2200" dirty="0"/>
              <a:t>Saar Tochner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The Hebrew University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saart@cs.huji.ac.il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6D6137-451F-4397-A996-89D886E90517}"/>
              </a:ext>
            </a:extLst>
          </p:cNvPr>
          <p:cNvSpPr txBox="1">
            <a:spLocks/>
          </p:cNvSpPr>
          <p:nvPr/>
        </p:nvSpPr>
        <p:spPr>
          <a:xfrm>
            <a:off x="6096000" y="4661753"/>
            <a:ext cx="3619500" cy="125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200" dirty="0"/>
              <a:t>Stefan Schmid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University of Vienna</a:t>
            </a:r>
          </a:p>
          <a:p>
            <a:pPr>
              <a:lnSpc>
                <a:spcPct val="80000"/>
              </a:lnSpc>
            </a:pPr>
            <a:r>
              <a:rPr lang="en-US" altLang="en-US" sz="2200" dirty="0"/>
              <a:t>stefan_schmid@univie.ac.at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26C65-8965-47C9-A187-D2C0F9FA7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F021-1DE2-4E57-9852-5793A9BC3D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56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44ECB-29AC-4774-8E3A-D2D0EDA6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Effectiveness-Confidentiality Tradeoff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05EBEB-0406-466B-91BB-0281248C3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57" y="1998997"/>
            <a:ext cx="5659587" cy="2860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71C5D2-E74F-45C0-898F-453BFD8B9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237" y="1998997"/>
            <a:ext cx="5776796" cy="286000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5A15CB-337D-44B8-B9ED-09DF91A5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F021-1DE2-4E57-9852-5793A9BC3D4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58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B586-A2A3-44B1-BA50-D944F194B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Effectiveness-Efficiency Tradeoff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233344-0CD1-41F2-900A-D11FA83DF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72" y="2112518"/>
            <a:ext cx="5498306" cy="27608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3A8653-BFB4-469D-9C10-2D352AA0E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818" y="2103437"/>
            <a:ext cx="5429338" cy="27608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72262C-069F-468C-B7F9-D232B5F7A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F021-1DE2-4E57-9852-5793A9BC3D4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46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3EB5-CFAD-43F3-8723-18433D006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/>
              <a:t>Take-aways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EBD357-32A4-45F3-97E1-3DFD672F73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43838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4E160F01-44E4-4CC2-892B-08CDE6E58B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60310" y="2927102"/>
            <a:ext cx="1958605" cy="133237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DD29DD-CD84-4A18-A3A3-5742D2EE1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F021-1DE2-4E57-9852-5793A9BC3D4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97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CE465B-4810-4643-869B-BB4E76D46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1530" y="1095114"/>
            <a:ext cx="4805996" cy="129711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  <a:t>Questions?</a:t>
            </a:r>
            <a:b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br>
              <a:rPr lang="en-US" kern="1200" dirty="0">
                <a:solidFill>
                  <a:srgbClr val="000000"/>
                </a:solidFill>
                <a:latin typeface="+mj-lt"/>
                <a:ea typeface="+mj-ea"/>
                <a:cs typeface="+mj-cs"/>
              </a:rPr>
            </a:br>
            <a:endParaRPr lang="en-US" kern="1200" dirty="0">
              <a:solidFill>
                <a:srgbClr val="00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3CCCFADB-8DA3-4EEC-BAC1-B4E8774920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5A535CE-1212-4B46-B098-5C907BE66CBD}"/>
              </a:ext>
            </a:extLst>
          </p:cNvPr>
          <p:cNvSpPr txBox="1">
            <a:spLocks/>
          </p:cNvSpPr>
          <p:nvPr/>
        </p:nvSpPr>
        <p:spPr>
          <a:xfrm>
            <a:off x="5683729" y="4952217"/>
            <a:ext cx="6441598" cy="14739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Saar Tochner-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saart@cs.huji.ac.il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80000"/>
              </a:lnSpc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Stefan Schmid - 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stefan_schmid@univie.ac.at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B27DD-CC4A-4263-96A0-60D596C81A4F}"/>
              </a:ext>
            </a:extLst>
          </p:cNvPr>
          <p:cNvSpPr txBox="1"/>
          <p:nvPr/>
        </p:nvSpPr>
        <p:spPr>
          <a:xfrm>
            <a:off x="6059260" y="5957080"/>
            <a:ext cx="60994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u="sng" dirty="0">
                <a:solidFill>
                  <a:schemeClr val="accent1"/>
                </a:solidFill>
              </a:rPr>
              <a:t>https://medium.com/blockchains-huji/routing-with-selfish-information-sharing-6ade69235531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F32027-A8AE-43B5-B397-E5BDDB9BB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F021-1DE2-4E57-9852-5793A9BC3D4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4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1">
            <a:extLst>
              <a:ext uri="{FF2B5EF4-FFF2-40B4-BE49-F238E27FC236}">
                <a16:creationId xmlns:a16="http://schemas.microsoft.com/office/drawing/2014/main" id="{664E23E2-7440-4E36-A67B-0F88C5F7E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23">
            <a:extLst>
              <a:ext uri="{FF2B5EF4-FFF2-40B4-BE49-F238E27FC236}">
                <a16:creationId xmlns:a16="http://schemas.microsoft.com/office/drawing/2014/main" id="{B06949AE-010D-4C18-8AED-7872085AD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709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4E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5">
            <a:extLst>
              <a:ext uri="{FF2B5EF4-FFF2-40B4-BE49-F238E27FC236}">
                <a16:creationId xmlns:a16="http://schemas.microsoft.com/office/drawing/2014/main" id="{FE54AADB-50C7-4293-94C0-27361A32B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1" cy="5897880"/>
          </a:xfrm>
          <a:prstGeom prst="rect">
            <a:avLst/>
          </a:prstGeom>
          <a:solidFill>
            <a:srgbClr val="FFFFFF"/>
          </a:solidFill>
          <a:ln w="19050">
            <a:solidFill>
              <a:srgbClr val="4E4E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Multiple interweaving highways with cars driving in different directions">
            <a:extLst>
              <a:ext uri="{FF2B5EF4-FFF2-40B4-BE49-F238E27FC236}">
                <a16:creationId xmlns:a16="http://schemas.microsoft.com/office/drawing/2014/main" id="{C69C76A1-756D-4DE5-82FC-8C1D0283695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11" r="19472" b="1"/>
          <a:stretch/>
        </p:blipFill>
        <p:spPr>
          <a:xfrm>
            <a:off x="6421034" y="683288"/>
            <a:ext cx="5129784" cy="54914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08F9F-A2BA-48E7-8AF1-1B7ED18F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815F021-1DE2-4E57-9852-5793A9BC3D40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2B82E767-CE93-4C74-9B40-F3FE74229F83}"/>
              </a:ext>
            </a:extLst>
          </p:cNvPr>
          <p:cNvSpPr/>
          <p:nvPr/>
        </p:nvSpPr>
        <p:spPr>
          <a:xfrm>
            <a:off x="2039645" y="2492327"/>
            <a:ext cx="2239861" cy="1698772"/>
          </a:xfrm>
          <a:prstGeom prst="triangle">
            <a:avLst/>
          </a:prstGeom>
          <a:solidFill>
            <a:schemeClr val="bg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C83C781-4131-4D81-8603-111404011406}"/>
              </a:ext>
            </a:extLst>
          </p:cNvPr>
          <p:cNvSpPr txBox="1"/>
          <p:nvPr/>
        </p:nvSpPr>
        <p:spPr>
          <a:xfrm>
            <a:off x="2614808" y="3171608"/>
            <a:ext cx="1089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Route </a:t>
            </a:r>
          </a:p>
          <a:p>
            <a:pPr algn="ctr"/>
            <a:r>
              <a:rPr lang="en-US" dirty="0"/>
              <a:t>Discovery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A0F46D-70DD-4E7C-9961-E01015B98547}"/>
              </a:ext>
            </a:extLst>
          </p:cNvPr>
          <p:cNvSpPr txBox="1"/>
          <p:nvPr/>
        </p:nvSpPr>
        <p:spPr>
          <a:xfrm>
            <a:off x="3743878" y="4182711"/>
            <a:ext cx="107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Efficiency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D8BE66-D7C2-4271-8922-16604D386A1C}"/>
              </a:ext>
            </a:extLst>
          </p:cNvPr>
          <p:cNvSpPr txBox="1"/>
          <p:nvPr/>
        </p:nvSpPr>
        <p:spPr>
          <a:xfrm>
            <a:off x="1339710" y="4182711"/>
            <a:ext cx="139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Effectiveness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C80383-8CA5-4AF4-89E3-011753A43907}"/>
              </a:ext>
            </a:extLst>
          </p:cNvPr>
          <p:cNvSpPr txBox="1"/>
          <p:nvPr/>
        </p:nvSpPr>
        <p:spPr>
          <a:xfrm>
            <a:off x="2380482" y="2122995"/>
            <a:ext cx="1558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Confidentiality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94A86B9-262E-4A54-9233-BC5E7103C451}"/>
              </a:ext>
            </a:extLst>
          </p:cNvPr>
          <p:cNvCxnSpPr>
            <a:cxnSpLocks/>
          </p:cNvCxnSpPr>
          <p:nvPr/>
        </p:nvCxnSpPr>
        <p:spPr>
          <a:xfrm flipH="1">
            <a:off x="2191074" y="3817939"/>
            <a:ext cx="476348" cy="306376"/>
          </a:xfrm>
          <a:prstGeom prst="straightConnector1">
            <a:avLst/>
          </a:prstGeom>
          <a:ln w="666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A99B70A-CC42-4563-9BAE-EEC48D650DC7}"/>
              </a:ext>
            </a:extLst>
          </p:cNvPr>
          <p:cNvCxnSpPr>
            <a:cxnSpLocks/>
          </p:cNvCxnSpPr>
          <p:nvPr/>
        </p:nvCxnSpPr>
        <p:spPr>
          <a:xfrm>
            <a:off x="3646477" y="3821617"/>
            <a:ext cx="448467" cy="299021"/>
          </a:xfrm>
          <a:prstGeom prst="straightConnector1">
            <a:avLst/>
          </a:prstGeom>
          <a:ln w="666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C62B9D5-0563-479D-B3D7-6C3559F748E5}"/>
              </a:ext>
            </a:extLst>
          </p:cNvPr>
          <p:cNvCxnSpPr>
            <a:cxnSpLocks/>
          </p:cNvCxnSpPr>
          <p:nvPr/>
        </p:nvCxnSpPr>
        <p:spPr>
          <a:xfrm flipV="1">
            <a:off x="3159573" y="2615664"/>
            <a:ext cx="0" cy="503381"/>
          </a:xfrm>
          <a:prstGeom prst="straightConnector1">
            <a:avLst/>
          </a:prstGeom>
          <a:ln w="66675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088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3E2FCB-2433-438F-AB10-88DFB11BB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F1295-C625-4CF9-BCA3-24A6FB5FA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2111" y="644435"/>
            <a:ext cx="5306084" cy="2982017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The Lightning network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problem of scale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Route Discovery Algorithm (RDA)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Confidentially-Efficiency-Effectiveness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30179-9893-4C30-B854-AEF090A05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82" b="98097" l="3511" r="93108">
                        <a14:foregroundMark x1="48635" y1="8785" x2="48635" y2="8785"/>
                        <a14:foregroundMark x1="50845" y1="2928" x2="50845" y2="2928"/>
                        <a14:foregroundMark x1="87126" y1="83309" x2="87126" y2="83309"/>
                        <a14:foregroundMark x1="66190" y1="95022" x2="66190" y2="95022"/>
                        <a14:foregroundMark x1="93108" y1="65886" x2="93108" y2="65886"/>
                        <a14:foregroundMark x1="7802" y1="68082" x2="7802" y2="68082"/>
                        <a14:foregroundMark x1="3771" y1="66325" x2="3771" y2="66325"/>
                        <a14:foregroundMark x1="30039" y1="96340" x2="30039" y2="96340"/>
                        <a14:foregroundMark x1="65020" y1="98097" x2="65020" y2="98097"/>
                        <a14:foregroundMark x1="3641" y1="64275" x2="3641" y2="6427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98647" y="3135418"/>
            <a:ext cx="4095681" cy="363764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55879-69F1-4A14-A47D-D032BF0A4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F021-1DE2-4E57-9852-5793A9BC3D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98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F545E3-159C-48A2-A116-D24BEA9C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Lightning Network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2" descr="Image result for the lightning network">
            <a:extLst>
              <a:ext uri="{FF2B5EF4-FFF2-40B4-BE49-F238E27FC236}">
                <a16:creationId xmlns:a16="http://schemas.microsoft.com/office/drawing/2014/main" id="{3526A76D-FBC9-4164-8135-F4A8C55AF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349" y="1805007"/>
            <a:ext cx="3661831" cy="326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2C75-90A0-491F-8D8C-8C5C01428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421682"/>
            <a:ext cx="5546315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Solution to Bitcoin’s scalability issue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Channel – locked liquidity between two parties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Route – list of channels from source to target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Transaction – atomic swap of liquidities across route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Channel’s fee – the cost that the owner demands to use it in a transaction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Routing algorithm – choose the best route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16" name="Callout: Down Arrow 15">
            <a:extLst>
              <a:ext uri="{FF2B5EF4-FFF2-40B4-BE49-F238E27FC236}">
                <a16:creationId xmlns:a16="http://schemas.microsoft.com/office/drawing/2014/main" id="{11916EE9-269B-40C8-A8AC-D7B85881DACA}"/>
              </a:ext>
            </a:extLst>
          </p:cNvPr>
          <p:cNvSpPr/>
          <p:nvPr/>
        </p:nvSpPr>
        <p:spPr>
          <a:xfrm>
            <a:off x="635726" y="1006351"/>
            <a:ext cx="2124891" cy="918243"/>
          </a:xfrm>
          <a:prstGeom prst="downArrowCallout">
            <a:avLst>
              <a:gd name="adj1" fmla="val 12629"/>
              <a:gd name="adj2" fmla="val 11942"/>
              <a:gd name="adj3" fmla="val 25000"/>
              <a:gd name="adj4" fmla="val 64977"/>
            </a:avLst>
          </a:prstGeom>
          <a:solidFill>
            <a:srgbClr val="FFFFFF">
              <a:alpha val="74902"/>
            </a:srgb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txid</a:t>
            </a:r>
            <a:r>
              <a:rPr lang="en-US" sz="1200" dirty="0"/>
              <a:t>: 0adf2af3…</a:t>
            </a:r>
          </a:p>
          <a:p>
            <a:pPr algn="ctr"/>
            <a:r>
              <a:rPr lang="en-US" sz="1200" dirty="0"/>
              <a:t>Liquidity: 1BTC</a:t>
            </a:r>
          </a:p>
          <a:p>
            <a:pPr algn="ctr"/>
            <a:r>
              <a:rPr lang="en-US" sz="1200" dirty="0"/>
              <a:t>Fee: 0.01 base + 0.001 prop.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8FA43-1415-417F-B4DC-4D37E5C0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F021-1DE2-4E57-9852-5793A9BC3D4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758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F545E3-159C-48A2-A116-D24BEA9CA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The Problem of Scale</a:t>
            </a:r>
          </a:p>
        </p:txBody>
      </p:sp>
      <p:sp>
        <p:nvSpPr>
          <p:cNvPr id="15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42C75-90A0-491F-8D8C-8C5C01428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4224" y="2176213"/>
            <a:ext cx="4977578" cy="332551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How to choose a route?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High number of channels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Frequent changes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Mobile users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Trampoline nodes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Selfishness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4" name="Picture 2" descr="Image result for the lightning network">
            <a:extLst>
              <a:ext uri="{FF2B5EF4-FFF2-40B4-BE49-F238E27FC236}">
                <a16:creationId xmlns:a16="http://schemas.microsoft.com/office/drawing/2014/main" id="{D480639B-2BEE-4794-8AA7-E76E0A5FD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9349" y="1805007"/>
            <a:ext cx="3661831" cy="326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DB0AA-6308-441A-B54D-C05ED77C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F021-1DE2-4E57-9852-5793A9BC3D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06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535AF-13CE-4BF6-8FE2-3B9D2EAF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0E1AC6-DA0E-416C-B102-7A6D8EEB48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u="sng" dirty="0">
                    <a:solidFill>
                      <a:srgbClr val="000000"/>
                    </a:solidFill>
                  </a:rPr>
                  <a:t>q-RDA</a:t>
                </a:r>
                <a:r>
                  <a:rPr lang="en-US" dirty="0">
                    <a:solidFill>
                      <a:srgbClr val="000000"/>
                    </a:solidFill>
                  </a:rPr>
                  <a:t> - route discovery algorithm that performs at most q queries to trampoline nodes and returns the best-found route or nothing</a:t>
                </a:r>
              </a:p>
              <a:p>
                <a:r>
                  <a:rPr lang="en-US" b="1" u="sng" dirty="0">
                    <a:solidFill>
                      <a:srgbClr val="000000"/>
                    </a:solidFill>
                  </a:rPr>
                  <a:t>Efficiency</a:t>
                </a:r>
                <a:r>
                  <a:rPr lang="en-US" dirty="0">
                    <a:solidFill>
                      <a:srgbClr val="000000"/>
                    </a:solidFill>
                  </a:rPr>
                  <a:t> –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𝑊𝑒𝑖𝑔h𝑡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𝑀𝑖𝑛𝑖𝑚𝑎𝑙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𝑤𝑒𝑖𝑔h𝑡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→ 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for a route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b="1" u="sng" dirty="0">
                    <a:solidFill>
                      <a:srgbClr val="000000"/>
                    </a:solidFill>
                  </a:rPr>
                  <a:t>Effectiveness</a:t>
                </a:r>
                <a:r>
                  <a:rPr lang="en-US" dirty="0">
                    <a:solidFill>
                      <a:srgbClr val="000000"/>
                    </a:solidFill>
                  </a:rPr>
                  <a:t> - the number of queries which have to be issued to successfully execute a given transaction</a:t>
                </a:r>
              </a:p>
              <a:p>
                <a:r>
                  <a:rPr lang="en-US" b="1" u="sng" dirty="0">
                    <a:solidFill>
                      <a:srgbClr val="000000"/>
                    </a:solidFill>
                  </a:rPr>
                  <a:t>Confidentiality</a:t>
                </a:r>
                <a:r>
                  <a:rPr lang="en-US" dirty="0">
                    <a:solidFill>
                      <a:srgbClr val="000000"/>
                    </a:solidFill>
                  </a:rPr>
                  <a:t> (Leak Rate) – how many more nodes will learn about the existence of this transaction compared to source routing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0E1AC6-DA0E-416C-B102-7A6D8EEB48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40D80-5A6D-4276-BE4A-FF3F35A18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F021-1DE2-4E57-9852-5793A9BC3D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347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B8D8B-A6FE-4557-8B95-627CAB43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AAD20-5911-4A02-ADE3-9FC7D3B87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209" y="1662792"/>
            <a:ext cx="10515600" cy="4351338"/>
          </a:xfrm>
        </p:spPr>
        <p:txBody>
          <a:bodyPr/>
          <a:lstStyle/>
          <a:p>
            <a:r>
              <a:rPr lang="en-US" dirty="0"/>
              <a:t>There is no perfect RDA:</a:t>
            </a:r>
            <a:br>
              <a:rPr lang="en-US" dirty="0"/>
            </a:br>
            <a:r>
              <a:rPr lang="en-US" dirty="0"/>
              <a:t>For every RDA there exists a topology in which the RDA is as bad as we want in Efficiency, Effectiveness and Confidentiality</a:t>
            </a:r>
            <a:br>
              <a:rPr lang="en-US" dirty="0"/>
            </a:br>
            <a:endParaRPr lang="en-US" dirty="0"/>
          </a:p>
          <a:p>
            <a:r>
              <a:rPr lang="en-US" dirty="0"/>
              <a:t>Example with low efficiency: If there are q+1 direct neighbors,</a:t>
            </a:r>
            <a:br>
              <a:rPr lang="en-US" dirty="0"/>
            </a:br>
            <a:r>
              <a:rPr lang="en-US" dirty="0"/>
              <a:t> then any q-RDA struggles to find an efficient route</a:t>
            </a:r>
          </a:p>
          <a:p>
            <a:endParaRPr lang="en-US" dirty="0"/>
          </a:p>
          <a:p>
            <a:r>
              <a:rPr lang="en-US" dirty="0"/>
              <a:t>Examples with better measurements: </a:t>
            </a:r>
            <a:br>
              <a:rPr lang="en-US" dirty="0"/>
            </a:br>
            <a:r>
              <a:rPr lang="en-US" dirty="0"/>
              <a:t>Cliques, Scale-free networks</a:t>
            </a:r>
          </a:p>
          <a:p>
            <a:endParaRPr lang="en-US" dirty="0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1B3AEB0B-E8F0-41C4-9440-8794D6C7409C}"/>
              </a:ext>
            </a:extLst>
          </p:cNvPr>
          <p:cNvGrpSpPr/>
          <p:nvPr/>
        </p:nvGrpSpPr>
        <p:grpSpPr>
          <a:xfrm>
            <a:off x="8007458" y="3659355"/>
            <a:ext cx="2603030" cy="2833520"/>
            <a:chOff x="3268381" y="831255"/>
            <a:chExt cx="3747580" cy="4273538"/>
          </a:xfrm>
        </p:grpSpPr>
        <p:sp>
          <p:nvSpPr>
            <p:cNvPr id="61" name="Circle: Hollow 60">
              <a:extLst>
                <a:ext uri="{FF2B5EF4-FFF2-40B4-BE49-F238E27FC236}">
                  <a16:creationId xmlns:a16="http://schemas.microsoft.com/office/drawing/2014/main" id="{CF2886C2-2113-4FA6-8AE6-1869D6F58DAD}"/>
                </a:ext>
              </a:extLst>
            </p:cNvPr>
            <p:cNvSpPr/>
            <p:nvPr/>
          </p:nvSpPr>
          <p:spPr>
            <a:xfrm>
              <a:off x="5135016" y="2879524"/>
              <a:ext cx="626189" cy="633211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8978A43-E945-46C9-8158-AEE0DB302AA0}"/>
                </a:ext>
              </a:extLst>
            </p:cNvPr>
            <p:cNvSpPr txBox="1"/>
            <p:nvPr/>
          </p:nvSpPr>
          <p:spPr>
            <a:xfrm>
              <a:off x="5267207" y="2736323"/>
              <a:ext cx="216254" cy="3795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aseline="-25000" dirty="0"/>
                <a:t>s</a:t>
              </a:r>
              <a:endParaRPr lang="en-US" sz="2400" baseline="-25000" dirty="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078ED0D-C208-4DA2-9AEC-2CF775ADEEFC}"/>
                </a:ext>
              </a:extLst>
            </p:cNvPr>
            <p:cNvSpPr/>
            <p:nvPr/>
          </p:nvSpPr>
          <p:spPr>
            <a:xfrm rot="5163333">
              <a:off x="5827245" y="2654249"/>
              <a:ext cx="1011815" cy="923329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54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</a:t>
              </a:r>
              <a:r>
                <a:rPr lang="en-US" sz="54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...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5899BDF-4EE8-4224-B7FC-905CE84E8AD1}"/>
                </a:ext>
              </a:extLst>
            </p:cNvPr>
            <p:cNvGrpSpPr/>
            <p:nvPr/>
          </p:nvGrpSpPr>
          <p:grpSpPr>
            <a:xfrm rot="19625028">
              <a:off x="4771875" y="3722895"/>
              <a:ext cx="1142337" cy="1378778"/>
              <a:chOff x="4084382" y="3420003"/>
              <a:chExt cx="1142337" cy="1378778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C0A5A27-9A6D-4B35-A4A2-50C34CB2477E}"/>
                  </a:ext>
                </a:extLst>
              </p:cNvPr>
              <p:cNvCxnSpPr>
                <a:cxnSpLocks/>
                <a:endCxn id="66" idx="7"/>
              </p:cNvCxnSpPr>
              <p:nvPr/>
            </p:nvCxnSpPr>
            <p:spPr>
              <a:xfrm flipH="1">
                <a:off x="4904076" y="3420003"/>
                <a:ext cx="322643" cy="424676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6" name="Circle: Hollow 65">
                <a:extLst>
                  <a:ext uri="{FF2B5EF4-FFF2-40B4-BE49-F238E27FC236}">
                    <a16:creationId xmlns:a16="http://schemas.microsoft.com/office/drawing/2014/main" id="{66E44CA3-7153-4E26-94F0-74FABE99DD41}"/>
                  </a:ext>
                </a:extLst>
              </p:cNvPr>
              <p:cNvSpPr/>
              <p:nvPr/>
            </p:nvSpPr>
            <p:spPr>
              <a:xfrm>
                <a:off x="4621621" y="3793336"/>
                <a:ext cx="330917" cy="350595"/>
              </a:xfrm>
              <a:prstGeom prst="don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7721A00-8745-4BD2-B477-F547CCC56CC7}"/>
                  </a:ext>
                </a:extLst>
              </p:cNvPr>
              <p:cNvCxnSpPr>
                <a:cxnSpLocks/>
                <a:stCxn id="66" idx="3"/>
                <a:endCxn id="68" idx="7"/>
              </p:cNvCxnSpPr>
              <p:nvPr/>
            </p:nvCxnSpPr>
            <p:spPr>
              <a:xfrm flipH="1">
                <a:off x="4366837" y="4092588"/>
                <a:ext cx="303246" cy="406941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68" name="Circle: Hollow 67">
                <a:extLst>
                  <a:ext uri="{FF2B5EF4-FFF2-40B4-BE49-F238E27FC236}">
                    <a16:creationId xmlns:a16="http://schemas.microsoft.com/office/drawing/2014/main" id="{0A608740-A740-4E86-B7ED-E0D9A11ACFAA}"/>
                  </a:ext>
                </a:extLst>
              </p:cNvPr>
              <p:cNvSpPr/>
              <p:nvPr/>
            </p:nvSpPr>
            <p:spPr>
              <a:xfrm>
                <a:off x="4084382" y="4448186"/>
                <a:ext cx="330917" cy="350595"/>
              </a:xfrm>
              <a:prstGeom prst="don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A1FD5874-BBF6-47B1-B932-8C3E76995D47}"/>
                </a:ext>
              </a:extLst>
            </p:cNvPr>
            <p:cNvGrpSpPr/>
            <p:nvPr/>
          </p:nvGrpSpPr>
          <p:grpSpPr>
            <a:xfrm rot="10800000">
              <a:off x="5688765" y="1606130"/>
              <a:ext cx="1142337" cy="1378778"/>
              <a:chOff x="4084382" y="3420003"/>
              <a:chExt cx="1142337" cy="1378778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0C23C8AF-6084-4EE9-9C19-1DFF2F0CF227}"/>
                  </a:ext>
                </a:extLst>
              </p:cNvPr>
              <p:cNvCxnSpPr>
                <a:cxnSpLocks/>
                <a:endCxn id="71" idx="7"/>
              </p:cNvCxnSpPr>
              <p:nvPr/>
            </p:nvCxnSpPr>
            <p:spPr>
              <a:xfrm flipH="1">
                <a:off x="4904077" y="3420003"/>
                <a:ext cx="322642" cy="424677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1" name="Circle: Hollow 70">
                <a:extLst>
                  <a:ext uri="{FF2B5EF4-FFF2-40B4-BE49-F238E27FC236}">
                    <a16:creationId xmlns:a16="http://schemas.microsoft.com/office/drawing/2014/main" id="{68CD3F84-B6B1-4ABC-8EE6-A8608EE57BD4}"/>
                  </a:ext>
                </a:extLst>
              </p:cNvPr>
              <p:cNvSpPr/>
              <p:nvPr/>
            </p:nvSpPr>
            <p:spPr>
              <a:xfrm>
                <a:off x="4621622" y="3793336"/>
                <a:ext cx="330916" cy="350595"/>
              </a:xfrm>
              <a:prstGeom prst="don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D18F4CD-069B-47EB-ACA1-60B41005A60A}"/>
                  </a:ext>
                </a:extLst>
              </p:cNvPr>
              <p:cNvCxnSpPr>
                <a:cxnSpLocks/>
                <a:stCxn id="71" idx="3"/>
                <a:endCxn id="73" idx="7"/>
              </p:cNvCxnSpPr>
              <p:nvPr/>
            </p:nvCxnSpPr>
            <p:spPr>
              <a:xfrm flipH="1">
                <a:off x="4366837" y="4092588"/>
                <a:ext cx="303246" cy="406941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3" name="Circle: Hollow 72">
                <a:extLst>
                  <a:ext uri="{FF2B5EF4-FFF2-40B4-BE49-F238E27FC236}">
                    <a16:creationId xmlns:a16="http://schemas.microsoft.com/office/drawing/2014/main" id="{C91B2075-BBBD-4ECD-87F9-EB18759ED499}"/>
                  </a:ext>
                </a:extLst>
              </p:cNvPr>
              <p:cNvSpPr/>
              <p:nvPr/>
            </p:nvSpPr>
            <p:spPr>
              <a:xfrm>
                <a:off x="4084382" y="4448186"/>
                <a:ext cx="330917" cy="350595"/>
              </a:xfrm>
              <a:prstGeom prst="don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5122633B-44E3-4D33-9303-7275860B7763}"/>
                </a:ext>
              </a:extLst>
            </p:cNvPr>
            <p:cNvGrpSpPr/>
            <p:nvPr/>
          </p:nvGrpSpPr>
          <p:grpSpPr>
            <a:xfrm rot="7434298">
              <a:off x="4557474" y="1314282"/>
              <a:ext cx="1142337" cy="1378778"/>
              <a:chOff x="4084382" y="3420003"/>
              <a:chExt cx="1142337" cy="1378778"/>
            </a:xfrm>
          </p:grpSpPr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C76F2E86-0BA8-438D-B8B4-0526F4A18470}"/>
                  </a:ext>
                </a:extLst>
              </p:cNvPr>
              <p:cNvCxnSpPr>
                <a:cxnSpLocks/>
                <a:endCxn id="76" idx="7"/>
              </p:cNvCxnSpPr>
              <p:nvPr/>
            </p:nvCxnSpPr>
            <p:spPr>
              <a:xfrm flipH="1">
                <a:off x="4904076" y="3420003"/>
                <a:ext cx="322643" cy="424676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6" name="Circle: Hollow 75">
                <a:extLst>
                  <a:ext uri="{FF2B5EF4-FFF2-40B4-BE49-F238E27FC236}">
                    <a16:creationId xmlns:a16="http://schemas.microsoft.com/office/drawing/2014/main" id="{1ADCA4C7-F883-443B-97D8-A7518D783A22}"/>
                  </a:ext>
                </a:extLst>
              </p:cNvPr>
              <p:cNvSpPr/>
              <p:nvPr/>
            </p:nvSpPr>
            <p:spPr>
              <a:xfrm>
                <a:off x="4621621" y="3793336"/>
                <a:ext cx="330917" cy="350595"/>
              </a:xfrm>
              <a:prstGeom prst="don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89D1F39E-2241-4AA8-B05A-88E5E3811FCD}"/>
                  </a:ext>
                </a:extLst>
              </p:cNvPr>
              <p:cNvCxnSpPr>
                <a:cxnSpLocks/>
                <a:stCxn id="76" idx="3"/>
                <a:endCxn id="78" idx="7"/>
              </p:cNvCxnSpPr>
              <p:nvPr/>
            </p:nvCxnSpPr>
            <p:spPr>
              <a:xfrm flipH="1">
                <a:off x="4366837" y="4092588"/>
                <a:ext cx="303246" cy="406941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78" name="Circle: Hollow 77">
                <a:extLst>
                  <a:ext uri="{FF2B5EF4-FFF2-40B4-BE49-F238E27FC236}">
                    <a16:creationId xmlns:a16="http://schemas.microsoft.com/office/drawing/2014/main" id="{1995CCC4-1992-4C4F-9A0A-E17EB03738CC}"/>
                  </a:ext>
                </a:extLst>
              </p:cNvPr>
              <p:cNvSpPr/>
              <p:nvPr/>
            </p:nvSpPr>
            <p:spPr>
              <a:xfrm>
                <a:off x="4084382" y="4448186"/>
                <a:ext cx="330917" cy="350595"/>
              </a:xfrm>
              <a:prstGeom prst="don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F31BD635-0AAF-450B-BEB1-C308AAB956A5}"/>
                </a:ext>
              </a:extLst>
            </p:cNvPr>
            <p:cNvGrpSpPr/>
            <p:nvPr/>
          </p:nvGrpSpPr>
          <p:grpSpPr>
            <a:xfrm rot="4190868">
              <a:off x="3759729" y="2089376"/>
              <a:ext cx="1142337" cy="1378778"/>
              <a:chOff x="4084382" y="3420003"/>
              <a:chExt cx="1142337" cy="1378778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8AC97F6E-3067-44CE-A03A-3BE3F125CBC2}"/>
                  </a:ext>
                </a:extLst>
              </p:cNvPr>
              <p:cNvCxnSpPr>
                <a:cxnSpLocks/>
                <a:endCxn id="81" idx="7"/>
              </p:cNvCxnSpPr>
              <p:nvPr/>
            </p:nvCxnSpPr>
            <p:spPr>
              <a:xfrm flipH="1">
                <a:off x="4904076" y="3420003"/>
                <a:ext cx="322643" cy="424676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1" name="Circle: Hollow 80">
                <a:extLst>
                  <a:ext uri="{FF2B5EF4-FFF2-40B4-BE49-F238E27FC236}">
                    <a16:creationId xmlns:a16="http://schemas.microsoft.com/office/drawing/2014/main" id="{37F86990-83C1-4A1D-B313-8A5770A94FE1}"/>
                  </a:ext>
                </a:extLst>
              </p:cNvPr>
              <p:cNvSpPr/>
              <p:nvPr/>
            </p:nvSpPr>
            <p:spPr>
              <a:xfrm>
                <a:off x="4621621" y="3793336"/>
                <a:ext cx="330917" cy="350595"/>
              </a:xfrm>
              <a:prstGeom prst="don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1430B58C-48FA-433A-80C9-9D3EC7931381}"/>
                  </a:ext>
                </a:extLst>
              </p:cNvPr>
              <p:cNvCxnSpPr>
                <a:cxnSpLocks/>
                <a:stCxn id="81" idx="3"/>
                <a:endCxn id="83" idx="7"/>
              </p:cNvCxnSpPr>
              <p:nvPr/>
            </p:nvCxnSpPr>
            <p:spPr>
              <a:xfrm flipH="1">
                <a:off x="4366837" y="4092588"/>
                <a:ext cx="303246" cy="406941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3" name="Circle: Hollow 82">
                <a:extLst>
                  <a:ext uri="{FF2B5EF4-FFF2-40B4-BE49-F238E27FC236}">
                    <a16:creationId xmlns:a16="http://schemas.microsoft.com/office/drawing/2014/main" id="{BC91A699-AA00-4193-80E1-9763819BCDDC}"/>
                  </a:ext>
                </a:extLst>
              </p:cNvPr>
              <p:cNvSpPr/>
              <p:nvPr/>
            </p:nvSpPr>
            <p:spPr>
              <a:xfrm>
                <a:off x="4084382" y="4448186"/>
                <a:ext cx="330917" cy="350595"/>
              </a:xfrm>
              <a:prstGeom prst="don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C29A96B5-6375-4004-AD60-CB3063B22D83}"/>
                </a:ext>
              </a:extLst>
            </p:cNvPr>
            <p:cNvGrpSpPr/>
            <p:nvPr/>
          </p:nvGrpSpPr>
          <p:grpSpPr>
            <a:xfrm rot="1385936">
              <a:off x="3825615" y="3085372"/>
              <a:ext cx="1142337" cy="1378778"/>
              <a:chOff x="4084382" y="3420003"/>
              <a:chExt cx="1142337" cy="1378778"/>
            </a:xfrm>
          </p:grpSpPr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577FE367-9C92-49F1-BAE4-418ED58AEB01}"/>
                  </a:ext>
                </a:extLst>
              </p:cNvPr>
              <p:cNvCxnSpPr>
                <a:cxnSpLocks/>
                <a:endCxn id="86" idx="7"/>
              </p:cNvCxnSpPr>
              <p:nvPr/>
            </p:nvCxnSpPr>
            <p:spPr>
              <a:xfrm flipH="1">
                <a:off x="4904076" y="3420003"/>
                <a:ext cx="322643" cy="424676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6" name="Circle: Hollow 85">
                <a:extLst>
                  <a:ext uri="{FF2B5EF4-FFF2-40B4-BE49-F238E27FC236}">
                    <a16:creationId xmlns:a16="http://schemas.microsoft.com/office/drawing/2014/main" id="{0E56B2EC-158B-4981-A0FC-B911637226F6}"/>
                  </a:ext>
                </a:extLst>
              </p:cNvPr>
              <p:cNvSpPr/>
              <p:nvPr/>
            </p:nvSpPr>
            <p:spPr>
              <a:xfrm>
                <a:off x="4621621" y="3793336"/>
                <a:ext cx="330917" cy="350595"/>
              </a:xfrm>
              <a:prstGeom prst="don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79F74905-1416-4D76-81C9-F1F3DBADB45A}"/>
                  </a:ext>
                </a:extLst>
              </p:cNvPr>
              <p:cNvCxnSpPr>
                <a:cxnSpLocks/>
                <a:stCxn id="86" idx="3"/>
                <a:endCxn id="88" idx="7"/>
              </p:cNvCxnSpPr>
              <p:nvPr/>
            </p:nvCxnSpPr>
            <p:spPr>
              <a:xfrm flipH="1">
                <a:off x="4366837" y="4092588"/>
                <a:ext cx="303246" cy="406941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88" name="Circle: Hollow 87">
                <a:extLst>
                  <a:ext uri="{FF2B5EF4-FFF2-40B4-BE49-F238E27FC236}">
                    <a16:creationId xmlns:a16="http://schemas.microsoft.com/office/drawing/2014/main" id="{2D583723-250F-4515-9004-19C79BFF8FE2}"/>
                  </a:ext>
                </a:extLst>
              </p:cNvPr>
              <p:cNvSpPr/>
              <p:nvPr/>
            </p:nvSpPr>
            <p:spPr>
              <a:xfrm>
                <a:off x="4084382" y="4448186"/>
                <a:ext cx="330917" cy="350595"/>
              </a:xfrm>
              <a:prstGeom prst="don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EBD7ABE5-EEF3-4D82-9B10-7A149C742584}"/>
                </a:ext>
              </a:extLst>
            </p:cNvPr>
            <p:cNvGrpSpPr/>
            <p:nvPr/>
          </p:nvGrpSpPr>
          <p:grpSpPr>
            <a:xfrm rot="16703751">
              <a:off x="5755403" y="3374629"/>
              <a:ext cx="1142337" cy="1378778"/>
              <a:chOff x="4084382" y="3420003"/>
              <a:chExt cx="1142337" cy="1378778"/>
            </a:xfrm>
          </p:grpSpPr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32B4DDF-2567-4BDA-960B-70090D9F3C5F}"/>
                  </a:ext>
                </a:extLst>
              </p:cNvPr>
              <p:cNvCxnSpPr>
                <a:cxnSpLocks/>
                <a:endCxn id="91" idx="7"/>
              </p:cNvCxnSpPr>
              <p:nvPr/>
            </p:nvCxnSpPr>
            <p:spPr>
              <a:xfrm flipH="1">
                <a:off x="4904076" y="3420003"/>
                <a:ext cx="322643" cy="424676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1" name="Circle: Hollow 90">
                <a:extLst>
                  <a:ext uri="{FF2B5EF4-FFF2-40B4-BE49-F238E27FC236}">
                    <a16:creationId xmlns:a16="http://schemas.microsoft.com/office/drawing/2014/main" id="{2D3AB971-D722-479C-9125-9375A8E27C06}"/>
                  </a:ext>
                </a:extLst>
              </p:cNvPr>
              <p:cNvSpPr/>
              <p:nvPr/>
            </p:nvSpPr>
            <p:spPr>
              <a:xfrm>
                <a:off x="4621621" y="3793336"/>
                <a:ext cx="330917" cy="350595"/>
              </a:xfrm>
              <a:prstGeom prst="don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CCD02991-48FC-4534-8ADF-15CA24B2016F}"/>
                  </a:ext>
                </a:extLst>
              </p:cNvPr>
              <p:cNvCxnSpPr>
                <a:cxnSpLocks/>
                <a:stCxn id="91" idx="3"/>
                <a:endCxn id="93" idx="7"/>
              </p:cNvCxnSpPr>
              <p:nvPr/>
            </p:nvCxnSpPr>
            <p:spPr>
              <a:xfrm flipH="1">
                <a:off x="4366837" y="4092588"/>
                <a:ext cx="303246" cy="406941"/>
              </a:xfrm>
              <a:prstGeom prst="line">
                <a:avLst/>
              </a:prstGeom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93" name="Circle: Hollow 92">
                <a:extLst>
                  <a:ext uri="{FF2B5EF4-FFF2-40B4-BE49-F238E27FC236}">
                    <a16:creationId xmlns:a16="http://schemas.microsoft.com/office/drawing/2014/main" id="{09E863E9-3505-45C2-AC34-61DA44FA156F}"/>
                  </a:ext>
                </a:extLst>
              </p:cNvPr>
              <p:cNvSpPr/>
              <p:nvPr/>
            </p:nvSpPr>
            <p:spPr>
              <a:xfrm>
                <a:off x="4084382" y="4448186"/>
                <a:ext cx="330917" cy="350595"/>
              </a:xfrm>
              <a:prstGeom prst="donu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912765F4-B9F0-4A4A-ABF0-80B27DE9E522}"/>
                </a:ext>
              </a:extLst>
            </p:cNvPr>
            <p:cNvCxnSpPr>
              <a:stCxn id="78" idx="5"/>
              <a:endCxn id="83" idx="1"/>
            </p:cNvCxnSpPr>
            <p:nvPr/>
          </p:nvCxnSpPr>
          <p:spPr>
            <a:xfrm flipH="1">
              <a:off x="3784565" y="1408136"/>
              <a:ext cx="975572" cy="10143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59AD3BC9-E9B7-4F84-8556-2C7CFD8A2170}"/>
                </a:ext>
              </a:extLst>
            </p:cNvPr>
            <p:cNvCxnSpPr>
              <a:cxnSpLocks/>
              <a:stCxn id="73" idx="5"/>
              <a:endCxn id="78" idx="1"/>
            </p:cNvCxnSpPr>
            <p:nvPr/>
          </p:nvCxnSpPr>
          <p:spPr>
            <a:xfrm flipH="1" flipV="1">
              <a:off x="5096418" y="1352219"/>
              <a:ext cx="1452229" cy="305254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78881D7E-7F41-46B2-886F-EF07335F4593}"/>
                </a:ext>
              </a:extLst>
            </p:cNvPr>
            <p:cNvCxnSpPr>
              <a:cxnSpLocks/>
              <a:stCxn id="93" idx="1"/>
              <a:endCxn id="68" idx="5"/>
            </p:cNvCxnSpPr>
            <p:nvPr/>
          </p:nvCxnSpPr>
          <p:spPr>
            <a:xfrm flipH="1">
              <a:off x="5447400" y="4638087"/>
              <a:ext cx="1188807" cy="46670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DC0FAE00-E587-4A2D-B106-ADED64D474CB}"/>
                </a:ext>
              </a:extLst>
            </p:cNvPr>
            <p:cNvCxnSpPr>
              <a:cxnSpLocks/>
              <a:stCxn id="68" idx="1"/>
              <a:endCxn id="88" idx="5"/>
            </p:cNvCxnSpPr>
            <p:nvPr/>
          </p:nvCxnSpPr>
          <p:spPr>
            <a:xfrm flipH="1" flipV="1">
              <a:off x="3880898" y="4248386"/>
              <a:ext cx="1235357" cy="77545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008DFEA-2F14-4A14-95E6-36CE232B9632}"/>
                </a:ext>
              </a:extLst>
            </p:cNvPr>
            <p:cNvCxnSpPr>
              <a:cxnSpLocks/>
              <a:stCxn id="88" idx="1"/>
              <a:endCxn id="83" idx="5"/>
            </p:cNvCxnSpPr>
            <p:nvPr/>
          </p:nvCxnSpPr>
          <p:spPr>
            <a:xfrm flipH="1" flipV="1">
              <a:off x="3632446" y="2727543"/>
              <a:ext cx="130479" cy="120101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AEEB49A-0434-4A7D-987B-4D52EEEC4F21}"/>
                </a:ext>
              </a:extLst>
            </p:cNvPr>
            <p:cNvSpPr txBox="1"/>
            <p:nvPr/>
          </p:nvSpPr>
          <p:spPr>
            <a:xfrm>
              <a:off x="6063137" y="1780563"/>
              <a:ext cx="48550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aseline="-25000" dirty="0"/>
                <a:t>1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E3C6638D-EC4F-4949-A967-DF2A4986C6F3}"/>
                </a:ext>
              </a:extLst>
            </p:cNvPr>
            <p:cNvSpPr txBox="1"/>
            <p:nvPr/>
          </p:nvSpPr>
          <p:spPr>
            <a:xfrm>
              <a:off x="5552392" y="2440546"/>
              <a:ext cx="48550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aseline="-25000" dirty="0"/>
                <a:t>0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4CF2D82-4A86-4004-8376-BF4402A1D116}"/>
                </a:ext>
              </a:extLst>
            </p:cNvPr>
            <p:cNvSpPr txBox="1"/>
            <p:nvPr/>
          </p:nvSpPr>
          <p:spPr>
            <a:xfrm>
              <a:off x="5279809" y="4339745"/>
              <a:ext cx="48550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aseline="-25000" dirty="0"/>
                <a:t>1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1D1417E-80E8-4E78-9D25-708601E37DCC}"/>
                </a:ext>
              </a:extLst>
            </p:cNvPr>
            <p:cNvSpPr txBox="1"/>
            <p:nvPr/>
          </p:nvSpPr>
          <p:spPr>
            <a:xfrm>
              <a:off x="5339463" y="3472523"/>
              <a:ext cx="48550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aseline="-25000" dirty="0"/>
                <a:t>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962561BA-3C0E-4395-BFE7-342816FB6F40}"/>
                </a:ext>
              </a:extLst>
            </p:cNvPr>
            <p:cNvSpPr txBox="1"/>
            <p:nvPr/>
          </p:nvSpPr>
          <p:spPr>
            <a:xfrm>
              <a:off x="5745956" y="3142955"/>
              <a:ext cx="48550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aseline="-25000" dirty="0"/>
                <a:t>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811D3EA-E960-4D72-8B8C-7D96DDFA5CFE}"/>
                </a:ext>
              </a:extLst>
            </p:cNvPr>
            <p:cNvSpPr txBox="1"/>
            <p:nvPr/>
          </p:nvSpPr>
          <p:spPr>
            <a:xfrm>
              <a:off x="6369840" y="3805156"/>
              <a:ext cx="48550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aseline="-25000" dirty="0"/>
                <a:t>1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EA58B0BA-CC69-4158-827A-439EB19D4C57}"/>
                </a:ext>
              </a:extLst>
            </p:cNvPr>
            <p:cNvSpPr txBox="1"/>
            <p:nvPr/>
          </p:nvSpPr>
          <p:spPr>
            <a:xfrm>
              <a:off x="4108697" y="3691911"/>
              <a:ext cx="48550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aseline="-25000" dirty="0"/>
                <a:t>1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99766030-DA4C-4511-BFD8-6C0F4C79C235}"/>
                </a:ext>
              </a:extLst>
            </p:cNvPr>
            <p:cNvSpPr txBox="1"/>
            <p:nvPr/>
          </p:nvSpPr>
          <p:spPr>
            <a:xfrm>
              <a:off x="3976511" y="2521686"/>
              <a:ext cx="48550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aseline="-25000" dirty="0"/>
                <a:t>1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CA624D94-ED84-4369-B003-CDEDDC1B1251}"/>
                </a:ext>
              </a:extLst>
            </p:cNvPr>
            <p:cNvSpPr txBox="1"/>
            <p:nvPr/>
          </p:nvSpPr>
          <p:spPr>
            <a:xfrm>
              <a:off x="4813135" y="1538825"/>
              <a:ext cx="48550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aseline="-25000" dirty="0"/>
                <a:t>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9A6E46B-A046-4335-9BC9-FB96BEFDCADA}"/>
                </a:ext>
              </a:extLst>
            </p:cNvPr>
            <p:cNvSpPr txBox="1"/>
            <p:nvPr/>
          </p:nvSpPr>
          <p:spPr>
            <a:xfrm>
              <a:off x="4840162" y="3355307"/>
              <a:ext cx="48550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aseline="-25000" dirty="0"/>
                <a:t>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760F894D-D533-449B-80C3-8F5ADE108A45}"/>
                </a:ext>
              </a:extLst>
            </p:cNvPr>
            <p:cNvSpPr txBox="1"/>
            <p:nvPr/>
          </p:nvSpPr>
          <p:spPr>
            <a:xfrm>
              <a:off x="5035800" y="2377298"/>
              <a:ext cx="48550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aseline="-25000" dirty="0"/>
                <a:t>0</a:t>
              </a:r>
              <a:endParaRPr lang="en-US" sz="2400" baseline="-25000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9AAC28F-6B55-4519-8934-C98CF7C33DDF}"/>
                </a:ext>
              </a:extLst>
            </p:cNvPr>
            <p:cNvSpPr txBox="1"/>
            <p:nvPr/>
          </p:nvSpPr>
          <p:spPr>
            <a:xfrm>
              <a:off x="4724411" y="2794545"/>
              <a:ext cx="485508" cy="297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aseline="-25000" dirty="0"/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C81A3D3-279E-4E27-9864-8FF916956B9B}"/>
                    </a:ext>
                  </a:extLst>
                </p:cNvPr>
                <p:cNvSpPr txBox="1"/>
                <p:nvPr/>
              </p:nvSpPr>
              <p:spPr>
                <a:xfrm>
                  <a:off x="5632199" y="831255"/>
                  <a:ext cx="485508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baseline="-25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DC81A3D3-279E-4E27-9864-8FF916956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2199" y="831255"/>
                  <a:ext cx="485508" cy="453137"/>
                </a:xfrm>
                <a:prstGeom prst="rect">
                  <a:avLst/>
                </a:prstGeom>
                <a:blipFill>
                  <a:blip r:embed="rId2"/>
                  <a:stretch>
                    <a:fillRect b="-5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1C8C092C-FA12-4843-9983-3B6D47F65879}"/>
                    </a:ext>
                  </a:extLst>
                </p:cNvPr>
                <p:cNvSpPr txBox="1"/>
                <p:nvPr/>
              </p:nvSpPr>
              <p:spPr>
                <a:xfrm>
                  <a:off x="4115187" y="4283076"/>
                  <a:ext cx="485508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baseline="-250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1C8C092C-FA12-4843-9983-3B6D47F658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5187" y="4283076"/>
                  <a:ext cx="485508" cy="453137"/>
                </a:xfrm>
                <a:prstGeom prst="rect">
                  <a:avLst/>
                </a:prstGeom>
                <a:blipFill>
                  <a:blip r:embed="rId3"/>
                  <a:stretch>
                    <a:fillRect b="-612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4B6B6CAA-292B-4396-B88C-28C878BCE72C}"/>
                    </a:ext>
                  </a:extLst>
                </p:cNvPr>
                <p:cNvSpPr txBox="1"/>
                <p:nvPr/>
              </p:nvSpPr>
              <p:spPr>
                <a:xfrm>
                  <a:off x="3268381" y="2928117"/>
                  <a:ext cx="485508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baseline="-250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4B6B6CAA-292B-4396-B88C-28C878BCE7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8381" y="2928117"/>
                  <a:ext cx="485508" cy="453137"/>
                </a:xfrm>
                <a:prstGeom prst="rect">
                  <a:avLst/>
                </a:prstGeom>
                <a:blipFill>
                  <a:blip r:embed="rId4"/>
                  <a:stretch>
                    <a:fillRect b="-5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B9AD27A-CEA1-4003-A6A0-F7BF0481C057}"/>
                    </a:ext>
                  </a:extLst>
                </p:cNvPr>
                <p:cNvSpPr txBox="1"/>
                <p:nvPr/>
              </p:nvSpPr>
              <p:spPr>
                <a:xfrm>
                  <a:off x="3899015" y="1294125"/>
                  <a:ext cx="485508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baseline="-250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BB9AD27A-CEA1-4003-A6A0-F7BF0481C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9015" y="1294125"/>
                  <a:ext cx="485508" cy="453137"/>
                </a:xfrm>
                <a:prstGeom prst="rect">
                  <a:avLst/>
                </a:prstGeom>
                <a:blipFill>
                  <a:blip r:embed="rId5"/>
                  <a:stretch>
                    <a:fillRect b="-612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EBB90F67-9B3B-4950-97B7-BF25BDD612F0}"/>
                    </a:ext>
                  </a:extLst>
                </p:cNvPr>
                <p:cNvSpPr txBox="1"/>
                <p:nvPr/>
              </p:nvSpPr>
              <p:spPr>
                <a:xfrm>
                  <a:off x="5871528" y="4633135"/>
                  <a:ext cx="485508" cy="45313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baseline="-250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EBB90F67-9B3B-4950-97B7-BF25BDD61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1528" y="4633135"/>
                  <a:ext cx="485508" cy="453137"/>
                </a:xfrm>
                <a:prstGeom prst="rect">
                  <a:avLst/>
                </a:prstGeom>
                <a:blipFill>
                  <a:blip r:embed="rId6"/>
                  <a:stretch>
                    <a:fillRect b="-4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18A5A-9F03-4F74-8BA9-0B1AD3DA1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F021-1DE2-4E57-9852-5793A9BC3D4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840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433FE-472C-4D28-A0C6-25490AB1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Evaluations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48780-0B4B-4115-BFDC-AA71FFA89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Topologies:</a:t>
            </a:r>
          </a:p>
          <a:p>
            <a:pPr lvl="1"/>
            <a:r>
              <a:rPr lang="en-US" dirty="0"/>
              <a:t>The Lightning network (March. 24</a:t>
            </a:r>
            <a:r>
              <a:rPr lang="en-US" baseline="30000" dirty="0"/>
              <a:t>th</a:t>
            </a:r>
            <a:r>
              <a:rPr lang="en-US" dirty="0"/>
              <a:t> 2020) </a:t>
            </a:r>
          </a:p>
          <a:p>
            <a:pPr lvl="1"/>
            <a:r>
              <a:rPr lang="en-US" dirty="0"/>
              <a:t>Sparse topology – nodes in a circle, with 2 outgoing links: to the next node and to a random node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Transactions Distributions:</a:t>
            </a:r>
          </a:p>
          <a:p>
            <a:pPr lvl="1"/>
            <a:r>
              <a:rPr lang="en-US" dirty="0"/>
              <a:t>Every pair performs a single transaction (uniform)</a:t>
            </a:r>
          </a:p>
          <a:p>
            <a:pPr lvl="1"/>
            <a:r>
              <a:rPr lang="en-US" dirty="0"/>
              <a:t>Power-law “activity level”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865D0-D7D3-4B6F-918A-DF537332F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F021-1DE2-4E57-9852-5793A9BC3D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2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95CA0-02E8-4F44-9715-E9D99D6C0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Efficiency-Confidentiality Tradeoff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BBEDA5-0700-4E34-A03F-C0E93AB62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913" y="1980910"/>
            <a:ext cx="5829087" cy="2896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CB3EC2-F8AC-4C6E-B8CF-D87047910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617" y="1980910"/>
            <a:ext cx="5876457" cy="289617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D136BA-14F5-4F42-A5F9-8BBB32C97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5F021-1DE2-4E57-9852-5793A9BC3D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82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Widescreen</PresentationFormat>
  <Paragraphs>100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On Search Friction of Route Discovery  in Off-chain Networks</vt:lpstr>
      <vt:lpstr>PowerPoint Presentation</vt:lpstr>
      <vt:lpstr>Agenda</vt:lpstr>
      <vt:lpstr>The Lightning Network</vt:lpstr>
      <vt:lpstr>The Problem of Scale</vt:lpstr>
      <vt:lpstr>Definitions</vt:lpstr>
      <vt:lpstr>Analytical Results</vt:lpstr>
      <vt:lpstr>Empirical Evaluations</vt:lpstr>
      <vt:lpstr>Efficiency-Confidentiality Tradeoff</vt:lpstr>
      <vt:lpstr>Effectiveness-Confidentiality Tradeoff</vt:lpstr>
      <vt:lpstr>Effectiveness-Efficiency Tradeoff</vt:lpstr>
      <vt:lpstr>Take-aways</vt:lpstr>
      <vt:lpstr>Questions?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 Search Friction of Route Discovery  in Off-chain Networks</dc:title>
  <dc:creator>Saar Tochner</dc:creator>
  <cp:lastModifiedBy>Saar Tochner</cp:lastModifiedBy>
  <cp:revision>2</cp:revision>
  <dcterms:created xsi:type="dcterms:W3CDTF">2020-09-24T07:32:56Z</dcterms:created>
  <dcterms:modified xsi:type="dcterms:W3CDTF">2020-09-24T07:55:25Z</dcterms:modified>
</cp:coreProperties>
</file>