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41"/>
  </p:notesMasterIdLst>
  <p:sldIdLst>
    <p:sldId id="256" r:id="rId2"/>
    <p:sldId id="371" r:id="rId3"/>
    <p:sldId id="372" r:id="rId4"/>
    <p:sldId id="374" r:id="rId5"/>
    <p:sldId id="398" r:id="rId6"/>
    <p:sldId id="399" r:id="rId7"/>
    <p:sldId id="397" r:id="rId8"/>
    <p:sldId id="373" r:id="rId9"/>
    <p:sldId id="366" r:id="rId10"/>
    <p:sldId id="368" r:id="rId11"/>
    <p:sldId id="364" r:id="rId12"/>
    <p:sldId id="365" r:id="rId13"/>
    <p:sldId id="264" r:id="rId14"/>
    <p:sldId id="375" r:id="rId15"/>
    <p:sldId id="383" r:id="rId16"/>
    <p:sldId id="384" r:id="rId17"/>
    <p:sldId id="385" r:id="rId18"/>
    <p:sldId id="377" r:id="rId19"/>
    <p:sldId id="386" r:id="rId20"/>
    <p:sldId id="387" r:id="rId21"/>
    <p:sldId id="388" r:id="rId22"/>
    <p:sldId id="389" r:id="rId23"/>
    <p:sldId id="390" r:id="rId24"/>
    <p:sldId id="393" r:id="rId25"/>
    <p:sldId id="392" r:id="rId26"/>
    <p:sldId id="394" r:id="rId27"/>
    <p:sldId id="378" r:id="rId28"/>
    <p:sldId id="379" r:id="rId29"/>
    <p:sldId id="395" r:id="rId30"/>
    <p:sldId id="400" r:id="rId31"/>
    <p:sldId id="381" r:id="rId32"/>
    <p:sldId id="382" r:id="rId33"/>
    <p:sldId id="401" r:id="rId34"/>
    <p:sldId id="396" r:id="rId35"/>
    <p:sldId id="380" r:id="rId36"/>
    <p:sldId id="403" r:id="rId37"/>
    <p:sldId id="404" r:id="rId38"/>
    <p:sldId id="329" r:id="rId39"/>
    <p:sldId id="367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DD631D0-25C0-44D8-ADCF-4339BBE72991}">
          <p14:sldIdLst>
            <p14:sldId id="256"/>
          </p14:sldIdLst>
        </p14:section>
        <p14:section name="Context" id="{878136E2-F639-4233-990F-6F89375A1C46}">
          <p14:sldIdLst>
            <p14:sldId id="371"/>
            <p14:sldId id="372"/>
            <p14:sldId id="374"/>
            <p14:sldId id="398"/>
            <p14:sldId id="399"/>
            <p14:sldId id="397"/>
            <p14:sldId id="373"/>
            <p14:sldId id="366"/>
            <p14:sldId id="368"/>
            <p14:sldId id="364"/>
            <p14:sldId id="365"/>
            <p14:sldId id="264"/>
            <p14:sldId id="375"/>
            <p14:sldId id="383"/>
            <p14:sldId id="384"/>
            <p14:sldId id="385"/>
            <p14:sldId id="377"/>
            <p14:sldId id="386"/>
            <p14:sldId id="387"/>
            <p14:sldId id="388"/>
            <p14:sldId id="389"/>
            <p14:sldId id="390"/>
            <p14:sldId id="393"/>
            <p14:sldId id="392"/>
            <p14:sldId id="394"/>
            <p14:sldId id="378"/>
            <p14:sldId id="379"/>
            <p14:sldId id="395"/>
            <p14:sldId id="400"/>
            <p14:sldId id="381"/>
            <p14:sldId id="382"/>
            <p14:sldId id="401"/>
            <p14:sldId id="396"/>
            <p14:sldId id="380"/>
            <p14:sldId id="403"/>
            <p14:sldId id="404"/>
          </p14:sldIdLst>
        </p14:section>
        <p14:section name="Ongoing work" id="{F73DD1D8-F549-4BB2-A9DD-535D872EA6B0}">
          <p14:sldIdLst>
            <p14:sldId id="329"/>
            <p14:sldId id="367"/>
          </p14:sldIdLst>
        </p14:section>
        <p14:section name="Future work" id="{55012E03-D777-4E69-B3DB-94A5459F1F4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910"/>
    <a:srgbClr val="A9413F"/>
    <a:srgbClr val="DB0E15"/>
    <a:srgbClr val="437944"/>
    <a:srgbClr val="8DA5CB"/>
    <a:srgbClr val="496AA7"/>
    <a:srgbClr val="DE8130"/>
    <a:srgbClr val="3C9FAF"/>
    <a:srgbClr val="6D548D"/>
    <a:srgbClr val="83A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7342" autoAdjust="0"/>
  </p:normalViewPr>
  <p:slideViewPr>
    <p:cSldViewPr snapToGrid="0">
      <p:cViewPr>
        <p:scale>
          <a:sx n="140" d="100"/>
          <a:sy n="140" d="100"/>
        </p:scale>
        <p:origin x="102" y="102"/>
      </p:cViewPr>
      <p:guideLst/>
    </p:cSldViewPr>
  </p:slideViewPr>
  <p:outlineViewPr>
    <p:cViewPr>
      <p:scale>
        <a:sx n="33" d="100"/>
        <a:sy n="33" d="100"/>
      </p:scale>
      <p:origin x="0" y="-25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469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Hi and thank you for coming</a:t>
            </a:r>
            <a:r>
              <a:rPr lang="en-US" baseline="0" dirty="0"/>
              <a:t> </a:t>
            </a:r>
            <a:r>
              <a:rPr lang="en-US" baseline="0" dirty="0" smtClean="0"/>
              <a:t>and for opportunity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53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-&gt;Bounded rationality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1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mathematical principles behind evolution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 not have to be rational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Strategies can evolve (learning good strategies)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Looking at dynamics, not only stable states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 on the actions of the co-players and therefore on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abundance of different strategies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80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(Population of r</a:t>
            </a:r>
          </a:p>
          <a:p>
            <a:pPr lvl="0">
              <a:spcBef>
                <a:spcPts val="1600"/>
              </a:spcBef>
            </a:pPr>
            <a:r>
              <a:rPr lang="en-US" sz="1100" dirty="0" smtClean="0"/>
              <a:t>Mutations arise when replication is not perfectly accurate </a:t>
            </a:r>
          </a:p>
          <a:p>
            <a:pPr lvl="0">
              <a:spcBef>
                <a:spcPts val="1600"/>
              </a:spcBef>
            </a:pPr>
            <a:r>
              <a:rPr lang="en-US" sz="1100" dirty="0" smtClean="0"/>
              <a:t>Promote coexistence of different types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eproducing individuals)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57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(Population of reproducing individuals) </a:t>
            </a:r>
          </a:p>
          <a:p>
            <a:pPr lvl="0">
              <a:spcBef>
                <a:spcPts val="1600"/>
              </a:spcBef>
            </a:pPr>
            <a:r>
              <a:rPr lang="en-US" sz="1100" dirty="0" smtClean="0"/>
              <a:t>Fitness differs between types -&gt; different reproduction rate</a:t>
            </a:r>
          </a:p>
          <a:p>
            <a:pPr lvl="0">
              <a:spcBef>
                <a:spcPts val="1600"/>
              </a:spcBef>
            </a:pPr>
            <a:r>
              <a:rPr lang="en-US" sz="1100" dirty="0" smtClean="0"/>
              <a:t>Population genetics: constant selection (=constant fitness)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04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mathematical principles behind evolution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 not have to be rational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Strategies can evolve (learning good strategies)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Looking at dynamics, not only stable states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 on the actions of the co-players and therefore on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abundance of different strategies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87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Strategies that have been shown to excel when info is </a:t>
            </a:r>
            <a:r>
              <a:rPr lang="en-US" dirty="0" err="1" smtClean="0"/>
              <a:t>publicare</a:t>
            </a:r>
            <a:r>
              <a:rPr lang="en-US" dirty="0" smtClean="0"/>
              <a:t> not that good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7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A09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A0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6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932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6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00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0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95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2956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899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12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58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0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1651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100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0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4306" y="399571"/>
            <a:ext cx="866800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The Evolutionary Price of Anarchy</a:t>
            </a:r>
            <a:br>
              <a:rPr lang="en" sz="3200" dirty="0" smtClean="0"/>
            </a:br>
            <a:endParaRPr sz="32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43743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Laura </a:t>
            </a:r>
            <a:r>
              <a:rPr lang="en" dirty="0" smtClean="0"/>
              <a:t>Schmid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Joint work with S. Schmid and K. Chatterjee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OPODIS’19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572105"/>
            <a:ext cx="2150269" cy="116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29" y="3151723"/>
            <a:ext cx="2361590" cy="654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Evolutionary</a:t>
            </a:r>
            <a:r>
              <a:rPr lang="en" dirty="0"/>
              <a:t> </a:t>
            </a:r>
            <a:r>
              <a:rPr lang="en" sz="3600" dirty="0"/>
              <a:t>games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020915"/>
            <a:ext cx="48655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Generic approach to </a:t>
            </a:r>
            <a:r>
              <a:rPr lang="en" dirty="0">
                <a:solidFill>
                  <a:srgbClr val="DA0910"/>
                </a:solidFill>
              </a:rPr>
              <a:t>evolutionary dynamics </a:t>
            </a:r>
            <a:endParaRPr dirty="0">
              <a:solidFill>
                <a:srgbClr val="DA09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Evolution </a:t>
            </a:r>
            <a:r>
              <a:rPr lang="en" dirty="0"/>
              <a:t>and evolutionary dynamics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Evolutionary dynamics: mathematical principles behind evolution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Main </a:t>
            </a:r>
            <a:r>
              <a:rPr lang="en" dirty="0" smtClean="0">
                <a:solidFill>
                  <a:schemeClr val="tx1"/>
                </a:solidFill>
              </a:rPr>
              <a:t>ingredients for evolutionary change: Replication +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DA0910"/>
                </a:solidFill>
              </a:rPr>
              <a:t>Mutation </a:t>
            </a:r>
            <a:r>
              <a:rPr lang="en" dirty="0" smtClean="0"/>
              <a:t>+ </a:t>
            </a:r>
            <a:r>
              <a:rPr lang="en" dirty="0" smtClean="0">
                <a:solidFill>
                  <a:schemeClr val="tx1"/>
                </a:solidFill>
              </a:rPr>
              <a:t>Selection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784457" y="2663771"/>
            <a:ext cx="7073988" cy="1301517"/>
            <a:chOff x="467544" y="2859782"/>
            <a:chExt cx="7416824" cy="1364594"/>
          </a:xfrm>
        </p:grpSpPr>
        <p:grpSp>
          <p:nvGrpSpPr>
            <p:cNvPr id="9" name="Group 8"/>
            <p:cNvGrpSpPr/>
            <p:nvPr/>
          </p:nvGrpSpPr>
          <p:grpSpPr>
            <a:xfrm>
              <a:off x="467544" y="2859782"/>
              <a:ext cx="2850307" cy="1364594"/>
              <a:chOff x="539552" y="2859782"/>
              <a:chExt cx="3240360" cy="151216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39552" y="2859782"/>
                <a:ext cx="3240360" cy="1512168"/>
                <a:chOff x="971600" y="3219822"/>
                <a:chExt cx="2952328" cy="129614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71600" y="3219822"/>
                  <a:ext cx="2952328" cy="129614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331640" y="350785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35696" y="350785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483768" y="350785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915816" y="386789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563888" y="379588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051720" y="3939902"/>
                  <a:ext cx="360040" cy="36004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7624" y="4083918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275856" y="3363838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043608" y="3291830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555776" y="4083918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2187097" y="3196965"/>
                <a:ext cx="395166" cy="42004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2712" y="3623005"/>
                <a:ext cx="395166" cy="42004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01211" y="2859782"/>
              <a:ext cx="4483157" cy="1364594"/>
              <a:chOff x="2825147" y="2859782"/>
              <a:chExt cx="4483157" cy="1364594"/>
            </a:xfrm>
          </p:grpSpPr>
          <p:sp>
            <p:nvSpPr>
              <p:cNvPr id="11" name="Right Arrow 10"/>
              <p:cNvSpPr/>
              <p:nvPr/>
            </p:nvSpPr>
            <p:spPr>
              <a:xfrm>
                <a:off x="2825147" y="3363839"/>
                <a:ext cx="1445004" cy="3831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427984" y="2859782"/>
                <a:ext cx="2880320" cy="1364594"/>
                <a:chOff x="971600" y="3219822"/>
                <a:chExt cx="2952328" cy="129614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971600" y="3219822"/>
                  <a:ext cx="2952328" cy="1296144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331640" y="3507854"/>
                  <a:ext cx="360040" cy="3600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835696" y="3507854"/>
                  <a:ext cx="360040" cy="360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483768" y="3507854"/>
                  <a:ext cx="360040" cy="3600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915816" y="386789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563888" y="379588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051720" y="3939902"/>
                  <a:ext cx="360040" cy="360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7624" y="4083918"/>
                  <a:ext cx="360040" cy="3600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275856" y="3363838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43608" y="3291830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555776" y="4083918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</p:grpSp>
      <p:sp>
        <p:nvSpPr>
          <p:cNvPr id="49" name="Oval 48"/>
          <p:cNvSpPr/>
          <p:nvPr/>
        </p:nvSpPr>
        <p:spPr>
          <a:xfrm>
            <a:off x="5917063" y="2952996"/>
            <a:ext cx="331531" cy="361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77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and evolutionary dynamics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Evolutionary dynamics: mathematical principles behind evolution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Main </a:t>
            </a:r>
            <a:r>
              <a:rPr lang="en" dirty="0" smtClean="0">
                <a:solidFill>
                  <a:schemeClr val="tx1"/>
                </a:solidFill>
              </a:rPr>
              <a:t>ingredients for evolutionary change: Replication + Mutation + </a:t>
            </a:r>
            <a:r>
              <a:rPr lang="en" dirty="0" smtClean="0">
                <a:solidFill>
                  <a:srgbClr val="DA0910"/>
                </a:solidFill>
              </a:rPr>
              <a:t>Selection</a:t>
            </a:r>
            <a:endParaRPr dirty="0">
              <a:solidFill>
                <a:srgbClr val="DA091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49" name="Group 48"/>
          <p:cNvGrpSpPr/>
          <p:nvPr/>
        </p:nvGrpSpPr>
        <p:grpSpPr>
          <a:xfrm>
            <a:off x="784457" y="2663771"/>
            <a:ext cx="7073988" cy="1301517"/>
            <a:chOff x="467544" y="2859782"/>
            <a:chExt cx="7416824" cy="1364594"/>
          </a:xfrm>
        </p:grpSpPr>
        <p:grpSp>
          <p:nvGrpSpPr>
            <p:cNvPr id="50" name="Group 49"/>
            <p:cNvGrpSpPr/>
            <p:nvPr/>
          </p:nvGrpSpPr>
          <p:grpSpPr>
            <a:xfrm>
              <a:off x="467544" y="2859782"/>
              <a:ext cx="7416824" cy="1364594"/>
              <a:chOff x="467544" y="2859782"/>
              <a:chExt cx="7416824" cy="13645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67544" y="2859782"/>
                <a:ext cx="2850307" cy="1364594"/>
                <a:chOff x="539552" y="2859782"/>
                <a:chExt cx="3240360" cy="1512168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539552" y="2859782"/>
                  <a:ext cx="3240360" cy="1512168"/>
                  <a:chOff x="971600" y="3219822"/>
                  <a:chExt cx="2952328" cy="1296144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971600" y="3219822"/>
                    <a:ext cx="2952328" cy="1296144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1331640" y="3507854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835696" y="3507854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2483768" y="3507854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915816" y="3867894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3563888" y="3795886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051720" y="3939902"/>
                    <a:ext cx="360040" cy="36004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1187624" y="4083918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3275856" y="3363838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1043608" y="3291830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2555776" y="4083918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</p:grpSp>
            <p:sp>
              <p:nvSpPr>
                <p:cNvPr id="80" name="Oval 79"/>
                <p:cNvSpPr/>
                <p:nvPr/>
              </p:nvSpPr>
              <p:spPr>
                <a:xfrm>
                  <a:off x="2187097" y="3196965"/>
                  <a:ext cx="395166" cy="4200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2672712" y="3623005"/>
                  <a:ext cx="395166" cy="4200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482052" y="3211800"/>
                  <a:ext cx="395166" cy="42004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401211" y="2859782"/>
                <a:ext cx="4483157" cy="1364594"/>
                <a:chOff x="2825147" y="2859782"/>
                <a:chExt cx="4483157" cy="1364594"/>
              </a:xfrm>
            </p:grpSpPr>
            <p:sp>
              <p:nvSpPr>
                <p:cNvPr id="54" name="Right Arrow 53"/>
                <p:cNvSpPr/>
                <p:nvPr/>
              </p:nvSpPr>
              <p:spPr>
                <a:xfrm>
                  <a:off x="2825147" y="3363838"/>
                  <a:ext cx="378701" cy="383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4427984" y="2859782"/>
                  <a:ext cx="2880320" cy="1364594"/>
                  <a:chOff x="4788024" y="2859782"/>
                  <a:chExt cx="3240360" cy="1512168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4788024" y="2859782"/>
                    <a:ext cx="3240360" cy="1512168"/>
                    <a:chOff x="971600" y="3219822"/>
                    <a:chExt cx="2952328" cy="1296144"/>
                  </a:xfrm>
                </p:grpSpPr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971600" y="3219822"/>
                      <a:ext cx="2952328" cy="1296144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331640" y="3507854"/>
                      <a:ext cx="360040" cy="3600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1835696" y="3507854"/>
                      <a:ext cx="360040" cy="36004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2483768" y="3507854"/>
                      <a:ext cx="360040" cy="3600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2915816" y="3867894"/>
                      <a:ext cx="360040" cy="3600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3563888" y="3795886"/>
                      <a:ext cx="360040" cy="3600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2051720" y="3939902"/>
                      <a:ext cx="360040" cy="36004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1187624" y="4083918"/>
                      <a:ext cx="360040" cy="3600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3275856" y="3363838"/>
                      <a:ext cx="360040" cy="3600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043608" y="3291830"/>
                      <a:ext cx="360040" cy="3600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555776" y="4083918"/>
                      <a:ext cx="360040" cy="3600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</p:grpSp>
              <p:sp>
                <p:nvSpPr>
                  <p:cNvPr id="61" name="Oval 60"/>
                  <p:cNvSpPr/>
                  <p:nvPr/>
                </p:nvSpPr>
                <p:spPr>
                  <a:xfrm>
                    <a:off x="5202509" y="3195818"/>
                    <a:ext cx="395166" cy="420047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452010" y="3195970"/>
                    <a:ext cx="395166" cy="420047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6921919" y="3614336"/>
                    <a:ext cx="395166" cy="420047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5037894" y="3866559"/>
                    <a:ext cx="395166" cy="420047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7317085" y="3040722"/>
                    <a:ext cx="395166" cy="420047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</p:grpSp>
            <p:sp>
              <p:nvSpPr>
                <p:cNvPr id="56" name="Oval 55"/>
                <p:cNvSpPr/>
                <p:nvPr/>
              </p:nvSpPr>
              <p:spPr>
                <a:xfrm>
                  <a:off x="3275856" y="3523866"/>
                  <a:ext cx="72008" cy="737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563888" y="3523866"/>
                  <a:ext cx="72008" cy="737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851920" y="3518528"/>
                  <a:ext cx="72008" cy="737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ight Arrow 58"/>
                <p:cNvSpPr/>
                <p:nvPr/>
              </p:nvSpPr>
              <p:spPr>
                <a:xfrm>
                  <a:off x="3995936" y="3363838"/>
                  <a:ext cx="378701" cy="383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sp>
          <p:nvSpPr>
            <p:cNvPr id="51" name="Oval 50"/>
            <p:cNvSpPr/>
            <p:nvPr/>
          </p:nvSpPr>
          <p:spPr>
            <a:xfrm>
              <a:off x="5078829" y="2931790"/>
              <a:ext cx="351259" cy="37905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36122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games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020915"/>
            <a:ext cx="48655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Generic approach to evolutionary dynamics 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A0910"/>
                </a:solidFill>
              </a:rPr>
              <a:t>Frequency dependent </a:t>
            </a:r>
            <a:r>
              <a:rPr lang="en" dirty="0">
                <a:solidFill>
                  <a:schemeClr val="tx1"/>
                </a:solidFill>
              </a:rPr>
              <a:t>fitness/selection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Population of players with </a:t>
            </a:r>
            <a:r>
              <a:rPr lang="en" dirty="0" smtClean="0">
                <a:solidFill>
                  <a:schemeClr val="tx1"/>
                </a:solidFill>
              </a:rPr>
              <a:t>individual strategies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Interactions with other players give payoffs </a:t>
            </a:r>
            <a:r>
              <a:rPr lang="en" dirty="0" smtClean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en" dirty="0" smtClean="0">
                <a:solidFill>
                  <a:schemeClr val="tx1"/>
                </a:solidFill>
              </a:rPr>
              <a:t> evolutionary fitness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Success </a:t>
            </a:r>
            <a:r>
              <a:rPr lang="en" dirty="0">
                <a:solidFill>
                  <a:schemeClr val="tx1"/>
                </a:solidFill>
              </a:rPr>
              <a:t>in game -&gt; reproductive success: good strategies reproduce </a:t>
            </a:r>
            <a:r>
              <a:rPr lang="en" dirty="0" smtClean="0">
                <a:solidFill>
                  <a:schemeClr val="tx1"/>
                </a:solidFill>
              </a:rPr>
              <a:t>faster &amp; spread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Describe dynamics dependent </a:t>
            </a: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smtClean="0">
                <a:solidFill>
                  <a:schemeClr val="tx1"/>
                </a:solidFill>
              </a:rPr>
              <a:t>frequency of different types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population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2867" r="3310" b="3517"/>
          <a:stretch/>
        </p:blipFill>
        <p:spPr>
          <a:xfrm>
            <a:off x="5317300" y="309339"/>
            <a:ext cx="3585237" cy="2683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3426" r="2911" b="3221"/>
          <a:stretch/>
        </p:blipFill>
        <p:spPr>
          <a:xfrm>
            <a:off x="5327471" y="290179"/>
            <a:ext cx="3617553" cy="2703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2873" r="3198" b="3234"/>
          <a:stretch/>
        </p:blipFill>
        <p:spPr>
          <a:xfrm>
            <a:off x="5317708" y="283505"/>
            <a:ext cx="3610879" cy="2709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2707"/>
          <a:stretch/>
        </p:blipFill>
        <p:spPr>
          <a:xfrm>
            <a:off x="5231651" y="213180"/>
            <a:ext cx="3756534" cy="2780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evolutionary price of anarchy (</a:t>
            </a:r>
            <a:r>
              <a:rPr lang="en-US" dirty="0" err="1" smtClean="0"/>
              <a:t>ePoA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ePoA</a:t>
            </a:r>
            <a:r>
              <a:rPr lang="en-US" dirty="0" smtClean="0"/>
              <a:t> extends </a:t>
            </a:r>
            <a:r>
              <a:rPr lang="en-US" dirty="0" err="1" smtClean="0"/>
              <a:t>PoA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DA0910"/>
                </a:solidFill>
              </a:rPr>
              <a:t>evolutionary games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More </a:t>
            </a:r>
            <a:r>
              <a:rPr lang="en-US" dirty="0" smtClean="0">
                <a:solidFill>
                  <a:srgbClr val="DA0910"/>
                </a:solidFill>
              </a:rPr>
              <a:t>natural measure of efficiency </a:t>
            </a:r>
            <a:r>
              <a:rPr lang="en-US" dirty="0" smtClean="0"/>
              <a:t>than the static </a:t>
            </a:r>
            <a:r>
              <a:rPr lang="en-US" dirty="0" err="1" smtClean="0"/>
              <a:t>PoA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We consider </a:t>
            </a:r>
            <a:r>
              <a:rPr lang="en-US" dirty="0" smtClean="0">
                <a:solidFill>
                  <a:srgbClr val="DA0910"/>
                </a:solidFill>
              </a:rPr>
              <a:t>simple memoryless agent</a:t>
            </a:r>
            <a:r>
              <a:rPr lang="en-US" dirty="0" smtClean="0">
                <a:solidFill>
                  <a:srgbClr val="A9413F"/>
                </a:solidFill>
              </a:rPr>
              <a:t>s </a:t>
            </a:r>
            <a:r>
              <a:rPr lang="en-US" dirty="0" smtClean="0"/>
              <a:t>without perfect information, interacting 	</a:t>
            </a:r>
            <a:r>
              <a:rPr lang="en-US" dirty="0" smtClean="0">
                <a:solidFill>
                  <a:srgbClr val="DA0910"/>
                </a:solidFill>
              </a:rPr>
              <a:t>repeatedly and locally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Players </a:t>
            </a:r>
            <a:r>
              <a:rPr lang="en-US" dirty="0" smtClean="0">
                <a:solidFill>
                  <a:srgbClr val="DA0910"/>
                </a:solidFill>
              </a:rPr>
              <a:t>do not even necessarily have to reach equilibrium </a:t>
            </a:r>
            <a:r>
              <a:rPr lang="en-US" dirty="0" smtClean="0"/>
              <a:t>in the game they are 	playing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We can study games under </a:t>
            </a:r>
            <a:r>
              <a:rPr lang="en-US" dirty="0" smtClean="0">
                <a:solidFill>
                  <a:srgbClr val="DA0910"/>
                </a:solidFill>
              </a:rPr>
              <a:t>different evolutionary dynamics</a:t>
            </a:r>
            <a:r>
              <a:rPr lang="en-US" dirty="0" smtClean="0"/>
              <a:t>, different parameters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Exploration of equilibrium selection, long-term off-equilibrium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game: Virus inoculation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5624756" cy="424248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Classic security game: N nodes in a network G must decide whether to install anti-virus software at cost V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385472" y="1406558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21267" y="1101077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73408" y="2131978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83941" y="1684225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6719" y="2284120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11" idx="0"/>
          </p:cNvCxnSpPr>
          <p:nvPr/>
        </p:nvCxnSpPr>
        <p:spPr>
          <a:xfrm flipH="1">
            <a:off x="6478861" y="1710841"/>
            <a:ext cx="58753" cy="57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5" idx="7"/>
          </p:cNvCxnSpPr>
          <p:nvPr/>
        </p:nvCxnSpPr>
        <p:spPr>
          <a:xfrm flipH="1">
            <a:off x="6645194" y="1253219"/>
            <a:ext cx="376073" cy="19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3"/>
          </p:cNvCxnSpPr>
          <p:nvPr/>
        </p:nvCxnSpPr>
        <p:spPr>
          <a:xfrm flipV="1">
            <a:off x="6577834" y="1360799"/>
            <a:ext cx="487994" cy="104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11" idx="6"/>
          </p:cNvCxnSpPr>
          <p:nvPr/>
        </p:nvCxnSpPr>
        <p:spPr>
          <a:xfrm flipH="1">
            <a:off x="6631002" y="2284120"/>
            <a:ext cx="542406" cy="15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7"/>
            <a:endCxn id="10" idx="2"/>
          </p:cNvCxnSpPr>
          <p:nvPr/>
        </p:nvCxnSpPr>
        <p:spPr>
          <a:xfrm flipV="1">
            <a:off x="7433130" y="1836367"/>
            <a:ext cx="550811" cy="34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7173409" y="1405360"/>
            <a:ext cx="152141" cy="72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6"/>
            <a:endCxn id="10" idx="2"/>
          </p:cNvCxnSpPr>
          <p:nvPr/>
        </p:nvCxnSpPr>
        <p:spPr>
          <a:xfrm>
            <a:off x="6689755" y="1558700"/>
            <a:ext cx="1294186" cy="27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game: Virus inoculation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624756" cy="43173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Classic security game: N nodes in a network G must decide whether to </a:t>
            </a:r>
            <a:r>
              <a:rPr lang="en-US" dirty="0" smtClean="0">
                <a:solidFill>
                  <a:srgbClr val="DA0910"/>
                </a:solidFill>
              </a:rPr>
              <a:t>install anti-virus software at cost V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14" name="AutoShape 4" descr="Image result for avi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26719" y="1101077"/>
            <a:ext cx="1961505" cy="1487326"/>
            <a:chOff x="6326719" y="1101077"/>
            <a:chExt cx="1961505" cy="1487326"/>
          </a:xfrm>
        </p:grpSpPr>
        <p:sp>
          <p:nvSpPr>
            <p:cNvPr id="5" name="Oval 4"/>
            <p:cNvSpPr/>
            <p:nvPr/>
          </p:nvSpPr>
          <p:spPr>
            <a:xfrm>
              <a:off x="6385472" y="1406558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21267" y="1101077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73408" y="2131978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83941" y="1684225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26719" y="2284120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4"/>
              <a:endCxn id="11" idx="0"/>
            </p:cNvCxnSpPr>
            <p:nvPr/>
          </p:nvCxnSpPr>
          <p:spPr>
            <a:xfrm flipH="1">
              <a:off x="6478861" y="1710841"/>
              <a:ext cx="58753" cy="573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7"/>
            </p:cNvCxnSpPr>
            <p:nvPr/>
          </p:nvCxnSpPr>
          <p:spPr>
            <a:xfrm flipH="1">
              <a:off x="6645194" y="1253219"/>
              <a:ext cx="376073" cy="19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8" idx="3"/>
            </p:cNvCxnSpPr>
            <p:nvPr/>
          </p:nvCxnSpPr>
          <p:spPr>
            <a:xfrm flipV="1">
              <a:off x="6586441" y="1360799"/>
              <a:ext cx="479387" cy="96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11" idx="6"/>
            </p:cNvCxnSpPr>
            <p:nvPr/>
          </p:nvCxnSpPr>
          <p:spPr>
            <a:xfrm flipH="1">
              <a:off x="6631002" y="2284120"/>
              <a:ext cx="542406" cy="152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7"/>
              <a:endCxn id="10" idx="2"/>
            </p:cNvCxnSpPr>
            <p:nvPr/>
          </p:nvCxnSpPr>
          <p:spPr>
            <a:xfrm flipV="1">
              <a:off x="7433130" y="1836367"/>
              <a:ext cx="550811" cy="340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4"/>
              <a:endCxn id="9" idx="0"/>
            </p:cNvCxnSpPr>
            <p:nvPr/>
          </p:nvCxnSpPr>
          <p:spPr>
            <a:xfrm>
              <a:off x="7173409" y="1405360"/>
              <a:ext cx="152141" cy="72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6"/>
              <a:endCxn id="10" idx="2"/>
            </p:cNvCxnSpPr>
            <p:nvPr/>
          </p:nvCxnSpPr>
          <p:spPr>
            <a:xfrm>
              <a:off x="6689755" y="1558700"/>
              <a:ext cx="1294186" cy="277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699" y="1133510"/>
              <a:ext cx="239418" cy="2394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309" y="2313798"/>
              <a:ext cx="239418" cy="23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1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game: Virus inoculation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01079"/>
            <a:ext cx="5624756" cy="404242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Classic security game: N nodes in a network G must decide whether to </a:t>
            </a:r>
            <a:r>
              <a:rPr lang="en-US" dirty="0" smtClean="0">
                <a:solidFill>
                  <a:srgbClr val="DA0910"/>
                </a:solidFill>
              </a:rPr>
              <a:t>install anti-virus software at cost V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Unprotected nodes risk </a:t>
            </a:r>
            <a:r>
              <a:rPr lang="en-US" dirty="0" smtClean="0">
                <a:solidFill>
                  <a:srgbClr val="DA0910"/>
                </a:solidFill>
              </a:rPr>
              <a:t>infection by virus spreading</a:t>
            </a:r>
            <a:r>
              <a:rPr lang="en-US" dirty="0" smtClean="0"/>
              <a:t> from a random location. </a:t>
            </a:r>
            <a:r>
              <a:rPr lang="en-US" dirty="0" smtClean="0">
                <a:solidFill>
                  <a:srgbClr val="DA0910"/>
                </a:solidFill>
              </a:rPr>
              <a:t>Infection costs I &gt; V.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Virus infects all unprotected nodes with </a:t>
            </a:r>
            <a:r>
              <a:rPr lang="en-US" dirty="0" smtClean="0">
                <a:solidFill>
                  <a:srgbClr val="DA0910"/>
                </a:solidFill>
              </a:rPr>
              <a:t>direct path </a:t>
            </a:r>
            <a:r>
              <a:rPr lang="en-US" dirty="0" smtClean="0"/>
              <a:t>to an infected node. Inoculated nodes cannot be infected or transmit the virus.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DA0910"/>
                </a:solidFill>
              </a:rPr>
              <a:t>Cost</a:t>
            </a:r>
            <a:r>
              <a:rPr lang="en-US" dirty="0" smtClean="0"/>
              <a:t> of strategy profile a for node i: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Resulting </a:t>
            </a:r>
            <a:r>
              <a:rPr lang="en-US" dirty="0" smtClean="0">
                <a:solidFill>
                  <a:srgbClr val="DA0910"/>
                </a:solidFill>
              </a:rPr>
              <a:t>social cost</a:t>
            </a:r>
            <a:r>
              <a:rPr lang="en-US" dirty="0" smtClean="0"/>
              <a:t>: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Well known results on </a:t>
            </a:r>
            <a:r>
              <a:rPr lang="en-US" dirty="0" smtClean="0">
                <a:solidFill>
                  <a:srgbClr val="DA0910"/>
                </a:solidFill>
              </a:rPr>
              <a:t>Nash equilibria, optimum approximation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59" y="3244280"/>
            <a:ext cx="2648102" cy="186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33" y="3475809"/>
            <a:ext cx="1770279" cy="5619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385472" y="1406558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21267" y="1101077"/>
            <a:ext cx="304283" cy="304283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73408" y="2131978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83941" y="1684225"/>
            <a:ext cx="304283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6719" y="2284120"/>
            <a:ext cx="304283" cy="304283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4"/>
            <a:endCxn id="11" idx="0"/>
          </p:cNvCxnSpPr>
          <p:nvPr/>
        </p:nvCxnSpPr>
        <p:spPr>
          <a:xfrm flipH="1">
            <a:off x="6478861" y="1710841"/>
            <a:ext cx="58753" cy="57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5" idx="7"/>
          </p:cNvCxnSpPr>
          <p:nvPr/>
        </p:nvCxnSpPr>
        <p:spPr>
          <a:xfrm flipH="1">
            <a:off x="6645194" y="1253219"/>
            <a:ext cx="376073" cy="19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8" idx="3"/>
          </p:cNvCxnSpPr>
          <p:nvPr/>
        </p:nvCxnSpPr>
        <p:spPr>
          <a:xfrm flipV="1">
            <a:off x="6586441" y="1360799"/>
            <a:ext cx="479387" cy="96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11" idx="6"/>
          </p:cNvCxnSpPr>
          <p:nvPr/>
        </p:nvCxnSpPr>
        <p:spPr>
          <a:xfrm flipH="1">
            <a:off x="6631002" y="2284120"/>
            <a:ext cx="542406" cy="15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7"/>
            <a:endCxn id="10" idx="2"/>
          </p:cNvCxnSpPr>
          <p:nvPr/>
        </p:nvCxnSpPr>
        <p:spPr>
          <a:xfrm flipV="1">
            <a:off x="7433130" y="1836367"/>
            <a:ext cx="550811" cy="34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7173409" y="1405360"/>
            <a:ext cx="152141" cy="72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6"/>
            <a:endCxn id="10" idx="2"/>
          </p:cNvCxnSpPr>
          <p:nvPr/>
        </p:nvCxnSpPr>
        <p:spPr>
          <a:xfrm>
            <a:off x="6689755" y="1558700"/>
            <a:ext cx="1294186" cy="27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4" descr="Image result for avi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99" y="1133510"/>
            <a:ext cx="239418" cy="2394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09" y="2313798"/>
            <a:ext cx="239418" cy="239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95" y="596902"/>
            <a:ext cx="423114" cy="5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833 L 0.03993 0.13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924E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1358 L 0.21562 0.188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924E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62 0.18889 L 0.12465 0.276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924E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5 0.27654 L 0.11285 0.099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8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5 0.27654 L 0.04427 0.300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virus inoculation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30962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Nodes probably </a:t>
            </a:r>
            <a:r>
              <a:rPr lang="en-US" dirty="0" smtClean="0">
                <a:solidFill>
                  <a:srgbClr val="DA0910"/>
                </a:solidFill>
              </a:rPr>
              <a:t>do not know G and each others’ decision </a:t>
            </a:r>
            <a:r>
              <a:rPr lang="en-US" dirty="0" smtClean="0"/>
              <a:t>– they should only have </a:t>
            </a:r>
            <a:r>
              <a:rPr lang="en-US" dirty="0" smtClean="0">
                <a:solidFill>
                  <a:srgbClr val="DA0910"/>
                </a:solidFill>
              </a:rPr>
              <a:t>local </a:t>
            </a:r>
            <a:r>
              <a:rPr lang="en-US" dirty="0" smtClean="0"/>
              <a:t>information!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Proposal: </a:t>
            </a:r>
            <a:r>
              <a:rPr lang="en-US" dirty="0" smtClean="0">
                <a:solidFill>
                  <a:srgbClr val="DA0910"/>
                </a:solidFill>
              </a:rPr>
              <a:t>stochastic evolutionary process</a:t>
            </a:r>
            <a:r>
              <a:rPr lang="en-US" dirty="0" smtClean="0"/>
              <a:t>, iterated over </a:t>
            </a:r>
            <a:r>
              <a:rPr lang="en-US" dirty="0" smtClean="0">
                <a:solidFill>
                  <a:srgbClr val="DA0910"/>
                </a:solidFill>
              </a:rPr>
              <a:t>many rounds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Three stages per round: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virus inoculation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30962" cy="3510742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Nodes probably </a:t>
            </a:r>
            <a:r>
              <a:rPr lang="en-US" dirty="0" smtClean="0">
                <a:solidFill>
                  <a:srgbClr val="DA0910"/>
                </a:solidFill>
              </a:rPr>
              <a:t>do not know </a:t>
            </a:r>
            <a:r>
              <a:rPr lang="en-US" dirty="0" smtClean="0">
                <a:solidFill>
                  <a:srgbClr val="DA0910"/>
                </a:solidFill>
              </a:rPr>
              <a:t>the graph </a:t>
            </a:r>
            <a:r>
              <a:rPr lang="en-US" dirty="0" smtClean="0">
                <a:solidFill>
                  <a:srgbClr val="DA0910"/>
                </a:solidFill>
              </a:rPr>
              <a:t>and each others’ decision </a:t>
            </a:r>
            <a:r>
              <a:rPr lang="en-US" dirty="0" smtClean="0"/>
              <a:t>– they should only have </a:t>
            </a:r>
            <a:r>
              <a:rPr lang="en-US" dirty="0" smtClean="0">
                <a:solidFill>
                  <a:srgbClr val="DA0910"/>
                </a:solidFill>
              </a:rPr>
              <a:t>local</a:t>
            </a:r>
            <a:r>
              <a:rPr lang="en-US" dirty="0" smtClean="0"/>
              <a:t> information!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Proposal: </a:t>
            </a:r>
            <a:r>
              <a:rPr lang="en-US" dirty="0" smtClean="0">
                <a:solidFill>
                  <a:srgbClr val="DA0910"/>
                </a:solidFill>
              </a:rPr>
              <a:t>stochastic evolutionary process, </a:t>
            </a:r>
            <a:r>
              <a:rPr lang="en-US" dirty="0" smtClean="0"/>
              <a:t>iterated over </a:t>
            </a:r>
            <a:r>
              <a:rPr lang="en-US" dirty="0" smtClean="0">
                <a:solidFill>
                  <a:srgbClr val="DA091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A0910"/>
                </a:solidFill>
              </a:rPr>
              <a:t>rounds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Three stages per round: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Decision making: Two possible 		   choices (0 or 1)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5470508" y="1464789"/>
            <a:ext cx="1961505" cy="1487326"/>
            <a:chOff x="6326719" y="1101077"/>
            <a:chExt cx="1961505" cy="1487326"/>
          </a:xfrm>
        </p:grpSpPr>
        <p:sp>
          <p:nvSpPr>
            <p:cNvPr id="6" name="Oval 5"/>
            <p:cNvSpPr/>
            <p:nvPr/>
          </p:nvSpPr>
          <p:spPr>
            <a:xfrm>
              <a:off x="6385472" y="1406558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21267" y="1101077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73408" y="2131978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983941" y="1684225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26719" y="2284120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4"/>
              <a:endCxn id="10" idx="0"/>
            </p:cNvCxnSpPr>
            <p:nvPr/>
          </p:nvCxnSpPr>
          <p:spPr>
            <a:xfrm flipH="1">
              <a:off x="6478861" y="1710841"/>
              <a:ext cx="58753" cy="573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6" idx="7"/>
            </p:cNvCxnSpPr>
            <p:nvPr/>
          </p:nvCxnSpPr>
          <p:spPr>
            <a:xfrm flipH="1">
              <a:off x="6645194" y="1253219"/>
              <a:ext cx="376073" cy="19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7"/>
              <a:endCxn id="7" idx="3"/>
            </p:cNvCxnSpPr>
            <p:nvPr/>
          </p:nvCxnSpPr>
          <p:spPr>
            <a:xfrm flipV="1">
              <a:off x="6586441" y="1360799"/>
              <a:ext cx="479387" cy="96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2"/>
              <a:endCxn id="10" idx="6"/>
            </p:cNvCxnSpPr>
            <p:nvPr/>
          </p:nvCxnSpPr>
          <p:spPr>
            <a:xfrm flipH="1">
              <a:off x="6631002" y="2284120"/>
              <a:ext cx="542406" cy="152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7"/>
              <a:endCxn id="9" idx="2"/>
            </p:cNvCxnSpPr>
            <p:nvPr/>
          </p:nvCxnSpPr>
          <p:spPr>
            <a:xfrm flipV="1">
              <a:off x="7433130" y="1836367"/>
              <a:ext cx="550811" cy="340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  <a:endCxn id="8" idx="0"/>
            </p:cNvCxnSpPr>
            <p:nvPr/>
          </p:nvCxnSpPr>
          <p:spPr>
            <a:xfrm>
              <a:off x="7173409" y="1405360"/>
              <a:ext cx="152141" cy="72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9" idx="2"/>
            </p:cNvCxnSpPr>
            <p:nvPr/>
          </p:nvCxnSpPr>
          <p:spPr>
            <a:xfrm>
              <a:off x="6689755" y="1558700"/>
              <a:ext cx="1294186" cy="277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699" y="1133510"/>
              <a:ext cx="239418" cy="2394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309" y="2313798"/>
              <a:ext cx="239418" cy="23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47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price of anarchy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distributed systems often depend on cooperation, and can suffer if users behave selfishly</a:t>
            </a:r>
          </a:p>
          <a:p>
            <a:r>
              <a:rPr lang="en-US" dirty="0" smtClean="0"/>
              <a:t>High costs and security issues</a:t>
            </a:r>
          </a:p>
          <a:p>
            <a:r>
              <a:rPr lang="en-US" dirty="0" smtClean="0"/>
              <a:t>Price of anarchy: measure of how badly system can be affected by non-cooperative behavior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" y="3087768"/>
            <a:ext cx="4602175" cy="512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6106" y="3776602"/>
            <a:ext cx="3906394" cy="9233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800" dirty="0" smtClean="0">
                <a:solidFill>
                  <a:srgbClr val="DA0910"/>
                </a:solidFill>
              </a:rPr>
              <a:t>Nash: Given the other player‘s strategy, nobody can do better by changing their current action. </a:t>
            </a:r>
            <a:endParaRPr lang="en-US" sz="1800" i="1" dirty="0" smtClean="0">
              <a:solidFill>
                <a:srgbClr val="DA091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72" y="443260"/>
            <a:ext cx="1521970" cy="97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8305" y="337212"/>
            <a:ext cx="1625121" cy="108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price of anarch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8" y="3633051"/>
            <a:ext cx="1867593" cy="140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virus inoculation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30962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Nodes probably </a:t>
            </a:r>
            <a:r>
              <a:rPr lang="en-US" dirty="0" smtClean="0">
                <a:solidFill>
                  <a:srgbClr val="DA0910"/>
                </a:solidFill>
              </a:rPr>
              <a:t>do not know G and each others’ decision </a:t>
            </a:r>
            <a:r>
              <a:rPr lang="en-US" dirty="0" smtClean="0"/>
              <a:t>– they should only have </a:t>
            </a:r>
            <a:r>
              <a:rPr lang="en-US" dirty="0" smtClean="0">
                <a:solidFill>
                  <a:srgbClr val="DA0910"/>
                </a:solidFill>
              </a:rPr>
              <a:t>local</a:t>
            </a:r>
            <a:r>
              <a:rPr lang="en-US" dirty="0" smtClean="0"/>
              <a:t> information!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Proposal</a:t>
            </a:r>
            <a:r>
              <a:rPr lang="en-US" dirty="0" smtClean="0">
                <a:solidFill>
                  <a:srgbClr val="DA0910"/>
                </a:solidFill>
              </a:rPr>
              <a:t>: stochastic evolutionary process</a:t>
            </a:r>
            <a:r>
              <a:rPr lang="en-US" dirty="0" smtClean="0"/>
              <a:t>, iterated over </a:t>
            </a:r>
            <a:r>
              <a:rPr lang="en-US" dirty="0" smtClean="0">
                <a:solidFill>
                  <a:srgbClr val="DA0910"/>
                </a:solidFill>
              </a:rPr>
              <a:t>many rounds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Three stages per round: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Decision making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Virus propagation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70508" y="1464789"/>
            <a:ext cx="1961505" cy="1487326"/>
            <a:chOff x="6326719" y="1101077"/>
            <a:chExt cx="1961505" cy="1487326"/>
          </a:xfrm>
        </p:grpSpPr>
        <p:sp>
          <p:nvSpPr>
            <p:cNvPr id="6" name="Oval 5"/>
            <p:cNvSpPr/>
            <p:nvPr/>
          </p:nvSpPr>
          <p:spPr>
            <a:xfrm>
              <a:off x="6385472" y="1406558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21267" y="1101077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73408" y="2131978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983941" y="1684225"/>
              <a:ext cx="304283" cy="3042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26719" y="2284120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4"/>
              <a:endCxn id="10" idx="0"/>
            </p:cNvCxnSpPr>
            <p:nvPr/>
          </p:nvCxnSpPr>
          <p:spPr>
            <a:xfrm flipH="1">
              <a:off x="6478861" y="1710841"/>
              <a:ext cx="58753" cy="573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6" idx="7"/>
            </p:cNvCxnSpPr>
            <p:nvPr/>
          </p:nvCxnSpPr>
          <p:spPr>
            <a:xfrm flipH="1">
              <a:off x="6645194" y="1253219"/>
              <a:ext cx="376073" cy="19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7"/>
              <a:endCxn id="7" idx="3"/>
            </p:cNvCxnSpPr>
            <p:nvPr/>
          </p:nvCxnSpPr>
          <p:spPr>
            <a:xfrm flipV="1">
              <a:off x="6586441" y="1360799"/>
              <a:ext cx="479387" cy="96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2"/>
              <a:endCxn id="10" idx="6"/>
            </p:cNvCxnSpPr>
            <p:nvPr/>
          </p:nvCxnSpPr>
          <p:spPr>
            <a:xfrm flipH="1">
              <a:off x="6631002" y="2284120"/>
              <a:ext cx="542406" cy="152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7"/>
              <a:endCxn id="9" idx="2"/>
            </p:cNvCxnSpPr>
            <p:nvPr/>
          </p:nvCxnSpPr>
          <p:spPr>
            <a:xfrm flipV="1">
              <a:off x="7433130" y="1836367"/>
              <a:ext cx="550811" cy="340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  <a:endCxn id="8" idx="0"/>
            </p:cNvCxnSpPr>
            <p:nvPr/>
          </p:nvCxnSpPr>
          <p:spPr>
            <a:xfrm>
              <a:off x="7173409" y="1405360"/>
              <a:ext cx="152141" cy="72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9" idx="2"/>
            </p:cNvCxnSpPr>
            <p:nvPr/>
          </p:nvCxnSpPr>
          <p:spPr>
            <a:xfrm>
              <a:off x="6689755" y="1558700"/>
              <a:ext cx="1294186" cy="277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699" y="1133510"/>
              <a:ext cx="239418" cy="2394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309" y="2313798"/>
              <a:ext cx="239418" cy="239418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39" y="1159649"/>
            <a:ext cx="423114" cy="5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virus inoculation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30962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Nodes probably </a:t>
            </a:r>
            <a:r>
              <a:rPr lang="en-US" dirty="0" smtClean="0">
                <a:solidFill>
                  <a:srgbClr val="DA0910"/>
                </a:solidFill>
              </a:rPr>
              <a:t>do not know G and each others’ decision</a:t>
            </a:r>
            <a:r>
              <a:rPr lang="en-US" dirty="0" smtClean="0"/>
              <a:t> – they should only have </a:t>
            </a:r>
            <a:r>
              <a:rPr lang="en-US" dirty="0" smtClean="0">
                <a:solidFill>
                  <a:srgbClr val="DA0910"/>
                </a:solidFill>
              </a:rPr>
              <a:t>local</a:t>
            </a:r>
            <a:r>
              <a:rPr lang="en-US" dirty="0" smtClean="0"/>
              <a:t> information!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Proposal: </a:t>
            </a:r>
            <a:r>
              <a:rPr lang="en-US" dirty="0" smtClean="0">
                <a:solidFill>
                  <a:srgbClr val="DA0910"/>
                </a:solidFill>
              </a:rPr>
              <a:t>stochastic evolutionary process</a:t>
            </a:r>
            <a:r>
              <a:rPr lang="en-US" dirty="0" smtClean="0"/>
              <a:t>, iterated over </a:t>
            </a:r>
            <a:r>
              <a:rPr lang="en-US" dirty="0" smtClean="0">
                <a:solidFill>
                  <a:srgbClr val="DA0910"/>
                </a:solidFill>
              </a:rPr>
              <a:t>many rounds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Three stages per round: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Decision making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Virus propagation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70508" y="1464789"/>
            <a:ext cx="1961505" cy="1487326"/>
            <a:chOff x="6326719" y="1101077"/>
            <a:chExt cx="1961505" cy="1487326"/>
          </a:xfrm>
        </p:grpSpPr>
        <p:sp>
          <p:nvSpPr>
            <p:cNvPr id="6" name="Oval 5"/>
            <p:cNvSpPr/>
            <p:nvPr/>
          </p:nvSpPr>
          <p:spPr>
            <a:xfrm>
              <a:off x="6385472" y="1406558"/>
              <a:ext cx="304283" cy="304283"/>
            </a:xfrm>
            <a:prstGeom prst="ellipse">
              <a:avLst/>
            </a:prstGeom>
            <a:solidFill>
              <a:srgbClr val="4379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21267" y="1101077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73408" y="2131978"/>
              <a:ext cx="304283" cy="304283"/>
            </a:xfrm>
            <a:prstGeom prst="ellipse">
              <a:avLst/>
            </a:prstGeom>
            <a:solidFill>
              <a:srgbClr val="4379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983941" y="1684225"/>
              <a:ext cx="304283" cy="304283"/>
            </a:xfrm>
            <a:prstGeom prst="ellipse">
              <a:avLst/>
            </a:prstGeom>
            <a:solidFill>
              <a:srgbClr val="4379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26719" y="2284120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4"/>
              <a:endCxn id="10" idx="0"/>
            </p:cNvCxnSpPr>
            <p:nvPr/>
          </p:nvCxnSpPr>
          <p:spPr>
            <a:xfrm flipH="1">
              <a:off x="6478861" y="1710841"/>
              <a:ext cx="58753" cy="573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6" idx="7"/>
            </p:cNvCxnSpPr>
            <p:nvPr/>
          </p:nvCxnSpPr>
          <p:spPr>
            <a:xfrm flipH="1">
              <a:off x="6645194" y="1253219"/>
              <a:ext cx="376073" cy="19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7"/>
              <a:endCxn id="7" idx="3"/>
            </p:cNvCxnSpPr>
            <p:nvPr/>
          </p:nvCxnSpPr>
          <p:spPr>
            <a:xfrm flipV="1">
              <a:off x="6586441" y="1360799"/>
              <a:ext cx="479387" cy="96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2"/>
              <a:endCxn id="10" idx="6"/>
            </p:cNvCxnSpPr>
            <p:nvPr/>
          </p:nvCxnSpPr>
          <p:spPr>
            <a:xfrm flipH="1">
              <a:off x="6631002" y="2284120"/>
              <a:ext cx="542406" cy="152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7"/>
              <a:endCxn id="9" idx="2"/>
            </p:cNvCxnSpPr>
            <p:nvPr/>
          </p:nvCxnSpPr>
          <p:spPr>
            <a:xfrm flipV="1">
              <a:off x="7433130" y="1836367"/>
              <a:ext cx="550811" cy="340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  <a:endCxn id="8" idx="0"/>
            </p:cNvCxnSpPr>
            <p:nvPr/>
          </p:nvCxnSpPr>
          <p:spPr>
            <a:xfrm>
              <a:off x="7173409" y="1405360"/>
              <a:ext cx="152141" cy="72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9" idx="2"/>
            </p:cNvCxnSpPr>
            <p:nvPr/>
          </p:nvCxnSpPr>
          <p:spPr>
            <a:xfrm>
              <a:off x="6689755" y="1558700"/>
              <a:ext cx="1294186" cy="277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699" y="1133510"/>
              <a:ext cx="239418" cy="2394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309" y="2313798"/>
              <a:ext cx="239418" cy="23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8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virus inoculation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530962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Nodes probably </a:t>
            </a:r>
            <a:r>
              <a:rPr lang="en-US" dirty="0" smtClean="0">
                <a:solidFill>
                  <a:srgbClr val="DA0910"/>
                </a:solidFill>
              </a:rPr>
              <a:t>do not know G and each others’ decision </a:t>
            </a:r>
            <a:r>
              <a:rPr lang="en-US" dirty="0" smtClean="0"/>
              <a:t>– they should only have </a:t>
            </a:r>
            <a:r>
              <a:rPr lang="en-US" dirty="0" smtClean="0">
                <a:solidFill>
                  <a:srgbClr val="DA0910"/>
                </a:solidFill>
              </a:rPr>
              <a:t>local</a:t>
            </a:r>
            <a:r>
              <a:rPr lang="en-US" dirty="0" smtClean="0"/>
              <a:t> information!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Proposal</a:t>
            </a:r>
            <a:r>
              <a:rPr lang="en-US" dirty="0" smtClean="0">
                <a:solidFill>
                  <a:srgbClr val="DA0910"/>
                </a:solidFill>
              </a:rPr>
              <a:t>: stochastic evolutionary process</a:t>
            </a:r>
            <a:r>
              <a:rPr lang="en-US" dirty="0" smtClean="0"/>
              <a:t>, iterated over </a:t>
            </a:r>
            <a:r>
              <a:rPr lang="en-US" dirty="0" smtClean="0">
                <a:solidFill>
                  <a:srgbClr val="DA0910"/>
                </a:solidFill>
              </a:rPr>
              <a:t>many rounds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Three stages per round: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Decision making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 - Virus propagation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	 - Evolution of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5470508" y="1464789"/>
            <a:ext cx="1961505" cy="1487326"/>
            <a:chOff x="6326719" y="1101077"/>
            <a:chExt cx="1961505" cy="1487326"/>
          </a:xfrm>
        </p:grpSpPr>
        <p:sp>
          <p:nvSpPr>
            <p:cNvPr id="6" name="Oval 5"/>
            <p:cNvSpPr/>
            <p:nvPr/>
          </p:nvSpPr>
          <p:spPr>
            <a:xfrm>
              <a:off x="6385472" y="1406558"/>
              <a:ext cx="304283" cy="304283"/>
            </a:xfrm>
            <a:prstGeom prst="ellipse">
              <a:avLst/>
            </a:prstGeom>
            <a:solidFill>
              <a:srgbClr val="4379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21267" y="1101077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173408" y="2131978"/>
              <a:ext cx="304283" cy="304283"/>
            </a:xfrm>
            <a:prstGeom prst="ellipse">
              <a:avLst/>
            </a:prstGeom>
            <a:solidFill>
              <a:srgbClr val="4379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983941" y="1684225"/>
              <a:ext cx="304283" cy="304283"/>
            </a:xfrm>
            <a:prstGeom prst="ellipse">
              <a:avLst/>
            </a:prstGeom>
            <a:solidFill>
              <a:srgbClr val="4379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26719" y="2284120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4"/>
              <a:endCxn id="10" idx="0"/>
            </p:cNvCxnSpPr>
            <p:nvPr/>
          </p:nvCxnSpPr>
          <p:spPr>
            <a:xfrm flipH="1">
              <a:off x="6478861" y="1710841"/>
              <a:ext cx="58753" cy="573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6" idx="7"/>
            </p:cNvCxnSpPr>
            <p:nvPr/>
          </p:nvCxnSpPr>
          <p:spPr>
            <a:xfrm flipH="1">
              <a:off x="6645194" y="1253219"/>
              <a:ext cx="376073" cy="19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7"/>
              <a:endCxn id="7" idx="3"/>
            </p:cNvCxnSpPr>
            <p:nvPr/>
          </p:nvCxnSpPr>
          <p:spPr>
            <a:xfrm flipV="1">
              <a:off x="6586441" y="1360799"/>
              <a:ext cx="479387" cy="96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2"/>
              <a:endCxn id="10" idx="6"/>
            </p:cNvCxnSpPr>
            <p:nvPr/>
          </p:nvCxnSpPr>
          <p:spPr>
            <a:xfrm flipH="1">
              <a:off x="6631002" y="2284120"/>
              <a:ext cx="542406" cy="152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7"/>
              <a:endCxn id="9" idx="2"/>
            </p:cNvCxnSpPr>
            <p:nvPr/>
          </p:nvCxnSpPr>
          <p:spPr>
            <a:xfrm flipV="1">
              <a:off x="7433130" y="1836367"/>
              <a:ext cx="550811" cy="340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  <a:endCxn id="8" idx="0"/>
            </p:cNvCxnSpPr>
            <p:nvPr/>
          </p:nvCxnSpPr>
          <p:spPr>
            <a:xfrm>
              <a:off x="7173409" y="1405360"/>
              <a:ext cx="152141" cy="726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9" idx="2"/>
            </p:cNvCxnSpPr>
            <p:nvPr/>
          </p:nvCxnSpPr>
          <p:spPr>
            <a:xfrm>
              <a:off x="6689755" y="1558700"/>
              <a:ext cx="1294186" cy="277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699" y="1133510"/>
              <a:ext cx="239418" cy="2394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309" y="2313798"/>
              <a:ext cx="239418" cy="23941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236036" y="2321526"/>
            <a:ext cx="53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4609" y="1878390"/>
            <a:ext cx="53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9161" y="1198612"/>
            <a:ext cx="53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2553" y="1508510"/>
            <a:ext cx="53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16176" y="2344191"/>
            <a:ext cx="53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6591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We take </a:t>
            </a:r>
            <a:r>
              <a:rPr lang="en-US" dirty="0" smtClean="0">
                <a:solidFill>
                  <a:srgbClr val="DA0910"/>
                </a:solidFill>
              </a:rPr>
              <a:t>selection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0910"/>
                </a:solidFill>
              </a:rPr>
              <a:t>mutation </a:t>
            </a:r>
            <a:r>
              <a:rPr lang="en-US" dirty="0" smtClean="0"/>
              <a:t>into account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We can </a:t>
            </a:r>
            <a:r>
              <a:rPr lang="en-US" dirty="0">
                <a:solidFill>
                  <a:srgbClr val="DA0910"/>
                </a:solidFill>
              </a:rPr>
              <a:t>compare different memoryless evolutionary dynamics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DA0910"/>
                </a:solidFill>
              </a:rPr>
              <a:t>Genetic evolution </a:t>
            </a:r>
            <a:r>
              <a:rPr lang="en-US" dirty="0" smtClean="0"/>
              <a:t>- The Moran Death-Birth process 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60" y="2970134"/>
            <a:ext cx="3289075" cy="159874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672137" y="3993356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81737" y="3109912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89587" y="4082652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30236" y="3102768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74819" y="3213496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83368" y="4188245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44838" y="3409967"/>
            <a:ext cx="254597" cy="254597"/>
            <a:chOff x="6165056" y="1464789"/>
            <a:chExt cx="304283" cy="304283"/>
          </a:xfrm>
        </p:grpSpPr>
        <p:sp>
          <p:nvSpPr>
            <p:cNvPr id="11" name="Oval 10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07111" y="3382831"/>
            <a:ext cx="254597" cy="254597"/>
            <a:chOff x="6165056" y="1464789"/>
            <a:chExt cx="304283" cy="304283"/>
          </a:xfrm>
        </p:grpSpPr>
        <p:sp>
          <p:nvSpPr>
            <p:cNvPr id="15" name="Oval 14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806898" y="4367594"/>
            <a:ext cx="254597" cy="254597"/>
            <a:chOff x="6165056" y="1464789"/>
            <a:chExt cx="304283" cy="304283"/>
          </a:xfrm>
        </p:grpSpPr>
        <p:sp>
          <p:nvSpPr>
            <p:cNvPr id="18" name="Oval 17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430236" y="3610292"/>
            <a:ext cx="254597" cy="254597"/>
            <a:chOff x="6165056" y="1464789"/>
            <a:chExt cx="304283" cy="304283"/>
          </a:xfrm>
        </p:grpSpPr>
        <p:sp>
          <p:nvSpPr>
            <p:cNvPr id="21" name="Oval 20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182907" y="3423717"/>
            <a:ext cx="254597" cy="254597"/>
            <a:chOff x="6165056" y="1464789"/>
            <a:chExt cx="304283" cy="304283"/>
          </a:xfrm>
        </p:grpSpPr>
        <p:sp>
          <p:nvSpPr>
            <p:cNvPr id="24" name="Oval 23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8144080" y="3815176"/>
            <a:ext cx="254597" cy="254597"/>
            <a:chOff x="6165056" y="1464789"/>
            <a:chExt cx="304283" cy="304283"/>
          </a:xfrm>
        </p:grpSpPr>
        <p:sp>
          <p:nvSpPr>
            <p:cNvPr id="30" name="Oval 29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6591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We take </a:t>
            </a:r>
            <a:r>
              <a:rPr lang="en-US" dirty="0" smtClean="0">
                <a:solidFill>
                  <a:srgbClr val="DA0910"/>
                </a:solidFill>
              </a:rPr>
              <a:t>selection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0910"/>
                </a:solidFill>
              </a:rPr>
              <a:t>mutation </a:t>
            </a:r>
            <a:r>
              <a:rPr lang="en-US" dirty="0" smtClean="0"/>
              <a:t>into account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We can </a:t>
            </a:r>
            <a:r>
              <a:rPr lang="en-US" dirty="0">
                <a:solidFill>
                  <a:srgbClr val="DA0910"/>
                </a:solidFill>
              </a:rPr>
              <a:t>compare different memoryless evolutionary dynamics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DA0910"/>
                </a:solidFill>
              </a:rPr>
              <a:t>Genetic </a:t>
            </a:r>
            <a:r>
              <a:rPr lang="en-US" dirty="0" smtClean="0"/>
              <a:t>evolution - The Moran Death-Birth process 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Node is picked to die in each </a:t>
            </a:r>
            <a:r>
              <a:rPr lang="en-US" dirty="0" err="1" smtClean="0"/>
              <a:t>timestep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86" y="2860675"/>
            <a:ext cx="3271386" cy="16589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12193" y="3940040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21793" y="3056596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29643" y="4029336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70292" y="3049452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14875" y="3160180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23424" y="4134929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63462" y="3349508"/>
            <a:ext cx="254597" cy="254597"/>
            <a:chOff x="6165056" y="1464789"/>
            <a:chExt cx="304283" cy="304283"/>
          </a:xfrm>
        </p:grpSpPr>
        <p:sp>
          <p:nvSpPr>
            <p:cNvPr id="13" name="Oval 12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747167" y="3329515"/>
            <a:ext cx="254597" cy="254597"/>
            <a:chOff x="6165056" y="1464789"/>
            <a:chExt cx="304283" cy="304283"/>
          </a:xfrm>
        </p:grpSpPr>
        <p:sp>
          <p:nvSpPr>
            <p:cNvPr id="16" name="Oval 15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646954" y="4314278"/>
            <a:ext cx="254597" cy="254597"/>
            <a:chOff x="6165056" y="1464789"/>
            <a:chExt cx="304283" cy="304283"/>
          </a:xfrm>
        </p:grpSpPr>
        <p:sp>
          <p:nvSpPr>
            <p:cNvPr id="19" name="Oval 18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270292" y="3556976"/>
            <a:ext cx="254597" cy="254597"/>
            <a:chOff x="6165056" y="1464789"/>
            <a:chExt cx="304283" cy="304283"/>
          </a:xfrm>
        </p:grpSpPr>
        <p:sp>
          <p:nvSpPr>
            <p:cNvPr id="22" name="Oval 21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8022963" y="3370401"/>
            <a:ext cx="254597" cy="254597"/>
            <a:chOff x="6165056" y="1464789"/>
            <a:chExt cx="304283" cy="304283"/>
          </a:xfrm>
        </p:grpSpPr>
        <p:sp>
          <p:nvSpPr>
            <p:cNvPr id="25" name="Oval 24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984136" y="3761860"/>
            <a:ext cx="254597" cy="254597"/>
            <a:chOff x="6165056" y="1464789"/>
            <a:chExt cx="304283" cy="304283"/>
          </a:xfrm>
        </p:grpSpPr>
        <p:sp>
          <p:nvSpPr>
            <p:cNvPr id="28" name="Oval 27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sp>
        <p:nvSpPr>
          <p:cNvPr id="4" name="Multiply 3"/>
          <p:cNvSpPr/>
          <p:nvPr/>
        </p:nvSpPr>
        <p:spPr>
          <a:xfrm>
            <a:off x="5177431" y="3138748"/>
            <a:ext cx="617885" cy="668149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6591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We take </a:t>
            </a:r>
            <a:r>
              <a:rPr lang="en-US" dirty="0" smtClean="0">
                <a:solidFill>
                  <a:srgbClr val="DA0910"/>
                </a:solidFill>
              </a:rPr>
              <a:t>selection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0910"/>
                </a:solidFill>
              </a:rPr>
              <a:t>mutation </a:t>
            </a:r>
            <a:r>
              <a:rPr lang="en-US" dirty="0" smtClean="0"/>
              <a:t>into account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rgbClr val="DA0910"/>
                </a:solidFill>
              </a:rPr>
              <a:t>compare different memoryless evolutionary dynamics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DA0910"/>
                </a:solidFill>
              </a:rPr>
              <a:t>Genetic </a:t>
            </a:r>
            <a:r>
              <a:rPr lang="en-US" dirty="0" smtClean="0"/>
              <a:t>evolution - The Moran Death-Birth process 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Node is picked to die in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Replaced by neighboring </a:t>
            </a:r>
            <a:r>
              <a:rPr lang="en-US" dirty="0" smtClean="0">
                <a:solidFill>
                  <a:srgbClr val="DA0910"/>
                </a:solidFill>
              </a:rPr>
              <a:t>node proportional to the 		  latter’s payoff </a:t>
            </a:r>
            <a:r>
              <a:rPr lang="el-GR" dirty="0" smtClean="0">
                <a:solidFill>
                  <a:srgbClr val="DA0910"/>
                </a:solidFill>
              </a:rPr>
              <a:t>π</a:t>
            </a:r>
            <a:endParaRPr lang="en-US" dirty="0">
              <a:solidFill>
                <a:srgbClr val="DA091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67" y="3025832"/>
            <a:ext cx="2849733" cy="14628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32955" y="3150268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31538" y="3986212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53689" y="3088481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98272" y="3199209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10399" y="4121157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30564" y="3368544"/>
            <a:ext cx="254597" cy="254597"/>
            <a:chOff x="6165056" y="1464789"/>
            <a:chExt cx="304283" cy="304283"/>
          </a:xfrm>
        </p:grpSpPr>
        <p:sp>
          <p:nvSpPr>
            <p:cNvPr id="16" name="Oval 15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392770" y="4279380"/>
            <a:ext cx="254597" cy="254597"/>
            <a:chOff x="6165056" y="1464789"/>
            <a:chExt cx="304283" cy="304283"/>
          </a:xfrm>
        </p:grpSpPr>
        <p:sp>
          <p:nvSpPr>
            <p:cNvPr id="19" name="Oval 18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953689" y="3596005"/>
            <a:ext cx="254597" cy="254597"/>
            <a:chOff x="6165056" y="1464789"/>
            <a:chExt cx="304283" cy="304283"/>
          </a:xfrm>
        </p:grpSpPr>
        <p:sp>
          <p:nvSpPr>
            <p:cNvPr id="22" name="Oval 21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8706360" y="3409430"/>
            <a:ext cx="254597" cy="254597"/>
            <a:chOff x="6165056" y="1464789"/>
            <a:chExt cx="304283" cy="304283"/>
          </a:xfrm>
        </p:grpSpPr>
        <p:sp>
          <p:nvSpPr>
            <p:cNvPr id="25" name="Oval 24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667533" y="3800889"/>
            <a:ext cx="254597" cy="254597"/>
            <a:chOff x="6165056" y="1464789"/>
            <a:chExt cx="304283" cy="304283"/>
          </a:xfrm>
        </p:grpSpPr>
        <p:sp>
          <p:nvSpPr>
            <p:cNvPr id="28" name="Oval 27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sp>
        <p:nvSpPr>
          <p:cNvPr id="31" name="Oval 30"/>
          <p:cNvSpPr/>
          <p:nvPr/>
        </p:nvSpPr>
        <p:spPr>
          <a:xfrm>
            <a:off x="6246385" y="3874767"/>
            <a:ext cx="491579" cy="4784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66409" y="3426000"/>
            <a:ext cx="221456" cy="2214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59138" y="3874767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9138" y="3874767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215063" y="3750469"/>
            <a:ext cx="107156" cy="224132"/>
          </a:xfrm>
          <a:custGeom>
            <a:avLst/>
            <a:gdLst>
              <a:gd name="connsiteX0" fmla="*/ 0 w 107156"/>
              <a:gd name="connsiteY0" fmla="*/ 0 h 224132"/>
              <a:gd name="connsiteX1" fmla="*/ 71437 w 107156"/>
              <a:gd name="connsiteY1" fmla="*/ 14287 h 224132"/>
              <a:gd name="connsiteX2" fmla="*/ 92868 w 107156"/>
              <a:gd name="connsiteY2" fmla="*/ 78581 h 224132"/>
              <a:gd name="connsiteX3" fmla="*/ 100012 w 107156"/>
              <a:gd name="connsiteY3" fmla="*/ 100012 h 224132"/>
              <a:gd name="connsiteX4" fmla="*/ 107156 w 107156"/>
              <a:gd name="connsiteY4" fmla="*/ 121444 h 224132"/>
              <a:gd name="connsiteX5" fmla="*/ 100012 w 107156"/>
              <a:gd name="connsiteY5" fmla="*/ 221456 h 224132"/>
              <a:gd name="connsiteX6" fmla="*/ 78581 w 107156"/>
              <a:gd name="connsiteY6" fmla="*/ 214312 h 224132"/>
              <a:gd name="connsiteX7" fmla="*/ 71437 w 107156"/>
              <a:gd name="connsiteY7" fmla="*/ 192881 h 224132"/>
              <a:gd name="connsiteX8" fmla="*/ 57150 w 107156"/>
              <a:gd name="connsiteY8" fmla="*/ 171450 h 224132"/>
              <a:gd name="connsiteX9" fmla="*/ 42862 w 107156"/>
              <a:gd name="connsiteY9" fmla="*/ 128587 h 224132"/>
              <a:gd name="connsiteX10" fmla="*/ 28575 w 107156"/>
              <a:gd name="connsiteY10" fmla="*/ 85725 h 224132"/>
              <a:gd name="connsiteX11" fmla="*/ 21431 w 107156"/>
              <a:gd name="connsiteY11" fmla="*/ 64294 h 224132"/>
              <a:gd name="connsiteX12" fmla="*/ 0 w 107156"/>
              <a:gd name="connsiteY12" fmla="*/ 0 h 22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156" h="224132">
                <a:moveTo>
                  <a:pt x="0" y="0"/>
                </a:moveTo>
                <a:cubicBezTo>
                  <a:pt x="23812" y="4762"/>
                  <a:pt x="63758" y="-8751"/>
                  <a:pt x="71437" y="14287"/>
                </a:cubicBezTo>
                <a:lnTo>
                  <a:pt x="92868" y="78581"/>
                </a:lnTo>
                <a:lnTo>
                  <a:pt x="100012" y="100012"/>
                </a:lnTo>
                <a:lnTo>
                  <a:pt x="107156" y="121444"/>
                </a:lnTo>
                <a:cubicBezTo>
                  <a:pt x="104775" y="154781"/>
                  <a:pt x="109841" y="189512"/>
                  <a:pt x="100012" y="221456"/>
                </a:cubicBezTo>
                <a:cubicBezTo>
                  <a:pt x="97797" y="228653"/>
                  <a:pt x="83906" y="219637"/>
                  <a:pt x="78581" y="214312"/>
                </a:cubicBezTo>
                <a:cubicBezTo>
                  <a:pt x="73256" y="208987"/>
                  <a:pt x="74805" y="199616"/>
                  <a:pt x="71437" y="192881"/>
                </a:cubicBezTo>
                <a:cubicBezTo>
                  <a:pt x="67597" y="185202"/>
                  <a:pt x="60637" y="179296"/>
                  <a:pt x="57150" y="171450"/>
                </a:cubicBezTo>
                <a:cubicBezTo>
                  <a:pt x="51033" y="157687"/>
                  <a:pt x="47625" y="142875"/>
                  <a:pt x="42862" y="128587"/>
                </a:cubicBezTo>
                <a:lnTo>
                  <a:pt x="28575" y="85725"/>
                </a:lnTo>
                <a:cubicBezTo>
                  <a:pt x="26194" y="78581"/>
                  <a:pt x="21431" y="71824"/>
                  <a:pt x="21431" y="642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224954" y="3677697"/>
            <a:ext cx="85411" cy="75362"/>
          </a:xfrm>
          <a:custGeom>
            <a:avLst/>
            <a:gdLst>
              <a:gd name="connsiteX0" fmla="*/ 80387 w 85411"/>
              <a:gd name="connsiteY0" fmla="*/ 55266 h 75362"/>
              <a:gd name="connsiteX1" fmla="*/ 55266 w 85411"/>
              <a:gd name="connsiteY1" fmla="*/ 40193 h 75362"/>
              <a:gd name="connsiteX2" fmla="*/ 0 w 85411"/>
              <a:gd name="connsiteY2" fmla="*/ 40193 h 75362"/>
              <a:gd name="connsiteX3" fmla="*/ 5024 w 85411"/>
              <a:gd name="connsiteY3" fmla="*/ 55266 h 75362"/>
              <a:gd name="connsiteX4" fmla="*/ 35169 w 85411"/>
              <a:gd name="connsiteY4" fmla="*/ 65314 h 75362"/>
              <a:gd name="connsiteX5" fmla="*/ 75362 w 85411"/>
              <a:gd name="connsiteY5" fmla="*/ 75362 h 75362"/>
              <a:gd name="connsiteX6" fmla="*/ 85411 w 85411"/>
              <a:gd name="connsiteY6" fmla="*/ 65314 h 75362"/>
              <a:gd name="connsiteX7" fmla="*/ 75362 w 85411"/>
              <a:gd name="connsiteY7" fmla="*/ 50241 h 75362"/>
              <a:gd name="connsiteX8" fmla="*/ 45217 w 85411"/>
              <a:gd name="connsiteY8" fmla="*/ 35169 h 75362"/>
              <a:gd name="connsiteX9" fmla="*/ 20097 w 85411"/>
              <a:gd name="connsiteY9" fmla="*/ 10048 h 75362"/>
              <a:gd name="connsiteX10" fmla="*/ 10048 w 85411"/>
              <a:gd name="connsiteY10" fmla="*/ 0 h 75362"/>
              <a:gd name="connsiteX11" fmla="*/ 40193 w 85411"/>
              <a:gd name="connsiteY11" fmla="*/ 10048 h 75362"/>
              <a:gd name="connsiteX12" fmla="*/ 75362 w 85411"/>
              <a:gd name="connsiteY12" fmla="*/ 20096 h 75362"/>
              <a:gd name="connsiteX13" fmla="*/ 80387 w 85411"/>
              <a:gd name="connsiteY13" fmla="*/ 55266 h 7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411" h="75362">
                <a:moveTo>
                  <a:pt x="80387" y="55266"/>
                </a:moveTo>
                <a:cubicBezTo>
                  <a:pt x="77038" y="58615"/>
                  <a:pt x="64443" y="43530"/>
                  <a:pt x="55266" y="40193"/>
                </a:cubicBezTo>
                <a:cubicBezTo>
                  <a:pt x="30177" y="31069"/>
                  <a:pt x="23811" y="35431"/>
                  <a:pt x="0" y="40193"/>
                </a:cubicBezTo>
                <a:cubicBezTo>
                  <a:pt x="1675" y="45217"/>
                  <a:pt x="714" y="52188"/>
                  <a:pt x="5024" y="55266"/>
                </a:cubicBezTo>
                <a:cubicBezTo>
                  <a:pt x="13643" y="61422"/>
                  <a:pt x="25121" y="61965"/>
                  <a:pt x="35169" y="65314"/>
                </a:cubicBezTo>
                <a:cubicBezTo>
                  <a:pt x="58342" y="73038"/>
                  <a:pt x="45051" y="69300"/>
                  <a:pt x="75362" y="75362"/>
                </a:cubicBezTo>
                <a:cubicBezTo>
                  <a:pt x="78712" y="72013"/>
                  <a:pt x="85411" y="70051"/>
                  <a:pt x="85411" y="65314"/>
                </a:cubicBezTo>
                <a:cubicBezTo>
                  <a:pt x="85411" y="59275"/>
                  <a:pt x="79632" y="54511"/>
                  <a:pt x="75362" y="50241"/>
                </a:cubicBezTo>
                <a:cubicBezTo>
                  <a:pt x="65622" y="40501"/>
                  <a:pt x="57476" y="39255"/>
                  <a:pt x="45217" y="35169"/>
                </a:cubicBezTo>
                <a:cubicBezTo>
                  <a:pt x="27993" y="9332"/>
                  <a:pt x="44019" y="29185"/>
                  <a:pt x="20097" y="10048"/>
                </a:cubicBezTo>
                <a:cubicBezTo>
                  <a:pt x="16398" y="7089"/>
                  <a:pt x="5311" y="0"/>
                  <a:pt x="10048" y="0"/>
                </a:cubicBezTo>
                <a:cubicBezTo>
                  <a:pt x="20640" y="0"/>
                  <a:pt x="29917" y="7479"/>
                  <a:pt x="40193" y="10048"/>
                </a:cubicBezTo>
                <a:cubicBezTo>
                  <a:pt x="52896" y="13223"/>
                  <a:pt x="63350" y="15291"/>
                  <a:pt x="75362" y="20096"/>
                </a:cubicBezTo>
                <a:cubicBezTo>
                  <a:pt x="78839" y="21487"/>
                  <a:pt x="83736" y="51917"/>
                  <a:pt x="80387" y="55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35802E-6 L -0.01025 -0.088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44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6591" cy="34164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We take </a:t>
            </a:r>
            <a:r>
              <a:rPr lang="en-US" dirty="0" smtClean="0">
                <a:solidFill>
                  <a:srgbClr val="DA0910"/>
                </a:solidFill>
              </a:rPr>
              <a:t>selection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A0910"/>
                </a:solidFill>
              </a:rPr>
              <a:t>mutation </a:t>
            </a:r>
            <a:r>
              <a:rPr lang="en-US" dirty="0" smtClean="0"/>
              <a:t>into account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We can </a:t>
            </a:r>
            <a:r>
              <a:rPr lang="en-US" dirty="0">
                <a:solidFill>
                  <a:srgbClr val="DA0910"/>
                </a:solidFill>
              </a:rPr>
              <a:t>compare different memoryless evolutionary dynamics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DA0910"/>
                </a:solidFill>
              </a:rPr>
              <a:t>Genetic </a:t>
            </a:r>
            <a:r>
              <a:rPr lang="en-US" dirty="0" smtClean="0"/>
              <a:t>evolution - The Moran Death-Birth process 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Node is picked to die in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 Replaced by neighboring node </a:t>
            </a:r>
            <a:r>
              <a:rPr lang="en-US" dirty="0" smtClean="0">
                <a:solidFill>
                  <a:srgbClr val="DA0910"/>
                </a:solidFill>
              </a:rPr>
              <a:t>proportional to the 		  latter’s payoff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All considered dynamics can be described as </a:t>
            </a:r>
            <a:r>
              <a:rPr lang="en-US" dirty="0" smtClean="0">
                <a:solidFill>
                  <a:srgbClr val="DA0910"/>
                </a:solidFill>
              </a:rPr>
              <a:t>ergodic Markov chains</a:t>
            </a:r>
            <a:endParaRPr lang="en-US" dirty="0">
              <a:solidFill>
                <a:srgbClr val="DA09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29"/>
          <a:stretch/>
        </p:blipFill>
        <p:spPr>
          <a:xfrm>
            <a:off x="5836329" y="2892829"/>
            <a:ext cx="3216231" cy="16760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87193" y="4000500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96793" y="3117056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4643" y="4089796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45292" y="3109912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54859" y="3168519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98424" y="4195389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2167" y="3389975"/>
            <a:ext cx="254597" cy="254597"/>
            <a:chOff x="6165056" y="1464789"/>
            <a:chExt cx="304283" cy="304283"/>
          </a:xfrm>
        </p:grpSpPr>
        <p:sp>
          <p:nvSpPr>
            <p:cNvPr id="15" name="Oval 14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421954" y="4374738"/>
            <a:ext cx="254597" cy="254597"/>
            <a:chOff x="6165056" y="1464789"/>
            <a:chExt cx="304283" cy="304283"/>
          </a:xfrm>
        </p:grpSpPr>
        <p:sp>
          <p:nvSpPr>
            <p:cNvPr id="18" name="Oval 17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8045292" y="3617436"/>
            <a:ext cx="254597" cy="254597"/>
            <a:chOff x="6165056" y="1464789"/>
            <a:chExt cx="304283" cy="304283"/>
          </a:xfrm>
        </p:grpSpPr>
        <p:sp>
          <p:nvSpPr>
            <p:cNvPr id="21" name="Oval 20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797963" y="3430861"/>
            <a:ext cx="254597" cy="254597"/>
            <a:chOff x="6165056" y="1464789"/>
            <a:chExt cx="304283" cy="304283"/>
          </a:xfrm>
        </p:grpSpPr>
        <p:sp>
          <p:nvSpPr>
            <p:cNvPr id="24" name="Oval 23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797963" y="3829706"/>
            <a:ext cx="254597" cy="254597"/>
            <a:chOff x="6165056" y="1464789"/>
            <a:chExt cx="304283" cy="304283"/>
          </a:xfrm>
        </p:grpSpPr>
        <p:sp>
          <p:nvSpPr>
            <p:cNvPr id="27" name="Oval 26"/>
            <p:cNvSpPr/>
            <p:nvPr/>
          </p:nvSpPr>
          <p:spPr>
            <a:xfrm>
              <a:off x="6165056" y="1464789"/>
              <a:ext cx="304283" cy="304283"/>
            </a:xfrm>
            <a:prstGeom prst="ellipse">
              <a:avLst/>
            </a:prstGeom>
            <a:solidFill>
              <a:srgbClr val="DB0E15"/>
            </a:solidFill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88" y="1497222"/>
              <a:ext cx="239418" cy="239418"/>
            </a:xfrm>
            <a:prstGeom prst="rect">
              <a:avLst/>
            </a:prstGeom>
          </p:spPr>
        </p:pic>
      </p:grpSp>
      <p:sp>
        <p:nvSpPr>
          <p:cNvPr id="29" name="Oval 28"/>
          <p:cNvSpPr/>
          <p:nvPr/>
        </p:nvSpPr>
        <p:spPr>
          <a:xfrm>
            <a:off x="6165898" y="3430861"/>
            <a:ext cx="221456" cy="221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evolutionary price of anarchy (</a:t>
            </a:r>
            <a:r>
              <a:rPr lang="en-US" dirty="0" err="1" smtClean="0"/>
              <a:t>ePoA</a:t>
            </a:r>
            <a:r>
              <a:rPr lang="en-US" dirty="0" smtClean="0"/>
              <a:t>), pt.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rgbClr val="DA0910"/>
                </a:solidFill>
              </a:rPr>
              <a:t>stationary (limit) distribution</a:t>
            </a:r>
            <a:r>
              <a:rPr lang="en-US" dirty="0" smtClean="0">
                <a:solidFill>
                  <a:srgbClr val="A9413F"/>
                </a:solidFill>
              </a:rPr>
              <a:t> </a:t>
            </a:r>
            <a:r>
              <a:rPr lang="en-US" dirty="0" smtClean="0"/>
              <a:t>of the underlying Markov chain = the </a:t>
            </a:r>
            <a:r>
              <a:rPr lang="en-US" dirty="0" smtClean="0">
                <a:solidFill>
                  <a:srgbClr val="DA0910"/>
                </a:solidFill>
              </a:rPr>
              <a:t>probabilities of finding the system in different states</a:t>
            </a:r>
            <a:r>
              <a:rPr lang="en-US" dirty="0" smtClean="0"/>
              <a:t>? 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>
                <a:solidFill>
                  <a:srgbClr val="DA0910"/>
                </a:solidFill>
              </a:rPr>
              <a:t>Selection-mutation equilibrium </a:t>
            </a:r>
            <a:r>
              <a:rPr lang="en-US" b="1" dirty="0" smtClean="0">
                <a:solidFill>
                  <a:srgbClr val="DA0910"/>
                </a:solidFill>
              </a:rPr>
              <a:t>x </a:t>
            </a:r>
            <a:r>
              <a:rPr lang="en-US" dirty="0" smtClean="0"/>
              <a:t>of a given evolutionary process</a:t>
            </a: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allows us to find </a:t>
            </a:r>
            <a:r>
              <a:rPr lang="en-US" dirty="0" smtClean="0">
                <a:solidFill>
                  <a:srgbClr val="DA0910"/>
                </a:solidFill>
              </a:rPr>
              <a:t>average social cost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b="1" dirty="0" smtClean="0"/>
              <a:t>R</a:t>
            </a:r>
            <a:r>
              <a:rPr lang="en-US" dirty="0" smtClean="0"/>
              <a:t> contains </a:t>
            </a:r>
            <a:r>
              <a:rPr lang="en-US" dirty="0" smtClean="0">
                <a:solidFill>
                  <a:srgbClr val="DA0910"/>
                </a:solidFill>
              </a:rPr>
              <a:t>the social costs of all possible system configurations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Definition: the evolutionary price of anarchy is the </a:t>
            </a:r>
            <a:r>
              <a:rPr lang="en-US" dirty="0" smtClean="0">
                <a:solidFill>
                  <a:srgbClr val="DA0910"/>
                </a:solidFill>
              </a:rPr>
              <a:t>ratio of the average social cost of a process against the social optimum</a:t>
            </a:r>
            <a:r>
              <a:rPr lang="en-US" dirty="0" smtClean="0"/>
              <a:t>     .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6" y="2666459"/>
            <a:ext cx="1867708" cy="446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39" y="4118457"/>
            <a:ext cx="1776234" cy="378728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61" y="2396322"/>
            <a:ext cx="121962" cy="1975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60" y="3816131"/>
            <a:ext cx="170492" cy="1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virus game on a clique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Markov chain: (N+1) states, </a:t>
            </a:r>
            <a:r>
              <a:rPr lang="en-US" dirty="0" err="1" smtClean="0"/>
              <a:t>i</a:t>
            </a:r>
            <a:r>
              <a:rPr lang="en-US" dirty="0" smtClean="0"/>
              <a:t>=0,…N  (# of inoculated nodes)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can exactly calculate mutation-selection equilibrium </a:t>
            </a:r>
            <a:r>
              <a:rPr lang="en-US" b="1" dirty="0" smtClean="0"/>
              <a:t>x</a:t>
            </a:r>
            <a:r>
              <a:rPr lang="en-US" dirty="0" smtClean="0"/>
              <a:t>, for mutation rate     and pure strategies  (                   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Calculate payoffs            for all nodes, for all configurations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Then calculate transition matrix </a:t>
            </a:r>
            <a:r>
              <a:rPr lang="en-US" b="1" dirty="0" smtClean="0"/>
              <a:t>P </a:t>
            </a:r>
            <a:r>
              <a:rPr lang="en-US" dirty="0" smtClean="0"/>
              <a:t>containing the probabilities of moving between states</a:t>
            </a:r>
            <a:endParaRPr lang="en-US" b="1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Mutation-selection equilibrium is the solution to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Average social cost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Measure efficiency of different dynamics by comparing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13" y="1695795"/>
            <a:ext cx="131300" cy="156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3092141"/>
            <a:ext cx="950595" cy="167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21" y="3465682"/>
            <a:ext cx="687532" cy="196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33" y="1860750"/>
            <a:ext cx="946266" cy="213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53" y="2208924"/>
            <a:ext cx="531319" cy="248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514" y="217514"/>
            <a:ext cx="148610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virus game on a clique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94033"/>
            <a:ext cx="8520600" cy="34444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Markov chain: (N+1) states, t=0,…N  (# of inoculated nodes)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14" y="217514"/>
            <a:ext cx="148610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realistic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Nash equilibria/the </a:t>
            </a:r>
            <a:r>
              <a:rPr lang="en-US" dirty="0" err="1" smtClean="0"/>
              <a:t>PoA</a:t>
            </a:r>
            <a:r>
              <a:rPr lang="en-US" dirty="0" smtClean="0"/>
              <a:t> the right measure of efficiency? </a:t>
            </a:r>
          </a:p>
          <a:p>
            <a:endParaRPr lang="en-US" dirty="0" smtClean="0"/>
          </a:p>
          <a:p>
            <a:r>
              <a:rPr lang="en-US" dirty="0" smtClean="0"/>
              <a:t>A) The </a:t>
            </a:r>
            <a:r>
              <a:rPr lang="en-US" dirty="0" err="1" smtClean="0"/>
              <a:t>PoA</a:t>
            </a:r>
            <a:r>
              <a:rPr lang="en-US" dirty="0" smtClean="0"/>
              <a:t> typically considers one-shot interactions and fixed strategies</a:t>
            </a:r>
          </a:p>
          <a:p>
            <a:r>
              <a:rPr lang="en-US" dirty="0" smtClean="0"/>
              <a:t>B) Players/nodes are rational and have global network information to play NE</a:t>
            </a:r>
          </a:p>
          <a:p>
            <a:r>
              <a:rPr lang="en-US" dirty="0" smtClean="0"/>
              <a:t>C) Players enjoy unbounded resources, computation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virus game on a clique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94033"/>
            <a:ext cx="8520600" cy="34444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Markov chain: (N+1) states, t=0,…N  (# of inoculated nodes)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solidFill>
                  <a:srgbClr val="DA0910"/>
                </a:solidFill>
              </a:rPr>
              <a:t>Optimum</a:t>
            </a:r>
            <a:r>
              <a:rPr lang="en-US" dirty="0" smtClean="0"/>
              <a:t> at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solidFill>
                  <a:srgbClr val="DA0910"/>
                </a:solidFill>
              </a:rPr>
              <a:t>Nash equilibria</a:t>
            </a:r>
            <a:r>
              <a:rPr lang="en-US" dirty="0" smtClean="0"/>
              <a:t>:                              nodes inoculated =&gt; </a:t>
            </a:r>
            <a:r>
              <a:rPr lang="en-US" dirty="0" err="1" smtClean="0">
                <a:solidFill>
                  <a:srgbClr val="DA0910"/>
                </a:solidFill>
              </a:rPr>
              <a:t>PoA</a:t>
            </a:r>
            <a:endParaRPr lang="en-US" dirty="0" smtClean="0">
              <a:solidFill>
                <a:srgbClr val="DA091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can exactly calculate mutation-selection equilibrium </a:t>
            </a:r>
            <a:r>
              <a:rPr lang="en-US" b="1" dirty="0" smtClean="0"/>
              <a:t>x</a:t>
            </a:r>
            <a:r>
              <a:rPr lang="en-US" dirty="0" smtClean="0"/>
              <a:t>, for mutation rate     and pure strategies  (                   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Calculate </a:t>
            </a:r>
            <a:r>
              <a:rPr lang="en-US" dirty="0" smtClean="0">
                <a:solidFill>
                  <a:srgbClr val="DA0910"/>
                </a:solidFill>
              </a:rPr>
              <a:t>average social cost</a:t>
            </a:r>
            <a:r>
              <a:rPr lang="en-US" dirty="0" smtClean="0">
                <a:solidFill>
                  <a:srgbClr val="A9413F"/>
                </a:solidFill>
              </a:rPr>
              <a:t>    </a:t>
            </a:r>
            <a:r>
              <a:rPr lang="en-US" dirty="0" smtClean="0"/>
              <a:t>=&gt; </a:t>
            </a:r>
            <a:r>
              <a:rPr lang="en-US" dirty="0" err="1" smtClean="0">
                <a:solidFill>
                  <a:srgbClr val="DA0910"/>
                </a:solidFill>
              </a:rPr>
              <a:t>ePoA</a:t>
            </a:r>
            <a:endParaRPr lang="en-US" dirty="0" smtClean="0">
              <a:solidFill>
                <a:srgbClr val="DA0910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Can do this for different dynamics and </a:t>
            </a:r>
            <a:r>
              <a:rPr lang="en-US" dirty="0" smtClean="0">
                <a:solidFill>
                  <a:srgbClr val="DA0910"/>
                </a:solidFill>
              </a:rPr>
              <a:t>compare their efficiency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Do we </a:t>
            </a:r>
            <a:r>
              <a:rPr lang="en-US" dirty="0" smtClean="0">
                <a:solidFill>
                  <a:srgbClr val="DA0910"/>
                </a:solidFill>
              </a:rPr>
              <a:t>recover Nash equilibria </a:t>
            </a:r>
            <a:r>
              <a:rPr lang="en-US" dirty="0" smtClean="0"/>
              <a:t>in dynamics? How does </a:t>
            </a:r>
            <a:r>
              <a:rPr lang="en-US" dirty="0" err="1" smtClean="0">
                <a:solidFill>
                  <a:srgbClr val="DA0910"/>
                </a:solidFill>
              </a:rPr>
              <a:t>ePoA</a:t>
            </a:r>
            <a:r>
              <a:rPr lang="en-US" dirty="0" smtClean="0">
                <a:solidFill>
                  <a:srgbClr val="DA0910"/>
                </a:solidFill>
              </a:rPr>
              <a:t> compare to </a:t>
            </a:r>
            <a:r>
              <a:rPr lang="en-US" dirty="0" err="1" smtClean="0">
                <a:solidFill>
                  <a:srgbClr val="DA0910"/>
                </a:solidFill>
              </a:rPr>
              <a:t>PoA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87" y="2552009"/>
            <a:ext cx="131300" cy="156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46" y="2716954"/>
            <a:ext cx="946266" cy="213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14" y="217514"/>
            <a:ext cx="1486107" cy="126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3" y="2116126"/>
            <a:ext cx="1451869" cy="2271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45" y="1601779"/>
            <a:ext cx="1208981" cy="3635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74872" y="217514"/>
            <a:ext cx="207421" cy="207421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86616" y="402915"/>
            <a:ext cx="207421" cy="207421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18465" y="1210207"/>
            <a:ext cx="207421" cy="207421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80" y="230822"/>
            <a:ext cx="180804" cy="1808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21" y="416223"/>
            <a:ext cx="180804" cy="180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73" y="1226381"/>
            <a:ext cx="180804" cy="180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4" y="3101000"/>
            <a:ext cx="121962" cy="1975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/>
          <p:cNvSpPr txBox="1"/>
          <p:nvPr/>
        </p:nvSpPr>
        <p:spPr>
          <a:xfrm>
            <a:off x="7775621" y="709948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Clique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74947" cy="38019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For “reasonable” parameters we </a:t>
            </a:r>
            <a:r>
              <a:rPr lang="en-US" dirty="0" smtClean="0">
                <a:solidFill>
                  <a:srgbClr val="DA0910"/>
                </a:solidFill>
              </a:rPr>
              <a:t>recover the predicted Nash equilibria as the most abundant states</a:t>
            </a:r>
            <a:r>
              <a:rPr lang="en-US" dirty="0" smtClean="0"/>
              <a:t> of the evolutionary process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Most time is spent in states where                              nodes are inoculated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Process is </a:t>
            </a:r>
            <a:r>
              <a:rPr lang="en-US" dirty="0" smtClean="0">
                <a:solidFill>
                  <a:srgbClr val="DA0910"/>
                </a:solidFill>
              </a:rPr>
              <a:t>stochastic</a:t>
            </a:r>
            <a:r>
              <a:rPr lang="en-US" dirty="0" smtClean="0"/>
              <a:t> -&gt; neighboring states also frequent, but symmetric distribution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Corollary: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Efficiency of evolutionary processes </a:t>
            </a:r>
            <a:r>
              <a:rPr lang="en-US" dirty="0" smtClean="0">
                <a:solidFill>
                  <a:srgbClr val="DA0910"/>
                </a:solidFill>
              </a:rPr>
              <a:t>approaches static game</a:t>
            </a:r>
            <a:endParaRPr lang="en-US" dirty="0">
              <a:solidFill>
                <a:srgbClr val="DA091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89" y="2182627"/>
            <a:ext cx="1451869" cy="22710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147827" y="797783"/>
            <a:ext cx="2723604" cy="2086733"/>
            <a:chOff x="6147827" y="797783"/>
            <a:chExt cx="2723604" cy="20867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827" y="797783"/>
              <a:ext cx="2041368" cy="208673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86840" y="927581"/>
              <a:ext cx="1184591" cy="738664"/>
              <a:chOff x="7647709" y="797783"/>
              <a:chExt cx="1184591" cy="73866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647709" y="797783"/>
                <a:ext cx="11845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N=30</a:t>
                </a:r>
              </a:p>
              <a:p>
                <a:r>
                  <a:rPr lang="en-US" dirty="0" smtClean="0"/>
                  <a:t>V/I=1/2</a:t>
                </a:r>
              </a:p>
              <a:p>
                <a:r>
                  <a:rPr lang="en-US" dirty="0" smtClean="0"/>
                  <a:t>   =0.001</a:t>
                </a:r>
                <a:endParaRPr lang="en-US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518" y="1321719"/>
                <a:ext cx="131300" cy="156989"/>
              </a:xfrm>
              <a:prstGeom prst="rect">
                <a:avLst/>
              </a:prstGeom>
            </p:spPr>
          </p:pic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1" y="3591098"/>
            <a:ext cx="3375902" cy="2962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60225" y="2859580"/>
            <a:ext cx="2593567" cy="2180610"/>
            <a:chOff x="5960225" y="2859580"/>
            <a:chExt cx="2593567" cy="21806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/>
            <a:srcRect l="16206" t="3549"/>
            <a:stretch/>
          </p:blipFill>
          <p:spPr>
            <a:xfrm>
              <a:off x="5960225" y="2859580"/>
              <a:ext cx="2228970" cy="196070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724992" y="4763191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Network size 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5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Virus game on star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2N states, (</a:t>
            </a:r>
            <a:r>
              <a:rPr lang="en-US" i="1" dirty="0" err="1" smtClean="0"/>
              <a:t>c,l</a:t>
            </a:r>
            <a:r>
              <a:rPr lang="en-US" dirty="0" smtClean="0"/>
              <a:t>), </a:t>
            </a:r>
            <a:r>
              <a:rPr lang="en-US" i="1" dirty="0" smtClean="0"/>
              <a:t>c</a:t>
            </a:r>
            <a:r>
              <a:rPr lang="en-US" dirty="0" smtClean="0"/>
              <a:t>…inoculation state of center, </a:t>
            </a:r>
            <a:r>
              <a:rPr lang="en-US" i="1" dirty="0" smtClean="0"/>
              <a:t>l</a:t>
            </a:r>
            <a:r>
              <a:rPr lang="en-US" dirty="0" smtClean="0"/>
              <a:t>…number of inoculated leaf nodes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95" y="0"/>
            <a:ext cx="144800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Virus game on star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2N states, (</a:t>
            </a:r>
            <a:r>
              <a:rPr lang="en-US" i="1" dirty="0" err="1" smtClean="0"/>
              <a:t>c,l</a:t>
            </a:r>
            <a:r>
              <a:rPr lang="en-US" dirty="0" smtClean="0"/>
              <a:t>), </a:t>
            </a:r>
            <a:r>
              <a:rPr lang="en-US" i="1" dirty="0" smtClean="0"/>
              <a:t>c</a:t>
            </a:r>
            <a:r>
              <a:rPr lang="en-US" dirty="0" smtClean="0"/>
              <a:t>…inoculation state of center, </a:t>
            </a:r>
            <a:r>
              <a:rPr lang="en-US" i="1" dirty="0" smtClean="0"/>
              <a:t>l</a:t>
            </a:r>
            <a:r>
              <a:rPr lang="en-US" dirty="0" smtClean="0"/>
              <a:t>…number of inoculated leaf nodes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2 classes of </a:t>
            </a:r>
            <a:r>
              <a:rPr lang="en-US" dirty="0" smtClean="0">
                <a:solidFill>
                  <a:srgbClr val="DA0910"/>
                </a:solidFill>
              </a:rPr>
              <a:t>Nash equilibria</a:t>
            </a:r>
            <a:r>
              <a:rPr lang="en-US" dirty="0" smtClean="0"/>
              <a:t>:                                          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is also the </a:t>
            </a:r>
            <a:r>
              <a:rPr lang="en-US" dirty="0" smtClean="0">
                <a:solidFill>
                  <a:srgbClr val="DA0910"/>
                </a:solidFill>
              </a:rPr>
              <a:t>optimum</a:t>
            </a:r>
            <a:r>
              <a:rPr lang="en-US" dirty="0" smtClean="0"/>
              <a:t>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We can again do </a:t>
            </a:r>
            <a:r>
              <a:rPr lang="en-US" dirty="0" smtClean="0">
                <a:solidFill>
                  <a:srgbClr val="DA0910"/>
                </a:solidFill>
              </a:rPr>
              <a:t>exact calculations </a:t>
            </a:r>
            <a:r>
              <a:rPr lang="en-US" dirty="0" smtClean="0"/>
              <a:t>and get both </a:t>
            </a:r>
            <a:r>
              <a:rPr lang="en-US" dirty="0" err="1" smtClean="0">
                <a:solidFill>
                  <a:srgbClr val="DA0910"/>
                </a:solidFill>
              </a:rPr>
              <a:t>ePoA</a:t>
            </a:r>
            <a:r>
              <a:rPr lang="en-US" dirty="0" smtClean="0">
                <a:solidFill>
                  <a:srgbClr val="DA091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DA0910"/>
                </a:solidFill>
              </a:rPr>
              <a:t>PoA</a:t>
            </a:r>
            <a:endParaRPr lang="en-US" dirty="0" smtClean="0">
              <a:solidFill>
                <a:srgbClr val="DA091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Now: Both classes of </a:t>
            </a:r>
            <a:r>
              <a:rPr lang="en-US" dirty="0" smtClean="0">
                <a:solidFill>
                  <a:srgbClr val="DA0910"/>
                </a:solidFill>
              </a:rPr>
              <a:t>Nash equilibria are rare</a:t>
            </a:r>
            <a:r>
              <a:rPr lang="en-US" dirty="0" smtClean="0"/>
              <a:t>! The system exhibits strong off equilibrium behavior due to its topology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implies that                                                    as long as mutation rate is small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70" y="-4186"/>
            <a:ext cx="1522023" cy="131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18" y="1720735"/>
            <a:ext cx="2022937" cy="20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45" y="1720735"/>
            <a:ext cx="1004801" cy="215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" y="2194560"/>
            <a:ext cx="253164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9" y="3822801"/>
            <a:ext cx="2531138" cy="20696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537715" y="83145"/>
            <a:ext cx="207421" cy="207421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5136" y="559918"/>
            <a:ext cx="207421" cy="207421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43501" y="273940"/>
            <a:ext cx="207421" cy="207421"/>
          </a:xfrm>
          <a:prstGeom prst="ellipse">
            <a:avLst/>
          </a:prstGeom>
          <a:solidFill>
            <a:srgbClr val="DB0E15"/>
          </a:solidFill>
          <a:ln>
            <a:solidFill>
              <a:srgbClr val="DA0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23" y="96453"/>
            <a:ext cx="180804" cy="1808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09" y="278323"/>
            <a:ext cx="180804" cy="180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03" y="573696"/>
            <a:ext cx="180804" cy="180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8617" y="37765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)=(1,2)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Virus game on star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848031" cy="3416400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Now: Both classes of </a:t>
            </a:r>
            <a:r>
              <a:rPr lang="en-US" dirty="0" smtClean="0">
                <a:solidFill>
                  <a:srgbClr val="DA0910"/>
                </a:solidFill>
              </a:rPr>
              <a:t>Nash equilibria are rare</a:t>
            </a:r>
            <a:r>
              <a:rPr lang="en-US" dirty="0" smtClean="0"/>
              <a:t>! The system exhibits </a:t>
            </a:r>
            <a:r>
              <a:rPr lang="en-US" dirty="0" smtClean="0">
                <a:solidFill>
                  <a:srgbClr val="DA0910"/>
                </a:solidFill>
              </a:rPr>
              <a:t>off equilibrium behavior</a:t>
            </a:r>
            <a:r>
              <a:rPr lang="en-US" dirty="0" smtClean="0"/>
              <a:t> due to highly structured network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This implies that                                                    as long as mutation rate is </a:t>
            </a:r>
            <a:r>
              <a:rPr lang="en-US" dirty="0" smtClean="0"/>
              <a:t>small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DA0910"/>
                </a:solidFill>
              </a:rPr>
              <a:t>Average costs are significantly higher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DA0910"/>
                </a:solidFill>
              </a:rPr>
              <a:t>t</a:t>
            </a:r>
            <a:r>
              <a:rPr lang="en-US" dirty="0" smtClean="0">
                <a:solidFill>
                  <a:srgbClr val="DA0910"/>
                </a:solidFill>
              </a:rPr>
              <a:t>han in traditional static model!</a:t>
            </a:r>
            <a:endParaRPr lang="en-US" dirty="0">
              <a:solidFill>
                <a:srgbClr val="DA0910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95" y="0"/>
            <a:ext cx="1448002" cy="1247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9" y="2417739"/>
            <a:ext cx="2531138" cy="20696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108924" y="2759828"/>
            <a:ext cx="2465649" cy="2352708"/>
            <a:chOff x="2620946" y="2676698"/>
            <a:chExt cx="2465649" cy="2352708"/>
          </a:xfrm>
        </p:grpSpPr>
        <p:grpSp>
          <p:nvGrpSpPr>
            <p:cNvPr id="16" name="Group 15"/>
            <p:cNvGrpSpPr/>
            <p:nvPr/>
          </p:nvGrpSpPr>
          <p:grpSpPr>
            <a:xfrm>
              <a:off x="2859781" y="2676698"/>
              <a:ext cx="2226814" cy="2352708"/>
              <a:chOff x="3067259" y="2793076"/>
              <a:chExt cx="2226814" cy="235270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259" y="2793076"/>
                <a:ext cx="2226814" cy="2084979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97624" y="4838007"/>
                <a:ext cx="17560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Mutation rate  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5127" y="4959580"/>
                <a:ext cx="116378" cy="139147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 rot="16200000">
              <a:off x="2101402" y="3394788"/>
              <a:ext cx="1346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ePoA</a:t>
              </a:r>
              <a:r>
                <a:rPr lang="en-US" dirty="0" smtClean="0"/>
                <a:t>/</a:t>
              </a:r>
              <a:r>
                <a:rPr lang="en-US" dirty="0" err="1" smtClean="0"/>
                <a:t>PoA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69811" y="873875"/>
            <a:ext cx="2962489" cy="3497103"/>
            <a:chOff x="5869811" y="1247949"/>
            <a:chExt cx="2962489" cy="3497103"/>
          </a:xfrm>
        </p:grpSpPr>
        <p:grpSp>
          <p:nvGrpSpPr>
            <p:cNvPr id="19" name="Group 18"/>
            <p:cNvGrpSpPr/>
            <p:nvPr/>
          </p:nvGrpSpPr>
          <p:grpSpPr>
            <a:xfrm>
              <a:off x="5869811" y="1247949"/>
              <a:ext cx="2962489" cy="3497103"/>
              <a:chOff x="5869811" y="1247949"/>
              <a:chExt cx="2962489" cy="3497103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9811" y="1247949"/>
                <a:ext cx="2877543" cy="2758439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7647709" y="4006388"/>
                <a:ext cx="1184591" cy="738664"/>
                <a:chOff x="7647709" y="797783"/>
                <a:chExt cx="1184591" cy="73866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647709" y="797783"/>
                  <a:ext cx="118459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N=20</a:t>
                  </a:r>
                </a:p>
                <a:p>
                  <a:r>
                    <a:rPr lang="en-US" dirty="0" smtClean="0"/>
                    <a:t>V/I=1/2</a:t>
                  </a:r>
                </a:p>
                <a:p>
                  <a:r>
                    <a:rPr lang="en-US" dirty="0" smtClean="0"/>
                    <a:t>   =0.001</a:t>
                  </a:r>
                  <a:endParaRPr lang="en-US" dirty="0"/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4518" y="1321719"/>
                  <a:ext cx="131300" cy="156989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val 19"/>
            <p:cNvSpPr/>
            <p:nvPr/>
          </p:nvSpPr>
          <p:spPr>
            <a:xfrm>
              <a:off x="7481455" y="3034145"/>
              <a:ext cx="174567" cy="182880"/>
            </a:xfrm>
            <a:prstGeom prst="ellipse">
              <a:avLst/>
            </a:prstGeom>
            <a:noFill/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87131" y="3540366"/>
              <a:ext cx="174567" cy="182880"/>
            </a:xfrm>
            <a:prstGeom prst="ellipse">
              <a:avLst/>
            </a:prstGeom>
            <a:noFill/>
            <a:ln>
              <a:solidFill>
                <a:srgbClr val="DA0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Simulations of more complex topologies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41449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For most topologies, simulations are necessary – we cannot explicitly calculate </a:t>
            </a:r>
            <a:r>
              <a:rPr lang="en-US" b="1" dirty="0" smtClean="0"/>
              <a:t>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DA0910"/>
                </a:solidFill>
              </a:rPr>
              <a:t>Simulate</a:t>
            </a:r>
            <a:r>
              <a:rPr lang="en-US" dirty="0" smtClean="0"/>
              <a:t> the process, find average social welfare (or even stationary distribution approximation)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2-clique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91913" y="1244748"/>
            <a:ext cx="2373346" cy="3143996"/>
            <a:chOff x="5591913" y="1244748"/>
            <a:chExt cx="2373346" cy="31439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690" y="1244748"/>
              <a:ext cx="2065569" cy="29116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237412" y="4080967"/>
              <a:ext cx="1390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 size 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072369" y="2862776"/>
              <a:ext cx="1346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ePoA</a:t>
              </a:r>
              <a:r>
                <a:rPr lang="en-US" dirty="0" smtClean="0"/>
                <a:t>/</a:t>
              </a:r>
              <a:r>
                <a:rPr lang="en-US" dirty="0" err="1" smtClean="0"/>
                <a:t>PoA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Simulations of more complex topologies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41449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For most topologies, simulations are necessary – we cannot explicitly calculate </a:t>
            </a:r>
            <a:r>
              <a:rPr lang="en-US" b="1" dirty="0" smtClean="0"/>
              <a:t>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Simulate the process, find average social welfare (or even stationary distribution approximation)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2-star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7412" y="408096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size 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35" y="1397621"/>
            <a:ext cx="1934678" cy="2683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5137814" y="2789916"/>
            <a:ext cx="13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ePoA</a:t>
            </a:r>
            <a:r>
              <a:rPr lang="en-US" dirty="0" smtClean="0"/>
              <a:t>/</a:t>
            </a:r>
            <a:r>
              <a:rPr lang="en-US" dirty="0" err="1" smtClean="0"/>
              <a:t>PoA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Simulations of more complex topologies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41449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For most topologies, simulations are necessary – we cannot explicitly calculate </a:t>
            </a:r>
            <a:r>
              <a:rPr lang="en-US" b="1" dirty="0" smtClean="0"/>
              <a:t>x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Simulate the process, find average social welfare (or even stationary distribution approximation)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cycle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Usually no recovery of Nash equilibria for any of the considered dynamics =&gt; </a:t>
            </a:r>
            <a:r>
              <a:rPr lang="en-US" dirty="0" err="1"/>
              <a:t>ePoA</a:t>
            </a:r>
            <a:r>
              <a:rPr lang="en-US" dirty="0"/>
              <a:t> higher than </a:t>
            </a:r>
            <a:r>
              <a:rPr lang="en-US" dirty="0" err="1"/>
              <a:t>PoA</a:t>
            </a:r>
            <a:r>
              <a:rPr lang="en-US" dirty="0"/>
              <a:t> as long as     is not too high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DA0910"/>
                </a:solidFill>
              </a:rPr>
              <a:t>=&gt;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A0910"/>
                </a:solidFill>
              </a:rPr>
              <a:t>The </a:t>
            </a:r>
            <a:r>
              <a:rPr lang="en-US" dirty="0" err="1" smtClean="0">
                <a:solidFill>
                  <a:srgbClr val="DA0910"/>
                </a:solidFill>
              </a:rPr>
              <a:t>PoA</a:t>
            </a:r>
            <a:r>
              <a:rPr lang="en-US" dirty="0" smtClean="0">
                <a:solidFill>
                  <a:srgbClr val="DA0910"/>
                </a:solidFill>
              </a:rPr>
              <a:t> usually underestimates actual system costs for more complex topologies!</a:t>
            </a:r>
            <a:endParaRPr lang="en-US" dirty="0">
              <a:solidFill>
                <a:srgbClr val="DA0910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7412" y="408096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size 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75" y="1461625"/>
            <a:ext cx="2034861" cy="261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6" y="3557846"/>
            <a:ext cx="131300" cy="156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171848" y="2809019"/>
            <a:ext cx="13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ePoA</a:t>
            </a:r>
            <a:r>
              <a:rPr lang="en-US" dirty="0" smtClean="0"/>
              <a:t>/</a:t>
            </a:r>
            <a:r>
              <a:rPr lang="en-US" dirty="0" err="1" smtClean="0"/>
              <a:t>PoA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92834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rgbClr val="DA0910"/>
                </a:solidFill>
              </a:rPr>
              <a:t>Static</a:t>
            </a:r>
            <a:r>
              <a:rPr lang="en-US" dirty="0" smtClean="0">
                <a:solidFill>
                  <a:schemeClr val="tx1"/>
                </a:solidFill>
              </a:rPr>
              <a:t> analysis of distributed systems based on the price of anarchy is falling short</a:t>
            </a:r>
          </a:p>
          <a:p>
            <a:pPr marL="11430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We have introduced the </a:t>
            </a:r>
            <a:r>
              <a:rPr lang="en-US" dirty="0" smtClean="0">
                <a:solidFill>
                  <a:srgbClr val="DA0910"/>
                </a:solidFill>
              </a:rPr>
              <a:t>evolutionary price of anarchy (</a:t>
            </a:r>
            <a:r>
              <a:rPr lang="en-US" dirty="0" err="1" smtClean="0">
                <a:solidFill>
                  <a:srgbClr val="DA0910"/>
                </a:solidFill>
              </a:rPr>
              <a:t>ePoA</a:t>
            </a:r>
            <a:r>
              <a:rPr lang="en-US" dirty="0" smtClean="0">
                <a:solidFill>
                  <a:srgbClr val="DA091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to study behavior of </a:t>
            </a:r>
            <a:r>
              <a:rPr lang="en-US" dirty="0" smtClean="0">
                <a:solidFill>
                  <a:srgbClr val="DA0910"/>
                </a:solidFill>
              </a:rPr>
              <a:t>simple agents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DA0910"/>
                </a:solidFill>
              </a:rPr>
              <a:t>repeatedly interacting </a:t>
            </a:r>
            <a:r>
              <a:rPr lang="en-US" dirty="0" smtClean="0">
                <a:solidFill>
                  <a:schemeClr val="tx1"/>
                </a:solidFill>
              </a:rPr>
              <a:t>in a distributed system based on </a:t>
            </a:r>
            <a:r>
              <a:rPr lang="en-US" dirty="0" smtClean="0">
                <a:solidFill>
                  <a:srgbClr val="DA0910"/>
                </a:solidFill>
              </a:rPr>
              <a:t>local information</a:t>
            </a:r>
            <a:endParaRPr lang="en-US" dirty="0">
              <a:solidFill>
                <a:srgbClr val="DA0910"/>
              </a:solidFill>
            </a:endParaRPr>
          </a:p>
          <a:p>
            <a:pPr marL="11430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Resulting </a:t>
            </a:r>
            <a:r>
              <a:rPr lang="en-US" dirty="0" smtClean="0">
                <a:solidFill>
                  <a:srgbClr val="DA0910"/>
                </a:solidFill>
              </a:rPr>
              <a:t>stationary state can be significantly different from static equivalent/equilibria</a:t>
            </a:r>
          </a:p>
          <a:p>
            <a:pPr marL="11430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System costs are therefore often </a:t>
            </a:r>
            <a:r>
              <a:rPr lang="en-US" dirty="0" smtClean="0">
                <a:solidFill>
                  <a:srgbClr val="DA0910"/>
                </a:solidFill>
              </a:rPr>
              <a:t>higher than predicted </a:t>
            </a:r>
            <a:r>
              <a:rPr lang="en-US" dirty="0" smtClean="0">
                <a:solidFill>
                  <a:schemeClr val="tx1"/>
                </a:solidFill>
              </a:rPr>
              <a:t>by static price of anarchy</a:t>
            </a:r>
            <a:endParaRPr lang="en-US" dirty="0" smtClean="0">
              <a:solidFill>
                <a:srgbClr val="C00000"/>
              </a:solidFill>
            </a:endParaRPr>
          </a:p>
          <a:p>
            <a:pPr marL="11430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Shows </a:t>
            </a:r>
            <a:r>
              <a:rPr lang="en-US" dirty="0" smtClean="0">
                <a:solidFill>
                  <a:srgbClr val="DA0910"/>
                </a:solidFill>
              </a:rPr>
              <a:t>impact of limited information</a:t>
            </a:r>
            <a:r>
              <a:rPr lang="en-US" dirty="0" smtClean="0">
                <a:solidFill>
                  <a:schemeClr val="tx1"/>
                </a:solidFill>
              </a:rPr>
              <a:t> on games in networks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Many avenues for future research </a:t>
            </a:r>
          </a:p>
          <a:p>
            <a:pPr marL="114300" indent="0">
              <a:spcAft>
                <a:spcPts val="12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58" y="272043"/>
            <a:ext cx="8520600" cy="841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realistic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Nash </a:t>
            </a:r>
            <a:r>
              <a:rPr lang="en-US" dirty="0"/>
              <a:t>equilibria/the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smtClean="0"/>
              <a:t>the right measure of efficiency? </a:t>
            </a:r>
            <a:endParaRPr lang="en-US" dirty="0" smtClean="0">
              <a:solidFill>
                <a:srgbClr val="A9413F"/>
              </a:solidFill>
            </a:endParaRPr>
          </a:p>
          <a:p>
            <a:endParaRPr lang="en-US" dirty="0" smtClean="0">
              <a:solidFill>
                <a:srgbClr val="A9413F"/>
              </a:solidFill>
            </a:endParaRPr>
          </a:p>
          <a:p>
            <a:r>
              <a:rPr lang="en-US" dirty="0" smtClean="0"/>
              <a:t>A) Distributed systems rely on </a:t>
            </a:r>
            <a:r>
              <a:rPr lang="en-US" dirty="0" smtClean="0">
                <a:solidFill>
                  <a:srgbClr val="DA0910"/>
                </a:solidFill>
              </a:rPr>
              <a:t>dynamic interactions</a:t>
            </a:r>
            <a:r>
              <a:rPr lang="en-US" dirty="0" smtClean="0">
                <a:solidFill>
                  <a:srgbClr val="A9413F"/>
                </a:solidFill>
              </a:rPr>
              <a:t> </a:t>
            </a:r>
            <a:r>
              <a:rPr lang="en-US" dirty="0" smtClean="0"/>
              <a:t>over time -&gt; </a:t>
            </a:r>
            <a:r>
              <a:rPr lang="en-US" dirty="0" smtClean="0">
                <a:solidFill>
                  <a:srgbClr val="DA0910"/>
                </a:solidFill>
              </a:rPr>
              <a:t>repeated games</a:t>
            </a:r>
          </a:p>
          <a:p>
            <a:r>
              <a:rPr lang="en-US" dirty="0"/>
              <a:t>B) Players/nodes </a:t>
            </a:r>
            <a:r>
              <a:rPr lang="en-US" dirty="0" smtClean="0"/>
              <a:t>are rational and have global network </a:t>
            </a:r>
            <a:r>
              <a:rPr lang="en-US" dirty="0"/>
              <a:t>information </a:t>
            </a:r>
            <a:r>
              <a:rPr lang="en-US" dirty="0" smtClean="0"/>
              <a:t>to </a:t>
            </a:r>
            <a:r>
              <a:rPr lang="en-US" dirty="0"/>
              <a:t>play NE</a:t>
            </a:r>
          </a:p>
          <a:p>
            <a:r>
              <a:rPr lang="en-US" dirty="0"/>
              <a:t>C) Players enjoy unbounded </a:t>
            </a:r>
            <a:r>
              <a:rPr lang="en-US" dirty="0" smtClean="0"/>
              <a:t>resources, computation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realistic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Nash </a:t>
            </a:r>
            <a:r>
              <a:rPr lang="en-US" dirty="0"/>
              <a:t>equilibria/the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smtClean="0"/>
              <a:t>the right measure of efficiency? </a:t>
            </a:r>
            <a:endParaRPr lang="en-US" dirty="0" smtClean="0">
              <a:solidFill>
                <a:srgbClr val="A9413F"/>
              </a:solidFill>
            </a:endParaRPr>
          </a:p>
          <a:p>
            <a:endParaRPr lang="en-US" dirty="0" smtClean="0">
              <a:solidFill>
                <a:srgbClr val="A9413F"/>
              </a:solidFill>
            </a:endParaRPr>
          </a:p>
          <a:p>
            <a:r>
              <a:rPr lang="en-US" dirty="0" smtClean="0"/>
              <a:t>A) Distributed systems rely on </a:t>
            </a:r>
            <a:r>
              <a:rPr lang="en-US" dirty="0" smtClean="0">
                <a:solidFill>
                  <a:srgbClr val="DA0910"/>
                </a:solidFill>
              </a:rPr>
              <a:t>dynamic interactions </a:t>
            </a:r>
            <a:r>
              <a:rPr lang="en-US" dirty="0" smtClean="0"/>
              <a:t>over time -&gt; </a:t>
            </a:r>
            <a:r>
              <a:rPr lang="en-US" dirty="0" smtClean="0">
                <a:solidFill>
                  <a:srgbClr val="DA0910"/>
                </a:solidFill>
              </a:rPr>
              <a:t>repeated games</a:t>
            </a:r>
          </a:p>
          <a:p>
            <a:r>
              <a:rPr lang="en-US" dirty="0"/>
              <a:t>B) Nodes/players typically have </a:t>
            </a:r>
            <a:r>
              <a:rPr lang="en-US" dirty="0">
                <a:solidFill>
                  <a:srgbClr val="DA0910"/>
                </a:solidFill>
              </a:rPr>
              <a:t>local information </a:t>
            </a:r>
            <a:r>
              <a:rPr lang="en-US" dirty="0"/>
              <a:t>about the network</a:t>
            </a:r>
          </a:p>
          <a:p>
            <a:r>
              <a:rPr lang="en-US" dirty="0" smtClean="0"/>
              <a:t>C</a:t>
            </a:r>
            <a:r>
              <a:rPr lang="en-US" dirty="0"/>
              <a:t>) Players enjoy </a:t>
            </a:r>
            <a:r>
              <a:rPr lang="en-US" dirty="0" smtClean="0"/>
              <a:t>unbounded resources, </a:t>
            </a:r>
            <a:r>
              <a:rPr lang="en-US" dirty="0"/>
              <a:t>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realistic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Nash </a:t>
            </a:r>
            <a:r>
              <a:rPr lang="en-US" dirty="0"/>
              <a:t>equilibria/the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smtClean="0"/>
              <a:t>the right measure of efficiency? </a:t>
            </a:r>
            <a:endParaRPr lang="en-US" dirty="0" smtClean="0">
              <a:solidFill>
                <a:srgbClr val="A9413F"/>
              </a:solidFill>
            </a:endParaRPr>
          </a:p>
          <a:p>
            <a:endParaRPr lang="en-US" dirty="0" smtClean="0">
              <a:solidFill>
                <a:srgbClr val="A9413F"/>
              </a:solidFill>
            </a:endParaRPr>
          </a:p>
          <a:p>
            <a:r>
              <a:rPr lang="en-US" dirty="0" smtClean="0"/>
              <a:t>A) Distributed systems rely on </a:t>
            </a:r>
            <a:r>
              <a:rPr lang="en-US" dirty="0" smtClean="0">
                <a:solidFill>
                  <a:srgbClr val="DA0910"/>
                </a:solidFill>
              </a:rPr>
              <a:t>dynamic interactions </a:t>
            </a:r>
            <a:r>
              <a:rPr lang="en-US" dirty="0" smtClean="0"/>
              <a:t>over time -&gt; </a:t>
            </a:r>
            <a:r>
              <a:rPr lang="en-US" dirty="0" smtClean="0">
                <a:solidFill>
                  <a:srgbClr val="DA0910"/>
                </a:solidFill>
              </a:rPr>
              <a:t>repeated games</a:t>
            </a:r>
          </a:p>
          <a:p>
            <a:r>
              <a:rPr lang="en-US" dirty="0"/>
              <a:t>B) Nodes/players typically have </a:t>
            </a:r>
            <a:r>
              <a:rPr lang="en-US" dirty="0">
                <a:solidFill>
                  <a:srgbClr val="DA0910"/>
                </a:solidFill>
              </a:rPr>
              <a:t>local information </a:t>
            </a:r>
            <a:r>
              <a:rPr lang="en-US" dirty="0"/>
              <a:t>about the network</a:t>
            </a:r>
          </a:p>
          <a:p>
            <a:r>
              <a:rPr lang="en-US" dirty="0"/>
              <a:t>C) Players typically have </a:t>
            </a:r>
            <a:r>
              <a:rPr lang="en-US" dirty="0">
                <a:solidFill>
                  <a:srgbClr val="DA0910"/>
                </a:solidFill>
              </a:rPr>
              <a:t>limited resources and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realistic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Nash </a:t>
            </a:r>
            <a:r>
              <a:rPr lang="en-US" dirty="0"/>
              <a:t>equilibria/the </a:t>
            </a:r>
            <a:r>
              <a:rPr lang="en-US" dirty="0" err="1"/>
              <a:t>PoA</a:t>
            </a:r>
            <a:r>
              <a:rPr lang="en-US" dirty="0"/>
              <a:t> </a:t>
            </a:r>
            <a:r>
              <a:rPr lang="en-US" dirty="0" smtClean="0"/>
              <a:t>the right measure of efficiency? </a:t>
            </a:r>
            <a:r>
              <a:rPr lang="en-US" sz="2400" dirty="0" smtClean="0">
                <a:solidFill>
                  <a:srgbClr val="DA0910"/>
                </a:solidFill>
              </a:rPr>
              <a:t>No!</a:t>
            </a:r>
            <a:endParaRPr lang="en-US" dirty="0" smtClean="0">
              <a:solidFill>
                <a:srgbClr val="DA0910"/>
              </a:solidFill>
            </a:endParaRPr>
          </a:p>
          <a:p>
            <a:endParaRPr lang="en-US" dirty="0" smtClean="0">
              <a:solidFill>
                <a:srgbClr val="A9413F"/>
              </a:solidFill>
            </a:endParaRPr>
          </a:p>
          <a:p>
            <a:r>
              <a:rPr lang="en-US" dirty="0" smtClean="0"/>
              <a:t>A) Distributed systems rely on </a:t>
            </a:r>
            <a:r>
              <a:rPr lang="en-US" dirty="0" smtClean="0">
                <a:solidFill>
                  <a:srgbClr val="DA0910"/>
                </a:solidFill>
              </a:rPr>
              <a:t>dynamic interactions</a:t>
            </a:r>
            <a:r>
              <a:rPr lang="en-US" dirty="0" smtClean="0">
                <a:solidFill>
                  <a:srgbClr val="A9413F"/>
                </a:solidFill>
              </a:rPr>
              <a:t> </a:t>
            </a:r>
            <a:r>
              <a:rPr lang="en-US" dirty="0" smtClean="0"/>
              <a:t>over time -&gt; </a:t>
            </a:r>
            <a:r>
              <a:rPr lang="en-US" dirty="0" smtClean="0">
                <a:solidFill>
                  <a:srgbClr val="DA0910"/>
                </a:solidFill>
              </a:rPr>
              <a:t>repeated games</a:t>
            </a:r>
          </a:p>
          <a:p>
            <a:r>
              <a:rPr lang="en-US" dirty="0" smtClean="0"/>
              <a:t>B) Nodes/players typically have </a:t>
            </a:r>
            <a:r>
              <a:rPr lang="en-US" dirty="0" smtClean="0">
                <a:solidFill>
                  <a:srgbClr val="DA0910"/>
                </a:solidFill>
              </a:rPr>
              <a:t>local information </a:t>
            </a:r>
            <a:r>
              <a:rPr lang="en-US" dirty="0" smtClean="0"/>
              <a:t>about the network</a:t>
            </a:r>
          </a:p>
          <a:p>
            <a:r>
              <a:rPr lang="en-US" dirty="0" smtClean="0"/>
              <a:t>C) Players typically have </a:t>
            </a:r>
            <a:r>
              <a:rPr lang="en-US" dirty="0" smtClean="0">
                <a:solidFill>
                  <a:srgbClr val="DA0910"/>
                </a:solidFill>
              </a:rPr>
              <a:t>limited resources and memory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DA0910"/>
                </a:solidFill>
              </a:rPr>
              <a:t>The </a:t>
            </a:r>
            <a:r>
              <a:rPr lang="en-US" sz="2400" dirty="0" err="1" smtClean="0">
                <a:solidFill>
                  <a:srgbClr val="DA0910"/>
                </a:solidFill>
              </a:rPr>
              <a:t>PoA</a:t>
            </a:r>
            <a:r>
              <a:rPr lang="en-US" sz="2400" dirty="0" smtClean="0">
                <a:solidFill>
                  <a:srgbClr val="DA0910"/>
                </a:solidFill>
              </a:rPr>
              <a:t> does not account for this!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new measure of efficiency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would like to port the </a:t>
            </a:r>
            <a:r>
              <a:rPr lang="en-US" dirty="0" err="1" smtClean="0"/>
              <a:t>PoA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DA0910"/>
                </a:solidFill>
              </a:rPr>
              <a:t>local information </a:t>
            </a:r>
            <a:r>
              <a:rPr lang="en-US" dirty="0" smtClean="0"/>
              <a:t>scenarios, where </a:t>
            </a:r>
            <a:endParaRPr lang="en-US" dirty="0" smtClean="0"/>
          </a:p>
          <a:p>
            <a:pPr lvl="1"/>
            <a:r>
              <a:rPr lang="en-US" dirty="0" smtClean="0"/>
              <a:t>- games </a:t>
            </a:r>
            <a:r>
              <a:rPr lang="en-US" dirty="0" smtClean="0"/>
              <a:t>are embedded in </a:t>
            </a:r>
            <a:r>
              <a:rPr lang="en-US" dirty="0" smtClean="0">
                <a:solidFill>
                  <a:srgbClr val="DA0910"/>
                </a:solidFill>
              </a:rPr>
              <a:t>dynamical </a:t>
            </a:r>
            <a:r>
              <a:rPr lang="en-US" dirty="0" smtClean="0">
                <a:solidFill>
                  <a:srgbClr val="DA0910"/>
                </a:solidFill>
              </a:rPr>
              <a:t>processes</a:t>
            </a:r>
          </a:p>
          <a:p>
            <a:pPr lvl="1"/>
            <a:r>
              <a:rPr lang="en-US" dirty="0" smtClean="0"/>
              <a:t>- players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DA0910"/>
                </a:solidFill>
              </a:rPr>
              <a:t>simple and even </a:t>
            </a:r>
            <a:r>
              <a:rPr lang="en-US" dirty="0" smtClean="0">
                <a:solidFill>
                  <a:srgbClr val="DA0910"/>
                </a:solidFill>
              </a:rPr>
              <a:t>memoryless</a:t>
            </a:r>
            <a:endParaRPr lang="en-US" dirty="0"/>
          </a:p>
          <a:p>
            <a:pPr lvl="1"/>
            <a:r>
              <a:rPr lang="en-US" dirty="0" smtClean="0"/>
              <a:t>- and </a:t>
            </a:r>
            <a:r>
              <a:rPr lang="en-US" dirty="0" smtClean="0"/>
              <a:t>strategies can </a:t>
            </a:r>
            <a:r>
              <a:rPr lang="en-US" dirty="0" smtClean="0">
                <a:solidFill>
                  <a:srgbClr val="DA0910"/>
                </a:solidFill>
              </a:rPr>
              <a:t>evolve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lassical” game theory framework: selfish individuals attempt to </a:t>
            </a:r>
            <a:r>
              <a:rPr lang="en-US" dirty="0" smtClean="0">
                <a:solidFill>
                  <a:srgbClr val="C00000"/>
                </a:solidFill>
              </a:rPr>
              <a:t>consciously</a:t>
            </a:r>
            <a:r>
              <a:rPr lang="en-US" dirty="0" smtClean="0">
                <a:solidFill>
                  <a:schemeClr val="tx1"/>
                </a:solidFill>
              </a:rPr>
              <a:t> reach best outcome for themselves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Central concept: (Nash-) </a:t>
            </a:r>
            <a:r>
              <a:rPr lang="en-US" dirty="0" smtClean="0">
                <a:solidFill>
                  <a:srgbClr val="DA0910"/>
                </a:solidFill>
              </a:rPr>
              <a:t>equilibrium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Needs assumptions about </a:t>
            </a:r>
            <a:r>
              <a:rPr lang="en-US" dirty="0" smtClean="0">
                <a:solidFill>
                  <a:srgbClr val="DA0910"/>
                </a:solidFill>
              </a:rPr>
              <a:t>rationality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DA0910"/>
                </a:solidFill>
              </a:rPr>
              <a:t>beliefs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DA0910"/>
                </a:solidFill>
              </a:rPr>
              <a:t>cognitive</a:t>
            </a:r>
            <a:r>
              <a:rPr lang="en-US" dirty="0" smtClean="0">
                <a:solidFill>
                  <a:srgbClr val="C00000"/>
                </a:solidFill>
              </a:rPr>
              <a:t> abilities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Evolutionary games </a:t>
            </a:r>
            <a:r>
              <a:rPr lang="en-US" dirty="0" smtClean="0">
                <a:solidFill>
                  <a:srgbClr val="DA0910"/>
                </a:solidFill>
              </a:rPr>
              <a:t>do not!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Focus on </a:t>
            </a:r>
            <a:r>
              <a:rPr lang="en-US" dirty="0" smtClean="0">
                <a:solidFill>
                  <a:srgbClr val="DA0910"/>
                </a:solidFill>
              </a:rPr>
              <a:t>dynamics </a:t>
            </a:r>
            <a:r>
              <a:rPr lang="en-US" dirty="0" smtClean="0">
                <a:solidFill>
                  <a:schemeClr val="tx1"/>
                </a:solidFill>
              </a:rPr>
              <a:t>-&gt; equilibrium selection, off equilibrium behavior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394" y="1706250"/>
            <a:ext cx="1800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19584</TotalTime>
  <Words>1846</Words>
  <Application>Microsoft Office PowerPoint</Application>
  <PresentationFormat>On-screen Show (16:9)</PresentationFormat>
  <Paragraphs>339</Paragraphs>
  <Slides>39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 Light</vt:lpstr>
      <vt:lpstr>Cambria Math</vt:lpstr>
      <vt:lpstr>Symbol</vt:lpstr>
      <vt:lpstr>Wingdings</vt:lpstr>
      <vt:lpstr>Metropolitan</vt:lpstr>
      <vt:lpstr>The Evolutionary Price of Anarchy </vt:lpstr>
      <vt:lpstr>The price of anarchy </vt:lpstr>
      <vt:lpstr>How realistic is this?</vt:lpstr>
      <vt:lpstr>How realistic is this?</vt:lpstr>
      <vt:lpstr>How realistic is this?</vt:lpstr>
      <vt:lpstr>How realistic is this?</vt:lpstr>
      <vt:lpstr>How realistic is this?</vt:lpstr>
      <vt:lpstr>A new measure of efficiency</vt:lpstr>
      <vt:lpstr>Evolutionary games</vt:lpstr>
      <vt:lpstr>Evolutionary games</vt:lpstr>
      <vt:lpstr>Evolution and evolutionary dynamics</vt:lpstr>
      <vt:lpstr>Evolution and evolutionary dynamics</vt:lpstr>
      <vt:lpstr>Evolutionary games</vt:lpstr>
      <vt:lpstr>The evolutionary price of anarchy (ePoA)</vt:lpstr>
      <vt:lpstr>Model game: Virus inoculation</vt:lpstr>
      <vt:lpstr>Model game: Virus inoculation</vt:lpstr>
      <vt:lpstr>Model game: Virus inoculation</vt:lpstr>
      <vt:lpstr>Evolutionary virus inoculation games</vt:lpstr>
      <vt:lpstr>Evolutionary virus inoculation games</vt:lpstr>
      <vt:lpstr>Evolutionary virus inoculation games</vt:lpstr>
      <vt:lpstr>Evolutionary virus inoculation games</vt:lpstr>
      <vt:lpstr>Evolutionary virus inoculation games</vt:lpstr>
      <vt:lpstr>Evolution of strategies</vt:lpstr>
      <vt:lpstr>Evolution of strategies</vt:lpstr>
      <vt:lpstr>Evolution of strategies</vt:lpstr>
      <vt:lpstr>Evolution of strategies</vt:lpstr>
      <vt:lpstr>The evolutionary price of anarchy (ePoA), pt. 2</vt:lpstr>
      <vt:lpstr>The virus game on a clique</vt:lpstr>
      <vt:lpstr>The virus game on a clique</vt:lpstr>
      <vt:lpstr>The virus game on a clique</vt:lpstr>
      <vt:lpstr>Clique results</vt:lpstr>
      <vt:lpstr>Virus game on star graphs</vt:lpstr>
      <vt:lpstr>Virus game on star graphs</vt:lpstr>
      <vt:lpstr>Virus game on star graphs</vt:lpstr>
      <vt:lpstr>Simulations of more complex topologies</vt:lpstr>
      <vt:lpstr>Simulations of more complex topologies</vt:lpstr>
      <vt:lpstr>Simulations of more complex topologies</vt:lpstr>
      <vt:lpstr>Takeaways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Reciprocity and memory in evolutionary games</dc:title>
  <dc:creator>Laura SCHMID</dc:creator>
  <cp:lastModifiedBy>Laura SCHMID</cp:lastModifiedBy>
  <cp:revision>288</cp:revision>
  <dcterms:modified xsi:type="dcterms:W3CDTF">2019-12-10T15:09:04Z</dcterms:modified>
</cp:coreProperties>
</file>