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07" r:id="rId2"/>
    <p:sldId id="309" r:id="rId3"/>
    <p:sldId id="310" r:id="rId4"/>
    <p:sldId id="313" r:id="rId5"/>
    <p:sldId id="316" r:id="rId6"/>
    <p:sldId id="311" r:id="rId7"/>
    <p:sldId id="315" r:id="rId8"/>
    <p:sldId id="308" r:id="rId9"/>
  </p:sldIdLst>
  <p:sldSz cx="12192000" cy="6858000"/>
  <p:notesSz cx="6858000" cy="9144000"/>
  <p:custDataLst>
    <p:tags r:id="rId12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a Drimmel" initials="CD" lastIdx="3" clrIdx="0">
    <p:extLst>
      <p:ext uri="{19B8F6BF-5375-455C-9EA6-DF929625EA0E}">
        <p15:presenceInfo xmlns:p15="http://schemas.microsoft.com/office/powerpoint/2012/main" userId="c022c9616c43c9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72856" autoAdjust="0"/>
  </p:normalViewPr>
  <p:slideViewPr>
    <p:cSldViewPr snapToGrid="0" showGuides="1">
      <p:cViewPr varScale="1">
        <p:scale>
          <a:sx n="62" d="100"/>
          <a:sy n="62" d="100"/>
        </p:scale>
        <p:origin x="1493" y="2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1492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4" d="100"/>
          <a:sy n="94" d="100"/>
        </p:scale>
        <p:origin x="36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4D662-6B32-41D5-8E1A-96A9B6FAE509}" type="datetimeFigureOut">
              <a:rPr lang="en-GB" smtClean="0"/>
              <a:t>02/08/2019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5DAD7-9648-4334-9973-3F53D86295A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3843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CA5CE-CF9B-49B4-9F54-EA4676D5EF6F}" type="datetimeFigureOut">
              <a:rPr lang="en-GB" smtClean="0"/>
              <a:t>02/08/2019</a:t>
            </a:fld>
            <a:endParaRPr lang="en-GB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err="1"/>
              <a:t>Formatvorlagen</a:t>
            </a:r>
            <a:r>
              <a:rPr lang="en-GB" dirty="0"/>
              <a:t> des </a:t>
            </a:r>
            <a:r>
              <a:rPr lang="en-GB" dirty="0" err="1"/>
              <a:t>Textmasters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3593F-2752-4925-959E-BC626CD185A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824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3593F-2752-4925-959E-BC626CD185A1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7773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Note on Das </a:t>
            </a:r>
            <a:r>
              <a:rPr lang="de-DE" dirty="0" err="1"/>
              <a:t>Sarma</a:t>
            </a:r>
            <a:r>
              <a:rPr lang="de-DE" dirty="0"/>
              <a:t> et 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3593F-2752-4925-959E-BC626CD185A1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9817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53593F-2752-4925-959E-BC626CD185A1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4807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 bwMode="auto">
          <a:xfrm>
            <a:off x="0" y="2723950"/>
            <a:ext cx="12204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Rechteck 9"/>
          <p:cNvSpPr/>
          <p:nvPr userDrawn="1"/>
        </p:nvSpPr>
        <p:spPr bwMode="ltGray">
          <a:xfrm>
            <a:off x="0" y="1376413"/>
            <a:ext cx="12192000" cy="13475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white">
          <a:xfrm>
            <a:off x="407988" y="1549666"/>
            <a:ext cx="11376024" cy="61275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Enter presentation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407987" y="2257760"/>
            <a:ext cx="11376025" cy="293470"/>
          </a:xfrm>
        </p:spPr>
        <p:txBody>
          <a:bodyPr>
            <a:no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Source Sans Pro Semibold" panose="020B06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Enter 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40270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07988" y="2276475"/>
            <a:ext cx="6680182" cy="36734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Bildplatzhalter 9"/>
          <p:cNvSpPr>
            <a:spLocks noGrp="1"/>
          </p:cNvSpPr>
          <p:nvPr>
            <p:ph type="pic" sz="quarter" idx="13"/>
          </p:nvPr>
        </p:nvSpPr>
        <p:spPr>
          <a:xfrm>
            <a:off x="7388226" y="1557949"/>
            <a:ext cx="4392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31 July 2019</a:t>
            </a:r>
            <a:endParaRPr lang="en-GB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Does Preprocessing Help under Congestion? (PODC'19)</a:t>
            </a:r>
            <a:endParaRPr lang="en-GB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05A5AE1F-4813-4D0A-B870-8FB3219A412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7388226" y="5820569"/>
            <a:ext cx="4395787" cy="232990"/>
          </a:xfrm>
        </p:spPr>
        <p:txBody>
          <a:bodyPr/>
          <a:lstStyle>
            <a:lvl1pPr marL="0" indent="0">
              <a:buNone/>
              <a:defRPr sz="1200"/>
            </a:lvl1pPr>
            <a:lvl2pPr marL="179388" indent="0">
              <a:buNone/>
              <a:defRPr/>
            </a:lvl2pPr>
            <a:lvl3pPr marL="358775" indent="0">
              <a:buNone/>
              <a:defRPr/>
            </a:lvl3pPr>
            <a:lvl4pPr marL="536575" indent="0">
              <a:buNone/>
              <a:defRPr/>
            </a:lvl4pPr>
            <a:lvl5pPr marL="715962" indent="0">
              <a:buNone/>
              <a:defRPr/>
            </a:lvl5pPr>
          </a:lstStyle>
          <a:p>
            <a:r>
              <a:rPr lang="en-GB" dirty="0"/>
              <a:t>Enter reference, source or copyright information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28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91763" y="2276475"/>
            <a:ext cx="6692250" cy="3672000"/>
          </a:xfrm>
        </p:spPr>
        <p:txBody>
          <a:bodyPr>
            <a:noAutofit/>
          </a:bodyPr>
          <a:lstStyle>
            <a:lvl1pPr>
              <a:defRPr sz="22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07988" y="1557950"/>
            <a:ext cx="4392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31 July 2019</a:t>
            </a:r>
            <a:endParaRPr lang="en-GB" dirty="0"/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Does Preprocessing Help under Congestion? (PODC'19)</a:t>
            </a:r>
            <a:endParaRPr lang="en-GB" dirty="0"/>
          </a:p>
        </p:txBody>
      </p:sp>
      <p:sp>
        <p:nvSpPr>
          <p:cNvPr id="16" name="Foliennummernplatzhalter 1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05A5AE1F-4813-4D0A-B870-8FB3219A412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07988" y="5820569"/>
            <a:ext cx="4395787" cy="232990"/>
          </a:xfrm>
        </p:spPr>
        <p:txBody>
          <a:bodyPr/>
          <a:lstStyle>
            <a:lvl1pPr marL="0" indent="0">
              <a:buNone/>
              <a:defRPr sz="1200"/>
            </a:lvl1pPr>
            <a:lvl2pPr marL="179388" indent="0">
              <a:buNone/>
              <a:defRPr/>
            </a:lvl2pPr>
            <a:lvl3pPr marL="358775" indent="0">
              <a:buNone/>
              <a:defRPr/>
            </a:lvl3pPr>
            <a:lvl4pPr marL="536575" indent="0">
              <a:buNone/>
              <a:defRPr/>
            </a:lvl4pPr>
            <a:lvl5pPr marL="715962" indent="0">
              <a:buNone/>
              <a:defRPr/>
            </a:lvl5pPr>
          </a:lstStyle>
          <a:p>
            <a:r>
              <a:rPr lang="en-GB" dirty="0"/>
              <a:t>Enter reference, source or copyright information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1763" y="1332186"/>
            <a:ext cx="6692250" cy="8200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2638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abfallend mi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0" y="2284357"/>
            <a:ext cx="12204000" cy="4572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0048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ß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07988" y="1395414"/>
            <a:ext cx="8532812" cy="43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Datumsplatzhalter 1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31 July 2019</a:t>
            </a:r>
            <a:endParaRPr lang="en-GB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Does Preprocessing Help under Congestion? (PODC'19)</a:t>
            </a:r>
            <a:endParaRPr lang="en-GB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05A5AE1F-4813-4D0A-B870-8FB3219A412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07988" y="5820569"/>
            <a:ext cx="4395787" cy="232990"/>
          </a:xfrm>
        </p:spPr>
        <p:txBody>
          <a:bodyPr/>
          <a:lstStyle>
            <a:lvl1pPr marL="0" indent="0">
              <a:buNone/>
              <a:defRPr sz="1200"/>
            </a:lvl1pPr>
            <a:lvl2pPr marL="179388" indent="0">
              <a:buNone/>
              <a:defRPr/>
            </a:lvl2pPr>
            <a:lvl3pPr marL="358775" indent="0">
              <a:buNone/>
              <a:defRPr/>
            </a:lvl3pPr>
            <a:lvl4pPr marL="536575" indent="0">
              <a:buNone/>
              <a:defRPr/>
            </a:lvl4pPr>
            <a:lvl5pPr marL="715962" indent="0">
              <a:buNone/>
              <a:defRPr/>
            </a:lvl5pPr>
          </a:lstStyle>
          <a:p>
            <a:r>
              <a:rPr lang="en-GB" dirty="0"/>
              <a:t>Enter reference, source or copyright information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0"/>
          </p:nvPr>
        </p:nvSpPr>
        <p:spPr>
          <a:xfrm>
            <a:off x="9226550" y="1395413"/>
            <a:ext cx="2557463" cy="4320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4890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Bild groß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407988" y="2276476"/>
            <a:ext cx="8532812" cy="34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Datumsplatzhalter 1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31 July 2019</a:t>
            </a:r>
            <a:endParaRPr lang="en-GB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Does Preprocessing Help under Congestion? (PODC'19)</a:t>
            </a:r>
            <a:endParaRPr lang="en-GB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05A5AE1F-4813-4D0A-B870-8FB3219A412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07988" y="5820569"/>
            <a:ext cx="4395787" cy="232990"/>
          </a:xfrm>
        </p:spPr>
        <p:txBody>
          <a:bodyPr/>
          <a:lstStyle>
            <a:lvl1pPr marL="0" indent="0">
              <a:buNone/>
              <a:defRPr sz="1200"/>
            </a:lvl1pPr>
            <a:lvl2pPr marL="179388" indent="0">
              <a:buNone/>
              <a:defRPr/>
            </a:lvl2pPr>
            <a:lvl3pPr marL="358775" indent="0">
              <a:buNone/>
              <a:defRPr/>
            </a:lvl3pPr>
            <a:lvl4pPr marL="536575" indent="0">
              <a:buNone/>
              <a:defRPr/>
            </a:lvl4pPr>
            <a:lvl5pPr marL="715962" indent="0">
              <a:buNone/>
              <a:defRPr/>
            </a:lvl5pPr>
          </a:lstStyle>
          <a:p>
            <a:r>
              <a:rPr lang="en-GB" dirty="0"/>
              <a:t>Enter reference, source or copyright information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20"/>
          </p:nvPr>
        </p:nvSpPr>
        <p:spPr>
          <a:xfrm>
            <a:off x="9226550" y="2276475"/>
            <a:ext cx="2557463" cy="342984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210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mit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5067300" y="1395413"/>
            <a:ext cx="4356000" cy="43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9712325" y="1395413"/>
            <a:ext cx="2071688" cy="4554537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umsplatzhalter 1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31 July 2019</a:t>
            </a:r>
            <a:endParaRPr lang="en-GB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Does Preprocessing Help under Congestion? (PODC'19)</a:t>
            </a:r>
            <a:endParaRPr lang="en-GB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05A5AE1F-4813-4D0A-B870-8FB3219A412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8"/>
          </p:nvPr>
        </p:nvSpPr>
        <p:spPr>
          <a:xfrm>
            <a:off x="416234" y="1395413"/>
            <a:ext cx="4356000" cy="43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07988" y="5820569"/>
            <a:ext cx="4356000" cy="232990"/>
          </a:xfrm>
        </p:spPr>
        <p:txBody>
          <a:bodyPr/>
          <a:lstStyle>
            <a:lvl1pPr marL="0" indent="0">
              <a:buNone/>
              <a:defRPr sz="1200"/>
            </a:lvl1pPr>
            <a:lvl2pPr marL="179388" indent="0">
              <a:buNone/>
              <a:defRPr/>
            </a:lvl2pPr>
            <a:lvl3pPr marL="358775" indent="0">
              <a:buNone/>
              <a:defRPr/>
            </a:lvl3pPr>
            <a:lvl4pPr marL="536575" indent="0">
              <a:buNone/>
              <a:defRPr/>
            </a:lvl4pPr>
            <a:lvl5pPr marL="715962" indent="0">
              <a:buNone/>
              <a:defRPr/>
            </a:lvl5pPr>
          </a:lstStyle>
          <a:p>
            <a:r>
              <a:rPr lang="en-GB" dirty="0"/>
              <a:t>Enter reference, source or copyright information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0" hasCustomPrompt="1"/>
          </p:nvPr>
        </p:nvSpPr>
        <p:spPr>
          <a:xfrm>
            <a:off x="5068800" y="5820569"/>
            <a:ext cx="4356000" cy="232990"/>
          </a:xfrm>
        </p:spPr>
        <p:txBody>
          <a:bodyPr/>
          <a:lstStyle>
            <a:lvl1pPr marL="0" indent="0">
              <a:buNone/>
              <a:defRPr sz="1200"/>
            </a:lvl1pPr>
            <a:lvl2pPr marL="179388" indent="0">
              <a:buNone/>
              <a:defRPr/>
            </a:lvl2pPr>
            <a:lvl3pPr marL="358775" indent="0">
              <a:buNone/>
              <a:defRPr/>
            </a:lvl3pPr>
            <a:lvl4pPr marL="536575" indent="0">
              <a:buNone/>
              <a:defRPr/>
            </a:lvl4pPr>
            <a:lvl5pPr marL="715962" indent="0">
              <a:buNone/>
              <a:defRPr/>
            </a:lvl5pPr>
          </a:lstStyle>
          <a:p>
            <a:r>
              <a:rPr lang="en-GB" dirty="0"/>
              <a:t>Enter reference, source or copyright information</a:t>
            </a:r>
          </a:p>
        </p:txBody>
      </p:sp>
    </p:spTree>
    <p:extLst>
      <p:ext uri="{BB962C8B-B14F-4D97-AF65-F5344CB8AC3E}">
        <p14:creationId xmlns:p14="http://schemas.microsoft.com/office/powerpoint/2010/main" val="1279156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zwei Bilder mit Tex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/>
          <p:cNvSpPr>
            <a:spLocks noGrp="1"/>
          </p:cNvSpPr>
          <p:nvPr>
            <p:ph type="pic" sz="quarter" idx="13"/>
          </p:nvPr>
        </p:nvSpPr>
        <p:spPr>
          <a:xfrm>
            <a:off x="5067300" y="2276474"/>
            <a:ext cx="4356000" cy="34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9712325" y="2276475"/>
            <a:ext cx="2071688" cy="3673475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Datumsplatzhalter 1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31 July 2019</a:t>
            </a:r>
            <a:endParaRPr lang="en-GB" dirty="0"/>
          </a:p>
        </p:txBody>
      </p:sp>
      <p:sp>
        <p:nvSpPr>
          <p:cNvPr id="16" name="Fußzeilenplatzhalt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Does Preprocessing Help under Congestion? (PODC'19)</a:t>
            </a:r>
            <a:endParaRPr lang="en-GB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05A5AE1F-4813-4D0A-B870-8FB3219A412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8"/>
          </p:nvPr>
        </p:nvSpPr>
        <p:spPr>
          <a:xfrm>
            <a:off x="416234" y="2276474"/>
            <a:ext cx="4356000" cy="34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07988" y="5820569"/>
            <a:ext cx="4356000" cy="232990"/>
          </a:xfrm>
        </p:spPr>
        <p:txBody>
          <a:bodyPr/>
          <a:lstStyle>
            <a:lvl1pPr marL="0" indent="0">
              <a:buNone/>
              <a:defRPr sz="1200"/>
            </a:lvl1pPr>
            <a:lvl2pPr marL="179388" indent="0">
              <a:buNone/>
              <a:defRPr/>
            </a:lvl2pPr>
            <a:lvl3pPr marL="358775" indent="0">
              <a:buNone/>
              <a:defRPr/>
            </a:lvl3pPr>
            <a:lvl4pPr marL="536575" indent="0">
              <a:buNone/>
              <a:defRPr/>
            </a:lvl4pPr>
            <a:lvl5pPr marL="715962" indent="0">
              <a:buNone/>
              <a:defRPr/>
            </a:lvl5pPr>
          </a:lstStyle>
          <a:p>
            <a:r>
              <a:rPr lang="en-GB" dirty="0"/>
              <a:t>Enter reference, source or copyright information</a:t>
            </a:r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20" hasCustomPrompt="1"/>
          </p:nvPr>
        </p:nvSpPr>
        <p:spPr>
          <a:xfrm>
            <a:off x="5067300" y="5820569"/>
            <a:ext cx="4356000" cy="232990"/>
          </a:xfrm>
        </p:spPr>
        <p:txBody>
          <a:bodyPr/>
          <a:lstStyle>
            <a:lvl1pPr marL="0" indent="0">
              <a:buNone/>
              <a:defRPr sz="1200"/>
            </a:lvl1pPr>
            <a:lvl2pPr marL="179388" indent="0">
              <a:buNone/>
              <a:defRPr/>
            </a:lvl2pPr>
            <a:lvl3pPr marL="358775" indent="0">
              <a:buNone/>
              <a:defRPr/>
            </a:lvl3pPr>
            <a:lvl4pPr marL="536575" indent="0">
              <a:buNone/>
              <a:defRPr/>
            </a:lvl4pPr>
            <a:lvl5pPr marL="715962" indent="0">
              <a:buNone/>
              <a:defRPr/>
            </a:lvl5pPr>
          </a:lstStyle>
          <a:p>
            <a:r>
              <a:rPr lang="en-GB" dirty="0"/>
              <a:t>Enter reference, source or copyright information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581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3"/>
          </p:nvPr>
        </p:nvSpPr>
        <p:spPr>
          <a:xfrm>
            <a:off x="407988" y="2276475"/>
            <a:ext cx="5543550" cy="34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de-AT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 July 2019</a:t>
            </a:r>
            <a:endParaRPr lang="en-GB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Does Preprocessing Help under Congestion? (PODC'19)</a:t>
            </a:r>
            <a:endParaRPr lang="en-GB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05A5AE1F-4813-4D0A-B870-8FB3219A412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Bildplatzhalter 5"/>
          <p:cNvSpPr>
            <a:spLocks noGrp="1"/>
          </p:cNvSpPr>
          <p:nvPr>
            <p:ph type="pic" sz="quarter" idx="14"/>
          </p:nvPr>
        </p:nvSpPr>
        <p:spPr>
          <a:xfrm>
            <a:off x="6240462" y="2276475"/>
            <a:ext cx="5543550" cy="342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de-AT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07988" y="5814182"/>
            <a:ext cx="5543550" cy="231493"/>
          </a:xfrm>
        </p:spPr>
        <p:txBody>
          <a:bodyPr/>
          <a:lstStyle>
            <a:lvl1pPr marL="0" indent="0">
              <a:buNone/>
              <a:defRPr sz="1200"/>
            </a:lvl1pPr>
            <a:lvl2pPr marL="179388" indent="0">
              <a:buNone/>
              <a:defRPr/>
            </a:lvl2pPr>
            <a:lvl3pPr marL="358775" indent="0">
              <a:buNone/>
              <a:defRPr/>
            </a:lvl3pPr>
            <a:lvl4pPr marL="536575" indent="0">
              <a:buNone/>
              <a:defRPr/>
            </a:lvl4pPr>
            <a:lvl5pPr marL="715962" indent="0">
              <a:buNone/>
              <a:defRPr/>
            </a:lvl5pPr>
          </a:lstStyle>
          <a:p>
            <a:r>
              <a:rPr lang="en-GB" dirty="0"/>
              <a:t>Enter reference, source or copyright information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20" hasCustomPrompt="1"/>
          </p:nvPr>
        </p:nvSpPr>
        <p:spPr>
          <a:xfrm>
            <a:off x="6230054" y="5814182"/>
            <a:ext cx="5543550" cy="231493"/>
          </a:xfrm>
        </p:spPr>
        <p:txBody>
          <a:bodyPr/>
          <a:lstStyle>
            <a:lvl1pPr marL="0" indent="0">
              <a:buNone/>
              <a:defRPr sz="1200"/>
            </a:lvl1pPr>
            <a:lvl2pPr marL="179388" indent="0">
              <a:buNone/>
              <a:defRPr/>
            </a:lvl2pPr>
            <a:lvl3pPr marL="358775" indent="0">
              <a:buNone/>
              <a:defRPr/>
            </a:lvl3pPr>
            <a:lvl4pPr marL="536575" indent="0">
              <a:buNone/>
              <a:defRPr/>
            </a:lvl4pPr>
            <a:lvl5pPr marL="715962" indent="0">
              <a:buNone/>
              <a:defRPr/>
            </a:lvl5pPr>
          </a:lstStyle>
          <a:p>
            <a:r>
              <a:rPr lang="en-GB" dirty="0"/>
              <a:t>Enter reference, source or copyright information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796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 July 2019</a:t>
            </a:r>
            <a:endParaRPr lang="en-GB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Does Preprocessing Help under Congestion? (PODC'19)</a:t>
            </a:r>
            <a:endParaRPr lang="en-GB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05A5AE1F-4813-4D0A-B870-8FB3219A412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917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407988" y="3429000"/>
            <a:ext cx="11376024" cy="178364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Enter presentation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07987" y="5318144"/>
            <a:ext cx="11376025" cy="631806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Enter presentation subtitle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07987" y="6165850"/>
            <a:ext cx="11376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74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br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7987" y="2276475"/>
            <a:ext cx="11376026" cy="36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31 July 2019</a:t>
            </a:r>
            <a:endParaRPr lang="en-GB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Does Preprocessing Help under Congestion? (PODC'19)</a:t>
            </a:r>
            <a:endParaRPr lang="en-GB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05A5AE1F-4813-4D0A-B870-8FB3219A412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093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07987" y="2199450"/>
            <a:ext cx="11376025" cy="293470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Enter chapter subtitle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0" y="2719551"/>
            <a:ext cx="12204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Enter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5770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-  schrift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black">
          <a:xfrm>
            <a:off x="407988" y="3840480"/>
            <a:ext cx="11376024" cy="1372169"/>
          </a:xfrm>
        </p:spPr>
        <p:txBody>
          <a:bodyPr anchor="b">
            <a:noAutofit/>
          </a:bodyPr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Enter chapter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07987" y="5318144"/>
            <a:ext cx="11376025" cy="293470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Enter chapter subtitle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07987" y="6165850"/>
            <a:ext cx="11376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65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07988" y="2276475"/>
            <a:ext cx="5543633" cy="36734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40379" y="2276475"/>
            <a:ext cx="5543633" cy="36734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 July 2019</a:t>
            </a:r>
            <a:endParaRPr lang="en-GB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Does Preprocessing Help under Congestion? (PODC'19)</a:t>
            </a:r>
            <a:endParaRPr lang="en-GB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05A5AE1F-4813-4D0A-B870-8FB3219A412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166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0753" y="2276475"/>
            <a:ext cx="5550868" cy="729372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00754" y="3185234"/>
            <a:ext cx="5550867" cy="27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40378" y="2276475"/>
            <a:ext cx="5543633" cy="729372"/>
          </a:xfrm>
        </p:spPr>
        <p:txBody>
          <a:bodyPr anchor="b"/>
          <a:lstStyle>
            <a:lvl1pPr marL="0" indent="0"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40378" y="3185234"/>
            <a:ext cx="5543634" cy="277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 July 2019</a:t>
            </a:r>
            <a:endParaRPr lang="en-GB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Does Preprocessing Help under Congestion? (PODC'19)</a:t>
            </a:r>
            <a:endParaRPr lang="en-GB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05A5AE1F-4813-4D0A-B870-8FB3219A412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691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Text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07988" y="2276475"/>
            <a:ext cx="5688000" cy="3433661"/>
          </a:xfrm>
        </p:spPr>
        <p:txBody>
          <a:bodyPr>
            <a:noAutofit/>
          </a:bodyPr>
          <a:lstStyle>
            <a:lvl1pPr>
              <a:defRPr sz="1800">
                <a:latin typeface="Source Sans Pro" panose="020B0503030403020204" pitchFamily="34" charset="0"/>
              </a:defRPr>
            </a:lvl1pPr>
            <a:lvl2pPr>
              <a:defRPr sz="1800">
                <a:latin typeface="Source Sans Pro" panose="020B0503030403020204" pitchFamily="34" charset="0"/>
              </a:defRPr>
            </a:lvl2pPr>
            <a:lvl3pPr>
              <a:defRPr sz="1800">
                <a:latin typeface="Source Sans Pro" panose="020B0503030403020204" pitchFamily="34" charset="0"/>
              </a:defRPr>
            </a:lvl3pPr>
            <a:lvl4pPr>
              <a:defRPr sz="1800">
                <a:latin typeface="Source Sans Pro" panose="020B0503030403020204" pitchFamily="34" charset="0"/>
              </a:defRPr>
            </a:lvl4pPr>
            <a:lvl5pPr>
              <a:defRPr sz="1800"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84759" y="2276475"/>
            <a:ext cx="5399254" cy="3433661"/>
          </a:xfrm>
        </p:spPr>
        <p:txBody>
          <a:bodyPr>
            <a:noAutofit/>
          </a:bodyPr>
          <a:lstStyle>
            <a:lvl1pPr>
              <a:defRPr sz="1800">
                <a:latin typeface="Source Sans Pro" panose="020B0503030403020204" pitchFamily="34" charset="0"/>
              </a:defRPr>
            </a:lvl1pPr>
            <a:lvl2pPr>
              <a:defRPr sz="1800">
                <a:latin typeface="Source Sans Pro" panose="020B0503030403020204" pitchFamily="34" charset="0"/>
              </a:defRPr>
            </a:lvl2pPr>
            <a:lvl3pPr>
              <a:defRPr sz="1800">
                <a:latin typeface="Source Sans Pro" panose="020B0503030403020204" pitchFamily="34" charset="0"/>
              </a:defRPr>
            </a:lvl3pPr>
            <a:lvl4pPr>
              <a:defRPr sz="1800">
                <a:latin typeface="Source Sans Pro" panose="020B0503030403020204" pitchFamily="34" charset="0"/>
              </a:defRPr>
            </a:lvl4pPr>
            <a:lvl5pPr>
              <a:defRPr sz="1800">
                <a:latin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 July 2019</a:t>
            </a:r>
            <a:endParaRPr lang="en-GB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Does Preprocessing Help under Congestion? (PODC'19)</a:t>
            </a:r>
            <a:endParaRPr lang="en-GB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 dirty="0"/>
              <a:t>Page </a:t>
            </a:r>
            <a:fld id="{05A5AE1F-4813-4D0A-B870-8FB3219A412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07988" y="5820569"/>
            <a:ext cx="4395787" cy="232990"/>
          </a:xfrm>
        </p:spPr>
        <p:txBody>
          <a:bodyPr/>
          <a:lstStyle>
            <a:lvl1pPr marL="0" indent="0">
              <a:buNone/>
              <a:defRPr sz="1200" baseline="0"/>
            </a:lvl1pPr>
            <a:lvl2pPr marL="179388" indent="0">
              <a:buNone/>
              <a:defRPr/>
            </a:lvl2pPr>
            <a:lvl3pPr marL="358775" indent="0">
              <a:buNone/>
              <a:defRPr/>
            </a:lvl3pPr>
            <a:lvl4pPr marL="536575" indent="0">
              <a:buNone/>
              <a:defRPr/>
            </a:lvl4pPr>
            <a:lvl5pPr marL="715962" indent="0">
              <a:buNone/>
              <a:defRPr/>
            </a:lvl5pPr>
          </a:lstStyle>
          <a:p>
            <a:r>
              <a:rPr lang="en-GB" dirty="0"/>
              <a:t>Enter reference, source or copyright information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20" hasCustomPrompt="1"/>
          </p:nvPr>
        </p:nvSpPr>
        <p:spPr>
          <a:xfrm>
            <a:off x="6384759" y="5820569"/>
            <a:ext cx="4395787" cy="232990"/>
          </a:xfrm>
        </p:spPr>
        <p:txBody>
          <a:bodyPr/>
          <a:lstStyle>
            <a:lvl1pPr marL="0" indent="0">
              <a:buNone/>
              <a:defRPr sz="1200"/>
            </a:lvl1pPr>
            <a:lvl2pPr marL="179388" indent="0">
              <a:buNone/>
              <a:defRPr/>
            </a:lvl2pPr>
            <a:lvl3pPr marL="358775" indent="0">
              <a:buNone/>
              <a:defRPr/>
            </a:lvl3pPr>
            <a:lvl4pPr marL="536575" indent="0">
              <a:buNone/>
              <a:defRPr/>
            </a:lvl4pPr>
            <a:lvl5pPr marL="715962" indent="0">
              <a:buNone/>
              <a:defRPr/>
            </a:lvl5pPr>
          </a:lstStyle>
          <a:p>
            <a:r>
              <a:rPr lang="en-GB" dirty="0"/>
              <a:t>Enter reference, source or copyright information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269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7987" y="1332186"/>
            <a:ext cx="8532813" cy="82006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dirty="0" err="1"/>
              <a:t>Titelmasterformat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Klicken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7987" y="2276475"/>
            <a:ext cx="8532813" cy="367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err="1"/>
              <a:t>Formatvorlagen</a:t>
            </a:r>
            <a:r>
              <a:rPr lang="en-GB" dirty="0"/>
              <a:t> des </a:t>
            </a:r>
            <a:r>
              <a:rPr lang="en-GB" dirty="0" err="1"/>
              <a:t>Textmasters</a:t>
            </a:r>
            <a:r>
              <a:rPr lang="en-GB" dirty="0"/>
              <a:t>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7989" y="6422400"/>
            <a:ext cx="7200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31 July 2019</a:t>
            </a:r>
            <a:endParaRPr lang="en-GB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39614" y="6422400"/>
            <a:ext cx="780118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Does Preprocessing Help under Congestion? (PODC'19)</a:t>
            </a:r>
            <a:endParaRPr lang="en-GB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56013" y="6422400"/>
            <a:ext cx="8280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Page </a:t>
            </a:r>
            <a:fld id="{05A5AE1F-4813-4D0A-B870-8FB3219A412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07987" y="6165850"/>
            <a:ext cx="113760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07987" y="404813"/>
            <a:ext cx="2246381" cy="61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1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2" r:id="rId4"/>
    <p:sldLayoutId id="2147483651" r:id="rId5"/>
    <p:sldLayoutId id="2147483668" r:id="rId6"/>
    <p:sldLayoutId id="2147483652" r:id="rId7"/>
    <p:sldLayoutId id="2147483653" r:id="rId8"/>
    <p:sldLayoutId id="2147483657" r:id="rId9"/>
    <p:sldLayoutId id="2147483660" r:id="rId10"/>
    <p:sldLayoutId id="2147483656" r:id="rId11"/>
    <p:sldLayoutId id="2147483670" r:id="rId12"/>
    <p:sldLayoutId id="2147483661" r:id="rId13"/>
    <p:sldLayoutId id="2147483673" r:id="rId14"/>
    <p:sldLayoutId id="2147483662" r:id="rId15"/>
    <p:sldLayoutId id="2147483674" r:id="rId16"/>
    <p:sldLayoutId id="2147483671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95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79388" algn="l" defTabSz="914400" rtl="0" eaLnBrk="1" latinLnBrk="0" hangingPunct="1">
        <a:lnSpc>
          <a:spcPct val="95000"/>
        </a:lnSpc>
        <a:spcBef>
          <a:spcPts val="500"/>
        </a:spcBef>
        <a:buSzPct val="100000"/>
        <a:buFont typeface="Calibri" panose="020F0502020204030204" pitchFamily="34" charset="0"/>
        <a:buChar char="◦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39750" indent="-184150" algn="l" defTabSz="914400" rtl="0" eaLnBrk="1" latinLnBrk="0" hangingPunct="1">
        <a:lnSpc>
          <a:spcPct val="95000"/>
        </a:lnSpc>
        <a:spcBef>
          <a:spcPts val="500"/>
        </a:spcBef>
        <a:buFont typeface="Source Sans Pro Light" panose="020B0403030403020204" pitchFamily="34" charset="0"/>
        <a:buChar char="­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22313" indent="-182563" algn="l" defTabSz="914400" rtl="0" eaLnBrk="1" latinLnBrk="0" hangingPunct="1">
        <a:lnSpc>
          <a:spcPct val="9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895350" indent="-173038" algn="l" defTabSz="914400" rtl="0" eaLnBrk="1" latinLnBrk="0" hangingPunct="1">
        <a:lnSpc>
          <a:spcPct val="95000"/>
        </a:lnSpc>
        <a:spcBef>
          <a:spcPts val="500"/>
        </a:spcBef>
        <a:buFont typeface="Source Sans Pro Light" panose="020B0403030403020204" pitchFamily="34" charset="0"/>
        <a:buChar char="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pos="7423" userDrawn="1">
          <p15:clr>
            <a:srgbClr val="F26B43"/>
          </p15:clr>
        </p15:guide>
        <p15:guide id="5" orient="horz" pos="255" userDrawn="1">
          <p15:clr>
            <a:srgbClr val="F26B43"/>
          </p15:clr>
        </p15:guide>
        <p15:guide id="7" orient="horz" pos="1434" userDrawn="1">
          <p15:clr>
            <a:srgbClr val="F26B43"/>
          </p15:clr>
        </p15:guide>
        <p15:guide id="8" orient="horz" pos="3884" userDrawn="1">
          <p15:clr>
            <a:srgbClr val="F26B43"/>
          </p15:clr>
        </p15:guide>
        <p15:guide id="9" pos="5632" userDrawn="1">
          <p15:clr>
            <a:srgbClr val="F26B43"/>
          </p15:clr>
        </p15:guide>
        <p15:guide id="10" orient="horz" pos="1366" userDrawn="1">
          <p15:clr>
            <a:srgbClr val="F26B43"/>
          </p15:clr>
        </p15:guide>
        <p15:guide id="11" orient="horz" pos="3748" userDrawn="1">
          <p15:clr>
            <a:srgbClr val="F26B43"/>
          </p15:clr>
        </p15:guide>
        <p15:guide id="12" orient="horz" pos="879" userDrawn="1">
          <p15:clr>
            <a:srgbClr val="F26B43"/>
          </p15:clr>
        </p15:guide>
        <p15:guide id="13" orient="horz" pos="83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8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6" r="86"/>
          <a:stretch/>
        </p:blipFill>
        <p:spPr/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407988" y="1645001"/>
            <a:ext cx="11376024" cy="612759"/>
          </a:xfrm>
        </p:spPr>
        <p:txBody>
          <a:bodyPr/>
          <a:lstStyle/>
          <a:p>
            <a:r>
              <a:rPr lang="en-US" dirty="0"/>
              <a:t>BA: Does Preprocessing Help under Congestion?</a:t>
            </a:r>
            <a:endParaRPr lang="en-US" noProof="0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404256" y="2344120"/>
            <a:ext cx="11376025" cy="293470"/>
          </a:xfrm>
        </p:spPr>
        <p:txBody>
          <a:bodyPr/>
          <a:lstStyle/>
          <a:p>
            <a:r>
              <a:rPr lang="en-US" u="sng" noProof="0" dirty="0"/>
              <a:t>Klaus-Tycho Foerster</a:t>
            </a:r>
            <a:r>
              <a:rPr lang="en-US" noProof="0" dirty="0"/>
              <a:t>, Janne H. </a:t>
            </a:r>
            <a:r>
              <a:rPr lang="en-US" dirty="0"/>
              <a:t>Korhonen (IST Austria), Joel Rybicki (IST Austria), Stefan Schmid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8474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E3A6A8-0941-4786-9D09-CB24DA3F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2276475"/>
            <a:ext cx="10262072" cy="3673475"/>
          </a:xfrm>
        </p:spPr>
        <p:txBody>
          <a:bodyPr/>
          <a:lstStyle/>
          <a:p>
            <a:r>
              <a:rPr lang="en-US" dirty="0"/>
              <a:t>Standard distributed computing models (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i="1" dirty="0"/>
              <a:t>CONGEST </a:t>
            </a:r>
            <a:r>
              <a:rPr lang="en-US" dirty="0"/>
              <a:t>with O(log n) message sizes &amp; IDs):</a:t>
            </a:r>
          </a:p>
          <a:p>
            <a:pPr lvl="1"/>
            <a:r>
              <a:rPr lang="en-US" dirty="0"/>
              <a:t>Network </a:t>
            </a:r>
            <a:r>
              <a:rPr lang="en-US" b="1" dirty="0"/>
              <a:t>topology</a:t>
            </a:r>
            <a:r>
              <a:rPr lang="en-US" dirty="0"/>
              <a:t> is </a:t>
            </a:r>
            <a:r>
              <a:rPr lang="en-US" b="1" dirty="0"/>
              <a:t>unknown</a:t>
            </a:r>
          </a:p>
          <a:p>
            <a:pPr lvl="1"/>
            <a:r>
              <a:rPr lang="en-US" dirty="0"/>
              <a:t>Compute from </a:t>
            </a:r>
            <a:r>
              <a:rPr lang="en-US" b="1" dirty="0"/>
              <a:t>scratch</a:t>
            </a:r>
          </a:p>
          <a:p>
            <a:pPr marL="182562" lvl="1" indent="0">
              <a:buNone/>
            </a:pPr>
            <a:endParaRPr lang="en-US" dirty="0"/>
          </a:p>
          <a:p>
            <a:r>
              <a:rPr lang="en-US" dirty="0"/>
              <a:t>But in many networking applications:</a:t>
            </a:r>
          </a:p>
          <a:p>
            <a:pPr lvl="1"/>
            <a:r>
              <a:rPr lang="en-US" dirty="0"/>
              <a:t>Communication </a:t>
            </a:r>
            <a:r>
              <a:rPr lang="en-US" b="1" dirty="0"/>
              <a:t>topology</a:t>
            </a:r>
            <a:r>
              <a:rPr lang="en-US" dirty="0"/>
              <a:t> remains </a:t>
            </a:r>
            <a:r>
              <a:rPr lang="en-US" b="1" dirty="0"/>
              <a:t>unchanged</a:t>
            </a:r>
          </a:p>
          <a:p>
            <a:pPr lvl="1"/>
            <a:r>
              <a:rPr lang="en-US" dirty="0"/>
              <a:t>Only the problem </a:t>
            </a:r>
            <a:r>
              <a:rPr lang="en-US" b="1" dirty="0"/>
              <a:t>input changes</a:t>
            </a:r>
          </a:p>
          <a:p>
            <a:pPr lvl="1"/>
            <a:r>
              <a:rPr lang="en-US" dirty="0"/>
              <a:t>Can we leverage </a:t>
            </a:r>
            <a:r>
              <a:rPr lang="en-US" b="1" dirty="0"/>
              <a:t>preprocessing</a:t>
            </a:r>
            <a:r>
              <a:rPr lang="en-US" dirty="0"/>
              <a:t>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6FC6C-2843-4121-8567-DCF0EDEF4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 July 2019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8020F-1E0F-4226-9FBB-49D018C2F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Does Preprocessing Help under Congestion? (PODC'19)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C4992-6D3E-44D0-AAF8-6F381E60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Page </a:t>
            </a:r>
            <a:fld id="{05A5AE1F-4813-4D0A-B870-8FB3219A412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50D735-6741-4453-B8A5-D8F11F9DC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82B599-1E13-408D-8D6C-3D1F609F292D}"/>
                  </a:ext>
                </a:extLst>
              </p:cNvPr>
              <p:cNvSpPr txBox="1"/>
              <p:nvPr/>
            </p:nvSpPr>
            <p:spPr>
              <a:xfrm>
                <a:off x="6172200" y="4077586"/>
                <a:ext cx="5959549" cy="1477328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Idea of the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SUPPORTED </a:t>
                </a:r>
                <a:r>
                  <a:rPr lang="en-US" dirty="0">
                    <a:solidFill>
                      <a:schemeClr val="bg1"/>
                    </a:solidFill>
                  </a:rPr>
                  <a:t>model (Schmid and </a:t>
                </a:r>
                <a:r>
                  <a:rPr lang="en-US" dirty="0" err="1">
                    <a:solidFill>
                      <a:schemeClr val="bg1"/>
                    </a:solidFill>
                  </a:rPr>
                  <a:t>Suomela</a:t>
                </a:r>
                <a:r>
                  <a:rPr lang="en-US" dirty="0">
                    <a:solidFill>
                      <a:schemeClr val="bg1"/>
                    </a:solidFill>
                  </a:rPr>
                  <a:t>, 2013)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</a:rPr>
                  <a:t>Perform any preprocessing on communication graph H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solidFill>
                      <a:schemeClr val="bg1"/>
                    </a:solidFill>
                  </a:rPr>
                  <a:t>Solve problem for subgraph G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H in </a:t>
                </a:r>
                <a:r>
                  <a:rPr lang="en-US" dirty="0" err="1">
                    <a:solidFill>
                      <a:schemeClr val="bg1"/>
                    </a:solidFill>
                  </a:rPr>
                  <a:t>eg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i="1" dirty="0">
                    <a:solidFill>
                      <a:schemeClr val="bg1"/>
                    </a:solidFill>
                  </a:rPr>
                  <a:t>CONGEST</a:t>
                </a:r>
                <a:r>
                  <a:rPr lang="en-US" dirty="0">
                    <a:solidFill>
                      <a:schemeClr val="bg1"/>
                    </a:solidFill>
                  </a:rPr>
                  <a:t> model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Use preprocessing information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Communicate on H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82B599-1E13-408D-8D6C-3D1F609F2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077586"/>
                <a:ext cx="5959549" cy="1477328"/>
              </a:xfrm>
              <a:prstGeom prst="rect">
                <a:avLst/>
              </a:prstGeom>
              <a:blipFill>
                <a:blip r:embed="rId2"/>
                <a:stretch>
                  <a:fillRect l="-921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6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ECB60B-C7F6-439D-8997-E971315BE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2276475"/>
            <a:ext cx="11915148" cy="3673475"/>
          </a:xfrm>
        </p:spPr>
        <p:txBody>
          <a:bodyPr/>
          <a:lstStyle/>
          <a:p>
            <a:r>
              <a:rPr lang="de-DE" b="1" i="1" dirty="0" err="1"/>
              <a:t>Congested</a:t>
            </a:r>
            <a:r>
              <a:rPr lang="de-DE" b="1" i="1" dirty="0"/>
              <a:t> Clique</a:t>
            </a:r>
          </a:p>
          <a:p>
            <a:pPr lvl="1"/>
            <a:r>
              <a:rPr lang="de-DE" sz="1800" dirty="0" err="1"/>
              <a:t>Introduced</a:t>
            </a:r>
            <a:r>
              <a:rPr lang="de-DE" sz="1800" dirty="0"/>
              <a:t> at SPAA 2003: </a:t>
            </a:r>
            <a:r>
              <a:rPr lang="en-US" sz="1800" dirty="0" err="1"/>
              <a:t>Lotker</a:t>
            </a:r>
            <a:r>
              <a:rPr lang="en-US" sz="1800" dirty="0"/>
              <a:t>, Pavlov, </a:t>
            </a:r>
            <a:r>
              <a:rPr lang="en-US" sz="1800" dirty="0" err="1"/>
              <a:t>Patt</a:t>
            </a:r>
            <a:r>
              <a:rPr lang="en-US" sz="1800" dirty="0"/>
              <a:t>-Shamir, Peleg</a:t>
            </a:r>
          </a:p>
          <a:p>
            <a:pPr lvl="2"/>
            <a:r>
              <a:rPr lang="en-US" sz="1800" dirty="0"/>
              <a:t>Analogy: </a:t>
            </a:r>
            <a:r>
              <a:rPr lang="en-US" sz="1800" i="1" dirty="0"/>
              <a:t>SUPPORTED CONGEST </a:t>
            </a:r>
            <a:r>
              <a:rPr lang="en-US" sz="1800" dirty="0"/>
              <a:t>model if communication graph H is a clique</a:t>
            </a:r>
          </a:p>
          <a:p>
            <a:endParaRPr lang="en-US" dirty="0"/>
          </a:p>
          <a:p>
            <a:r>
              <a:rPr lang="en-US" b="1" i="1" dirty="0"/>
              <a:t>SUPPORTED</a:t>
            </a:r>
            <a:r>
              <a:rPr lang="en-US" dirty="0"/>
              <a:t> model </a:t>
            </a:r>
          </a:p>
          <a:p>
            <a:pPr lvl="1"/>
            <a:r>
              <a:rPr lang="en-US" sz="1800" dirty="0"/>
              <a:t>Introduced for </a:t>
            </a:r>
            <a:r>
              <a:rPr lang="en-US" sz="1800" i="1" dirty="0"/>
              <a:t>LOCAL</a:t>
            </a:r>
            <a:r>
              <a:rPr lang="en-US" sz="1800" dirty="0"/>
              <a:t> and </a:t>
            </a:r>
            <a:r>
              <a:rPr lang="en-US" sz="1800" i="1" dirty="0"/>
              <a:t>CONGEST</a:t>
            </a:r>
            <a:r>
              <a:rPr lang="en-US" sz="1800" dirty="0"/>
              <a:t> at </a:t>
            </a:r>
            <a:r>
              <a:rPr lang="en-US" sz="1800" dirty="0" err="1"/>
              <a:t>HotSDN</a:t>
            </a:r>
            <a:r>
              <a:rPr lang="en-US" sz="1800" dirty="0"/>
              <a:t> 2013: Schmid and </a:t>
            </a:r>
            <a:r>
              <a:rPr lang="en-US" sz="1800" dirty="0" err="1"/>
              <a:t>Suomela</a:t>
            </a:r>
            <a:endParaRPr lang="en-US" sz="1800" dirty="0"/>
          </a:p>
          <a:p>
            <a:pPr lvl="1"/>
            <a:r>
              <a:rPr lang="en-US" sz="1800" i="1" dirty="0"/>
              <a:t>CONGEST</a:t>
            </a:r>
            <a:r>
              <a:rPr lang="en-US" sz="1800" dirty="0"/>
              <a:t>: Applications to subgraph detection at OPODIS 2017: Korhonen and Rybicki</a:t>
            </a:r>
          </a:p>
          <a:p>
            <a:pPr lvl="1"/>
            <a:r>
              <a:rPr lang="en-US" sz="1800" i="1" dirty="0"/>
              <a:t>LOCAL</a:t>
            </a:r>
            <a:r>
              <a:rPr lang="en-US" sz="1800" dirty="0"/>
              <a:t>: Approximation bounds and connections to </a:t>
            </a:r>
            <a:r>
              <a:rPr lang="en-US" sz="1800" i="1" dirty="0"/>
              <a:t>SLOCAL</a:t>
            </a:r>
            <a:r>
              <a:rPr lang="en-US" sz="1800" dirty="0"/>
              <a:t> at INFOCOM 2019: Foerster, Hirvonen, </a:t>
            </a:r>
            <a:r>
              <a:rPr lang="en-US" sz="1800" dirty="0" err="1"/>
              <a:t>Suomela</a:t>
            </a:r>
            <a:r>
              <a:rPr lang="en-US" sz="1800" dirty="0"/>
              <a:t>, Schmid</a:t>
            </a:r>
          </a:p>
          <a:p>
            <a:pPr lvl="1"/>
            <a:endParaRPr lang="en-US" dirty="0"/>
          </a:p>
          <a:p>
            <a:r>
              <a:rPr lang="en-US" b="1" dirty="0"/>
              <a:t>This</a:t>
            </a:r>
            <a:r>
              <a:rPr lang="en-US" dirty="0"/>
              <a:t> BA: How do </a:t>
            </a:r>
            <a:r>
              <a:rPr lang="en-US" i="1" dirty="0"/>
              <a:t>CONGEST</a:t>
            </a:r>
            <a:r>
              <a:rPr lang="en-US" dirty="0"/>
              <a:t> lower bounds transfer to the </a:t>
            </a:r>
            <a:r>
              <a:rPr lang="en-US" i="1" dirty="0"/>
              <a:t>SUPPORTED CONGEST </a:t>
            </a:r>
            <a:r>
              <a:rPr lang="en-US" dirty="0"/>
              <a:t>model?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92A23F-FFD2-4E92-95BD-B6A017B0D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 July 2019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DFF17-D754-413D-BDF3-CE10090E2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Does Preprocessing Help under Congestion? (PODC'19)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F4260-0C38-4DD3-B962-E3A953FB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Page </a:t>
            </a:r>
            <a:fld id="{05A5AE1F-4813-4D0A-B870-8FB3219A4125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F1CACD3-3ACE-4939-AE7F-B9BE08079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Brief Background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16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9EF43C-8B00-4993-B643-39000F2DB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2276475"/>
            <a:ext cx="11445595" cy="3988401"/>
          </a:xfrm>
        </p:spPr>
        <p:txBody>
          <a:bodyPr/>
          <a:lstStyle/>
          <a:p>
            <a:r>
              <a:rPr lang="en-US" dirty="0"/>
              <a:t>Common observation: </a:t>
            </a:r>
          </a:p>
          <a:p>
            <a:pPr lvl="1"/>
            <a:r>
              <a:rPr lang="en-US" dirty="0"/>
              <a:t>Many </a:t>
            </a:r>
            <a:r>
              <a:rPr lang="en-US" i="1" dirty="0"/>
              <a:t>CONGEST</a:t>
            </a:r>
            <a:r>
              <a:rPr lang="en-US" dirty="0"/>
              <a:t> lower bounds rely on small cuts</a:t>
            </a:r>
          </a:p>
          <a:p>
            <a:pPr lvl="1"/>
            <a:r>
              <a:rPr lang="en-US" dirty="0"/>
              <a:t>Topology information needs to be transferred over congested cut</a:t>
            </a:r>
          </a:p>
          <a:p>
            <a:pPr marL="182562" lvl="1" indent="0">
              <a:buNone/>
            </a:pPr>
            <a:endParaRPr lang="en-US" dirty="0"/>
          </a:p>
          <a:p>
            <a:r>
              <a:rPr lang="en-US" dirty="0"/>
              <a:t>High-level idea:</a:t>
            </a:r>
          </a:p>
          <a:p>
            <a:pPr lvl="1"/>
            <a:r>
              <a:rPr lang="en-US" dirty="0"/>
              <a:t>If small cut is also present on communication graph, then preprocessing does not help</a:t>
            </a:r>
          </a:p>
          <a:p>
            <a:pPr lvl="1"/>
            <a:r>
              <a:rPr lang="en-US" dirty="0"/>
              <a:t>Topology information of input/problem graph still needs to get across congested cut</a:t>
            </a:r>
          </a:p>
          <a:p>
            <a:pPr lvl="1"/>
            <a:endParaRPr lang="en-US" dirty="0"/>
          </a:p>
          <a:p>
            <a:r>
              <a:rPr lang="en-US" dirty="0"/>
              <a:t>Adapt proof from </a:t>
            </a:r>
            <a:r>
              <a:rPr lang="en-US" dirty="0" err="1"/>
              <a:t>Abboud</a:t>
            </a:r>
            <a:r>
              <a:rPr lang="en-US" dirty="0"/>
              <a:t>, Censor-Hillel, Khoury, Paz (</a:t>
            </a:r>
            <a:r>
              <a:rPr lang="en-US" dirty="0" err="1"/>
              <a:t>arXiv</a:t>
            </a:r>
            <a:r>
              <a:rPr lang="en-US" dirty="0"/>
              <a:t> 2019)</a:t>
            </a:r>
          </a:p>
          <a:p>
            <a:pPr lvl="1"/>
            <a:r>
              <a:rPr lang="en-US" i="1" dirty="0"/>
              <a:t>Family of lower bound graphs </a:t>
            </a:r>
            <a:r>
              <a:rPr lang="en-US" dirty="0"/>
              <a:t>construction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976D5-EA32-421A-AF1F-87A6F65B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 July 2019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A405B-812A-41B0-91FB-882E9E1F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Does Preprocessing Help under Congestion? (PODC'19)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818B7-F945-46A7-B6EF-6047BC57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Page </a:t>
            </a:r>
            <a:fld id="{05A5AE1F-4813-4D0A-B870-8FB3219A4125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0119EEB-940E-4BBD-8386-F6E62969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Many Communication-</a:t>
            </a:r>
            <a:r>
              <a:rPr lang="de-DE" dirty="0" err="1"/>
              <a:t>Complexity</a:t>
            </a:r>
            <a:r>
              <a:rPr lang="de-DE" dirty="0"/>
              <a:t> Bounds Transfer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9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2403760F-2B8F-480B-A82A-05E4E39CC19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91034240"/>
                  </p:ext>
                </p:extLst>
              </p:nvPr>
            </p:nvGraphicFramePr>
            <p:xfrm>
              <a:off x="115330" y="2272641"/>
              <a:ext cx="11961339" cy="36434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70912">
                      <a:extLst>
                        <a:ext uri="{9D8B030D-6E8A-4147-A177-3AD203B41FA5}">
                          <a16:colId xmlns:a16="http://schemas.microsoft.com/office/drawing/2014/main" val="3167156414"/>
                        </a:ext>
                      </a:extLst>
                    </a:gridCol>
                    <a:gridCol w="9490427">
                      <a:extLst>
                        <a:ext uri="{9D8B030D-6E8A-4147-A177-3AD203B41FA5}">
                          <a16:colId xmlns:a16="http://schemas.microsoft.com/office/drawing/2014/main" val="1853665224"/>
                        </a:ext>
                      </a:extLst>
                    </a:gridCol>
                  </a:tblGrid>
                  <a:tr h="381963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Lower </a:t>
                          </a:r>
                          <a:r>
                            <a:rPr lang="de-DE" dirty="0" err="1"/>
                            <a:t>bound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Problem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2776275"/>
                      </a:ext>
                    </a:extLst>
                  </a:tr>
                  <a:tr h="402338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el-G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l-G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1/2</m:t>
                                        </m:r>
                                      </m:sup>
                                    </m:s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func>
                                      <m:func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de-DE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4-cycle [</a:t>
                          </a:r>
                          <a:r>
                            <a:rPr lang="en-US" sz="1600" i="1" dirty="0"/>
                            <a:t>Drucker, Kuhn, </a:t>
                          </a:r>
                          <a:r>
                            <a:rPr lang="en-US" sz="1600" i="1" dirty="0" err="1"/>
                            <a:t>Oshman</a:t>
                          </a:r>
                          <a:r>
                            <a:rPr lang="en-US" sz="1600" i="1" dirty="0"/>
                            <a:t> PODC’14</a:t>
                          </a:r>
                          <a:r>
                            <a:rPr lang="en-US" dirty="0"/>
                            <a:t>], 2k-cycle [</a:t>
                          </a:r>
                          <a:r>
                            <a:rPr lang="en-US" sz="1600" i="1" dirty="0"/>
                            <a:t>Korhonen, Rybicki OPODIS’17</a:t>
                          </a:r>
                          <a:r>
                            <a:rPr lang="en-US" dirty="0"/>
                            <a:t>], Girth ((2 − </a:t>
                          </a:r>
                          <a:r>
                            <a:rPr lang="el-GR" dirty="0"/>
                            <a:t>ε)-</a:t>
                          </a:r>
                          <a:r>
                            <a:rPr lang="en-US" dirty="0" err="1"/>
                            <a:t>apx</a:t>
                          </a:r>
                          <a:r>
                            <a:rPr lang="en-US" dirty="0"/>
                            <a:t>.) [</a:t>
                          </a:r>
                          <a:r>
                            <a:rPr lang="en-US" sz="1600" i="1" dirty="0" err="1"/>
                            <a:t>Frischknecht</a:t>
                          </a:r>
                          <a:r>
                            <a:rPr lang="en-US" sz="1600" i="1" dirty="0"/>
                            <a:t>, Holzer, Wattenhofer SODA’12</a:t>
                          </a:r>
                          <a:r>
                            <a:rPr lang="en-US" dirty="0"/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6988863"/>
                      </a:ext>
                    </a:extLst>
                  </a:tr>
                  <a:tr h="372016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el-G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func>
                                      <m:func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de-DE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(2k + 1)-cycle [</a:t>
                          </a:r>
                          <a:r>
                            <a:rPr lang="en-US" sz="1600" i="1" dirty="0"/>
                            <a:t>DKO PODC’14</a:t>
                          </a:r>
                          <a:r>
                            <a:rPr lang="en-US" dirty="0"/>
                            <a:t>], APSP, Diameter ((3/2 − </a:t>
                          </a:r>
                          <a:r>
                            <a:rPr lang="el-GR" dirty="0"/>
                            <a:t>ε)-</a:t>
                          </a:r>
                          <a:r>
                            <a:rPr lang="en-US" dirty="0" err="1"/>
                            <a:t>apx</a:t>
                          </a:r>
                          <a:r>
                            <a:rPr lang="en-US" dirty="0"/>
                            <a:t>.) [</a:t>
                          </a:r>
                          <a:r>
                            <a:rPr lang="en-US" sz="1600" i="1" dirty="0"/>
                            <a:t>FHW SODA’12</a:t>
                          </a:r>
                          <a:r>
                            <a:rPr lang="en-US" dirty="0"/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0716261"/>
                      </a:ext>
                    </a:extLst>
                  </a:tr>
                  <a:tr h="402338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el-G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/(</m:t>
                                    </m:r>
                                    <m:func>
                                      <m:func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de-DE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)²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Diameter on sparse graphs [</a:t>
                          </a:r>
                          <a:r>
                            <a:rPr lang="en-US" sz="1600" i="1" dirty="0" err="1"/>
                            <a:t>Abboud</a:t>
                          </a:r>
                          <a:r>
                            <a:rPr lang="en-US" sz="1600" i="1" dirty="0"/>
                            <a:t>, Censor-Hillel, Khoury DISC’16</a:t>
                          </a:r>
                          <a:r>
                            <a:rPr lang="en-US" dirty="0"/>
                            <a:t>]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8529039"/>
                      </a:ext>
                    </a:extLst>
                  </a:tr>
                  <a:tr h="402338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el-G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/(</m:t>
                                    </m:r>
                                    <m:func>
                                      <m:func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de-DE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)³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On sparse graphs: Diameter and radius ((3/2 − </a:t>
                          </a:r>
                          <a:r>
                            <a:rPr lang="el-GR" dirty="0"/>
                            <a:t>ε)-</a:t>
                          </a:r>
                          <a:r>
                            <a:rPr lang="en-US" dirty="0" err="1"/>
                            <a:t>apx</a:t>
                          </a:r>
                          <a:r>
                            <a:rPr lang="en-US" dirty="0"/>
                            <a:t>.), eccentricities ((5/3 − </a:t>
                          </a:r>
                          <a:r>
                            <a:rPr lang="el-GR" dirty="0"/>
                            <a:t>ε)-</a:t>
                          </a:r>
                          <a:r>
                            <a:rPr lang="en-US" dirty="0" err="1"/>
                            <a:t>apx</a:t>
                          </a:r>
                          <a:r>
                            <a:rPr lang="en-US" dirty="0"/>
                            <a:t>.) [</a:t>
                          </a:r>
                          <a:r>
                            <a:rPr lang="en-US" sz="1600" i="1" dirty="0"/>
                            <a:t>ACHK DISC’16</a:t>
                          </a:r>
                          <a:r>
                            <a:rPr lang="en-US" dirty="0"/>
                            <a:t>]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1884274"/>
                      </a:ext>
                    </a:extLst>
                  </a:tr>
                  <a:tr h="40233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el-G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l-G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2−1/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p>
                                    </m:s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func>
                                      <m:func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de-DE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de-DE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k</m:t>
                                        </m:r>
                                        <m:r>
                                          <a:rPr lang="de-DE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de-DE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Subgraph detection (for any k) [</a:t>
                          </a:r>
                          <a:r>
                            <a:rPr lang="en-US" sz="1600" i="1" dirty="0"/>
                            <a:t>Fischer, </a:t>
                          </a:r>
                          <a:r>
                            <a:rPr lang="en-US" sz="1600" i="1" dirty="0" err="1"/>
                            <a:t>Gonen</a:t>
                          </a:r>
                          <a:r>
                            <a:rPr lang="en-US" sz="1600" i="1" dirty="0"/>
                            <a:t>, Kuhn, </a:t>
                          </a:r>
                          <a:r>
                            <a:rPr lang="en-US" sz="1600" i="1" dirty="0" err="1"/>
                            <a:t>Oshman</a:t>
                          </a:r>
                          <a:r>
                            <a:rPr lang="en-US" sz="1600" i="1" dirty="0"/>
                            <a:t> SPAA’18</a:t>
                          </a:r>
                          <a:r>
                            <a:rPr lang="en-US" dirty="0"/>
                            <a:t>]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8211846"/>
                      </a:ext>
                    </a:extLst>
                  </a:tr>
                  <a:tr h="40233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el-G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²/(</m:t>
                                    </m:r>
                                    <m:func>
                                      <m:func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de-DE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)²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Min. vertex cover, max. independent set, </a:t>
                          </a:r>
                          <a:r>
                            <a:rPr lang="en-US" dirty="0" err="1"/>
                            <a:t>chrom</a:t>
                          </a:r>
                          <a:r>
                            <a:rPr lang="en-US" dirty="0"/>
                            <a:t>. number ((4/3 − ε)-</a:t>
                          </a:r>
                          <a:r>
                            <a:rPr lang="en-US" dirty="0" err="1"/>
                            <a:t>apx</a:t>
                          </a:r>
                          <a:r>
                            <a:rPr lang="en-US" dirty="0"/>
                            <a:t>.), weighted 8-cycle </a:t>
                          </a:r>
                          <a:br>
                            <a:rPr lang="en-US" dirty="0"/>
                          </a:br>
                          <a:r>
                            <a:rPr lang="en-US" dirty="0"/>
                            <a:t>[</a:t>
                          </a:r>
                          <a:r>
                            <a:rPr lang="en-US" sz="1600" i="1" dirty="0"/>
                            <a:t>Censor-Hillel, Khoury, Paz DISC’17</a:t>
                          </a:r>
                          <a:r>
                            <a:rPr lang="en-US" dirty="0"/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7712860"/>
                      </a:ext>
                    </a:extLst>
                  </a:tr>
                  <a:tr h="40233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el-G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²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Identical subgraphs (deterministic only) [</a:t>
                          </a:r>
                          <a:r>
                            <a:rPr lang="en-US" sz="1600" i="1" dirty="0"/>
                            <a:t>CHKP DISC’17</a:t>
                          </a:r>
                          <a:r>
                            <a:rPr lang="en-US" dirty="0"/>
                            <a:t>]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9105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2403760F-2B8F-480B-A82A-05E4E39CC19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91034240"/>
                  </p:ext>
                </p:extLst>
              </p:nvPr>
            </p:nvGraphicFramePr>
            <p:xfrm>
              <a:off x="115330" y="2272641"/>
              <a:ext cx="11961339" cy="36434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70912">
                      <a:extLst>
                        <a:ext uri="{9D8B030D-6E8A-4147-A177-3AD203B41FA5}">
                          <a16:colId xmlns:a16="http://schemas.microsoft.com/office/drawing/2014/main" val="3167156414"/>
                        </a:ext>
                      </a:extLst>
                    </a:gridCol>
                    <a:gridCol w="9490427">
                      <a:extLst>
                        <a:ext uri="{9D8B030D-6E8A-4147-A177-3AD203B41FA5}">
                          <a16:colId xmlns:a16="http://schemas.microsoft.com/office/drawing/2014/main" val="1853665224"/>
                        </a:ext>
                      </a:extLst>
                    </a:gridCol>
                  </a:tblGrid>
                  <a:tr h="381963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Lower </a:t>
                          </a:r>
                          <a:r>
                            <a:rPr lang="de-DE" dirty="0" err="1"/>
                            <a:t>bound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Problem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277627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6" t="-64762" r="-384729" b="-4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4-cycle [</a:t>
                          </a:r>
                          <a:r>
                            <a:rPr lang="en-US" sz="1600" i="1" dirty="0"/>
                            <a:t>Drucker, Kuhn, </a:t>
                          </a:r>
                          <a:r>
                            <a:rPr lang="en-US" sz="1600" i="1" dirty="0" err="1"/>
                            <a:t>Oshman</a:t>
                          </a:r>
                          <a:r>
                            <a:rPr lang="en-US" sz="1600" i="1" dirty="0"/>
                            <a:t> PODC’14</a:t>
                          </a:r>
                          <a:r>
                            <a:rPr lang="en-US" dirty="0"/>
                            <a:t>], 2k-cycle [</a:t>
                          </a:r>
                          <a:r>
                            <a:rPr lang="en-US" sz="1600" i="1" dirty="0"/>
                            <a:t>Korhonen, Rybicki OPODIS’17</a:t>
                          </a:r>
                          <a:r>
                            <a:rPr lang="en-US" dirty="0"/>
                            <a:t>], Girth ((2 − </a:t>
                          </a:r>
                          <a:r>
                            <a:rPr lang="el-GR" dirty="0"/>
                            <a:t>ε)-</a:t>
                          </a:r>
                          <a:r>
                            <a:rPr lang="en-US" dirty="0" err="1"/>
                            <a:t>apx</a:t>
                          </a:r>
                          <a:r>
                            <a:rPr lang="en-US" dirty="0"/>
                            <a:t>.) [</a:t>
                          </a:r>
                          <a:r>
                            <a:rPr lang="en-US" sz="1600" i="1" dirty="0" err="1"/>
                            <a:t>Frischknecht</a:t>
                          </a:r>
                          <a:r>
                            <a:rPr lang="en-US" sz="1600" i="1" dirty="0"/>
                            <a:t>, Holzer, Wattenhofer SODA’12</a:t>
                          </a:r>
                          <a:r>
                            <a:rPr lang="en-US" dirty="0"/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6988863"/>
                      </a:ext>
                    </a:extLst>
                  </a:tr>
                  <a:tr h="3720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6" t="-283607" r="-384729" b="-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(2k + 1)-cycle [</a:t>
                          </a:r>
                          <a:r>
                            <a:rPr lang="en-US" sz="1600" i="1" dirty="0"/>
                            <a:t>DKO PODC’14</a:t>
                          </a:r>
                          <a:r>
                            <a:rPr lang="en-US" dirty="0"/>
                            <a:t>], APSP, Diameter ((3/2 − </a:t>
                          </a:r>
                          <a:r>
                            <a:rPr lang="el-GR" dirty="0"/>
                            <a:t>ε)-</a:t>
                          </a:r>
                          <a:r>
                            <a:rPr lang="en-US" dirty="0" err="1"/>
                            <a:t>apx</a:t>
                          </a:r>
                          <a:r>
                            <a:rPr lang="en-US" dirty="0"/>
                            <a:t>.) [</a:t>
                          </a:r>
                          <a:r>
                            <a:rPr lang="en-US" sz="1600" i="1" dirty="0"/>
                            <a:t>FHW SODA’12</a:t>
                          </a:r>
                          <a:r>
                            <a:rPr lang="en-US" dirty="0"/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0716261"/>
                      </a:ext>
                    </a:extLst>
                  </a:tr>
                  <a:tr h="4023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6" t="-354545" r="-384729" b="-4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Diameter on sparse graphs [</a:t>
                          </a:r>
                          <a:r>
                            <a:rPr lang="en-US" sz="1600" i="1" dirty="0" err="1"/>
                            <a:t>Abboud</a:t>
                          </a:r>
                          <a:r>
                            <a:rPr lang="en-US" sz="1600" i="1" dirty="0"/>
                            <a:t>, Censor-Hillel, Khoury DISC’16</a:t>
                          </a:r>
                          <a:r>
                            <a:rPr lang="en-US" dirty="0"/>
                            <a:t>]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8529039"/>
                      </a:ext>
                    </a:extLst>
                  </a:tr>
                  <a:tr h="4023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6" t="-454545" r="-384729" b="-37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On sparse graphs: Diameter and radius ((3/2 − </a:t>
                          </a:r>
                          <a:r>
                            <a:rPr lang="el-GR" dirty="0"/>
                            <a:t>ε)-</a:t>
                          </a:r>
                          <a:r>
                            <a:rPr lang="en-US" dirty="0" err="1"/>
                            <a:t>apx</a:t>
                          </a:r>
                          <a:r>
                            <a:rPr lang="en-US" dirty="0"/>
                            <a:t>.), eccentricities ((5/3 − </a:t>
                          </a:r>
                          <a:r>
                            <a:rPr lang="el-GR" dirty="0"/>
                            <a:t>ε)-</a:t>
                          </a:r>
                          <a:r>
                            <a:rPr lang="en-US" dirty="0" err="1"/>
                            <a:t>apx</a:t>
                          </a:r>
                          <a:r>
                            <a:rPr lang="en-US" dirty="0"/>
                            <a:t>.) [</a:t>
                          </a:r>
                          <a:r>
                            <a:rPr lang="en-US" sz="1600" i="1" dirty="0"/>
                            <a:t>ACHK DISC’16</a:t>
                          </a:r>
                          <a:r>
                            <a:rPr lang="en-US" dirty="0"/>
                            <a:t>]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1884274"/>
                      </a:ext>
                    </a:extLst>
                  </a:tr>
                  <a:tr h="4023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6" t="-546269" r="-384729" b="-2686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Subgraph detection (for any k) [</a:t>
                          </a:r>
                          <a:r>
                            <a:rPr lang="en-US" sz="1600" i="1" dirty="0"/>
                            <a:t>Fischer, </a:t>
                          </a:r>
                          <a:r>
                            <a:rPr lang="en-US" sz="1600" i="1" dirty="0" err="1"/>
                            <a:t>Gonen</a:t>
                          </a:r>
                          <a:r>
                            <a:rPr lang="en-US" sz="1600" i="1" dirty="0"/>
                            <a:t>, Kuhn, </a:t>
                          </a:r>
                          <a:r>
                            <a:rPr lang="en-US" sz="1600" i="1" dirty="0" err="1"/>
                            <a:t>Oshman</a:t>
                          </a:r>
                          <a:r>
                            <a:rPr lang="en-US" sz="1600" i="1" dirty="0"/>
                            <a:t> SPAA’18</a:t>
                          </a:r>
                          <a:r>
                            <a:rPr lang="en-US" dirty="0"/>
                            <a:t>]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821184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6" t="-412381" r="-384729" b="-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Min. vertex cover, max. independent set, </a:t>
                          </a:r>
                          <a:r>
                            <a:rPr lang="en-US" dirty="0" err="1"/>
                            <a:t>chrom</a:t>
                          </a:r>
                          <a:r>
                            <a:rPr lang="en-US" dirty="0"/>
                            <a:t>. number ((4/3 − ε)-</a:t>
                          </a:r>
                          <a:r>
                            <a:rPr lang="en-US" dirty="0" err="1"/>
                            <a:t>apx</a:t>
                          </a:r>
                          <a:r>
                            <a:rPr lang="en-US" dirty="0"/>
                            <a:t>.), weighted 8-cycle </a:t>
                          </a:r>
                          <a:br>
                            <a:rPr lang="en-US" dirty="0"/>
                          </a:br>
                          <a:r>
                            <a:rPr lang="en-US" dirty="0"/>
                            <a:t>[</a:t>
                          </a:r>
                          <a:r>
                            <a:rPr lang="en-US" sz="1600" i="1" dirty="0"/>
                            <a:t>Censor-Hillel, Khoury, Paz DISC’17</a:t>
                          </a:r>
                          <a:r>
                            <a:rPr lang="en-US" dirty="0"/>
                            <a:t>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7712860"/>
                      </a:ext>
                    </a:extLst>
                  </a:tr>
                  <a:tr h="4023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6" t="-815152" r="-384729" b="-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Identical subgraphs (deterministic only) [</a:t>
                          </a:r>
                          <a:r>
                            <a:rPr lang="en-US" sz="1600" i="1" dirty="0"/>
                            <a:t>CHKP DISC’17</a:t>
                          </a:r>
                          <a:r>
                            <a:rPr lang="en-US" dirty="0"/>
                            <a:t>]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79105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1CFFA2-ECEF-4794-ADBE-A4C1CB881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 July 2019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ED663-C382-4116-9DED-A11A62B5B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Does Preprocessing Help under Congestion? (PODC'19)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053F-3A0B-4620-98E1-5CEA7CED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Page </a:t>
            </a:r>
            <a:fld id="{05A5AE1F-4813-4D0A-B870-8FB3219A4125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D0CADA1-CF90-45F7-A858-0B771E70B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1332186"/>
            <a:ext cx="9928440" cy="820064"/>
          </a:xfrm>
        </p:spPr>
        <p:txBody>
          <a:bodyPr/>
          <a:lstStyle/>
          <a:p>
            <a:r>
              <a:rPr lang="de-DE" dirty="0"/>
              <a:t>T</a:t>
            </a:r>
            <a:r>
              <a:rPr lang="en-US" dirty="0" err="1"/>
              <a:t>ransfer</a:t>
            </a:r>
            <a:r>
              <a:rPr lang="en-US" dirty="0"/>
              <a:t> of Lower Bounds from </a:t>
            </a:r>
            <a:r>
              <a:rPr lang="en-US" i="1" dirty="0"/>
              <a:t>CONGEST</a:t>
            </a:r>
            <a:r>
              <a:rPr lang="en-US" dirty="0"/>
              <a:t> to </a:t>
            </a:r>
            <a:r>
              <a:rPr lang="en-US" i="1" dirty="0"/>
              <a:t>SUPPORTED CONGEST</a:t>
            </a:r>
          </a:p>
        </p:txBody>
      </p:sp>
    </p:spTree>
    <p:extLst>
      <p:ext uri="{BB962C8B-B14F-4D97-AF65-F5344CB8AC3E}">
        <p14:creationId xmlns:p14="http://schemas.microsoft.com/office/powerpoint/2010/main" val="294897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E53D8D-A999-4BA9-B371-695C864F6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2276475"/>
            <a:ext cx="11500478" cy="367347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We investigated the power of </a:t>
            </a:r>
            <a:r>
              <a:rPr lang="en-US" b="1" dirty="0"/>
              <a:t>preprocessing</a:t>
            </a:r>
            <a:r>
              <a:rPr lang="en-US" dirty="0"/>
              <a:t> in the </a:t>
            </a:r>
            <a:r>
              <a:rPr lang="en-US" i="1" dirty="0"/>
              <a:t>CONGEST</a:t>
            </a:r>
            <a:r>
              <a:rPr lang="en-US" dirty="0"/>
              <a:t> model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dirty="0"/>
              <a:t>Many CONGEST lower bounds hold even under arbitrary </a:t>
            </a:r>
            <a:r>
              <a:rPr lang="en-US" b="1" dirty="0"/>
              <a:t>preprocessing</a:t>
            </a:r>
          </a:p>
          <a:p>
            <a:pPr lvl="1"/>
            <a:r>
              <a:rPr lang="en-US" sz="1800" dirty="0"/>
              <a:t>Is SUPPORTED CONGEST maybe the proper way to look at lower bounds?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dirty="0"/>
              <a:t>Is there a “proper” </a:t>
            </a:r>
            <a:r>
              <a:rPr lang="en-US" b="1" dirty="0"/>
              <a:t>separation</a:t>
            </a:r>
            <a:r>
              <a:rPr lang="en-US" dirty="0"/>
              <a:t> between </a:t>
            </a:r>
            <a:r>
              <a:rPr lang="en-US" i="1" dirty="0"/>
              <a:t>CONGEST </a:t>
            </a:r>
            <a:r>
              <a:rPr lang="en-US" dirty="0"/>
              <a:t>and </a:t>
            </a:r>
            <a:r>
              <a:rPr lang="en-US" i="1" dirty="0"/>
              <a:t>SUPPORTED CONGEST </a:t>
            </a:r>
            <a:r>
              <a:rPr lang="en-US" dirty="0"/>
              <a:t>for </a:t>
            </a:r>
            <a:r>
              <a:rPr lang="en-US" b="1" dirty="0"/>
              <a:t>general graphs</a:t>
            </a:r>
            <a:r>
              <a:rPr lang="en-US" dirty="0"/>
              <a:t>?</a:t>
            </a:r>
          </a:p>
          <a:p>
            <a:pPr lvl="1"/>
            <a:r>
              <a:rPr lang="en-US" sz="2000" dirty="0"/>
              <a:t>“Proper”: Without relying on identifiers and graph size?</a:t>
            </a:r>
          </a:p>
          <a:p>
            <a:pPr lvl="2"/>
            <a:r>
              <a:rPr lang="en-US" sz="1800" dirty="0"/>
              <a:t>Note: Easy on restricted graph classes, e.g., if H has small chromatic number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ABB42D-B1AA-4ED0-8ED3-56BBB82EF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 July 2019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B92C4-6432-40F2-8079-797FF584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Does Preprocessing Help under Congestion? (PODC'19)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5D435-892F-4E9D-9BE7-A5842CA89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Page </a:t>
            </a:r>
            <a:fld id="{05A5AE1F-4813-4D0A-B870-8FB3219A4125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C534986-A603-4EDA-8D79-A3123CC7A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and Outlook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4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41A95-D47A-4D62-A53C-6C6208E7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31 July 2019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1FB76-7989-4851-BCA9-5B57BA53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Does Preprocessing Help under Congestion? (PODC'19)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0B99B-45FE-4CD9-B114-40DE0962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GB"/>
              <a:t>Page </a:t>
            </a:r>
            <a:fld id="{05A5AE1F-4813-4D0A-B870-8FB3219A4125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0A8F062-A8D2-4866-B404-0DBFAEBA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0D1878-1463-4009-8742-E6C9563EE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2371592"/>
            <a:ext cx="5534025" cy="33324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0A614C-0408-45E2-AB57-58BA6C274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616" y="2371592"/>
            <a:ext cx="5564397" cy="280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3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8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6" r="86"/>
          <a:stretch/>
        </p:blipFill>
        <p:spPr/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407988" y="1645001"/>
            <a:ext cx="11376024" cy="612759"/>
          </a:xfrm>
        </p:spPr>
        <p:txBody>
          <a:bodyPr/>
          <a:lstStyle/>
          <a:p>
            <a:r>
              <a:rPr lang="en-US" dirty="0"/>
              <a:t>BA: Does Preprocessing Help under Congestion?</a:t>
            </a:r>
            <a:endParaRPr lang="en-US" noProof="0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>
          <a:xfrm>
            <a:off x="404256" y="2344120"/>
            <a:ext cx="11376025" cy="293470"/>
          </a:xfrm>
        </p:spPr>
        <p:txBody>
          <a:bodyPr/>
          <a:lstStyle/>
          <a:p>
            <a:r>
              <a:rPr lang="en-US" u="sng" noProof="0" dirty="0"/>
              <a:t>Klaus-Tycho Foerster</a:t>
            </a:r>
            <a:r>
              <a:rPr lang="en-US" noProof="0" dirty="0"/>
              <a:t>, Janne H. </a:t>
            </a:r>
            <a:r>
              <a:rPr lang="en-US" dirty="0"/>
              <a:t>Korhonen (IST Austria), Joel Rybicki (IST Austria), Stefan Schmid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93179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LANGUAGE" val="English UK"/>
</p:tagLst>
</file>

<file path=ppt/theme/theme1.xml><?xml version="1.0" encoding="utf-8"?>
<a:theme xmlns:a="http://schemas.openxmlformats.org/drawingml/2006/main" name="Universität Wien Klassische Präsenation">
  <a:themeElements>
    <a:clrScheme name="Uni Wien">
      <a:dk1>
        <a:sysClr val="windowText" lastClr="000000"/>
      </a:dk1>
      <a:lt1>
        <a:sysClr val="window" lastClr="FFFFFF"/>
      </a:lt1>
      <a:dk2>
        <a:srgbClr val="666666"/>
      </a:dk2>
      <a:lt2>
        <a:srgbClr val="E0E0E0"/>
      </a:lt2>
      <a:accent1>
        <a:srgbClr val="0063A6"/>
      </a:accent1>
      <a:accent2>
        <a:srgbClr val="A71C49"/>
      </a:accent2>
      <a:accent3>
        <a:srgbClr val="DD4814"/>
      </a:accent3>
      <a:accent4>
        <a:srgbClr val="F6A800"/>
      </a:accent4>
      <a:accent5>
        <a:srgbClr val="94C154"/>
      </a:accent5>
      <a:accent6>
        <a:srgbClr val="11897A"/>
      </a:accent6>
      <a:hlink>
        <a:srgbClr val="0063A6"/>
      </a:hlink>
      <a:folHlink>
        <a:srgbClr val="0063A6"/>
      </a:folHlink>
    </a:clrScheme>
    <a:fontScheme name="Uni_Wien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Subtile Körper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90000"/>
          </a:schemeClr>
        </a:solidFill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ample_traditional_Calibri.potx" id="{341EA48D-BE0F-4C55-A480-E7AF7256C6F2}" vid="{326FADBE-9A44-4332-9BC9-410FD65112F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 Wien Promotion">
      <a:majorFont>
        <a:latin typeface="Source Sans Pro Ligh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ät Wien Klassisch">
      <a:majorFont>
        <a:latin typeface="Source Sans Pro Semibold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Sample_traditional_Calibri</Template>
  <TotalTime>1054</TotalTime>
  <Words>645</Words>
  <Application>Microsoft Office PowerPoint</Application>
  <PresentationFormat>Widescreen</PresentationFormat>
  <Paragraphs>90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Source Sans Pro</vt:lpstr>
      <vt:lpstr>Source Sans Pro Light</vt:lpstr>
      <vt:lpstr>Source Sans Pro Semibold</vt:lpstr>
      <vt:lpstr>Universität Wien Klassische Präsenation</vt:lpstr>
      <vt:lpstr>BA: Does Preprocessing Help under Congestion?</vt:lpstr>
      <vt:lpstr>Motivation </vt:lpstr>
      <vt:lpstr>Brief Background</vt:lpstr>
      <vt:lpstr>Many Communication-Complexity Bounds Transfer</vt:lpstr>
      <vt:lpstr>Transfer of Lower Bounds from CONGEST to SUPPORTED CONGEST</vt:lpstr>
      <vt:lpstr>Summary and Outlook</vt:lpstr>
      <vt:lpstr>References</vt:lpstr>
      <vt:lpstr>BA: Does Preprocessing Help under Congestion?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for traditional presentations</dc:title>
  <dc:creator>Klaus-Tycho Förster</dc:creator>
  <cp:lastModifiedBy>Klaus-Tycho Förster</cp:lastModifiedBy>
  <cp:revision>145</cp:revision>
  <dcterms:created xsi:type="dcterms:W3CDTF">2018-04-04T12:43:21Z</dcterms:created>
  <dcterms:modified xsi:type="dcterms:W3CDTF">2019-08-02T14:00:45Z</dcterms:modified>
</cp:coreProperties>
</file>