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75" r:id="rId13"/>
    <p:sldId id="269" r:id="rId14"/>
    <p:sldId id="277" r:id="rId15"/>
    <p:sldId id="276" r:id="rId16"/>
    <p:sldId id="279" r:id="rId17"/>
    <p:sldId id="278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Variação</a:t>
            </a:r>
          </a:p>
        </c:rich>
      </c:tx>
      <c:layout>
        <c:manualLayout>
          <c:xMode val="edge"/>
          <c:yMode val="edge"/>
          <c:x val="0.43841282602824022"/>
          <c:y val="0.13541840612612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Plan1!$A$1:$A$110</c:f>
              <c:numCache>
                <c:formatCode>0.000000</c:formatCode>
                <c:ptCount val="110"/>
                <c:pt idx="0">
                  <c:v>-3.3670000000000002E-3</c:v>
                </c:pt>
                <c:pt idx="1">
                  <c:v>-0.34007900000000002</c:v>
                </c:pt>
                <c:pt idx="2">
                  <c:v>-0.67679</c:v>
                </c:pt>
                <c:pt idx="3">
                  <c:v>-1.0135019999999999</c:v>
                </c:pt>
                <c:pt idx="4">
                  <c:v>-1.350214</c:v>
                </c:pt>
                <c:pt idx="5">
                  <c:v>-1.6869259999999999</c:v>
                </c:pt>
                <c:pt idx="6">
                  <c:v>-2.0236369999999999</c:v>
                </c:pt>
                <c:pt idx="7">
                  <c:v>-2.3603489999999998</c:v>
                </c:pt>
                <c:pt idx="8">
                  <c:v>-2.6970610000000002</c:v>
                </c:pt>
                <c:pt idx="9">
                  <c:v>-3.0337719999999999</c:v>
                </c:pt>
                <c:pt idx="10">
                  <c:v>-3.3704839999999998</c:v>
                </c:pt>
                <c:pt idx="11">
                  <c:v>-3.0304000000000001E-2</c:v>
                </c:pt>
                <c:pt idx="12">
                  <c:v>-3.0607090000000001</c:v>
                </c:pt>
                <c:pt idx="13">
                  <c:v>-6.0911140000000001</c:v>
                </c:pt>
                <c:pt idx="14">
                  <c:v>-9.1215189999999993</c:v>
                </c:pt>
                <c:pt idx="15">
                  <c:v>-12.151923999999999</c:v>
                </c:pt>
                <c:pt idx="16">
                  <c:v>-15.182328999999999</c:v>
                </c:pt>
                <c:pt idx="17">
                  <c:v>-18.212734000000001</c:v>
                </c:pt>
                <c:pt idx="18">
                  <c:v>-21.243138999999999</c:v>
                </c:pt>
                <c:pt idx="19">
                  <c:v>-24.273544000000001</c:v>
                </c:pt>
                <c:pt idx="20">
                  <c:v>-27.303948999999999</c:v>
                </c:pt>
                <c:pt idx="21">
                  <c:v>-30.334354000000001</c:v>
                </c:pt>
                <c:pt idx="22">
                  <c:v>-2.6936999999999999E-2</c:v>
                </c:pt>
                <c:pt idx="23">
                  <c:v>-2.7206299999999999</c:v>
                </c:pt>
                <c:pt idx="24">
                  <c:v>-5.4143239999999997</c:v>
                </c:pt>
                <c:pt idx="25">
                  <c:v>-8.1080170000000003</c:v>
                </c:pt>
                <c:pt idx="26">
                  <c:v>-10.80171</c:v>
                </c:pt>
                <c:pt idx="27">
                  <c:v>-13.495404000000001</c:v>
                </c:pt>
                <c:pt idx="28">
                  <c:v>-41.375129999999999</c:v>
                </c:pt>
                <c:pt idx="29">
                  <c:v>-41.375129999999999</c:v>
                </c:pt>
                <c:pt idx="30">
                  <c:v>-41.375129999999999</c:v>
                </c:pt>
                <c:pt idx="31">
                  <c:v>-41.375129999999999</c:v>
                </c:pt>
                <c:pt idx="32">
                  <c:v>-41.375129999999999</c:v>
                </c:pt>
                <c:pt idx="33">
                  <c:v>-5.7241E-2</c:v>
                </c:pt>
                <c:pt idx="34">
                  <c:v>-5.7813400000000001</c:v>
                </c:pt>
                <c:pt idx="35">
                  <c:v>-11.505438</c:v>
                </c:pt>
                <c:pt idx="36">
                  <c:v>-17.229536</c:v>
                </c:pt>
                <c:pt idx="37">
                  <c:v>-22.953634000000001</c:v>
                </c:pt>
                <c:pt idx="38">
                  <c:v>-28.677731999999999</c:v>
                </c:pt>
                <c:pt idx="39">
                  <c:v>-59.587864000000003</c:v>
                </c:pt>
                <c:pt idx="40">
                  <c:v>-62.618271</c:v>
                </c:pt>
                <c:pt idx="41">
                  <c:v>-65.648674</c:v>
                </c:pt>
                <c:pt idx="42">
                  <c:v>-68.679077000000007</c:v>
                </c:pt>
                <c:pt idx="43">
                  <c:v>-71.709487999999993</c:v>
                </c:pt>
                <c:pt idx="44">
                  <c:v>-3.0304000000000001E-2</c:v>
                </c:pt>
                <c:pt idx="45">
                  <c:v>-3.0607090000000001</c:v>
                </c:pt>
                <c:pt idx="46">
                  <c:v>-6.0911140000000001</c:v>
                </c:pt>
                <c:pt idx="47">
                  <c:v>-9.1215189999999993</c:v>
                </c:pt>
                <c:pt idx="48">
                  <c:v>-12.151923999999999</c:v>
                </c:pt>
                <c:pt idx="49">
                  <c:v>-15.182328999999999</c:v>
                </c:pt>
                <c:pt idx="50">
                  <c:v>-18.212734000000001</c:v>
                </c:pt>
                <c:pt idx="51">
                  <c:v>-103.25263200000001</c:v>
                </c:pt>
                <c:pt idx="52">
                  <c:v>-102.24250000000001</c:v>
                </c:pt>
                <c:pt idx="53">
                  <c:v>-101.23236799999999</c:v>
                </c:pt>
                <c:pt idx="54">
                  <c:v>-100.222229</c:v>
                </c:pt>
                <c:pt idx="55">
                  <c:v>3.3670000000000002E-3</c:v>
                </c:pt>
                <c:pt idx="56">
                  <c:v>0.34007900000000002</c:v>
                </c:pt>
                <c:pt idx="57">
                  <c:v>0.67679</c:v>
                </c:pt>
                <c:pt idx="58">
                  <c:v>1.0135019999999999</c:v>
                </c:pt>
                <c:pt idx="59">
                  <c:v>1.350214</c:v>
                </c:pt>
                <c:pt idx="60">
                  <c:v>1.6869259999999999</c:v>
                </c:pt>
                <c:pt idx="61">
                  <c:v>2.0236369999999999</c:v>
                </c:pt>
                <c:pt idx="62">
                  <c:v>2.3603489999999998</c:v>
                </c:pt>
                <c:pt idx="63">
                  <c:v>2.6970610000000002</c:v>
                </c:pt>
                <c:pt idx="64">
                  <c:v>3.0337719999999999</c:v>
                </c:pt>
                <c:pt idx="65">
                  <c:v>3.3704839999999998</c:v>
                </c:pt>
                <c:pt idx="66">
                  <c:v>3.0304000000000001E-2</c:v>
                </c:pt>
                <c:pt idx="67">
                  <c:v>3.0607090000000001</c:v>
                </c:pt>
                <c:pt idx="68">
                  <c:v>6.0911140000000001</c:v>
                </c:pt>
                <c:pt idx="69">
                  <c:v>9.1215189999999993</c:v>
                </c:pt>
                <c:pt idx="70">
                  <c:v>12.151923999999999</c:v>
                </c:pt>
                <c:pt idx="71">
                  <c:v>15.182328999999999</c:v>
                </c:pt>
                <c:pt idx="72">
                  <c:v>18.212734000000001</c:v>
                </c:pt>
                <c:pt idx="73">
                  <c:v>21.243138999999999</c:v>
                </c:pt>
                <c:pt idx="74">
                  <c:v>24.273544000000001</c:v>
                </c:pt>
                <c:pt idx="75">
                  <c:v>27.303948999999999</c:v>
                </c:pt>
                <c:pt idx="76">
                  <c:v>30.334354000000001</c:v>
                </c:pt>
                <c:pt idx="77">
                  <c:v>2.6936999999999999E-2</c:v>
                </c:pt>
                <c:pt idx="78">
                  <c:v>2.7206299999999999</c:v>
                </c:pt>
                <c:pt idx="79">
                  <c:v>5.4143239999999997</c:v>
                </c:pt>
                <c:pt idx="80">
                  <c:v>8.1080170000000003</c:v>
                </c:pt>
                <c:pt idx="81">
                  <c:v>10.80171</c:v>
                </c:pt>
                <c:pt idx="82">
                  <c:v>13.495404000000001</c:v>
                </c:pt>
                <c:pt idx="83">
                  <c:v>41.375129999999999</c:v>
                </c:pt>
                <c:pt idx="84">
                  <c:v>41.375129999999999</c:v>
                </c:pt>
                <c:pt idx="85">
                  <c:v>41.375129999999999</c:v>
                </c:pt>
                <c:pt idx="86">
                  <c:v>41.375129999999999</c:v>
                </c:pt>
                <c:pt idx="87">
                  <c:v>41.375129999999999</c:v>
                </c:pt>
                <c:pt idx="88">
                  <c:v>5.7241E-2</c:v>
                </c:pt>
                <c:pt idx="89">
                  <c:v>5.7813400000000001</c:v>
                </c:pt>
                <c:pt idx="90">
                  <c:v>11.505438</c:v>
                </c:pt>
                <c:pt idx="91">
                  <c:v>17.229536</c:v>
                </c:pt>
                <c:pt idx="92">
                  <c:v>22.953634000000001</c:v>
                </c:pt>
                <c:pt idx="93">
                  <c:v>28.677731999999999</c:v>
                </c:pt>
                <c:pt idx="94">
                  <c:v>59.587864000000003</c:v>
                </c:pt>
                <c:pt idx="95">
                  <c:v>62.618271</c:v>
                </c:pt>
                <c:pt idx="96">
                  <c:v>65.648674</c:v>
                </c:pt>
                <c:pt idx="97">
                  <c:v>68.679077000000007</c:v>
                </c:pt>
                <c:pt idx="98">
                  <c:v>71.709487999999993</c:v>
                </c:pt>
                <c:pt idx="99">
                  <c:v>3.0304000000000001E-2</c:v>
                </c:pt>
                <c:pt idx="100">
                  <c:v>3.0607090000000001</c:v>
                </c:pt>
                <c:pt idx="101">
                  <c:v>6.0911140000000001</c:v>
                </c:pt>
                <c:pt idx="102">
                  <c:v>9.1215189999999993</c:v>
                </c:pt>
                <c:pt idx="103">
                  <c:v>12.151923999999999</c:v>
                </c:pt>
                <c:pt idx="104">
                  <c:v>15.182328999999999</c:v>
                </c:pt>
                <c:pt idx="105">
                  <c:v>18.212734000000001</c:v>
                </c:pt>
                <c:pt idx="106">
                  <c:v>103.25263200000001</c:v>
                </c:pt>
                <c:pt idx="107">
                  <c:v>102.24250000000001</c:v>
                </c:pt>
                <c:pt idx="108">
                  <c:v>101.23236799999999</c:v>
                </c:pt>
                <c:pt idx="109">
                  <c:v>100.222229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7-476E-8CC2-6CD6B55B2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00928"/>
        <c:axId val="35390592"/>
      </c:lineChart>
      <c:catAx>
        <c:axId val="71100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390592"/>
        <c:crosses val="autoZero"/>
        <c:auto val="1"/>
        <c:lblAlgn val="ctr"/>
        <c:lblOffset val="100"/>
        <c:noMultiLvlLbl val="0"/>
      </c:catAx>
      <c:valAx>
        <c:axId val="3539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10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4697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71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2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24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1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1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1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1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16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7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19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84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1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1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71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7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6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6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24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2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7C1A2C-7DD0-4DEE-BCB5-E6E891E114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6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34C827-80FF-4605-9FF5-17BF859190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796EB4-BF0A-4701-B864-514B37C967F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9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C02EC7-1C6B-4C48-9109-492E4EAB1FC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38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696944-8E59-4D61-BF21-39815B1F0EF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7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595351-FC7A-4C2C-B9EA-1E9EAE9277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8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48792E-A775-4D25-B5A1-655919C3A02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2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884A0-A455-4A8A-876F-78ED09F3959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6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CBE1D7-0BFF-41B4-86B8-3D8428A4120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32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C10BC9-9A10-42D9-A50E-1ABBB82549C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44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E2E8B6-503E-4C97-A53A-81F7B456457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6E5FAD-DA73-443E-9292-610E03BB198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7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C050C5-513F-4D06-BEB4-82CA9DE770C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85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C2E128-7AA5-4B99-B1E4-B2AC4043971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2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78CD02-0112-4F6D-B03F-62A425C2536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9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B3276B-DB3F-4A55-A4DE-3D7CEF006B2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67C2A6-5288-4112-B55C-33B227EB1E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12C0D2F-4F6A-49AC-9DD3-BEA679C269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C363EAE-9907-4B45-A9D4-48A4F70F769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0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5AF074-1009-41DF-B2BA-1784B857EEC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E91C44-88A2-41CB-BBBD-C363783498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1683F0-EFD5-40A8-81F2-3EB914D983B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BED7B283-9E87-42C7-B7AD-883C162789FA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086DE7-2A89-42E6-A164-F101D2064DF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schmitt@catolicasc.org.b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miliano.stack@catolicasc.org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4213" y="83661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>
                <a:latin typeface="Calibri" panose="020F0502020204030204" pitchFamily="34" charset="0"/>
              </a:rPr>
              <a:t>TÉCNICAS PARA MELHORAR O DESEMPENHO DE </a:t>
            </a:r>
            <a:r>
              <a:rPr lang="pt-BR" sz="4400" dirty="0" smtClean="0">
                <a:latin typeface="Calibri" panose="020F0502020204030204" pitchFamily="34" charset="0"/>
              </a:rPr>
              <a:t>ROBÔ</a:t>
            </a:r>
            <a:endParaRPr lang="pt-BR" sz="4400" dirty="0">
              <a:latin typeface="Calibri" panose="020F0502020204030204" pitchFamily="34" charset="0"/>
            </a:endParaRPr>
          </a:p>
          <a:p>
            <a:pPr algn="ctr">
              <a:buClrTx/>
              <a:buFontTx/>
              <a:buNone/>
            </a:pPr>
            <a:r>
              <a:rPr lang="pt-BR" sz="4400" dirty="0">
                <a:latin typeface="Calibri" panose="020F0502020204030204" pitchFamily="34" charset="0"/>
              </a:rPr>
              <a:t>SEGUIDOR DE LINHA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61707" y="2306638"/>
            <a:ext cx="4640263" cy="235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João Pedro Schmitt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Fabrício </a:t>
            </a:r>
            <a:r>
              <a:rPr lang="pt-BR" sz="2200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Ronchi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r>
              <a:rPr lang="pt-BR" sz="2200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Konell</a:t>
            </a: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Emiliano </a:t>
            </a:r>
            <a:r>
              <a:rPr lang="pt-BR" sz="2200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Adamski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r>
              <a:rPr lang="pt-BR" sz="2200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Stack</a:t>
            </a: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Igor Affonso Augustin</a:t>
            </a: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Manfred </a:t>
            </a:r>
            <a:r>
              <a:rPr lang="pt-BR" sz="2200" dirty="0" err="1">
                <a:solidFill>
                  <a:srgbClr val="898989"/>
                </a:solidFill>
                <a:latin typeface="Calibri" panose="020F0502020204030204" pitchFamily="34" charset="0"/>
              </a:rPr>
              <a:t>Heil</a:t>
            </a: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Junior</a:t>
            </a: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Maurício </a:t>
            </a:r>
            <a:r>
              <a:rPr lang="pt-BR" sz="2200" dirty="0" err="1">
                <a:solidFill>
                  <a:srgbClr val="898989"/>
                </a:solidFill>
                <a:latin typeface="Calibri" panose="020F0502020204030204" pitchFamily="34" charset="0"/>
              </a:rPr>
              <a:t>Henning</a:t>
            </a: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77157" y="2272357"/>
            <a:ext cx="3384550" cy="221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0"/>
              </a:spcBef>
              <a:buClrTx/>
              <a:buFontTx/>
              <a:buNone/>
            </a:pP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algn="r">
              <a:spcBef>
                <a:spcPts val="0"/>
              </a:spcBef>
              <a:buClrTx/>
              <a:buFontTx/>
              <a:buNone/>
            </a:pP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Acadêmicos:</a:t>
            </a:r>
          </a:p>
          <a:p>
            <a:pPr algn="r">
              <a:spcBef>
                <a:spcPts val="0"/>
              </a:spcBef>
              <a:buClrTx/>
              <a:buFontTx/>
              <a:buNone/>
            </a:pP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algn="r">
              <a:spcBef>
                <a:spcPts val="0"/>
              </a:spcBef>
              <a:buClrTx/>
              <a:buFontTx/>
              <a:buNone/>
            </a:pPr>
            <a:endParaRPr lang="pt-BR" sz="22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algn="r">
              <a:spcBef>
                <a:spcPts val="0"/>
              </a:spcBef>
              <a:buClrTx/>
              <a:buFontTx/>
              <a:buNone/>
            </a:pP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algn="r">
              <a:spcBef>
                <a:spcPts val="0"/>
              </a:spcBef>
              <a:buClrTx/>
              <a:buFontTx/>
              <a:buNone/>
            </a:pP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 	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Orientador: </a:t>
            </a:r>
          </a:p>
          <a:p>
            <a:pPr algn="r">
              <a:spcBef>
                <a:spcPts val="0"/>
              </a:spcBef>
              <a:buClrTx/>
              <a:buFontTx/>
              <a:buNone/>
            </a:pPr>
            <a:r>
              <a:rPr lang="pt-BR" sz="2200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Coorientador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:</a:t>
            </a: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77157" y="4665637"/>
            <a:ext cx="338455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550"/>
              </a:spcBef>
              <a:buClrTx/>
              <a:buFontTx/>
              <a:buNone/>
            </a:pP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Curso:</a:t>
            </a:r>
          </a:p>
          <a:p>
            <a:pPr algn="r">
              <a:spcBef>
                <a:spcPts val="550"/>
              </a:spcBef>
              <a:buClrTx/>
              <a:buFontTx/>
              <a:buNone/>
            </a:pP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61707" y="4665637"/>
            <a:ext cx="33845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50"/>
              </a:spcBef>
              <a:buClrTx/>
              <a:buFontTx/>
              <a:buNone/>
            </a:pPr>
            <a:r>
              <a:rPr lang="pt-BR" sz="2200" dirty="0">
                <a:solidFill>
                  <a:srgbClr val="898989"/>
                </a:solidFill>
                <a:latin typeface="Calibri" panose="020F0502020204030204" pitchFamily="34" charset="0"/>
              </a:rPr>
              <a:t>Bacharelado em Sistemas de </a:t>
            </a:r>
            <a:r>
              <a:rPr lang="pt-BR" sz="2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Informação e Engenharia Mecânica</a:t>
            </a:r>
            <a:endParaRPr lang="pt-BR" sz="2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– Cálculo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2" name="AutoShape 2" descr="https://www.robocore.net/upload/lojavirtual/347_1_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C:\Users\joao.schmitt\Desktop\APRESENTATION\FollowLine\calculation\Cal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17638"/>
            <a:ext cx="1885950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oao.schmitt\Desktop\APRESENTATION\FollowLine\calculation\Calc2_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57264"/>
            <a:ext cx="5749290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joao.schmitt\Desktop\APRESENTATION\FollowLine\calculation\Calc2_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67206"/>
            <a:ext cx="5314950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joao.schmitt\Desktop\APRESENTATION\FollowLine\calculation\Calc3_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4" y="4387439"/>
            <a:ext cx="867537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oao.schmitt\Desktop\APRESENTATION\FollowLine\calculation\Calc3_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8" y="4928047"/>
            <a:ext cx="88353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55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– Cálculo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2" name="AutoShape 2" descr="https://www.robocore.net/upload/lojavirtual/347_1_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C:\Users\joao.schmitt\Desktop\APRESENTATION\FollowLine\calculation\Calc5_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8" y="2996952"/>
            <a:ext cx="2903220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ao.schmitt\Desktop\APRESENTATION\FollowLine\calculation\Calc5_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" y="3824455"/>
            <a:ext cx="2971800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ao.schmitt\Desktop\APRESENTATION\FollowLine\calculation\Calc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0" y="5293568"/>
            <a:ext cx="3817620" cy="2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joao.schmitt\Desktop\APRESENTATION\FollowLine\calculation\Calc4_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0" y="1700808"/>
            <a:ext cx="406908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joao.schmitt\Desktop\APRESENTATION\FollowLine\calculation\Calc4_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0" y="2195927"/>
            <a:ext cx="412623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69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>
                <a:latin typeface="Calibri" panose="020F0502020204030204" pitchFamily="34" charset="0"/>
              </a:rPr>
              <a:t>Projeto – Cálculo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86154"/>
              </p:ext>
            </p:extLst>
          </p:nvPr>
        </p:nvGraphicFramePr>
        <p:xfrm>
          <a:off x="107501" y="1916832"/>
          <a:ext cx="9001009" cy="3664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1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34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514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dirty="0" smtClean="0">
                          <a:effectLst/>
                        </a:rPr>
                        <a:t>LIMITE MAX</a:t>
                      </a:r>
                      <a:endParaRPr lang="pt-B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5633,5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LIMITE </a:t>
                      </a:r>
                      <a:br>
                        <a:rPr lang="pt-BR" sz="1200" u="none" strike="noStrike" dirty="0" smtClean="0">
                          <a:effectLst/>
                        </a:rPr>
                      </a:br>
                      <a:r>
                        <a:rPr lang="pt-BR" sz="1200" u="none" strike="noStrike" dirty="0" smtClean="0">
                          <a:effectLst/>
                        </a:rPr>
                        <a:t>MIN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9216</a:t>
                      </a: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A[0]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A_I[1]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A[2]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A_I[3]</a:t>
                      </a: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A[4]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A[5]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A_I[6]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A[7]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A_I[8]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A[9]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WEIGHT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 WEIGHT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2560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1536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2560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3072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8704,5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-3,444560423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4612,5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-9216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-31,00104381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-513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3072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-9216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-41,37513048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-513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-1531,5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-72,37617428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-1025,5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-5633,5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-100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-8704,5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3,444560423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-4612,5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31,00104381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513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41,37513048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513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1531,5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72,37617428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1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-3072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1536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1025,5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9216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5633,5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555776" y="-1356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>
                <a:latin typeface="Calibri" panose="020F0502020204030204" pitchFamily="34" charset="0"/>
              </a:rPr>
              <a:t>Projeto – Cálculo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02570"/>
              </p:ext>
            </p:extLst>
          </p:nvPr>
        </p:nvGraphicFramePr>
        <p:xfrm>
          <a:off x="107504" y="836712"/>
          <a:ext cx="8719145" cy="5251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9" y="44624"/>
            <a:ext cx="4457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- Cálculo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" name="AutoShape 2" descr="https://upload.wikimedia.org/wikipedia/commons/thumb/9/91/PID_en_updated_feedback.svg/300px-PID_en_updated_feedback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3" name="Picture 3" descr="C:\Users\joao.schmitt\Desktop\APRESENTATION\FollowLine\600px-PID_en_updated_feedb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519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5" descr="u(t) = K_p e(t) + K_i \int_{0}^{t}e(\tau)d\tau + K_d \frac{de}{dt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7" name="Picture 7" descr="C:\Users\joao.schmitt\Desktop\APRESENTATION\FollowLine\ad135a1acd2a229d676881ad22a921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73216"/>
            <a:ext cx="4661925" cy="6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15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- Cálculo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" name="AutoShape 2" descr="https://upload.wikimedia.org/wikipedia/commons/thumb/9/91/PID_en_updated_feedback.svg/300px-PID_en_updated_feedback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5" descr="u(t) = K_p e(t) + K_i \int_{0}^{t}e(\tau)d\tau + K_d \frac{de}{dt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93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Considerações finais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Vasta </a:t>
            </a:r>
            <a:r>
              <a:rPr lang="pt-BR" sz="3200" dirty="0">
                <a:latin typeface="Calibri" panose="020F0502020204030204" pitchFamily="34" charset="0"/>
              </a:rPr>
              <a:t>aplicabilidade de sistemas robóticos atualmente.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A funcionalidade de sistemas </a:t>
            </a:r>
            <a:r>
              <a:rPr lang="pt-BR" sz="3200" dirty="0" smtClean="0">
                <a:latin typeface="Calibri" panose="020F0502020204030204" pitchFamily="34" charset="0"/>
              </a:rPr>
              <a:t>de seguidor de linha estão em  </a:t>
            </a:r>
            <a:r>
              <a:rPr lang="pt-BR" sz="3200" dirty="0">
                <a:latin typeface="Calibri" panose="020F0502020204030204" pitchFamily="34" charset="0"/>
              </a:rPr>
              <a:t>constante desenvolvimento.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Complexidade </a:t>
            </a:r>
            <a:r>
              <a:rPr lang="pt-BR" sz="3200" dirty="0">
                <a:latin typeface="Calibri" panose="020F0502020204030204" pitchFamily="34" charset="0"/>
              </a:rPr>
              <a:t>para todo o desenvolvimento do sistema </a:t>
            </a:r>
            <a:r>
              <a:rPr lang="pt-BR" sz="3200" dirty="0" smtClean="0">
                <a:latin typeface="Calibri" panose="020F0502020204030204" pitchFamily="34" charset="0"/>
              </a:rPr>
              <a:t>e cálculo.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51520" y="274638"/>
            <a:ext cx="84352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Principais referências bibliográficas.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ARDUINO</a:t>
            </a:r>
            <a:r>
              <a:rPr lang="pt-BR" sz="2800" dirty="0">
                <a:latin typeface="Calibri" panose="020F0502020204030204" pitchFamily="34" charset="0"/>
              </a:rPr>
              <a:t>: </a:t>
            </a:r>
            <a:r>
              <a:rPr lang="pt-BR" sz="2800" b="1" dirty="0" smtClean="0">
                <a:latin typeface="Calibri" panose="020F0502020204030204" pitchFamily="34" charset="0"/>
              </a:rPr>
              <a:t>Arduino</a:t>
            </a:r>
            <a:r>
              <a:rPr lang="pt-BR" sz="2800" b="1" dirty="0">
                <a:latin typeface="Calibri" panose="020F0502020204030204" pitchFamily="34" charset="0"/>
              </a:rPr>
              <a:t>.</a:t>
            </a:r>
            <a:r>
              <a:rPr lang="pt-BR" sz="2800" dirty="0">
                <a:latin typeface="Calibri" panose="020F0502020204030204" pitchFamily="34" charset="0"/>
              </a:rPr>
              <a:t> Disponível em: &lt;</a:t>
            </a:r>
            <a:r>
              <a:rPr lang="pt-BR" sz="2800" dirty="0">
                <a:solidFill>
                  <a:srgbClr val="0000FF"/>
                </a:solidFill>
                <a:latin typeface="Calibri" panose="020F0502020204030204" pitchFamily="34" charset="0"/>
                <a:hlinkClick r:id="rId3"/>
              </a:rPr>
              <a:t>www.arduino.cc</a:t>
            </a:r>
            <a:r>
              <a:rPr lang="pt-BR" sz="2800" dirty="0">
                <a:latin typeface="Calibri" panose="020F0502020204030204" pitchFamily="34" charset="0"/>
              </a:rPr>
              <a:t>&gt;. Acesso em: 15/10/2013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None/>
            </a:pPr>
            <a:endParaRPr lang="pt-BR" sz="2800" dirty="0">
              <a:latin typeface="Calibri" panose="020F0502020204030204" pitchFamily="34" charset="0"/>
            </a:endParaRP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KERNIGHAN Brian W., RITCHIE Dennis M. </a:t>
            </a:r>
            <a:r>
              <a:rPr lang="pt-BR" sz="2800" b="1" dirty="0">
                <a:latin typeface="Calibri" panose="020F0502020204030204" pitchFamily="34" charset="0"/>
              </a:rPr>
              <a:t>C Programação ANSI. </a:t>
            </a:r>
            <a:r>
              <a:rPr lang="pt-BR" sz="2800" dirty="0">
                <a:latin typeface="Calibri" panose="020F0502020204030204" pitchFamily="34" charset="0"/>
              </a:rPr>
              <a:t>Rio de Janeiro: CAMPUS. 1989. 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None/>
            </a:pPr>
            <a:endParaRPr lang="pt-BR" sz="2800" dirty="0">
              <a:latin typeface="Calibri" panose="020F0502020204030204" pitchFamily="34" charset="0"/>
            </a:endParaRP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MCROBERTS Michael. </a:t>
            </a:r>
            <a:r>
              <a:rPr lang="pt-BR" sz="2800" b="1" dirty="0" smtClean="0">
                <a:latin typeface="Calibri" panose="020F0502020204030204" pitchFamily="34" charset="0"/>
              </a:rPr>
              <a:t>Arduino </a:t>
            </a:r>
            <a:r>
              <a:rPr lang="pt-BR" sz="2800" b="1" dirty="0">
                <a:latin typeface="Calibri" panose="020F0502020204030204" pitchFamily="34" charset="0"/>
              </a:rPr>
              <a:t>Básico. </a:t>
            </a:r>
            <a:r>
              <a:rPr lang="pt-BR" sz="2800" dirty="0">
                <a:latin typeface="Calibri" panose="020F0502020204030204" pitchFamily="34" charset="0"/>
              </a:rPr>
              <a:t>São Paulo: NOVATEC. 2011 </a:t>
            </a:r>
          </a:p>
          <a:p>
            <a:pPr marL="342900">
              <a:spcBef>
                <a:spcPts val="700"/>
              </a:spcBef>
              <a:buClrTx/>
              <a:buFontTx/>
              <a:buNone/>
            </a:pPr>
            <a:endParaRPr lang="pt-BR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Agradecimentos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750"/>
              </a:spcBef>
              <a:buClrTx/>
              <a:buFontTx/>
              <a:buNone/>
            </a:pPr>
            <a:endParaRPr lang="pt-BR" sz="3000" dirty="0" smtClean="0">
              <a:latin typeface="Calibri" panose="020F0502020204030204" pitchFamily="34" charset="0"/>
            </a:endParaRPr>
          </a:p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pt-BR" sz="3000" dirty="0" smtClean="0">
                <a:latin typeface="Calibri" panose="020F0502020204030204" pitchFamily="34" charset="0"/>
              </a:rPr>
              <a:t>WEG Automação</a:t>
            </a:r>
          </a:p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pt-BR" sz="3000" dirty="0" err="1" smtClean="0">
                <a:latin typeface="Calibri" panose="020F0502020204030204" pitchFamily="34" charset="0"/>
              </a:rPr>
              <a:t>Dulcio</a:t>
            </a:r>
            <a:r>
              <a:rPr lang="pt-BR" sz="3000" dirty="0" smtClean="0">
                <a:latin typeface="Calibri" panose="020F0502020204030204" pitchFamily="34" charset="0"/>
              </a:rPr>
              <a:t> (Eng. Mecânica)</a:t>
            </a:r>
            <a:endParaRPr lang="pt-BR" sz="3000" dirty="0">
              <a:latin typeface="Calibri" panose="020F0502020204030204" pitchFamily="34" charset="0"/>
            </a:endParaRPr>
          </a:p>
          <a:p>
            <a:pPr algn="ctr">
              <a:spcBef>
                <a:spcPts val="750"/>
              </a:spcBef>
              <a:buClrTx/>
              <a:buFontTx/>
              <a:buNone/>
            </a:pPr>
            <a:endParaRPr lang="pt-BR" sz="3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Obrigado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João </a:t>
            </a:r>
            <a:r>
              <a:rPr lang="pt-BR" sz="2800" dirty="0">
                <a:latin typeface="Calibri" panose="020F0502020204030204" pitchFamily="34" charset="0"/>
              </a:rPr>
              <a:t>Pedro </a:t>
            </a:r>
            <a:r>
              <a:rPr lang="pt-BR" sz="2800" dirty="0" smtClean="0">
                <a:latin typeface="Calibri" panose="020F0502020204030204" pitchFamily="34" charset="0"/>
              </a:rPr>
              <a:t>Schmitt</a:t>
            </a:r>
          </a:p>
          <a:p>
            <a:pPr algn="ctr">
              <a:spcBef>
                <a:spcPts val="1000"/>
              </a:spcBef>
              <a:buClrTx/>
            </a:pPr>
            <a:r>
              <a:rPr lang="pt-BR" sz="2800" dirty="0" smtClean="0">
                <a:solidFill>
                  <a:srgbClr val="0000FF"/>
                </a:solidFill>
                <a:latin typeface="Calibri" panose="020F0502020204030204" pitchFamily="34" charset="0"/>
                <a:hlinkClick r:id="rId3"/>
              </a:rPr>
              <a:t>joao.schmitt@catolicasc.org.br</a:t>
            </a:r>
            <a:endParaRPr lang="pt-BR" sz="2800" dirty="0">
              <a:solidFill>
                <a:srgbClr val="0000FF"/>
              </a:solidFill>
              <a:latin typeface="Calibri" panose="020F0502020204030204" pitchFamily="34" charset="0"/>
              <a:hlinkClick r:id="rId3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Emiliano </a:t>
            </a:r>
            <a:r>
              <a:rPr lang="pt-BR" sz="2800" dirty="0" err="1" smtClean="0">
                <a:latin typeface="Calibri" panose="020F0502020204030204" pitchFamily="34" charset="0"/>
              </a:rPr>
              <a:t>Adamski</a:t>
            </a:r>
            <a:r>
              <a:rPr lang="pt-BR" sz="2800" dirty="0" smtClean="0">
                <a:latin typeface="Calibri" panose="020F0502020204030204" pitchFamily="34" charset="0"/>
              </a:rPr>
              <a:t> </a:t>
            </a:r>
            <a:r>
              <a:rPr lang="pt-BR" sz="2800" dirty="0" err="1" smtClean="0">
                <a:latin typeface="Calibri" panose="020F0502020204030204" pitchFamily="34" charset="0"/>
              </a:rPr>
              <a:t>Stack</a:t>
            </a:r>
            <a:endParaRPr lang="pt-BR" sz="2800" dirty="0" smtClean="0">
              <a:latin typeface="Calibri" panose="020F0502020204030204" pitchFamily="34" charset="0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 smtClean="0">
                <a:solidFill>
                  <a:srgbClr val="0000FF"/>
                </a:solidFill>
                <a:latin typeface="Calibri" panose="020F0502020204030204" pitchFamily="34" charset="0"/>
                <a:hlinkClick r:id="rId3"/>
              </a:rPr>
              <a:t>emiliano.stack@catolicasc.org.br</a:t>
            </a: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>
                <a:latin typeface="Calibri" panose="020F0502020204030204" pitchFamily="34" charset="0"/>
              </a:rPr>
              <a:t>Fabrício Matheus </a:t>
            </a:r>
            <a:r>
              <a:rPr lang="pt-BR" sz="2800" dirty="0" err="1">
                <a:latin typeface="Calibri" panose="020F0502020204030204" pitchFamily="34" charset="0"/>
              </a:rPr>
              <a:t>Konell</a:t>
            </a:r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</a:rPr>
              <a:t>Ronchi</a:t>
            </a:r>
            <a:endParaRPr lang="pt-BR" sz="2800" dirty="0">
              <a:latin typeface="Calibri" panose="020F0502020204030204" pitchFamily="34" charset="0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>
                <a:solidFill>
                  <a:srgbClr val="0000FF"/>
                </a:solidFill>
                <a:latin typeface="Calibri" panose="020F0502020204030204" pitchFamily="34" charset="0"/>
                <a:hlinkClick r:id="rId4"/>
              </a:rPr>
              <a:t>fabricio.konell@catolicasc.org.br</a:t>
            </a: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Igor Affonso Augustin</a:t>
            </a:r>
            <a:endParaRPr lang="pt-BR" sz="2800" dirty="0">
              <a:latin typeface="Calibri" panose="020F0502020204030204" pitchFamily="34" charset="0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sz="2800" dirty="0" smtClean="0">
                <a:solidFill>
                  <a:srgbClr val="0000FF"/>
                </a:solidFill>
                <a:latin typeface="Calibri" panose="020F0502020204030204" pitchFamily="34" charset="0"/>
                <a:hlinkClick r:id="rId4"/>
              </a:rPr>
              <a:t>Igor.augustin@catolicasc.org.br</a:t>
            </a:r>
            <a:endParaRPr lang="pt-BR" sz="2800" dirty="0">
              <a:solidFill>
                <a:srgbClr val="0000FF"/>
              </a:solidFill>
              <a:latin typeface="Calibri" panose="020F0502020204030204" pitchFamily="34" charset="0"/>
              <a:hlinkClick r:id="rId4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endParaRPr lang="pt-BR" sz="4000" dirty="0">
              <a:solidFill>
                <a:srgbClr val="0000FF"/>
              </a:solidFill>
              <a:latin typeface="Calibri" panose="020F0502020204030204" pitchFamily="34" charset="0"/>
              <a:hlinkClick r:id="rId4"/>
            </a:endParaRPr>
          </a:p>
          <a:p>
            <a:pPr algn="ctr">
              <a:spcBef>
                <a:spcPts val="1000"/>
              </a:spcBef>
              <a:buClrTx/>
              <a:buFontTx/>
              <a:buNone/>
            </a:pPr>
            <a:endParaRPr lang="pt-BR" sz="4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Introdução;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Justificativa;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Problematização;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Objetivos;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Metodologia;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Projeto;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AutoNum type="arabicPeriod"/>
            </a:pPr>
            <a:r>
              <a:rPr lang="pt-BR" sz="3200">
                <a:latin typeface="Calibri" panose="020F0502020204030204" pitchFamily="34" charset="0"/>
              </a:rPr>
              <a:t>Considerações finais;</a:t>
            </a:r>
          </a:p>
          <a:p>
            <a:pPr>
              <a:spcBef>
                <a:spcPts val="800"/>
              </a:spcBef>
            </a:pPr>
            <a:endParaRPr lang="pt-BR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Introdução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Aumento da presença de sistemas robóticos inteligentes no mercado</a:t>
            </a:r>
            <a:r>
              <a:rPr lang="pt-BR" sz="3200" dirty="0" smtClean="0">
                <a:latin typeface="Calibri" panose="020F0502020204030204" pitchFamily="34" charset="0"/>
              </a:rPr>
              <a:t>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Desenvolver um </a:t>
            </a:r>
            <a:r>
              <a:rPr lang="pt-BR" sz="3200" dirty="0" smtClean="0">
                <a:latin typeface="Calibri" panose="020F0502020204030204" pitchFamily="34" charset="0"/>
              </a:rPr>
              <a:t>robô capaz de seguir a linha.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Estudo de uso das placas controladoras </a:t>
            </a:r>
            <a:r>
              <a:rPr lang="pt-BR" sz="3200" dirty="0" smtClean="0">
                <a:latin typeface="Calibri" panose="020F0502020204030204" pitchFamily="34" charset="0"/>
              </a:rPr>
              <a:t>Arduíno.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Teste na competição da </a:t>
            </a:r>
            <a:r>
              <a:rPr lang="pt-BR" sz="3200" dirty="0" err="1" smtClean="0">
                <a:latin typeface="Calibri" panose="020F0502020204030204" pitchFamily="34" charset="0"/>
              </a:rPr>
              <a:t>Robocore</a:t>
            </a:r>
            <a:r>
              <a:rPr lang="pt-BR" sz="3200" dirty="0" smtClean="0">
                <a:latin typeface="Calibri" panose="020F0502020204030204" pitchFamily="34" charset="0"/>
              </a:rPr>
              <a:t>.</a:t>
            </a:r>
            <a:endParaRPr lang="pt-BR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Justificativa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Ascensão dos sistemas robóticos no mercado atual.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Soluções para mecanismos </a:t>
            </a:r>
            <a:r>
              <a:rPr lang="pt-BR" sz="3200" dirty="0" smtClean="0">
                <a:latin typeface="Calibri" panose="020F0502020204030204" pitchFamily="34" charset="0"/>
              </a:rPr>
              <a:t>de seguir linha.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Integração entre diversas áreas da ciência como: mecânica, eletrônica e informática.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Avançar no estudo de algoritmos para sistemas robóticos</a:t>
            </a:r>
            <a:r>
              <a:rPr lang="pt-BR" sz="3200" dirty="0" smtClean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>
                <a:latin typeface="Calibri" panose="020F0502020204030204" pitchFamily="34" charset="0"/>
              </a:rPr>
              <a:t>Problematização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Como aplicar o conhecimento da faculdade em cenários reais</a:t>
            </a:r>
            <a:r>
              <a:rPr lang="pt-BR" sz="3200" dirty="0" smtClean="0">
                <a:latin typeface="Calibri" panose="020F0502020204030204" pitchFamily="34" charset="0"/>
              </a:rPr>
              <a:t>?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Que </a:t>
            </a:r>
            <a:r>
              <a:rPr lang="pt-BR" sz="3200" dirty="0">
                <a:latin typeface="Calibri" panose="020F0502020204030204" pitchFamily="34" charset="0"/>
              </a:rPr>
              <a:t>tipo de algoritmo </a:t>
            </a:r>
            <a:r>
              <a:rPr lang="pt-BR" sz="3200" dirty="0" smtClean="0">
                <a:latin typeface="Calibri" panose="020F0502020204030204" pitchFamily="34" charset="0"/>
              </a:rPr>
              <a:t>se aplica ao controle do seguidor de linha?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Desenvolver um algoritmo para cálculo do erro ponderado dos sensores de linha.</a:t>
            </a:r>
            <a:endParaRPr lang="pt-BR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Objetivos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</a:rPr>
              <a:t>Geral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</a:rPr>
              <a:t>Desenvolver um robô </a:t>
            </a:r>
            <a:r>
              <a:rPr lang="pt-BR" sz="2000" dirty="0" smtClean="0">
                <a:latin typeface="Calibri" panose="020F0502020204030204" pitchFamily="34" charset="0"/>
              </a:rPr>
              <a:t>seguidor de linha capaz de terminar o percurso no menor </a:t>
            </a:r>
            <a:r>
              <a:rPr lang="pt-BR" sz="2000" smtClean="0">
                <a:latin typeface="Calibri" panose="020F0502020204030204" pitchFamily="34" charset="0"/>
              </a:rPr>
              <a:t>tempo possível. </a:t>
            </a:r>
            <a:endParaRPr lang="pt-BR" sz="2000" dirty="0">
              <a:latin typeface="Calibri" panose="020F0502020204030204" pitchFamily="34" charset="0"/>
            </a:endParaRPr>
          </a:p>
          <a:p>
            <a:pPr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pt-BR" sz="2600" dirty="0">
                <a:latin typeface="Calibri" panose="020F0502020204030204" pitchFamily="34" charset="0"/>
              </a:rPr>
              <a:t>Especifico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</a:rPr>
              <a:t>Especializarmo-nos no desenvolvimento de aplicações com </a:t>
            </a:r>
            <a:r>
              <a:rPr lang="pt-BR" sz="2000" dirty="0" smtClean="0">
                <a:latin typeface="Calibri" panose="020F0502020204030204" pitchFamily="34" charset="0"/>
              </a:rPr>
              <a:t>Arduino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</a:rPr>
              <a:t>Desenvolver a mecânica e o circuito do robô.</a:t>
            </a:r>
            <a:endParaRPr lang="pt-BR" sz="2000" dirty="0"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</a:rPr>
              <a:t>Criar um cálculo de erro do array de sensores de linha.</a:t>
            </a:r>
            <a:endParaRPr lang="pt-BR" sz="2000" dirty="0">
              <a:latin typeface="Calibri" panose="020F050202020403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</a:rPr>
              <a:t>Utilizar o algoritmo de PID baseado no resultado do cálculo de erro desenvolvido.</a:t>
            </a:r>
            <a:endParaRPr lang="pt-BR" sz="2000" dirty="0">
              <a:latin typeface="Calibri" panose="020F0502020204030204" pitchFamily="34" charset="0"/>
            </a:endParaRPr>
          </a:p>
          <a:p>
            <a:pPr lvl="1" indent="-282575">
              <a:spcBef>
                <a:spcPts val="500"/>
              </a:spcBef>
              <a:buClrTx/>
              <a:buFontTx/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>
                <a:latin typeface="Calibri" panose="020F0502020204030204" pitchFamily="34" charset="0"/>
              </a:rPr>
              <a:t>Metodologia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Realizar o estudo das técnicas avançadas de robótica e inteligência artificial 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Construir o protótipo </a:t>
            </a:r>
            <a:r>
              <a:rPr lang="pt-BR" sz="3200" dirty="0" smtClean="0">
                <a:latin typeface="Calibri" panose="020F0502020204030204" pitchFamily="34" charset="0"/>
              </a:rPr>
              <a:t>mecânico.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Desenvolver os circuitos elétricos.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</a:rPr>
              <a:t>Desenvolver o </a:t>
            </a:r>
            <a:r>
              <a:rPr lang="pt-BR" sz="3200" dirty="0" smtClean="0">
                <a:latin typeface="Calibri" panose="020F0502020204030204" pitchFamily="34" charset="0"/>
              </a:rPr>
              <a:t>cálculo de erro do array de sensores.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Integrar o cálculo ao algoritmo de PID.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- Físico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Componentes utilizados.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Ponte H – L298N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Arduino Nano.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Micro Metal </a:t>
            </a:r>
            <a:r>
              <a:rPr lang="pt-BR" sz="3200" dirty="0" err="1" smtClean="0">
                <a:latin typeface="Calibri" panose="020F0502020204030204" pitchFamily="34" charset="0"/>
              </a:rPr>
              <a:t>Gearmotors</a:t>
            </a:r>
            <a:r>
              <a:rPr lang="pt-BR" sz="3200" dirty="0" smtClean="0">
                <a:latin typeface="Calibri" panose="020F0502020204030204" pitchFamily="34" charset="0"/>
              </a:rPr>
              <a:t> Single </a:t>
            </a:r>
            <a:r>
              <a:rPr lang="pt-BR" sz="3200" dirty="0" err="1" smtClean="0">
                <a:latin typeface="Calibri" panose="020F0502020204030204" pitchFamily="34" charset="0"/>
              </a:rPr>
              <a:t>Shaft</a:t>
            </a:r>
            <a:r>
              <a:rPr lang="pt-BR" sz="32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Sensor de Refletância com 8 IR - Analógico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pt-BR" sz="3200" dirty="0" smtClean="0">
              <a:latin typeface="Calibri" panose="020F0502020204030204" pitchFamily="34" charset="0"/>
            </a:endParaRP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400" dirty="0" smtClean="0">
                <a:latin typeface="Calibri" panose="020F0502020204030204" pitchFamily="34" charset="0"/>
              </a:rPr>
              <a:t>Projeto – Cálculo</a:t>
            </a:r>
            <a:endParaRPr lang="pt-BR" sz="4400" dirty="0">
              <a:latin typeface="Calibri" panose="020F0502020204030204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</a:rPr>
              <a:t>Array de sensor não calcula a relação de erro central do sensor de refletância.</a:t>
            </a:r>
            <a:endParaRPr lang="pt-BR" sz="3200" dirty="0"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" name="AutoShape 2" descr="https://www.robocore.net/upload/lojavirtual/347_1_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:\Users\joao.schmitt\Desktop\APRESENTATION\FollowLine\AIN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481">
            <a:off x="2524547" y="2105175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87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686</Words>
  <Application>Microsoft Office PowerPoint</Application>
  <PresentationFormat>Apresentação na tela (4:3)</PresentationFormat>
  <Paragraphs>254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andressa.cunico</dc:creator>
  <cp:keywords/>
  <dc:description/>
  <cp:lastModifiedBy>João Pedro</cp:lastModifiedBy>
  <cp:revision>56</cp:revision>
  <cp:lastPrinted>1601-01-01T00:00:00Z</cp:lastPrinted>
  <dcterms:created xsi:type="dcterms:W3CDTF">2011-05-10T21:40:12Z</dcterms:created>
  <dcterms:modified xsi:type="dcterms:W3CDTF">2018-06-23T21:07:30Z</dcterms:modified>
</cp:coreProperties>
</file>