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i="1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" name="Title 1"/>
          <p:cNvSpPr txBox="1"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jQuery $(Begins)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71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(1-5.html | 1-JSGenerators)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75" name="TextBox 9"/>
          <p:cNvSpPr txBox="1"/>
          <p:nvPr/>
        </p:nvSpPr>
        <p:spPr>
          <a:xfrm>
            <a:off x="304800" y="761999"/>
            <a:ext cx="8686800" cy="32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HTML with Javascript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 You will need a for-loop. Inside your for loop you will need to use each of the following methods: createElement, innerHTML, and appendChild.</a:t>
            </a:r>
          </a:p>
        </p:txBody>
      </p:sp>
      <p:sp>
        <p:nvSpPr>
          <p:cNvPr id="76" name="TextBox 5"/>
          <p:cNvSpPr txBox="1"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2-JSDrinkList </a:t>
            </a:r>
            <a:r>
              <a:t>|  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Intro to jQuery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Intro to jQuery</a:t>
            </a:r>
          </a:p>
        </p:txBody>
      </p:sp>
      <p:pic>
        <p:nvPicPr>
          <p:cNvPr id="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737" y="1143000"/>
            <a:ext cx="8772526" cy="432435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Rectangle 3"/>
          <p:cNvSpPr txBox="1"/>
          <p:nvPr/>
        </p:nvSpPr>
        <p:spPr>
          <a:xfrm>
            <a:off x="6841180" y="773667"/>
            <a:ext cx="195481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https://jquery.com/</a:t>
            </a:r>
          </a:p>
        </p:txBody>
      </p:sp>
      <p:sp>
        <p:nvSpPr>
          <p:cNvPr id="83" name="Rectangle 4"/>
          <p:cNvSpPr txBox="1"/>
          <p:nvPr/>
        </p:nvSpPr>
        <p:spPr>
          <a:xfrm>
            <a:off x="170496" y="5614980"/>
            <a:ext cx="878776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jQuery is a cross-platform </a:t>
            </a:r>
            <a:r>
              <a:rPr b="1"/>
              <a:t>Javascript library </a:t>
            </a:r>
            <a:r>
              <a:t>for easier of client-side HTML scripting.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jQuery Helper Library</a:t>
            </a:r>
          </a:p>
        </p:txBody>
      </p:sp>
      <p:sp>
        <p:nvSpPr>
          <p:cNvPr id="86" name="TextBox 2"/>
          <p:cNvSpPr txBox="1"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jQuery can be useful for tasks like: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Dynamically Inserting, Updating, or Removing HTML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Registering click or other change events 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Animating HTML elements</a:t>
            </a:r>
            <a:endParaRPr b="1"/>
          </a:p>
          <a:p>
            <a:pPr marL="3429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Download data from databases</a:t>
            </a: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And much more!</a:t>
            </a:r>
          </a:p>
        </p:txBody>
      </p:sp>
      <p:pic>
        <p:nvPicPr>
          <p:cNvPr id="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0225" y="5025130"/>
            <a:ext cx="4651375" cy="1135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/>
          <p:cNvSpPr txBox="1"/>
          <p:nvPr>
            <p:ph type="title"/>
          </p:nvPr>
        </p:nvSpPr>
        <p:spPr>
          <a:xfrm>
            <a:off x="304800" y="-1"/>
            <a:ext cx="8305800" cy="653856"/>
          </a:xfrm>
          <a:prstGeom prst="rect">
            <a:avLst/>
          </a:prstGeom>
        </p:spPr>
        <p:txBody>
          <a:bodyPr/>
          <a:lstStyle/>
          <a:p>
            <a:pPr/>
            <a:r>
              <a:t>Working with jQuery generally involves…</a:t>
            </a:r>
          </a:p>
        </p:txBody>
      </p:sp>
      <p:pic>
        <p:nvPicPr>
          <p:cNvPr id="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" y="1408010"/>
            <a:ext cx="8782050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Box 4"/>
          <p:cNvSpPr txBox="1"/>
          <p:nvPr/>
        </p:nvSpPr>
        <p:spPr>
          <a:xfrm>
            <a:off x="260792" y="838200"/>
            <a:ext cx="86868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 Including a CDN Link to the jQuery script…</a:t>
            </a:r>
          </a:p>
        </p:txBody>
      </p:sp>
      <p:sp>
        <p:nvSpPr>
          <p:cNvPr id="92" name="TextBox 5"/>
          <p:cNvSpPr txBox="1"/>
          <p:nvPr/>
        </p:nvSpPr>
        <p:spPr>
          <a:xfrm>
            <a:off x="225626" y="2789423"/>
            <a:ext cx="8686801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2. Utilizing the jQuery specific ($) selector…</a:t>
            </a:r>
          </a:p>
        </p:txBody>
      </p:sp>
      <p:sp>
        <p:nvSpPr>
          <p:cNvPr id="93" name="TextBox 6"/>
          <p:cNvSpPr txBox="1"/>
          <p:nvPr/>
        </p:nvSpPr>
        <p:spPr>
          <a:xfrm>
            <a:off x="225626" y="4114800"/>
            <a:ext cx="868680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3. Then applying jQuery methods on the selected elements.</a:t>
            </a:r>
          </a:p>
        </p:txBody>
      </p:sp>
      <p:pic>
        <p:nvPicPr>
          <p:cNvPr id="9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0890" y="4604437"/>
            <a:ext cx="5429251" cy="155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98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(1-3.html | 3-jQueryGenerators)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1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02" name="TextBox 9"/>
          <p:cNvSpPr txBox="1"/>
          <p:nvPr/>
        </p:nvSpPr>
        <p:spPr>
          <a:xfrm>
            <a:off x="304800" y="761999"/>
            <a:ext cx="8686800" cy="505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HTML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Re-factor (re-write) your previous drinkList code from earlier, but this time use jQuery to complete all of the same tasks.</a:t>
            </a: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Your final code should NOT have any of the following methods: createElement, innerHTML, or appendChild.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Don’t forget to “incorporate” jQuery before you begin.</a:t>
            </a:r>
            <a:endParaRPr b="0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Instead of using a `for` loop try searching about the use of the jQuery `.each` method.</a:t>
            </a: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TextBox 5"/>
          <p:cNvSpPr txBox="1"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4-jQueryDrinkList </a:t>
            </a:r>
            <a:r>
              <a:t>|  Suggested Time: </a:t>
            </a:r>
            <a:r>
              <a:rPr b="0"/>
              <a:t>12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06" name="Title 1"/>
          <p:cNvSpPr txBox="1"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(OnClick.html | 5-OnClickBasic)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10" name="TextBox 9"/>
          <p:cNvSpPr txBox="1"/>
          <p:nvPr/>
        </p:nvSpPr>
        <p:spPr>
          <a:xfrm>
            <a:off x="304800" y="761999"/>
            <a:ext cx="8686800" cy="5415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Click Events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 in the missing code such that clicking any of the sandwiches causes…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An alert message to popup saying something snarky about the sandwich type.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second alert message that displays to the user the number of that specific sandwich they’ve eaten.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You will need counter variables.</a:t>
            </a:r>
            <a:endParaRPr b="0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Add an image to the `image-div` on the click event.</a:t>
            </a:r>
          </a:p>
        </p:txBody>
      </p:sp>
      <p:sp>
        <p:nvSpPr>
          <p:cNvPr id="111" name="TextBox 5"/>
          <p:cNvSpPr txBox="1"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6-SandwichClick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Admin Items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4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15" name="TextBox 9"/>
          <p:cNvSpPr txBox="1"/>
          <p:nvPr/>
        </p:nvSpPr>
        <p:spPr>
          <a:xfrm>
            <a:off x="304800" y="762000"/>
            <a:ext cx="8686800" cy="292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Generating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 in the missing code such that clicking the big blue button triggers a random number (between 1 and 1000) to be selected and prominently displayed in the randomNumber div.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None. You got this.</a:t>
            </a:r>
          </a:p>
        </p:txBody>
      </p:sp>
      <p:sp>
        <p:nvSpPr>
          <p:cNvPr id="116" name="TextBox 5"/>
          <p:cNvSpPr txBox="1"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7-TriggerRandom </a:t>
            </a:r>
            <a:r>
              <a:t>|  Suggested Time: </a:t>
            </a:r>
            <a:r>
              <a:rPr b="0"/>
              <a:t>12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9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20" name="TextBox 9"/>
          <p:cNvSpPr txBox="1"/>
          <p:nvPr/>
        </p:nvSpPr>
        <p:spPr>
          <a:xfrm>
            <a:off x="304800" y="762000"/>
            <a:ext cx="8686800" cy="470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Lottery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code from the previous random number generator as a starting point, create a lottery generator.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In our case, the lottery number should pick 9 random numbers (and always 9 numbers). As an example 886563264.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Display this number in the randomNumber div.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 when a user clicks again, have the code create a new row with the latest number at the top. </a:t>
            </a:r>
          </a:p>
        </p:txBody>
      </p:sp>
      <p:sp>
        <p:nvSpPr>
          <p:cNvPr id="121" name="TextBox 5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8-LotteryGenerator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Extra!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8" name="Rectangle 8"/>
          <p:cNvSpPr txBox="1"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29" name="TextBox 9"/>
          <p:cNvSpPr txBox="1"/>
          <p:nvPr/>
        </p:nvSpPr>
        <p:spPr>
          <a:xfrm>
            <a:off x="304800" y="761999"/>
            <a:ext cx="8686800" cy="5059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Checking Numbers with jQuery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the displayed application as an example, create code in which: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computer picks a random number between 1 and 4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Users then “click” buttons numbered 1 – 4.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the user’s number matches the computer’s number display text informing them of this in the Result panel. Otherwise, display text informing them they lost.</a:t>
            </a:r>
          </a:p>
          <a:p>
            <a:pPr lvl="1" marL="9144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you finish early, try to improve the aesthetics.</a:t>
            </a:r>
          </a:p>
        </p:txBody>
      </p:sp>
      <p:sp>
        <p:nvSpPr>
          <p:cNvPr id="130" name="TextBox 5"/>
          <p:cNvSpPr txBox="1"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9-NumberChecker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Not the Way to Learn Coding</a:t>
            </a:r>
          </a:p>
        </p:txBody>
      </p:sp>
      <p:pic>
        <p:nvPicPr>
          <p:cNvPr id="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762000"/>
            <a:ext cx="6295572" cy="541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True Way to Learn Coding</a:t>
            </a:r>
          </a:p>
        </p:txBody>
      </p:sp>
      <p:pic>
        <p:nvPicPr>
          <p:cNvPr id="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838200"/>
            <a:ext cx="8115300" cy="5410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 New Era of Class</a:t>
            </a:r>
          </a:p>
        </p:txBody>
      </p:sp>
      <p:sp>
        <p:nvSpPr>
          <p:cNvPr id="55" name="Title 1"/>
          <p:cNvSpPr txBox="1"/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i="1" sz="4200">
                <a:latin typeface="Arial"/>
                <a:ea typeface="Arial"/>
                <a:cs typeface="Arial"/>
                <a:sym typeface="Arial"/>
              </a:defRPr>
            </a:pPr>
            <a:r>
              <a:t>Be prepared to have classes that are increasingly “</a:t>
            </a:r>
            <a:r>
              <a:rPr u="sng"/>
              <a:t>just code</a:t>
            </a:r>
            <a:r>
              <a:t>”</a:t>
            </a:r>
          </a:p>
        </p:txBody>
      </p:sp>
      <p:sp>
        <p:nvSpPr>
          <p:cNvPr id="56" name="Title 1"/>
          <p:cNvSpPr txBox="1"/>
          <p:nvPr/>
        </p:nvSpPr>
        <p:spPr>
          <a:xfrm>
            <a:off x="304800" y="3765746"/>
            <a:ext cx="8534400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You will appreciate it in the long-run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61" name="Shape 70"/>
          <p:cNvSpPr txBox="1"/>
          <p:nvPr/>
        </p:nvSpPr>
        <p:spPr>
          <a:xfrm>
            <a:off x="304799" y="761998"/>
            <a:ext cx="8740776" cy="2905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r>
              <a:t>In today’s class we’ll be covering:</a:t>
            </a:r>
            <a:endParaRPr sz="2400"/>
          </a:p>
          <a:p>
            <a:pPr defTabSz="685800">
              <a:spcBef>
                <a:spcPts val="500"/>
              </a:spcBef>
              <a:defRPr b="1"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DOM Manipulation using Plain Javascript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DOM Manipulation using jQuery</a:t>
            </a: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t>Responding to click events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 txBox="1"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DOM Manipulation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1"/>
          <p:cNvSpPr txBox="1"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Understanding the “DOM”</a:t>
            </a:r>
          </a:p>
        </p:txBody>
      </p:sp>
      <p:sp>
        <p:nvSpPr>
          <p:cNvPr id="66" name="Shape 70"/>
          <p:cNvSpPr txBox="1"/>
          <p:nvPr/>
        </p:nvSpPr>
        <p:spPr>
          <a:xfrm>
            <a:off x="6457950" y="761998"/>
            <a:ext cx="2587625" cy="4559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Every HTML page begins as static content..</a:t>
            </a:r>
            <a:endParaRPr sz="2400"/>
          </a:p>
          <a:p>
            <a:pPr defTabSz="685800">
              <a:spcBef>
                <a:spcPts val="500"/>
              </a:spcBef>
              <a:defRPr b="1"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However, with Javascript / jQuery we can “</a:t>
            </a:r>
            <a:r>
              <a:rPr u="sng"/>
              <a:t>modify the DOM</a:t>
            </a:r>
            <a:r>
              <a:t>” and change this static content in real-time. </a:t>
            </a:r>
            <a:endParaRPr sz="2400"/>
          </a:p>
          <a:p>
            <a:pPr defTabSz="685800">
              <a:spcBef>
                <a:spcPts val="500"/>
              </a:spcBef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257175" indent="-257175" defTabSz="685800">
              <a:spcBef>
                <a:spcPts val="400"/>
              </a:spcBef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This allows us to build dynamic sites.</a:t>
            </a:r>
          </a:p>
        </p:txBody>
      </p:sp>
      <p:sp>
        <p:nvSpPr>
          <p:cNvPr id="67" name="Rectangle 5"/>
          <p:cNvSpPr txBox="1"/>
          <p:nvPr/>
        </p:nvSpPr>
        <p:spPr>
          <a:xfrm>
            <a:off x="386653" y="5896450"/>
            <a:ext cx="599963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Basic Example: </a:t>
            </a:r>
            <a:r>
              <a:rPr b="0"/>
              <a:t>http://todomvc.com/examples/jquery/#/all</a:t>
            </a:r>
          </a:p>
        </p:txBody>
      </p:sp>
      <p:pic>
        <p:nvPicPr>
          <p:cNvPr id="6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4189" y="798651"/>
            <a:ext cx="5915026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nbranded">
  <a:themeElements>
    <a:clrScheme name="Unbrand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Unbranded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nbrand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