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404040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traight Connector 6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JS Catch Up!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01" name="Content Placeholder 2"/>
          <p:cNvSpPr txBox="1"/>
          <p:nvPr/>
        </p:nvSpPr>
        <p:spPr>
          <a:xfrm>
            <a:off x="451327" y="699663"/>
            <a:ext cx="8583818" cy="540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 continued…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how to organize a Javascript program with regards to global variables, functions and function calls.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capture key clicks.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generate random numbers.</a:t>
            </a:r>
            <a:endParaRPr sz="2800"/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why we might use a Javascript library like jQuery.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what the jQuery $(_) syntax means.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to capture button clicks.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provide a few examples of jQuery methods for changing HTML.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and Javascript to change HTML in response to code.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304800" y="914400"/>
            <a:ext cx="8686800" cy="48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Spend a few moments </a:t>
            </a:r>
            <a:r>
              <a:rPr b="1" i="1" u="sng"/>
              <a:t>seriously</a:t>
            </a:r>
            <a:r>
              <a:t> looking over the important topics we’ve covered.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Then write down any of the following: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still seems fuzzy or challenging to you?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specific questions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conceptual topics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Once you’ve written them down:</a:t>
            </a: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Turn to the members of your group and ask if they know the answers to your questions or if they could explain a topic: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Write down any questions or topics that are still left unanswered (or weren’t answered well). </a:t>
            </a:r>
          </a:p>
        </p:txBody>
      </p:sp>
      <p:sp>
        <p:nvSpPr>
          <p:cNvPr id="104" name="Rectangle 3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 Your Turn!!! &lt;/h1&gt;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Group Work!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Where to Start…</a:t>
            </a:r>
          </a:p>
        </p:txBody>
      </p:sp>
      <p:sp>
        <p:nvSpPr>
          <p:cNvPr id="109" name="Content Placeholder 2"/>
          <p:cNvSpPr txBox="1"/>
          <p:nvPr/>
        </p:nvSpPr>
        <p:spPr>
          <a:xfrm>
            <a:off x="451327" y="699663"/>
            <a:ext cx="8583818" cy="5716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Can you and each person in your group… </a:t>
            </a:r>
            <a:endParaRPr sz="2800"/>
          </a:p>
          <a:p>
            <a:pPr indent="228600">
              <a:lnSpc>
                <a:spcPct val="90000"/>
              </a:lnSpc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build the Hangman Game (HW 3) from scratch?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Hangman.</a:t>
            </a:r>
            <a:endParaRPr sz="2400"/>
          </a:p>
          <a:p>
            <a:pPr marL="742950" indent="-514350">
              <a:lnSpc>
                <a:spcPct val="9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Explain conceptually how “Captain Planet The Game” works?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by dissecting Captain Planet the Game.</a:t>
            </a:r>
            <a:endParaRPr sz="2400"/>
          </a:p>
          <a:p>
            <a:pPr lvl="1" indent="528637">
              <a:lnSpc>
                <a:spcPct val="900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use jQuery to modify HTML based on clicks?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Lottery Generator. 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create a grid-based design with Twitter Bootstrap?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the Bootstrap Portfolio Assignment.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6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7"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Plan</a:t>
            </a:r>
          </a:p>
        </p:txBody>
      </p:sp>
      <p:sp>
        <p:nvSpPr>
          <p:cNvPr id="47" name="Content Placeholder 2"/>
          <p:cNvSpPr txBox="1"/>
          <p:nvPr/>
        </p:nvSpPr>
        <p:spPr>
          <a:xfrm>
            <a:off x="152399" y="699663"/>
            <a:ext cx="8882745" cy="1721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will go over any lingering questions. </a:t>
            </a:r>
            <a:endParaRPr b="1"/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 will outline the most important topics through today. </a:t>
            </a:r>
            <a:endParaRPr b="1"/>
          </a:p>
          <a:p>
            <a:pPr marL="685800" indent="-457200">
              <a:buSzPct val="100000"/>
              <a:buAutoNum type="arabicPeriod" startAt="2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Break into groups for a heavily supported coding session.</a:t>
            </a:r>
          </a:p>
        </p:txBody>
      </p:sp>
      <p:pic>
        <p:nvPicPr>
          <p:cNvPr id="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5194" y="2719906"/>
            <a:ext cx="5261870" cy="348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of Subjects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53" name="Content Placeholder 2"/>
          <p:cNvSpPr txBox="1"/>
          <p:nvPr/>
        </p:nvSpPr>
        <p:spPr>
          <a:xfrm>
            <a:off x="451327" y="699662"/>
            <a:ext cx="8583818" cy="492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HTML / CSS: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Basic Parts of an HTML Document (&lt;html&gt;, &lt;doctype&gt;, &lt;p&gt;, &lt;h1&gt;,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in-line, internal and external CSS stylesheets.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relative pathways to link CSS and other assets.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html ids (#), classes (.), and element names to attach CSS styles.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Git:</a:t>
            </a:r>
            <a:endParaRPr sz="2800"/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advantages of using Git and source control management. 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 Bash or Terminal to perform basic Git commands.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how to use Git clone, add/commit, push.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branching via Git branch, checkout and pull-requests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56" name="Content Placeholder 2"/>
          <p:cNvSpPr txBox="1"/>
          <p:nvPr/>
        </p:nvSpPr>
        <p:spPr>
          <a:xfrm>
            <a:off x="451327" y="699662"/>
            <a:ext cx="8583818" cy="299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Bootstrap / Mobile Responsiveness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concept of using a pre-built CSS library.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steps to include Bootstrap CSS in your existing website.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process of dissecting a layout in the Bootstrap grid system.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how to use Bootstrap components (e.g. panels, Jumbotron, navigation bars, and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@media queries and mobile responsiveness.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Layouts!</a:t>
            </a:r>
          </a:p>
        </p:txBody>
      </p:sp>
      <p:grpSp>
        <p:nvGrpSpPr>
          <p:cNvPr id="71" name="Group 14"/>
          <p:cNvGrpSpPr/>
          <p:nvPr/>
        </p:nvGrpSpPr>
        <p:grpSpPr>
          <a:xfrm>
            <a:off x="1219200" y="838198"/>
            <a:ext cx="6968637" cy="5168409"/>
            <a:chOff x="0" y="0"/>
            <a:chExt cx="6968635" cy="5168408"/>
          </a:xfrm>
        </p:grpSpPr>
        <p:sp>
          <p:nvSpPr>
            <p:cNvPr id="59" name="Flowchart: Process 2"/>
            <p:cNvSpPr/>
            <p:nvPr/>
          </p:nvSpPr>
          <p:spPr>
            <a:xfrm>
              <a:off x="0" y="0"/>
              <a:ext cx="6968636" cy="4927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60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4543" y="0"/>
              <a:ext cx="5479551" cy="5168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" name="Rectangle 4"/>
            <p:cNvSpPr/>
            <p:nvPr/>
          </p:nvSpPr>
          <p:spPr>
            <a:xfrm>
              <a:off x="744543" y="511907"/>
              <a:ext cx="5479551" cy="751482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Rectangle 5"/>
            <p:cNvSpPr/>
            <p:nvPr/>
          </p:nvSpPr>
          <p:spPr>
            <a:xfrm>
              <a:off x="744543" y="1292101"/>
              <a:ext cx="5479551" cy="140695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Rectangle 6"/>
            <p:cNvSpPr/>
            <p:nvPr/>
          </p:nvSpPr>
          <p:spPr>
            <a:xfrm>
              <a:off x="744543" y="2813910"/>
              <a:ext cx="5479551" cy="140695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TextBox 7"/>
            <p:cNvSpPr txBox="1"/>
            <p:nvPr/>
          </p:nvSpPr>
          <p:spPr>
            <a:xfrm rot="18900000">
              <a:off x="57415" y="293910"/>
              <a:ext cx="72341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ROWS</a:t>
              </a:r>
            </a:p>
          </p:txBody>
        </p:sp>
        <p:sp>
          <p:nvSpPr>
            <p:cNvPr id="65" name="TextBox 8"/>
            <p:cNvSpPr txBox="1"/>
            <p:nvPr/>
          </p:nvSpPr>
          <p:spPr>
            <a:xfrm>
              <a:off x="462201" y="796596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6" name="TextBox 9"/>
            <p:cNvSpPr txBox="1"/>
            <p:nvPr/>
          </p:nvSpPr>
          <p:spPr>
            <a:xfrm>
              <a:off x="462201" y="1739481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" name="TextBox 10"/>
            <p:cNvSpPr txBox="1"/>
            <p:nvPr/>
          </p:nvSpPr>
          <p:spPr>
            <a:xfrm>
              <a:off x="462201" y="3517388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8" name="Rectangle 11"/>
            <p:cNvSpPr/>
            <p:nvPr/>
          </p:nvSpPr>
          <p:spPr>
            <a:xfrm>
              <a:off x="763900" y="4479286"/>
              <a:ext cx="5479551" cy="689122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TextBox 12"/>
            <p:cNvSpPr txBox="1"/>
            <p:nvPr/>
          </p:nvSpPr>
          <p:spPr>
            <a:xfrm>
              <a:off x="6402584" y="4382483"/>
              <a:ext cx="557564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0" name="TextBox 13"/>
            <p:cNvSpPr txBox="1"/>
            <p:nvPr/>
          </p:nvSpPr>
          <p:spPr>
            <a:xfrm>
              <a:off x="462201" y="4684676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</a:t>
            </a:r>
          </a:p>
        </p:txBody>
      </p:sp>
      <p:grpSp>
        <p:nvGrpSpPr>
          <p:cNvPr id="91" name="Group 19"/>
          <p:cNvGrpSpPr/>
          <p:nvPr/>
        </p:nvGrpSpPr>
        <p:grpSpPr>
          <a:xfrm>
            <a:off x="1371600" y="914399"/>
            <a:ext cx="6807200" cy="5360820"/>
            <a:chOff x="0" y="0"/>
            <a:chExt cx="6807200" cy="5360818"/>
          </a:xfrm>
        </p:grpSpPr>
        <p:sp>
          <p:nvSpPr>
            <p:cNvPr id="74" name="Flowchart: Process 2"/>
            <p:cNvSpPr/>
            <p:nvPr/>
          </p:nvSpPr>
          <p:spPr>
            <a:xfrm>
              <a:off x="0" y="-1"/>
              <a:ext cx="6807200" cy="486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75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7294" y="-1"/>
              <a:ext cx="5352612" cy="5105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Rectangle 4"/>
            <p:cNvSpPr/>
            <p:nvPr/>
          </p:nvSpPr>
          <p:spPr>
            <a:xfrm>
              <a:off x="727294" y="505665"/>
              <a:ext cx="5352611" cy="742321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Rectangle 5"/>
            <p:cNvSpPr/>
            <p:nvPr/>
          </p:nvSpPr>
          <p:spPr>
            <a:xfrm>
              <a:off x="727294" y="1276349"/>
              <a:ext cx="5352611" cy="138980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Rectangle 6"/>
            <p:cNvSpPr/>
            <p:nvPr/>
          </p:nvSpPr>
          <p:spPr>
            <a:xfrm>
              <a:off x="727294" y="2779606"/>
              <a:ext cx="5352611" cy="1389805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TextBox 7"/>
            <p:cNvSpPr txBox="1"/>
            <p:nvPr/>
          </p:nvSpPr>
          <p:spPr>
            <a:xfrm>
              <a:off x="451494" y="786886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" name="TextBox 8"/>
            <p:cNvSpPr txBox="1"/>
            <p:nvPr/>
          </p:nvSpPr>
          <p:spPr>
            <a:xfrm>
              <a:off x="451494" y="1718276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TextBox 9"/>
            <p:cNvSpPr txBox="1"/>
            <p:nvPr/>
          </p:nvSpPr>
          <p:spPr>
            <a:xfrm>
              <a:off x="451494" y="3474508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" name="Rectangle 10"/>
            <p:cNvSpPr/>
            <p:nvPr/>
          </p:nvSpPr>
          <p:spPr>
            <a:xfrm>
              <a:off x="746203" y="4424679"/>
              <a:ext cx="5352612" cy="680722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Rectangle 11"/>
            <p:cNvSpPr/>
            <p:nvPr/>
          </p:nvSpPr>
          <p:spPr>
            <a:xfrm>
              <a:off x="914758" y="555759"/>
              <a:ext cx="4984817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Rectangle 12"/>
            <p:cNvSpPr/>
            <p:nvPr/>
          </p:nvSpPr>
          <p:spPr>
            <a:xfrm>
              <a:off x="930101" y="1314819"/>
              <a:ext cx="1509146" cy="1351336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Rectangle 13"/>
            <p:cNvSpPr/>
            <p:nvPr/>
          </p:nvSpPr>
          <p:spPr>
            <a:xfrm>
              <a:off x="2517743" y="1311478"/>
              <a:ext cx="3381831" cy="1351336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Rectangle 14"/>
            <p:cNvSpPr/>
            <p:nvPr/>
          </p:nvSpPr>
          <p:spPr>
            <a:xfrm>
              <a:off x="930101" y="2822482"/>
              <a:ext cx="1509146" cy="1351336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Rectangle 15"/>
            <p:cNvSpPr/>
            <p:nvPr/>
          </p:nvSpPr>
          <p:spPr>
            <a:xfrm>
              <a:off x="2517743" y="2819142"/>
              <a:ext cx="3381831" cy="1351336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Rectangle 16"/>
            <p:cNvSpPr/>
            <p:nvPr/>
          </p:nvSpPr>
          <p:spPr>
            <a:xfrm>
              <a:off x="850900" y="4393720"/>
              <a:ext cx="4984814" cy="706410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TextBox 17"/>
            <p:cNvSpPr txBox="1"/>
            <p:nvPr/>
          </p:nvSpPr>
          <p:spPr>
            <a:xfrm>
              <a:off x="6254260" y="4558180"/>
              <a:ext cx="544648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Total Not relevant</a:t>
              </a:r>
            </a:p>
          </p:txBody>
        </p:sp>
        <p:sp>
          <p:nvSpPr>
            <p:cNvPr id="90" name="TextBox 18"/>
            <p:cNvSpPr txBox="1"/>
            <p:nvPr/>
          </p:nvSpPr>
          <p:spPr>
            <a:xfrm>
              <a:off x="459552" y="4558180"/>
              <a:ext cx="2380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 txBox="1"/>
          <p:nvPr/>
        </p:nvSpPr>
        <p:spPr>
          <a:xfrm>
            <a:off x="304800" y="98051"/>
            <a:ext cx="51054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Bootstrap Grid</a:t>
            </a:r>
          </a:p>
        </p:txBody>
      </p:sp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763230"/>
            <a:ext cx="8564933" cy="502797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Content Placeholder 2"/>
          <p:cNvSpPr txBox="1"/>
          <p:nvPr/>
        </p:nvSpPr>
        <p:spPr>
          <a:xfrm>
            <a:off x="443344" y="5864504"/>
            <a:ext cx="8229601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 the rows, columns (col-lg-6) and containers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98" name="Content Placeholder 2"/>
          <p:cNvSpPr txBox="1"/>
          <p:nvPr/>
        </p:nvSpPr>
        <p:spPr>
          <a:xfrm>
            <a:off x="451327" y="699662"/>
            <a:ext cx="8583818" cy="486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purpose Javascript serves in relation to HTML and CSS.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both the uses and syntax for creating the below: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Variables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Arrays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Console.log, Alerts, Confirms and Prompts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If-Then Statements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For Loops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Functions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Objects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Scope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9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