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404040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4040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" name="Flowchart: Process 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" name="Title 1"/>
          <p:cNvSpPr txBox="1"/>
          <p:nvPr/>
        </p:nvSpPr>
        <p:spPr>
          <a:xfrm>
            <a:off x="426890" y="3962400"/>
            <a:ext cx="3535510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5" name="Flowchart: Process 16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traight Connector 6"/>
          <p:cNvSpPr/>
          <p:nvPr/>
        </p:nvSpPr>
        <p:spPr>
          <a:xfrm>
            <a:off x="0" y="653853"/>
            <a:ext cx="9144002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JavaScript Juggernauts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Mondo Repetitive…</a:t>
            </a:r>
          </a:p>
        </p:txBody>
      </p:sp>
      <p:sp>
        <p:nvSpPr>
          <p:cNvPr id="76" name="Title 1"/>
          <p:cNvSpPr txBox="1"/>
          <p:nvPr/>
        </p:nvSpPr>
        <p:spPr>
          <a:xfrm>
            <a:off x="4800600" y="1142998"/>
            <a:ext cx="4038600" cy="4695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685800">
              <a:defRPr b="1" sz="5500">
                <a:latin typeface="Arial"/>
                <a:ea typeface="Arial"/>
                <a:cs typeface="Arial"/>
                <a:sym typeface="Arial"/>
              </a:defRPr>
            </a:pPr>
            <a:r>
              <a:t>Who wants to maintain this??</a:t>
            </a:r>
            <a:endParaRPr sz="3000">
              <a:latin typeface="Calibri Light"/>
              <a:ea typeface="Calibri Light"/>
              <a:cs typeface="Calibri Light"/>
              <a:sym typeface="Calibri Light"/>
            </a:endParaRPr>
          </a:p>
          <a:p>
            <a:pPr defTabSz="685800">
              <a:defRPr b="1" sz="6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98" y="914400"/>
            <a:ext cx="4479014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80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(SuperHeroLogging_WithFunctions.html | 2-SuperHeroLogging)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Much Better with Functions!</a:t>
            </a:r>
          </a:p>
        </p:txBody>
      </p:sp>
      <p:sp>
        <p:nvSpPr>
          <p:cNvPr id="83" name="Title 1"/>
          <p:cNvSpPr txBox="1"/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521208">
              <a:lnSpc>
                <a:spcPct val="80000"/>
              </a:lnSpc>
              <a:defRPr b="1" sz="3875">
                <a:latin typeface="Arial"/>
                <a:ea typeface="Arial"/>
                <a:cs typeface="Arial"/>
                <a:sym typeface="Arial"/>
              </a:defRPr>
            </a:pPr>
            <a:r>
              <a:t>Squeaky Clean Code.</a:t>
            </a:r>
          </a:p>
          <a:p>
            <a:pPr algn="ctr" defTabSz="521208">
              <a:lnSpc>
                <a:spcPct val="80000"/>
              </a:lnSpc>
              <a:defRPr b="1" sz="3875">
                <a:latin typeface="Arial"/>
                <a:ea typeface="Arial"/>
                <a:cs typeface="Arial"/>
                <a:sym typeface="Arial"/>
              </a:defRPr>
            </a:pPr>
            <a:endParaRPr sz="2128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521208">
              <a:lnSpc>
                <a:spcPct val="80000"/>
              </a:lnSpc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Minimal repetition</a:t>
            </a:r>
          </a:p>
        </p:txBody>
      </p:sp>
      <p:pic>
        <p:nvPicPr>
          <p:cNvPr id="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6601"/>
            <a:ext cx="8770061" cy="2509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" name="Rectangle 8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88" name="TextBox 9"/>
          <p:cNvSpPr txBox="1"/>
          <p:nvPr/>
        </p:nvSpPr>
        <p:spPr>
          <a:xfrm>
            <a:off x="304800" y="761998"/>
            <a:ext cx="8686800" cy="363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Function Building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Working in pairs and using the starter file sent to you via slack–fill in the missing </a:t>
            </a:r>
            <a:r>
              <a:rPr b="1"/>
              <a:t>functions</a:t>
            </a:r>
            <a:r>
              <a:t> and </a:t>
            </a:r>
            <a:r>
              <a:rPr b="1"/>
              <a:t>function calls.</a:t>
            </a:r>
            <a:endParaRPr b="1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Look back to the previous example if you need help. </a:t>
            </a:r>
          </a:p>
        </p:txBody>
      </p:sp>
      <p:sp>
        <p:nvSpPr>
          <p:cNvPr id="89" name="TextBox 5"/>
          <p:cNvSpPr txBox="1"/>
          <p:nvPr/>
        </p:nvSpPr>
        <p:spPr>
          <a:xfrm>
            <a:off x="2895600" y="124823"/>
            <a:ext cx="6096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9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(GoodArray.html | 4-GoodArray)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97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(JoanOfArcArrays.html | 5-JoanOfArcArrays)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Associated Data ==/== Arrays</a:t>
            </a:r>
          </a:p>
        </p:txBody>
      </p:sp>
      <p:sp>
        <p:nvSpPr>
          <p:cNvPr id="100" name="Title 1"/>
          <p:cNvSpPr txBox="1"/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685800">
              <a:defRPr b="1" sz="6000">
                <a:latin typeface="Arial"/>
                <a:ea typeface="Arial"/>
                <a:cs typeface="Arial"/>
                <a:sym typeface="Arial"/>
              </a:defRPr>
            </a:pPr>
            <a:r>
              <a:t>Relating two separate arrays is </a:t>
            </a:r>
            <a:r>
              <a:rPr u="sng"/>
              <a:t>not fun</a:t>
            </a:r>
            <a:r>
              <a:t>.</a:t>
            </a:r>
          </a:p>
        </p:txBody>
      </p:sp>
      <p:pic>
        <p:nvPicPr>
          <p:cNvPr id="1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39" y="1676400"/>
            <a:ext cx="8915401" cy="1470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10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(gandalf-the-grey-objects.html | 30-GandalfTheGreyObjects)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304799" y="-2"/>
            <a:ext cx="8578176" cy="653858"/>
          </a:xfrm>
          <a:prstGeom prst="rect">
            <a:avLst/>
          </a:prstGeom>
        </p:spPr>
        <p:txBody>
          <a:bodyPr/>
          <a:lstStyle/>
          <a:p>
            <a:pPr/>
            <a:r>
              <a:t>Gandalf – The Object</a:t>
            </a:r>
          </a:p>
        </p:txBody>
      </p:sp>
      <p:sp>
        <p:nvSpPr>
          <p:cNvPr id="107" name="Title 1"/>
          <p:cNvSpPr txBox="1"/>
          <p:nvPr/>
        </p:nvSpPr>
        <p:spPr>
          <a:xfrm>
            <a:off x="304800" y="5672244"/>
            <a:ext cx="8503920" cy="61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685800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Gandalf’s “</a:t>
            </a:r>
            <a:r>
              <a:rPr b="1"/>
              <a:t>properties</a:t>
            </a:r>
            <a:r>
              <a:t>” and “</a:t>
            </a:r>
            <a:r>
              <a:rPr b="1"/>
              <a:t>values</a:t>
            </a:r>
            <a:r>
              <a:t>” are associated in object form, making it easy to recall specific data.</a:t>
            </a:r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960" y="878261"/>
            <a:ext cx="5943602" cy="4637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This will soon be you…</a:t>
            </a:r>
          </a:p>
        </p:txBody>
      </p:sp>
      <p:pic>
        <p:nvPicPr>
          <p:cNvPr id="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99" y="990600"/>
            <a:ext cx="8893383" cy="396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Title 1"/>
          <p:cNvSpPr txBox="1"/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i="1"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JavaScript Juggernauts.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304799" y="-2"/>
            <a:ext cx="8578176" cy="653858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sp>
        <p:nvSpPr>
          <p:cNvPr id="111" name="Title 1"/>
          <p:cNvSpPr txBox="1"/>
          <p:nvPr/>
        </p:nvSpPr>
        <p:spPr>
          <a:xfrm>
            <a:off x="457198" y="835074"/>
            <a:ext cx="1645923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lnSpc>
                <a:spcPct val="90000"/>
              </a:lnSpc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gandalf </a:t>
            </a:r>
          </a:p>
        </p:txBody>
      </p:sp>
      <p:sp>
        <p:nvSpPr>
          <p:cNvPr id="112" name="Title 1"/>
          <p:cNvSpPr txBox="1"/>
          <p:nvPr/>
        </p:nvSpPr>
        <p:spPr>
          <a:xfrm>
            <a:off x="5380270" y="1676400"/>
            <a:ext cx="841250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13" name="Title 1"/>
          <p:cNvSpPr txBox="1"/>
          <p:nvPr/>
        </p:nvSpPr>
        <p:spPr>
          <a:xfrm>
            <a:off x="3581398" y="1676400"/>
            <a:ext cx="164592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114" name="Title 1"/>
          <p:cNvSpPr txBox="1"/>
          <p:nvPr/>
        </p:nvSpPr>
        <p:spPr>
          <a:xfrm>
            <a:off x="2240999" y="835074"/>
            <a:ext cx="841250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15" name="Title 1"/>
          <p:cNvSpPr txBox="1"/>
          <p:nvPr/>
        </p:nvSpPr>
        <p:spPr>
          <a:xfrm>
            <a:off x="6324598" y="1676400"/>
            <a:ext cx="2177377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“Gandalf”</a:t>
            </a:r>
          </a:p>
        </p:txBody>
      </p:sp>
      <p:sp>
        <p:nvSpPr>
          <p:cNvPr id="116" name="Title 1"/>
          <p:cNvSpPr txBox="1"/>
          <p:nvPr/>
        </p:nvSpPr>
        <p:spPr>
          <a:xfrm>
            <a:off x="3352800" y="3831335"/>
            <a:ext cx="841248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17" name="Title 1"/>
          <p:cNvSpPr txBox="1"/>
          <p:nvPr/>
        </p:nvSpPr>
        <p:spPr>
          <a:xfrm>
            <a:off x="3220127" y="835074"/>
            <a:ext cx="841250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18" name="Title 1"/>
          <p:cNvSpPr txBox="1"/>
          <p:nvPr/>
        </p:nvSpPr>
        <p:spPr>
          <a:xfrm>
            <a:off x="5382200" y="2362200"/>
            <a:ext cx="841250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19" name="Title 1"/>
          <p:cNvSpPr txBox="1"/>
          <p:nvPr/>
        </p:nvSpPr>
        <p:spPr>
          <a:xfrm>
            <a:off x="3583328" y="2362200"/>
            <a:ext cx="1645922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“age (est)”</a:t>
            </a:r>
          </a:p>
        </p:txBody>
      </p:sp>
      <p:sp>
        <p:nvSpPr>
          <p:cNvPr id="120" name="Title 1"/>
          <p:cNvSpPr txBox="1"/>
          <p:nvPr/>
        </p:nvSpPr>
        <p:spPr>
          <a:xfrm>
            <a:off x="6326528" y="2362200"/>
            <a:ext cx="2177376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11000</a:t>
            </a:r>
          </a:p>
        </p:txBody>
      </p:sp>
      <p:sp>
        <p:nvSpPr>
          <p:cNvPr id="121" name="Title 1"/>
          <p:cNvSpPr txBox="1"/>
          <p:nvPr/>
        </p:nvSpPr>
        <p:spPr>
          <a:xfrm>
            <a:off x="8563554" y="1676400"/>
            <a:ext cx="39889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22" name="Title 1"/>
          <p:cNvSpPr txBox="1"/>
          <p:nvPr/>
        </p:nvSpPr>
        <p:spPr>
          <a:xfrm>
            <a:off x="8563553" y="2362200"/>
            <a:ext cx="39889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23" name="Title 1"/>
          <p:cNvSpPr txBox="1"/>
          <p:nvPr/>
        </p:nvSpPr>
        <p:spPr>
          <a:xfrm>
            <a:off x="3581398" y="3070125"/>
            <a:ext cx="1645923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“race”</a:t>
            </a:r>
          </a:p>
        </p:txBody>
      </p:sp>
      <p:sp>
        <p:nvSpPr>
          <p:cNvPr id="124" name="Title 1"/>
          <p:cNvSpPr txBox="1"/>
          <p:nvPr/>
        </p:nvSpPr>
        <p:spPr>
          <a:xfrm>
            <a:off x="6359171" y="3070125"/>
            <a:ext cx="2177376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“Maia”</a:t>
            </a:r>
          </a:p>
        </p:txBody>
      </p:sp>
      <p:sp>
        <p:nvSpPr>
          <p:cNvPr id="125" name="Title 1"/>
          <p:cNvSpPr txBox="1"/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This is Gandalf. According to code… Gandalf is an </a:t>
            </a:r>
            <a:r>
              <a:rPr b="1"/>
              <a:t>Object.</a:t>
            </a:r>
          </a:p>
        </p:txBody>
      </p:sp>
      <p:sp>
        <p:nvSpPr>
          <p:cNvPr id="126" name="Title 1"/>
          <p:cNvSpPr txBox="1"/>
          <p:nvPr/>
        </p:nvSpPr>
        <p:spPr>
          <a:xfrm>
            <a:off x="5382200" y="3065710"/>
            <a:ext cx="841250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1547718"/>
            <a:ext cx="2762056" cy="2762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304799" y="-2"/>
            <a:ext cx="8578176" cy="653858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sp>
        <p:nvSpPr>
          <p:cNvPr id="130" name="Title 1"/>
          <p:cNvSpPr txBox="1"/>
          <p:nvPr/>
        </p:nvSpPr>
        <p:spPr>
          <a:xfrm>
            <a:off x="457198" y="835074"/>
            <a:ext cx="1645923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lnSpc>
                <a:spcPct val="90000"/>
              </a:lnSpc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gandalf </a:t>
            </a:r>
          </a:p>
        </p:txBody>
      </p:sp>
      <p:sp>
        <p:nvSpPr>
          <p:cNvPr id="131" name="Title 1"/>
          <p:cNvSpPr txBox="1"/>
          <p:nvPr/>
        </p:nvSpPr>
        <p:spPr>
          <a:xfrm>
            <a:off x="5380270" y="1676400"/>
            <a:ext cx="841250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32" name="Title 1"/>
          <p:cNvSpPr txBox="1"/>
          <p:nvPr/>
        </p:nvSpPr>
        <p:spPr>
          <a:xfrm>
            <a:off x="3581398" y="1676400"/>
            <a:ext cx="164592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133" name="Title 1"/>
          <p:cNvSpPr txBox="1"/>
          <p:nvPr/>
        </p:nvSpPr>
        <p:spPr>
          <a:xfrm>
            <a:off x="2240999" y="835074"/>
            <a:ext cx="841250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34" name="Title 1"/>
          <p:cNvSpPr txBox="1"/>
          <p:nvPr/>
        </p:nvSpPr>
        <p:spPr>
          <a:xfrm>
            <a:off x="6324598" y="1676400"/>
            <a:ext cx="2177377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“Gandalf”</a:t>
            </a:r>
          </a:p>
        </p:txBody>
      </p:sp>
      <p:sp>
        <p:nvSpPr>
          <p:cNvPr id="135" name="Title 1"/>
          <p:cNvSpPr txBox="1"/>
          <p:nvPr/>
        </p:nvSpPr>
        <p:spPr>
          <a:xfrm>
            <a:off x="3352800" y="3831335"/>
            <a:ext cx="841248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36" name="Title 1"/>
          <p:cNvSpPr txBox="1"/>
          <p:nvPr/>
        </p:nvSpPr>
        <p:spPr>
          <a:xfrm>
            <a:off x="3220127" y="835074"/>
            <a:ext cx="841250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5382200" y="2362200"/>
            <a:ext cx="841250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38" name="Title 1"/>
          <p:cNvSpPr txBox="1"/>
          <p:nvPr/>
        </p:nvSpPr>
        <p:spPr>
          <a:xfrm>
            <a:off x="3583328" y="2362200"/>
            <a:ext cx="1645922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“age (est)”</a:t>
            </a:r>
          </a:p>
        </p:txBody>
      </p:sp>
      <p:sp>
        <p:nvSpPr>
          <p:cNvPr id="139" name="Title 1"/>
          <p:cNvSpPr txBox="1"/>
          <p:nvPr/>
        </p:nvSpPr>
        <p:spPr>
          <a:xfrm>
            <a:off x="6326528" y="2362200"/>
            <a:ext cx="2177376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11000</a:t>
            </a:r>
          </a:p>
        </p:txBody>
      </p:sp>
      <p:sp>
        <p:nvSpPr>
          <p:cNvPr id="140" name="Title 1"/>
          <p:cNvSpPr txBox="1"/>
          <p:nvPr/>
        </p:nvSpPr>
        <p:spPr>
          <a:xfrm>
            <a:off x="8563554" y="1676400"/>
            <a:ext cx="39889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41" name="Title 1"/>
          <p:cNvSpPr txBox="1"/>
          <p:nvPr/>
        </p:nvSpPr>
        <p:spPr>
          <a:xfrm>
            <a:off x="8563553" y="2362200"/>
            <a:ext cx="39889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42" name="Title 1"/>
          <p:cNvSpPr txBox="1"/>
          <p:nvPr/>
        </p:nvSpPr>
        <p:spPr>
          <a:xfrm>
            <a:off x="3581398" y="3070125"/>
            <a:ext cx="1645923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“race”</a:t>
            </a:r>
          </a:p>
        </p:txBody>
      </p:sp>
      <p:sp>
        <p:nvSpPr>
          <p:cNvPr id="143" name="Title 1"/>
          <p:cNvSpPr txBox="1"/>
          <p:nvPr/>
        </p:nvSpPr>
        <p:spPr>
          <a:xfrm>
            <a:off x="6359171" y="3070125"/>
            <a:ext cx="2177376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“Maia”</a:t>
            </a:r>
          </a:p>
        </p:txBody>
      </p:sp>
      <p:sp>
        <p:nvSpPr>
          <p:cNvPr id="144" name="Title 1"/>
          <p:cNvSpPr txBox="1"/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are Gandalf’s </a:t>
            </a:r>
            <a:r>
              <a:rPr b="1"/>
              <a:t>properties </a:t>
            </a:r>
            <a:r>
              <a:t>(like descriptors).</a:t>
            </a:r>
          </a:p>
        </p:txBody>
      </p:sp>
      <p:sp>
        <p:nvSpPr>
          <p:cNvPr id="145" name="Title 1"/>
          <p:cNvSpPr txBox="1"/>
          <p:nvPr/>
        </p:nvSpPr>
        <p:spPr>
          <a:xfrm>
            <a:off x="5382200" y="3065710"/>
            <a:ext cx="841250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1547718"/>
            <a:ext cx="2762056" cy="276205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traight Arrow Connector 23"/>
          <p:cNvSpPr/>
          <p:nvPr/>
        </p:nvSpPr>
        <p:spPr>
          <a:xfrm flipV="1">
            <a:off x="1369987" y="2186138"/>
            <a:ext cx="2211414" cy="3300264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traight Arrow Connector 24"/>
          <p:cNvSpPr/>
          <p:nvPr/>
        </p:nvSpPr>
        <p:spPr>
          <a:xfrm flipV="1">
            <a:off x="1369989" y="2974923"/>
            <a:ext cx="2151761" cy="2511479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traight Arrow Connector 25"/>
          <p:cNvSpPr/>
          <p:nvPr/>
        </p:nvSpPr>
        <p:spPr>
          <a:xfrm flipV="1">
            <a:off x="1369989" y="3613346"/>
            <a:ext cx="2151761" cy="187305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304799" y="-2"/>
            <a:ext cx="8578176" cy="653858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sp>
        <p:nvSpPr>
          <p:cNvPr id="152" name="Title 1"/>
          <p:cNvSpPr txBox="1"/>
          <p:nvPr/>
        </p:nvSpPr>
        <p:spPr>
          <a:xfrm>
            <a:off x="457198" y="835074"/>
            <a:ext cx="1645923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lnSpc>
                <a:spcPct val="90000"/>
              </a:lnSpc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gandalf </a:t>
            </a:r>
          </a:p>
        </p:txBody>
      </p:sp>
      <p:sp>
        <p:nvSpPr>
          <p:cNvPr id="153" name="Title 1"/>
          <p:cNvSpPr txBox="1"/>
          <p:nvPr/>
        </p:nvSpPr>
        <p:spPr>
          <a:xfrm>
            <a:off x="5380270" y="1676400"/>
            <a:ext cx="841250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54" name="Title 1"/>
          <p:cNvSpPr txBox="1"/>
          <p:nvPr/>
        </p:nvSpPr>
        <p:spPr>
          <a:xfrm>
            <a:off x="3581398" y="1676400"/>
            <a:ext cx="164592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155" name="Title 1"/>
          <p:cNvSpPr txBox="1"/>
          <p:nvPr/>
        </p:nvSpPr>
        <p:spPr>
          <a:xfrm>
            <a:off x="2240999" y="835074"/>
            <a:ext cx="841250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56" name="Title 1"/>
          <p:cNvSpPr txBox="1"/>
          <p:nvPr/>
        </p:nvSpPr>
        <p:spPr>
          <a:xfrm>
            <a:off x="6324598" y="1676400"/>
            <a:ext cx="2177377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“Gandalf”</a:t>
            </a:r>
          </a:p>
        </p:txBody>
      </p:sp>
      <p:sp>
        <p:nvSpPr>
          <p:cNvPr id="157" name="Title 1"/>
          <p:cNvSpPr txBox="1"/>
          <p:nvPr/>
        </p:nvSpPr>
        <p:spPr>
          <a:xfrm>
            <a:off x="3352800" y="3831335"/>
            <a:ext cx="841248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58" name="Title 1"/>
          <p:cNvSpPr txBox="1"/>
          <p:nvPr/>
        </p:nvSpPr>
        <p:spPr>
          <a:xfrm>
            <a:off x="3220127" y="835074"/>
            <a:ext cx="841250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59" name="Title 1"/>
          <p:cNvSpPr txBox="1"/>
          <p:nvPr/>
        </p:nvSpPr>
        <p:spPr>
          <a:xfrm>
            <a:off x="5382200" y="2362200"/>
            <a:ext cx="841250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60" name="Title 1"/>
          <p:cNvSpPr txBox="1"/>
          <p:nvPr/>
        </p:nvSpPr>
        <p:spPr>
          <a:xfrm>
            <a:off x="3583328" y="2362200"/>
            <a:ext cx="1645922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“age (est)”</a:t>
            </a:r>
          </a:p>
        </p:txBody>
      </p:sp>
      <p:sp>
        <p:nvSpPr>
          <p:cNvPr id="161" name="Title 1"/>
          <p:cNvSpPr txBox="1"/>
          <p:nvPr/>
        </p:nvSpPr>
        <p:spPr>
          <a:xfrm>
            <a:off x="6326528" y="2362200"/>
            <a:ext cx="2177376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11000</a:t>
            </a:r>
          </a:p>
        </p:txBody>
      </p:sp>
      <p:sp>
        <p:nvSpPr>
          <p:cNvPr id="162" name="Title 1"/>
          <p:cNvSpPr txBox="1"/>
          <p:nvPr/>
        </p:nvSpPr>
        <p:spPr>
          <a:xfrm>
            <a:off x="8563554" y="1676400"/>
            <a:ext cx="39889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63" name="Title 1"/>
          <p:cNvSpPr txBox="1"/>
          <p:nvPr/>
        </p:nvSpPr>
        <p:spPr>
          <a:xfrm>
            <a:off x="8563553" y="2362200"/>
            <a:ext cx="39889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64" name="Title 1"/>
          <p:cNvSpPr txBox="1"/>
          <p:nvPr/>
        </p:nvSpPr>
        <p:spPr>
          <a:xfrm>
            <a:off x="3581398" y="3070125"/>
            <a:ext cx="1645923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“race”</a:t>
            </a:r>
          </a:p>
        </p:txBody>
      </p:sp>
      <p:sp>
        <p:nvSpPr>
          <p:cNvPr id="165" name="Title 1"/>
          <p:cNvSpPr txBox="1"/>
          <p:nvPr/>
        </p:nvSpPr>
        <p:spPr>
          <a:xfrm>
            <a:off x="6359171" y="3070125"/>
            <a:ext cx="2177376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“Maia”</a:t>
            </a:r>
          </a:p>
        </p:txBody>
      </p:sp>
      <p:sp>
        <p:nvSpPr>
          <p:cNvPr id="166" name="Title 1"/>
          <p:cNvSpPr txBox="1"/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are the “</a:t>
            </a:r>
            <a:r>
              <a:rPr b="1"/>
              <a:t>values</a:t>
            </a:r>
            <a:r>
              <a:t>” of Gandalf’s </a:t>
            </a:r>
            <a:r>
              <a:rPr b="1"/>
              <a:t>properties.</a:t>
            </a:r>
          </a:p>
        </p:txBody>
      </p:sp>
      <p:sp>
        <p:nvSpPr>
          <p:cNvPr id="167" name="Title 1"/>
          <p:cNvSpPr txBox="1"/>
          <p:nvPr/>
        </p:nvSpPr>
        <p:spPr>
          <a:xfrm>
            <a:off x="5382200" y="3065710"/>
            <a:ext cx="841250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pic>
        <p:nvPicPr>
          <p:cNvPr id="1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1547718"/>
            <a:ext cx="2762056" cy="276205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traight Arrow Connector 23"/>
          <p:cNvSpPr/>
          <p:nvPr/>
        </p:nvSpPr>
        <p:spPr>
          <a:xfrm flipV="1">
            <a:off x="4091473" y="2076802"/>
            <a:ext cx="2211412" cy="3300264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Straight Arrow Connector 24"/>
          <p:cNvSpPr/>
          <p:nvPr/>
        </p:nvSpPr>
        <p:spPr>
          <a:xfrm flipV="1">
            <a:off x="4091473" y="2841526"/>
            <a:ext cx="2211412" cy="2535540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Straight Arrow Connector 25"/>
          <p:cNvSpPr/>
          <p:nvPr/>
        </p:nvSpPr>
        <p:spPr>
          <a:xfrm flipV="1">
            <a:off x="4091473" y="3545039"/>
            <a:ext cx="2211412" cy="183202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304799" y="-2"/>
            <a:ext cx="8578176" cy="653858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sp>
        <p:nvSpPr>
          <p:cNvPr id="174" name="Title 1"/>
          <p:cNvSpPr txBox="1"/>
          <p:nvPr/>
        </p:nvSpPr>
        <p:spPr>
          <a:xfrm>
            <a:off x="457198" y="835074"/>
            <a:ext cx="1645923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lnSpc>
                <a:spcPct val="90000"/>
              </a:lnSpc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gandalf </a:t>
            </a:r>
          </a:p>
        </p:txBody>
      </p:sp>
      <p:sp>
        <p:nvSpPr>
          <p:cNvPr id="175" name="Title 1"/>
          <p:cNvSpPr txBox="1"/>
          <p:nvPr/>
        </p:nvSpPr>
        <p:spPr>
          <a:xfrm>
            <a:off x="5380270" y="1676400"/>
            <a:ext cx="841250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76" name="Title 1"/>
          <p:cNvSpPr txBox="1"/>
          <p:nvPr/>
        </p:nvSpPr>
        <p:spPr>
          <a:xfrm>
            <a:off x="3581398" y="1676400"/>
            <a:ext cx="164592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177" name="Title 1"/>
          <p:cNvSpPr txBox="1"/>
          <p:nvPr/>
        </p:nvSpPr>
        <p:spPr>
          <a:xfrm>
            <a:off x="2240999" y="835074"/>
            <a:ext cx="841250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78" name="Title 1"/>
          <p:cNvSpPr txBox="1"/>
          <p:nvPr/>
        </p:nvSpPr>
        <p:spPr>
          <a:xfrm>
            <a:off x="6324598" y="1676400"/>
            <a:ext cx="2177377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“Gandalf”</a:t>
            </a:r>
          </a:p>
        </p:txBody>
      </p:sp>
      <p:sp>
        <p:nvSpPr>
          <p:cNvPr id="179" name="Title 1"/>
          <p:cNvSpPr txBox="1"/>
          <p:nvPr/>
        </p:nvSpPr>
        <p:spPr>
          <a:xfrm>
            <a:off x="3352800" y="3831335"/>
            <a:ext cx="841248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80" name="Title 1"/>
          <p:cNvSpPr txBox="1"/>
          <p:nvPr/>
        </p:nvSpPr>
        <p:spPr>
          <a:xfrm>
            <a:off x="3220127" y="835074"/>
            <a:ext cx="841250" cy="457202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81" name="Title 1"/>
          <p:cNvSpPr txBox="1"/>
          <p:nvPr/>
        </p:nvSpPr>
        <p:spPr>
          <a:xfrm>
            <a:off x="5382200" y="2362200"/>
            <a:ext cx="841250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182" name="Title 1"/>
          <p:cNvSpPr txBox="1"/>
          <p:nvPr/>
        </p:nvSpPr>
        <p:spPr>
          <a:xfrm>
            <a:off x="3583328" y="2362200"/>
            <a:ext cx="1645922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“age (est)”</a:t>
            </a:r>
          </a:p>
        </p:txBody>
      </p:sp>
      <p:sp>
        <p:nvSpPr>
          <p:cNvPr id="183" name="Title 1"/>
          <p:cNvSpPr txBox="1"/>
          <p:nvPr/>
        </p:nvSpPr>
        <p:spPr>
          <a:xfrm>
            <a:off x="6326528" y="2362200"/>
            <a:ext cx="2177376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11000</a:t>
            </a:r>
          </a:p>
        </p:txBody>
      </p:sp>
      <p:sp>
        <p:nvSpPr>
          <p:cNvPr id="184" name="Title 1"/>
          <p:cNvSpPr txBox="1"/>
          <p:nvPr/>
        </p:nvSpPr>
        <p:spPr>
          <a:xfrm>
            <a:off x="8563554" y="1676400"/>
            <a:ext cx="39889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85" name="Title 1"/>
          <p:cNvSpPr txBox="1"/>
          <p:nvPr/>
        </p:nvSpPr>
        <p:spPr>
          <a:xfrm>
            <a:off x="8563553" y="2362200"/>
            <a:ext cx="398893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186" name="Title 1"/>
          <p:cNvSpPr txBox="1"/>
          <p:nvPr/>
        </p:nvSpPr>
        <p:spPr>
          <a:xfrm>
            <a:off x="3581398" y="3070125"/>
            <a:ext cx="1645923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“race”</a:t>
            </a:r>
          </a:p>
        </p:txBody>
      </p:sp>
      <p:sp>
        <p:nvSpPr>
          <p:cNvPr id="187" name="Title 1"/>
          <p:cNvSpPr txBox="1"/>
          <p:nvPr/>
        </p:nvSpPr>
        <p:spPr>
          <a:xfrm>
            <a:off x="6359171" y="3070125"/>
            <a:ext cx="2177376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“Maia”</a:t>
            </a:r>
          </a:p>
        </p:txBody>
      </p:sp>
      <p:sp>
        <p:nvSpPr>
          <p:cNvPr id="188" name="Title 1"/>
          <p:cNvSpPr txBox="1"/>
          <p:nvPr/>
        </p:nvSpPr>
        <p:spPr>
          <a:xfrm>
            <a:off x="455021" y="5464128"/>
            <a:ext cx="4939333" cy="45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Thus</a:t>
            </a:r>
            <a:r>
              <a:rPr b="0"/>
              <a:t>: gandalf[“race”] =  “Maia</a:t>
            </a:r>
          </a:p>
        </p:txBody>
      </p:sp>
      <p:sp>
        <p:nvSpPr>
          <p:cNvPr id="189" name="Title 1"/>
          <p:cNvSpPr txBox="1"/>
          <p:nvPr/>
        </p:nvSpPr>
        <p:spPr>
          <a:xfrm>
            <a:off x="5382200" y="3065710"/>
            <a:ext cx="841250" cy="479329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pic>
        <p:nvPicPr>
          <p:cNvPr id="1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1547718"/>
            <a:ext cx="2762056" cy="276205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traight Arrow Connector 23"/>
          <p:cNvSpPr/>
          <p:nvPr/>
        </p:nvSpPr>
        <p:spPr>
          <a:xfrm flipH="1" flipV="1">
            <a:off x="1447799" y="1357367"/>
            <a:ext cx="533402" cy="4205233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traight Arrow Connector 24"/>
          <p:cNvSpPr/>
          <p:nvPr/>
        </p:nvSpPr>
        <p:spPr>
          <a:xfrm flipV="1">
            <a:off x="3352800" y="3657598"/>
            <a:ext cx="990602" cy="1905002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Straight Arrow Connector 25"/>
          <p:cNvSpPr/>
          <p:nvPr/>
        </p:nvSpPr>
        <p:spPr>
          <a:xfrm flipV="1">
            <a:off x="4974447" y="3657598"/>
            <a:ext cx="1350155" cy="1905002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196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Repeat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(gandalf-the-grey-objects.html | 30-GandalfTheGreyObjects)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Rectangle 8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00" name="TextBox 9"/>
          <p:cNvSpPr txBox="1"/>
          <p:nvPr/>
        </p:nvSpPr>
        <p:spPr>
          <a:xfrm>
            <a:off x="304800" y="761999"/>
            <a:ext cx="8686800" cy="399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Dissection / Creation: Basic Objects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With a partner, spend the next few moments studying the code just slacked to you.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Then, write code below each comment to log the relevant information about the provided car object.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Bonus: </a:t>
            </a:r>
            <a:r>
              <a:rPr b="0"/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201" name="TextBox 5"/>
          <p:cNvSpPr txBox="1"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7-MyFirstObject </a:t>
            </a:r>
            <a:r>
              <a:t>|  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0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in Browser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(carGame_Solved.html | 8-CarGame)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" name="Rectangle 8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08" name="TextBox 9"/>
          <p:cNvSpPr txBox="1"/>
          <p:nvPr/>
        </p:nvSpPr>
        <p:spPr>
          <a:xfrm>
            <a:off x="304800" y="761998"/>
            <a:ext cx="8686800" cy="5175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Run that Car!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Using the code from the previous activity as a starting point, create a complete application such that:</a:t>
            </a:r>
          </a:p>
          <a:p>
            <a:pPr marL="4572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Users can enter keyboard input (letters).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of the car's methods are assigned to a key.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When the user presses a key it calls the appropriate function.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letters also trigger a global function called reWriteStats() that logs the car’s make, model, color, mileage, and isWorking status to the console. 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You will need to use the document.onkeyup() function to collect input from the user's keyboard.</a:t>
            </a:r>
          </a:p>
        </p:txBody>
      </p:sp>
      <p:sp>
        <p:nvSpPr>
          <p:cNvPr id="209" name="TextBox 5"/>
          <p:cNvSpPr txBox="1"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8-CarGame </a:t>
            </a:r>
            <a:r>
              <a:t>|  Suggested Time: </a:t>
            </a:r>
            <a:r>
              <a:rPr b="0"/>
              <a:t>20-30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Scope &amp; Stuff</a:t>
            </a:r>
          </a:p>
        </p:txBody>
      </p:sp>
      <p:sp>
        <p:nvSpPr>
          <p:cNvPr id="212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Everyone Do: Scope &amp; Callbacks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15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TA: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(Homework Videos!)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But right now…</a:t>
            </a:r>
          </a:p>
        </p:txBody>
      </p:sp>
      <p:sp>
        <p:nvSpPr>
          <p:cNvPr id="51" name="Title 1"/>
          <p:cNvSpPr txBox="1"/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Maybe feeling like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b="1" i="1" sz="4800">
                <a:latin typeface="Arial"/>
                <a:ea typeface="Arial"/>
                <a:cs typeface="Arial"/>
                <a:sym typeface="Arial"/>
              </a:defRPr>
            </a:pPr>
            <a:r>
              <a:t>JavaScript Jellybeans.</a:t>
            </a:r>
          </a:p>
        </p:txBody>
      </p:sp>
      <p:pic>
        <p:nvPicPr>
          <p:cNvPr id="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11586" r="2793" b="0"/>
          <a:stretch>
            <a:fillRect/>
          </a:stretch>
        </p:blipFill>
        <p:spPr>
          <a:xfrm>
            <a:off x="548640" y="806254"/>
            <a:ext cx="7956193" cy="4070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" name="Rectangle 8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19" name="TextBox 9"/>
          <p:cNvSpPr txBox="1"/>
          <p:nvPr/>
        </p:nvSpPr>
        <p:spPr>
          <a:xfrm>
            <a:off x="304800" y="761998"/>
            <a:ext cx="8686800" cy="468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Extra Activity: Trivia Game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With whatever class time remains, complete the following activity in pairs. </a:t>
            </a: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Starting from a blank HTML file:</a:t>
            </a: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Create an object with 10 questions. The object should be structured like this: </a:t>
            </a:r>
            <a:br/>
            <a:r>
              <a:t>	q1: [“QUESTION”, “ANSWER”]</a:t>
            </a:r>
            <a:br/>
            <a:r>
              <a:t>	q2: [“QUESTION”, “ANSWER”]</a:t>
            </a: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Then create code that will ask the user questions, one by one. The user must answer by hitting t (for true) or f (for false).</a:t>
            </a: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Check the user’s answer against the correct answer, and provide them with an alert telling them if they are right or wrong. </a:t>
            </a: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Bonus: </a:t>
            </a:r>
            <a:r>
              <a:rPr b="0"/>
              <a:t>Keep track of the user’s score.</a:t>
            </a: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Hint: </a:t>
            </a:r>
            <a:r>
              <a:rPr b="0"/>
              <a:t>Don’t worry about having DRY code to start with. Just focus on getting working code first. </a:t>
            </a:r>
          </a:p>
        </p:txBody>
      </p:sp>
      <p:sp>
        <p:nvSpPr>
          <p:cNvPr id="220" name="TextBox 5"/>
          <p:cNvSpPr txBox="1"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9-TriviaGame </a:t>
            </a:r>
            <a:r>
              <a:t>|  Suggested Time: </a:t>
            </a:r>
            <a:r>
              <a:rPr b="0"/>
              <a:t>45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Transformation to Come</a:t>
            </a:r>
          </a:p>
        </p:txBody>
      </p:sp>
      <p:pic>
        <p:nvPicPr>
          <p:cNvPr id="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66845" t="11586" r="2793" b="11586"/>
          <a:stretch>
            <a:fillRect/>
          </a:stretch>
        </p:blipFill>
        <p:spPr>
          <a:xfrm>
            <a:off x="457200" y="1143000"/>
            <a:ext cx="2485033" cy="35371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24848" t="0" r="28824" b="0"/>
          <a:stretch>
            <a:fillRect/>
          </a:stretch>
        </p:blipFill>
        <p:spPr>
          <a:xfrm>
            <a:off x="5105398" y="1066800"/>
            <a:ext cx="3756979" cy="36133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Right Arrow 2"/>
          <p:cNvSpPr/>
          <p:nvPr/>
        </p:nvSpPr>
        <p:spPr>
          <a:xfrm>
            <a:off x="3036865" y="2340073"/>
            <a:ext cx="1912940" cy="11430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8" name="Title 1"/>
          <p:cNvSpPr txBox="1"/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685800">
              <a:defRPr b="1" i="1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HANG IN THERE!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63" name="Shape 70"/>
          <p:cNvSpPr txBox="1"/>
          <p:nvPr/>
        </p:nvSpPr>
        <p:spPr>
          <a:xfrm>
            <a:off x="304799" y="761998"/>
            <a:ext cx="8740776" cy="328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In today’s class we’ll be covering:</a:t>
            </a:r>
            <a:endParaRPr sz="2400"/>
          </a:p>
          <a:p>
            <a:pPr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Functions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JavaScript Objects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Building Simple JavaScript Applications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8" name="Rectangle 8"/>
          <p:cNvSpPr txBox="1"/>
          <p:nvPr/>
        </p:nvSpPr>
        <p:spPr>
          <a:xfrm>
            <a:off x="304800" y="98051"/>
            <a:ext cx="5257800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69" name="TextBox 9"/>
          <p:cNvSpPr txBox="1"/>
          <p:nvPr/>
        </p:nvSpPr>
        <p:spPr>
          <a:xfrm>
            <a:off x="304800" y="761999"/>
            <a:ext cx="8686800" cy="399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Dissection: Array Building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Run the program sent to you via slack.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Then, with a partner, fill in the missing comments for each line of code.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Make sure both of you can fully explain what each line means.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Be prepared to share with the class.</a:t>
            </a:r>
          </a:p>
        </p:txBody>
      </p:sp>
      <p:sp>
        <p:nvSpPr>
          <p:cNvPr id="70" name="TextBox 5"/>
          <p:cNvSpPr txBox="1"/>
          <p:nvPr/>
        </p:nvSpPr>
        <p:spPr>
          <a:xfrm>
            <a:off x="2895600" y="124823"/>
            <a:ext cx="6096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 txBox="1"/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73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(SuperHeroLogging_NoFunctions.html | 2-SuperHeroLogging)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