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5" r:id="rId4"/>
    <p:sldId id="278" r:id="rId5"/>
    <p:sldId id="258" r:id="rId6"/>
    <p:sldId id="264" r:id="rId7"/>
    <p:sldId id="259" r:id="rId8"/>
    <p:sldId id="260" r:id="rId9"/>
    <p:sldId id="262" r:id="rId10"/>
    <p:sldId id="266" r:id="rId11"/>
    <p:sldId id="268" r:id="rId12"/>
    <p:sldId id="270" r:id="rId13"/>
    <p:sldId id="271" r:id="rId14"/>
    <p:sldId id="279" r:id="rId15"/>
    <p:sldId id="277" r:id="rId16"/>
    <p:sldId id="276" r:id="rId17"/>
    <p:sldId id="263" r:id="rId18"/>
    <p:sldId id="261" r:id="rId19"/>
    <p:sldId id="269" r:id="rId2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0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:Users:Lisa:Desktop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v>positive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SongRatings!$A$9:$Y$9</c:f>
              <c:numCache>
                <c:formatCode>General</c:formatCode>
                <c:ptCount val="25"/>
                <c:pt idx="0">
                  <c:v>0.8</c:v>
                </c:pt>
                <c:pt idx="1">
                  <c:v>1.0</c:v>
                </c:pt>
                <c:pt idx="2">
                  <c:v>0.2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0.8</c:v>
                </c:pt>
                <c:pt idx="7">
                  <c:v>0.6</c:v>
                </c:pt>
                <c:pt idx="8">
                  <c:v>0.2</c:v>
                </c:pt>
                <c:pt idx="9">
                  <c:v>0.6</c:v>
                </c:pt>
                <c:pt idx="10">
                  <c:v>0.0</c:v>
                </c:pt>
                <c:pt idx="11">
                  <c:v>0.0</c:v>
                </c:pt>
                <c:pt idx="12">
                  <c:v>0.2</c:v>
                </c:pt>
                <c:pt idx="13">
                  <c:v>0.6</c:v>
                </c:pt>
                <c:pt idx="14">
                  <c:v>0.0</c:v>
                </c:pt>
                <c:pt idx="15">
                  <c:v>0.6</c:v>
                </c:pt>
                <c:pt idx="16">
                  <c:v>1.0</c:v>
                </c:pt>
                <c:pt idx="17">
                  <c:v>1.0</c:v>
                </c:pt>
                <c:pt idx="18">
                  <c:v>0.6</c:v>
                </c:pt>
                <c:pt idx="19">
                  <c:v>1.0</c:v>
                </c:pt>
                <c:pt idx="20">
                  <c:v>0.4</c:v>
                </c:pt>
                <c:pt idx="21">
                  <c:v>0.4</c:v>
                </c:pt>
                <c:pt idx="22">
                  <c:v>0.4</c:v>
                </c:pt>
                <c:pt idx="23">
                  <c:v>0.8</c:v>
                </c:pt>
                <c:pt idx="24">
                  <c:v>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0B-4F52-9897-1AEA12D628DD}"/>
            </c:ext>
          </c:extLst>
        </c:ser>
        <c:ser>
          <c:idx val="1"/>
          <c:order val="1"/>
          <c:tx>
            <c:v>negative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SongRatings!$A$10:$Y$10</c:f>
              <c:numCache>
                <c:formatCode>General</c:formatCode>
                <c:ptCount val="25"/>
                <c:pt idx="0">
                  <c:v>0.2</c:v>
                </c:pt>
                <c:pt idx="1">
                  <c:v>0.0</c:v>
                </c:pt>
                <c:pt idx="2">
                  <c:v>0.8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0.2</c:v>
                </c:pt>
                <c:pt idx="7">
                  <c:v>0.4</c:v>
                </c:pt>
                <c:pt idx="8">
                  <c:v>0.8</c:v>
                </c:pt>
                <c:pt idx="9">
                  <c:v>0.4</c:v>
                </c:pt>
                <c:pt idx="10">
                  <c:v>1.0</c:v>
                </c:pt>
                <c:pt idx="11">
                  <c:v>1.0</c:v>
                </c:pt>
                <c:pt idx="12">
                  <c:v>0.8</c:v>
                </c:pt>
                <c:pt idx="13">
                  <c:v>0.4</c:v>
                </c:pt>
                <c:pt idx="14">
                  <c:v>1.0</c:v>
                </c:pt>
                <c:pt idx="15">
                  <c:v>0.4</c:v>
                </c:pt>
                <c:pt idx="16">
                  <c:v>0.0</c:v>
                </c:pt>
                <c:pt idx="17">
                  <c:v>0.0</c:v>
                </c:pt>
                <c:pt idx="18">
                  <c:v>0.4</c:v>
                </c:pt>
                <c:pt idx="19">
                  <c:v>0.0</c:v>
                </c:pt>
                <c:pt idx="20">
                  <c:v>0.6</c:v>
                </c:pt>
                <c:pt idx="21">
                  <c:v>0.6</c:v>
                </c:pt>
                <c:pt idx="22">
                  <c:v>0.6</c:v>
                </c:pt>
                <c:pt idx="23">
                  <c:v>0.2</c:v>
                </c:pt>
                <c:pt idx="24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50B-4F52-9897-1AEA12D62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100"/>
        <c:axId val="-1971095080"/>
        <c:axId val="-2030904408"/>
      </c:barChart>
      <c:catAx>
        <c:axId val="-1971095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30904408"/>
        <c:crosses val="autoZero"/>
        <c:auto val="1"/>
        <c:lblAlgn val="ctr"/>
        <c:lblOffset val="100"/>
        <c:noMultiLvlLbl val="0"/>
      </c:catAx>
      <c:valAx>
        <c:axId val="-203090440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7109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79504-6A21-EC49-A5A6-69F19199793F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E3DF1-1F83-BA42-8D84-CEBFBB4E2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492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5606F-CB18-5E40-B5BF-C706E37F3463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1DDA5-AF1D-804F-B997-9AC46AE8D3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29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458C-1F49-804B-83CF-C2B5776365C5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6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32A5-9169-1C43-B952-A016A988ED00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29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B876-0461-024D-84D7-256BAA193C1A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03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3B8-70C3-6141-8B66-0EF5CA422C2F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1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6C8A-D3AA-044E-ACEE-386FCF3E3F89}" type="datetime5">
              <a:rPr lang="de-DE" smtClean="0"/>
              <a:t>19-Okt-15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06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D14D-E8C9-8C45-8AED-E9F7B404A703}" type="datetime5">
              <a:rPr lang="de-DE" smtClean="0"/>
              <a:t>19-Okt-15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25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F3EE-821D-AE41-8F32-F921984AEFFA}" type="datetime5">
              <a:rPr lang="de-DE" smtClean="0"/>
              <a:t>19-Okt-15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4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2D91-CC0C-0444-840B-9DA1547438B2}" type="datetime5">
              <a:rPr lang="de-DE" smtClean="0"/>
              <a:t>19-Okt-15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87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125F-18AF-B94D-AE89-1CA7AB4C6E4E}" type="datetime5">
              <a:rPr lang="de-DE" smtClean="0"/>
              <a:t>19-Okt-15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0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9B88-BD88-9542-922D-D68FD0AA4CD7}" type="datetime5">
              <a:rPr lang="de-DE" smtClean="0"/>
              <a:t>19-Okt-15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9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7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72240"/>
            <a:ext cx="8229600" cy="475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D5BE-86AC-FC4D-91ED-FDA83CE48BB3}" type="datetime5">
              <a:rPr lang="de-DE" smtClean="0"/>
              <a:t>19-Okt-15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38AF-F9EA-434A-A4EB-30D6D6E13C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71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Identifying</a:t>
            </a:r>
            <a:r>
              <a:rPr lang="de-DE" dirty="0" smtClean="0"/>
              <a:t> Emotion in Lyrics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 </a:t>
            </a:r>
            <a:r>
              <a:rPr lang="de-DE" dirty="0"/>
              <a:t>DD2380 </a:t>
            </a:r>
            <a:endParaRPr lang="de-DE" dirty="0" smtClean="0"/>
          </a:p>
          <a:p>
            <a:r>
              <a:rPr lang="de-DE" dirty="0" err="1" smtClean="0"/>
              <a:t>At</a:t>
            </a:r>
            <a:r>
              <a:rPr lang="de-DE" dirty="0" smtClean="0"/>
              <a:t> KTH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B5AF-3F4C-A742-B28C-4D75620ED836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feil nach links/rechts/oben 37"/>
          <p:cNvSpPr/>
          <p:nvPr/>
        </p:nvSpPr>
        <p:spPr>
          <a:xfrm>
            <a:off x="4057633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9" name="Zylinder 38"/>
          <p:cNvSpPr/>
          <p:nvPr/>
        </p:nvSpPr>
        <p:spPr>
          <a:xfrm>
            <a:off x="2675913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0" name="Zylinder 39"/>
          <p:cNvSpPr/>
          <p:nvPr/>
        </p:nvSpPr>
        <p:spPr>
          <a:xfrm>
            <a:off x="6394315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Rechteck 26"/>
          <p:cNvSpPr/>
          <p:nvPr/>
        </p:nvSpPr>
        <p:spPr>
          <a:xfrm>
            <a:off x="4799686" y="3492506"/>
            <a:ext cx="852714" cy="39495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10</a:t>
            </a:fld>
            <a:endParaRPr lang="de-DE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481236" y="1287026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3" name="Gerade Verbindung mit Pfeil 32"/>
          <p:cNvCxnSpPr>
            <a:endCxn id="32" idx="0"/>
          </p:cNvCxnSpPr>
          <p:nvPr/>
        </p:nvCxnSpPr>
        <p:spPr>
          <a:xfrm>
            <a:off x="5226043" y="915836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5" name="Gerade Verbindung mit Pfeil 34"/>
          <p:cNvCxnSpPr>
            <a:endCxn id="34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ylinder 35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7" name="Gerade Verbindung mit Pfeil 36"/>
          <p:cNvCxnSpPr>
            <a:endCxn id="36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Würfel 40"/>
          <p:cNvSpPr/>
          <p:nvPr/>
        </p:nvSpPr>
        <p:spPr>
          <a:xfrm>
            <a:off x="6272272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 flipV="1">
            <a:off x="3363698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41" idx="2"/>
          </p:cNvCxnSpPr>
          <p:nvPr/>
        </p:nvCxnSpPr>
        <p:spPr>
          <a:xfrm>
            <a:off x="3363698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054558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cxnSp>
        <p:nvCxnSpPr>
          <p:cNvPr id="45" name="Gerade Verbindung mit Pfeil 44"/>
          <p:cNvCxnSpPr/>
          <p:nvPr/>
        </p:nvCxnSpPr>
        <p:spPr>
          <a:xfrm flipH="1">
            <a:off x="6867786" y="4492310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6892209" y="457064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47" name="Rechteck 46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48" name="Gerade Verbindung mit Pfeil 47"/>
          <p:cNvCxnSpPr>
            <a:endCxn id="47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8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7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21" grpId="0"/>
      <p:bldP spid="22" grpId="0"/>
      <p:bldP spid="23" grpId="0" animBg="1"/>
      <p:bldP spid="32" grpId="0" animBg="1"/>
      <p:bldP spid="32" grpId="1" animBg="1"/>
      <p:bldP spid="34" grpId="0" animBg="1"/>
      <p:bldP spid="34" grpId="1" animBg="1"/>
      <p:bldP spid="36" grpId="0" animBg="1"/>
      <p:bldP spid="36" grpId="1" animBg="1"/>
      <p:bldP spid="41" grpId="0" animBg="1"/>
      <p:bldP spid="41" grpId="1" animBg="1"/>
      <p:bldP spid="44" grpId="0"/>
      <p:bldP spid="44" grpId="1"/>
      <p:bldP spid="46" grpId="0"/>
      <p:bldP spid="46" grpId="1"/>
      <p:bldP spid="47" grpId="0" animBg="1"/>
      <p:bldP spid="4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11</a:t>
            </a:fld>
            <a:endParaRPr lang="de-DE"/>
          </a:p>
        </p:txBody>
      </p:sp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84352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6" name="Gerade Verbindung mit Pfeil 25"/>
          <p:cNvCxnSpPr>
            <a:endCxn id="25" idx="0"/>
          </p:cNvCxnSpPr>
          <p:nvPr/>
        </p:nvCxnSpPr>
        <p:spPr>
          <a:xfrm>
            <a:off x="6870308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81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– </a:t>
            </a:r>
            <a:r>
              <a:rPr lang="de-DE" dirty="0" err="1" smtClean="0"/>
              <a:t>pos</a:t>
            </a:r>
            <a:r>
              <a:rPr lang="de-DE" dirty="0" smtClean="0"/>
              <a:t>/</a:t>
            </a:r>
            <a:r>
              <a:rPr lang="de-DE" dirty="0" err="1" smtClean="0"/>
              <a:t>neg</a:t>
            </a:r>
            <a:r>
              <a:rPr lang="de-DE" dirty="0" smtClean="0"/>
              <a:t> Model</a:t>
            </a:r>
            <a:endParaRPr lang="de-DE" dirty="0"/>
          </a:p>
        </p:txBody>
      </p:sp>
      <p:pic>
        <p:nvPicPr>
          <p:cNvPr id="8" name="Inhaltsplatzhalter 7" descr="pl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95" r="-24495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81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– 5 Cluster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13</a:t>
            </a:fld>
            <a:endParaRPr lang="de-DE"/>
          </a:p>
        </p:txBody>
      </p:sp>
      <p:pic>
        <p:nvPicPr>
          <p:cNvPr id="7" name="Inhaltsplatzhalter 6" descr="pl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01" r="-24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397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 </a:t>
            </a:r>
            <a:r>
              <a:rPr lang="de-DE" dirty="0" err="1" smtClean="0"/>
              <a:t>Difficulties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The Beatles – </a:t>
            </a:r>
            <a:r>
              <a:rPr lang="de-DE" b="1" dirty="0" err="1" smtClean="0"/>
              <a:t>Maxwell‘s</a:t>
            </a:r>
            <a:r>
              <a:rPr lang="de-DE" b="1" dirty="0" smtClean="0"/>
              <a:t> </a:t>
            </a:r>
            <a:r>
              <a:rPr lang="de-DE" b="1" dirty="0" err="1" smtClean="0"/>
              <a:t>Silver</a:t>
            </a:r>
            <a:r>
              <a:rPr lang="de-DE" b="1" dirty="0" smtClean="0"/>
              <a:t> Hammer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i="1" dirty="0" smtClean="0"/>
              <a:t>Bang</a:t>
            </a:r>
            <a:r>
              <a:rPr lang="de-DE" i="1" dirty="0"/>
              <a:t>, bang, </a:t>
            </a:r>
            <a:r>
              <a:rPr lang="de-DE" i="1" dirty="0" err="1"/>
              <a:t>Maxwell's</a:t>
            </a:r>
            <a:r>
              <a:rPr lang="de-DE" i="1" dirty="0"/>
              <a:t> </a:t>
            </a:r>
            <a:r>
              <a:rPr lang="de-DE" i="1" dirty="0" err="1"/>
              <a:t>silver</a:t>
            </a:r>
            <a:r>
              <a:rPr lang="de-DE" i="1" dirty="0"/>
              <a:t> </a:t>
            </a:r>
            <a:r>
              <a:rPr lang="de-DE" i="1" dirty="0" err="1"/>
              <a:t>hammer</a:t>
            </a:r>
            <a:endParaRPr lang="de-DE" i="1" dirty="0"/>
          </a:p>
          <a:p>
            <a:pPr marL="0" indent="0">
              <a:buNone/>
            </a:pPr>
            <a:r>
              <a:rPr lang="de-DE" i="1" dirty="0" err="1"/>
              <a:t>Came</a:t>
            </a:r>
            <a:r>
              <a:rPr lang="de-DE" i="1" dirty="0"/>
              <a:t> down upon her </a:t>
            </a:r>
            <a:r>
              <a:rPr lang="de-DE" i="1" dirty="0" err="1"/>
              <a:t>head</a:t>
            </a:r>
            <a:endParaRPr lang="de-DE" i="1" dirty="0"/>
          </a:p>
          <a:p>
            <a:pPr marL="0" indent="0">
              <a:buNone/>
            </a:pPr>
            <a:r>
              <a:rPr lang="de-DE" i="1" dirty="0"/>
              <a:t>Bang, bang, </a:t>
            </a:r>
            <a:r>
              <a:rPr lang="de-DE" i="1" dirty="0" err="1"/>
              <a:t>Maxwell's</a:t>
            </a:r>
            <a:r>
              <a:rPr lang="de-DE" i="1" dirty="0"/>
              <a:t> </a:t>
            </a:r>
            <a:r>
              <a:rPr lang="de-DE" i="1" dirty="0" err="1"/>
              <a:t>silver</a:t>
            </a:r>
            <a:r>
              <a:rPr lang="de-DE" i="1" dirty="0"/>
              <a:t> </a:t>
            </a:r>
            <a:r>
              <a:rPr lang="de-DE" i="1" dirty="0" err="1"/>
              <a:t>hammer</a:t>
            </a:r>
            <a:endParaRPr lang="de-DE" i="1" dirty="0"/>
          </a:p>
          <a:p>
            <a:pPr marL="0" indent="0">
              <a:buNone/>
            </a:pPr>
            <a:r>
              <a:rPr lang="de-DE" i="1" dirty="0"/>
              <a:t>Made </a:t>
            </a:r>
            <a:r>
              <a:rPr lang="de-DE" i="1" dirty="0" err="1"/>
              <a:t>sure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she</a:t>
            </a:r>
            <a:r>
              <a:rPr lang="de-DE" i="1" dirty="0"/>
              <a:t> was </a:t>
            </a:r>
            <a:r>
              <a:rPr lang="de-DE" i="1" dirty="0" err="1"/>
              <a:t>dead</a:t>
            </a:r>
            <a:endParaRPr lang="de-DE" i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79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ym typeface="Wingdings"/>
              </a:rPr>
              <a:t>Incooperate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more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features</a:t>
            </a:r>
            <a:endParaRPr lang="de-DE" dirty="0" smtClean="0">
              <a:sym typeface="Wingdings"/>
            </a:endParaRPr>
          </a:p>
          <a:p>
            <a:endParaRPr lang="de-DE" dirty="0">
              <a:sym typeface="Wingdings"/>
            </a:endParaRPr>
          </a:p>
          <a:p>
            <a:endParaRPr lang="de-DE" dirty="0" smtClean="0">
              <a:sym typeface="Wingdings"/>
            </a:endParaRPr>
          </a:p>
          <a:p>
            <a:endParaRPr lang="de-DE" dirty="0">
              <a:sym typeface="Wingdings"/>
            </a:endParaRPr>
          </a:p>
          <a:p>
            <a:endParaRPr lang="de-DE" dirty="0" smtClean="0">
              <a:sym typeface="Wingdings"/>
            </a:endParaRPr>
          </a:p>
          <a:p>
            <a:r>
              <a:rPr lang="de-DE" dirty="0"/>
              <a:t>Larger Database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/>
              </a:rPr>
              <a:t> do </a:t>
            </a:r>
            <a:r>
              <a:rPr lang="de-DE" dirty="0" err="1">
                <a:sym typeface="Wingdings"/>
              </a:rPr>
              <a:t>survey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to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get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more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reliable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labels</a:t>
            </a:r>
            <a:endParaRPr lang="de-DE" dirty="0">
              <a:sym typeface="Wingdings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15</a:t>
            </a:fld>
            <a:endParaRPr lang="de-DE"/>
          </a:p>
        </p:txBody>
      </p:sp>
      <p:grpSp>
        <p:nvGrpSpPr>
          <p:cNvPr id="10" name="Gruppierung 9"/>
          <p:cNvGrpSpPr/>
          <p:nvPr/>
        </p:nvGrpSpPr>
        <p:grpSpPr>
          <a:xfrm>
            <a:off x="1066063" y="2209535"/>
            <a:ext cx="4883399" cy="1936999"/>
            <a:chOff x="1541584" y="3459997"/>
            <a:chExt cx="5390183" cy="2138015"/>
          </a:xfrm>
        </p:grpSpPr>
        <p:sp>
          <p:nvSpPr>
            <p:cNvPr id="7" name="Plus 6"/>
            <p:cNvSpPr/>
            <p:nvPr/>
          </p:nvSpPr>
          <p:spPr>
            <a:xfrm>
              <a:off x="3556001" y="3770923"/>
              <a:ext cx="1230923" cy="1230923"/>
            </a:xfrm>
            <a:prstGeom prst="mathPlus">
              <a:avLst>
                <a:gd name="adj1" fmla="val 994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Gefaltete Ecke 7"/>
            <p:cNvSpPr/>
            <p:nvPr/>
          </p:nvSpPr>
          <p:spPr>
            <a:xfrm>
              <a:off x="1541584" y="3459998"/>
              <a:ext cx="1582616" cy="1932617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i="1" dirty="0"/>
                <a:t>Bang, bang, </a:t>
              </a:r>
              <a:r>
                <a:rPr lang="de-DE" sz="1050" i="1" dirty="0" err="1"/>
                <a:t>Maxwell's</a:t>
              </a:r>
              <a:r>
                <a:rPr lang="de-DE" sz="1050" i="1" dirty="0"/>
                <a:t> </a:t>
              </a:r>
              <a:r>
                <a:rPr lang="de-DE" sz="1050" i="1" dirty="0" err="1"/>
                <a:t>silver</a:t>
              </a:r>
              <a:r>
                <a:rPr lang="de-DE" sz="1050" i="1" dirty="0"/>
                <a:t> </a:t>
              </a:r>
              <a:r>
                <a:rPr lang="de-DE" sz="1050" i="1" dirty="0" err="1"/>
                <a:t>hammer</a:t>
              </a:r>
              <a:endParaRPr lang="de-DE" sz="1050" i="1" dirty="0"/>
            </a:p>
            <a:p>
              <a:r>
                <a:rPr lang="de-DE" sz="1050" i="1" dirty="0" err="1"/>
                <a:t>Came</a:t>
              </a:r>
              <a:r>
                <a:rPr lang="de-DE" sz="1050" i="1" dirty="0"/>
                <a:t> down upon her </a:t>
              </a:r>
              <a:r>
                <a:rPr lang="de-DE" sz="1050" i="1" dirty="0" err="1"/>
                <a:t>head</a:t>
              </a:r>
              <a:endParaRPr lang="de-DE" sz="1050" i="1" dirty="0"/>
            </a:p>
            <a:p>
              <a:r>
                <a:rPr lang="de-DE" sz="1050" i="1" dirty="0"/>
                <a:t>Bang, bang, </a:t>
              </a:r>
              <a:r>
                <a:rPr lang="de-DE" sz="1050" i="1" dirty="0" err="1"/>
                <a:t>Maxwell's</a:t>
              </a:r>
              <a:r>
                <a:rPr lang="de-DE" sz="1050" i="1" dirty="0"/>
                <a:t> </a:t>
              </a:r>
              <a:r>
                <a:rPr lang="de-DE" sz="1050" i="1" dirty="0" err="1"/>
                <a:t>silver</a:t>
              </a:r>
              <a:r>
                <a:rPr lang="de-DE" sz="1050" i="1" dirty="0"/>
                <a:t> </a:t>
              </a:r>
              <a:r>
                <a:rPr lang="de-DE" sz="1050" i="1" dirty="0" err="1"/>
                <a:t>hammer</a:t>
              </a:r>
              <a:endParaRPr lang="de-DE" sz="1050" i="1" dirty="0"/>
            </a:p>
            <a:p>
              <a:r>
                <a:rPr lang="de-DE" sz="1050" i="1" dirty="0"/>
                <a:t>Made </a:t>
              </a:r>
              <a:r>
                <a:rPr lang="de-DE" sz="1050" i="1" dirty="0" err="1"/>
                <a:t>sure</a:t>
              </a:r>
              <a:r>
                <a:rPr lang="de-DE" sz="1050" i="1" dirty="0"/>
                <a:t> </a:t>
              </a:r>
              <a:r>
                <a:rPr lang="de-DE" sz="1050" i="1" dirty="0" err="1"/>
                <a:t>that</a:t>
              </a:r>
              <a:r>
                <a:rPr lang="de-DE" sz="1050" i="1" dirty="0"/>
                <a:t> </a:t>
              </a:r>
              <a:r>
                <a:rPr lang="de-DE" sz="1050" i="1" dirty="0" err="1"/>
                <a:t>she</a:t>
              </a:r>
              <a:r>
                <a:rPr lang="de-DE" sz="1050" i="1" dirty="0"/>
                <a:t> was </a:t>
              </a:r>
              <a:r>
                <a:rPr lang="de-DE" sz="1050" i="1" dirty="0" err="1"/>
                <a:t>dead</a:t>
              </a:r>
              <a:endParaRPr lang="de-DE" sz="1050" i="1" dirty="0"/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 rotWithShape="1">
            <a:blip r:embed="rId2"/>
            <a:srcRect t="8405"/>
            <a:stretch/>
          </p:blipFill>
          <p:spPr>
            <a:xfrm>
              <a:off x="5199357" y="3459997"/>
              <a:ext cx="1732410" cy="2138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10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3B8-70C3-6141-8B66-0EF5CA422C2F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96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XHJS </a:t>
            </a:r>
            <a:r>
              <a:rPr lang="de-DE" dirty="0" err="1"/>
              <a:t>Downie</a:t>
            </a:r>
            <a:r>
              <a:rPr lang="de-DE" dirty="0"/>
              <a:t>, Cyril Laurier, </a:t>
            </a:r>
            <a:r>
              <a:rPr lang="de-DE" dirty="0" err="1"/>
              <a:t>and</a:t>
            </a:r>
            <a:r>
              <a:rPr lang="de-DE" dirty="0"/>
              <a:t> MBAF Ehmann. The 2007 </a:t>
            </a:r>
            <a:r>
              <a:rPr lang="de-DE" dirty="0" err="1"/>
              <a:t>mirex</a:t>
            </a:r>
            <a:r>
              <a:rPr lang="de-DE" dirty="0"/>
              <a:t> au- </a:t>
            </a:r>
            <a:r>
              <a:rPr lang="de-DE" dirty="0" err="1"/>
              <a:t>dio</a:t>
            </a:r>
            <a:r>
              <a:rPr lang="de-DE" dirty="0"/>
              <a:t> </a:t>
            </a:r>
            <a:r>
              <a:rPr lang="de-DE" dirty="0" err="1"/>
              <a:t>mood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: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. In ISMIR 2008: </a:t>
            </a:r>
            <a:r>
              <a:rPr lang="de-DE" dirty="0" err="1"/>
              <a:t>Proceed</a:t>
            </a:r>
            <a:r>
              <a:rPr lang="de-DE" dirty="0"/>
              <a:t>- </a:t>
            </a:r>
            <a:r>
              <a:rPr lang="de-DE" dirty="0" err="1"/>
              <a:t>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9th International Conference </a:t>
            </a:r>
            <a:r>
              <a:rPr lang="de-DE" dirty="0" err="1"/>
              <a:t>of</a:t>
            </a:r>
            <a:r>
              <a:rPr lang="de-DE" dirty="0"/>
              <a:t> Music Information </a:t>
            </a:r>
            <a:r>
              <a:rPr lang="de-DE" dirty="0" err="1"/>
              <a:t>Retrieval</a:t>
            </a:r>
            <a:r>
              <a:rPr lang="de-DE" dirty="0"/>
              <a:t>, </a:t>
            </a:r>
            <a:r>
              <a:rPr lang="de-DE" dirty="0" err="1"/>
              <a:t>page</a:t>
            </a:r>
            <a:r>
              <a:rPr lang="de-DE" dirty="0"/>
              <a:t> 462. Lulu. </a:t>
            </a:r>
            <a:r>
              <a:rPr lang="de-DE" dirty="0" err="1"/>
              <a:t>com</a:t>
            </a:r>
            <a:r>
              <a:rPr lang="de-DE" dirty="0"/>
              <a:t>, 2008. </a:t>
            </a:r>
          </a:p>
          <a:p>
            <a:r>
              <a:rPr lang="de-DE" dirty="0" err="1" smtClean="0"/>
              <a:t>Youngmoo</a:t>
            </a:r>
            <a:r>
              <a:rPr lang="de-DE" dirty="0" smtClean="0"/>
              <a:t> </a:t>
            </a:r>
            <a:r>
              <a:rPr lang="de-DE" dirty="0"/>
              <a:t>E Kim, Erik M Schmidt, Raymond </a:t>
            </a:r>
            <a:r>
              <a:rPr lang="de-DE" dirty="0" err="1"/>
              <a:t>Migneco</a:t>
            </a:r>
            <a:r>
              <a:rPr lang="de-DE" dirty="0"/>
              <a:t>, Brandon G Morton, Patrick Richardson, Jeffrey Scott, </a:t>
            </a:r>
            <a:r>
              <a:rPr lang="de-DE" dirty="0" err="1"/>
              <a:t>Jacquelin</a:t>
            </a:r>
            <a:r>
              <a:rPr lang="de-DE" dirty="0"/>
              <a:t> A Speck, </a:t>
            </a:r>
            <a:r>
              <a:rPr lang="de-DE" dirty="0" err="1"/>
              <a:t>and</a:t>
            </a:r>
            <a:r>
              <a:rPr lang="de-DE" dirty="0"/>
              <a:t> Dou- glas </a:t>
            </a:r>
            <a:r>
              <a:rPr lang="de-DE" dirty="0" err="1"/>
              <a:t>Turnbull</a:t>
            </a:r>
            <a:r>
              <a:rPr lang="de-DE" dirty="0"/>
              <a:t>. Music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: A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review</a:t>
            </a:r>
            <a:r>
              <a:rPr lang="de-DE" dirty="0"/>
              <a:t>. In </a:t>
            </a:r>
            <a:r>
              <a:rPr lang="de-DE" dirty="0" err="1"/>
              <a:t>Proc</a:t>
            </a:r>
            <a:r>
              <a:rPr lang="de-DE" dirty="0"/>
              <a:t>. ISMIR, </a:t>
            </a:r>
            <a:r>
              <a:rPr lang="de-DE" dirty="0" err="1"/>
              <a:t>pages</a:t>
            </a:r>
            <a:r>
              <a:rPr lang="de-DE" dirty="0"/>
              <a:t> 255–266. </a:t>
            </a:r>
            <a:r>
              <a:rPr lang="de-DE" dirty="0" err="1"/>
              <a:t>Citeseer</a:t>
            </a:r>
            <a:r>
              <a:rPr lang="de-DE" dirty="0"/>
              <a:t>, 2010. </a:t>
            </a:r>
          </a:p>
          <a:p>
            <a:r>
              <a:rPr lang="de-DE" dirty="0" smtClean="0"/>
              <a:t>Yong </a:t>
            </a:r>
            <a:r>
              <a:rPr lang="de-DE" dirty="0"/>
              <a:t>H Li </a:t>
            </a:r>
            <a:r>
              <a:rPr lang="de-DE" dirty="0" err="1"/>
              <a:t>and</a:t>
            </a:r>
            <a:r>
              <a:rPr lang="de-DE" dirty="0"/>
              <a:t> Anil K. Jain.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. The Computer Journal, 41(8):537–546, 1998. </a:t>
            </a:r>
          </a:p>
          <a:p>
            <a:r>
              <a:rPr lang="de-DE" dirty="0" smtClean="0"/>
              <a:t>Thomas </a:t>
            </a:r>
            <a:r>
              <a:rPr lang="de-DE" dirty="0"/>
              <a:t>M. Mitchell. </a:t>
            </a:r>
            <a:r>
              <a:rPr lang="de-DE" dirty="0" err="1"/>
              <a:t>Machine</a:t>
            </a:r>
            <a:r>
              <a:rPr lang="de-DE" dirty="0"/>
              <a:t> Learning. McGraw-Hill, Inc., New York, NY, USA, 1 </a:t>
            </a:r>
            <a:r>
              <a:rPr lang="de-DE" dirty="0" err="1"/>
              <a:t>edition</a:t>
            </a:r>
            <a:r>
              <a:rPr lang="de-DE" dirty="0"/>
              <a:t>, 1997. </a:t>
            </a:r>
            <a:endParaRPr lang="de-DE" dirty="0" smtClean="0"/>
          </a:p>
          <a:p>
            <a:r>
              <a:rPr lang="de-DE" dirty="0" smtClean="0"/>
              <a:t>Jason </a:t>
            </a:r>
            <a:r>
              <a:rPr lang="de-DE" dirty="0"/>
              <a:t>D </a:t>
            </a:r>
            <a:r>
              <a:rPr lang="de-DE" dirty="0" err="1"/>
              <a:t>Rennie</a:t>
            </a:r>
            <a:r>
              <a:rPr lang="de-DE" dirty="0"/>
              <a:t>, Lawrence </a:t>
            </a:r>
            <a:r>
              <a:rPr lang="de-DE" dirty="0" err="1"/>
              <a:t>Shih</a:t>
            </a:r>
            <a:r>
              <a:rPr lang="de-DE" dirty="0"/>
              <a:t>, Jaime </a:t>
            </a:r>
            <a:r>
              <a:rPr lang="de-DE" dirty="0" err="1"/>
              <a:t>Teevan</a:t>
            </a:r>
            <a:r>
              <a:rPr lang="de-DE" dirty="0"/>
              <a:t>, David R Karger, et al. Tackling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poor</a:t>
            </a:r>
            <a:r>
              <a:rPr lang="de-DE" dirty="0"/>
              <a:t> </a:t>
            </a:r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naive </a:t>
            </a:r>
            <a:r>
              <a:rPr lang="de-DE" dirty="0" err="1"/>
              <a:t>bayes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. In ICML, </a:t>
            </a:r>
            <a:r>
              <a:rPr lang="de-DE" dirty="0" err="1"/>
              <a:t>volume</a:t>
            </a:r>
            <a:r>
              <a:rPr lang="de-DE" dirty="0"/>
              <a:t> 3, </a:t>
            </a:r>
            <a:r>
              <a:rPr lang="de-DE" dirty="0" err="1"/>
              <a:t>pages</a:t>
            </a:r>
            <a:r>
              <a:rPr lang="de-DE" dirty="0"/>
              <a:t> 616–623. Washington DC), 2003. </a:t>
            </a:r>
          </a:p>
          <a:p>
            <a:r>
              <a:rPr lang="de-DE" dirty="0" smtClean="0"/>
              <a:t>Theresa </a:t>
            </a:r>
            <a:r>
              <a:rPr lang="de-DE" dirty="0"/>
              <a:t>Wilson, </a:t>
            </a:r>
            <a:r>
              <a:rPr lang="de-DE" dirty="0" err="1"/>
              <a:t>Janyce</a:t>
            </a:r>
            <a:r>
              <a:rPr lang="de-DE" dirty="0"/>
              <a:t> Wiebe, </a:t>
            </a:r>
            <a:r>
              <a:rPr lang="de-DE" dirty="0" err="1"/>
              <a:t>and</a:t>
            </a:r>
            <a:r>
              <a:rPr lang="de-DE" dirty="0"/>
              <a:t> Paul Hoffmann. </a:t>
            </a:r>
            <a:r>
              <a:rPr lang="de-DE" dirty="0" err="1"/>
              <a:t>Recognizing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- </a:t>
            </a:r>
            <a:r>
              <a:rPr lang="de-DE" dirty="0" err="1"/>
              <a:t>textual</a:t>
            </a:r>
            <a:r>
              <a:rPr lang="de-DE" dirty="0"/>
              <a:t> </a:t>
            </a:r>
            <a:r>
              <a:rPr lang="de-DE" dirty="0" err="1"/>
              <a:t>polarity</a:t>
            </a:r>
            <a:r>
              <a:rPr lang="de-DE" dirty="0"/>
              <a:t> in </a:t>
            </a:r>
            <a:r>
              <a:rPr lang="de-DE" dirty="0" err="1"/>
              <a:t>phrase</a:t>
            </a:r>
            <a:r>
              <a:rPr lang="de-DE" dirty="0"/>
              <a:t>-level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. In </a:t>
            </a:r>
            <a:r>
              <a:rPr lang="de-DE" dirty="0" err="1"/>
              <a:t>Proceedings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conference</a:t>
            </a:r>
            <a:r>
              <a:rPr lang="de-DE" dirty="0"/>
              <a:t> on human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in </a:t>
            </a:r>
            <a:r>
              <a:rPr lang="de-DE" dirty="0" err="1"/>
              <a:t>nat</a:t>
            </a:r>
            <a:r>
              <a:rPr lang="de-DE" dirty="0"/>
              <a:t>- </a:t>
            </a:r>
            <a:r>
              <a:rPr lang="de-DE" dirty="0" err="1"/>
              <a:t>ural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347–354. </a:t>
            </a:r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Linguistics</a:t>
            </a:r>
            <a:r>
              <a:rPr lang="de-DE" dirty="0"/>
              <a:t>, 2005. </a:t>
            </a:r>
          </a:p>
          <a:p>
            <a:r>
              <a:rPr lang="de-DE" dirty="0" smtClean="0"/>
              <a:t>Dan </a:t>
            </a:r>
            <a:r>
              <a:rPr lang="de-DE" dirty="0"/>
              <a:t>Yang </a:t>
            </a:r>
            <a:r>
              <a:rPr lang="de-DE" dirty="0" err="1"/>
              <a:t>and</a:t>
            </a:r>
            <a:r>
              <a:rPr lang="de-DE" dirty="0"/>
              <a:t> Won-</a:t>
            </a:r>
            <a:r>
              <a:rPr lang="de-DE" dirty="0" err="1"/>
              <a:t>Sook</a:t>
            </a:r>
            <a:r>
              <a:rPr lang="de-DE" dirty="0"/>
              <a:t> Lee. Music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lyrics</a:t>
            </a:r>
            <a:r>
              <a:rPr lang="de-DE" dirty="0"/>
              <a:t>. In Multimedia, 2009. ISM’09. 11th IEEE International Symposium on, </a:t>
            </a:r>
            <a:r>
              <a:rPr lang="de-DE" dirty="0" err="1"/>
              <a:t>pages</a:t>
            </a:r>
            <a:r>
              <a:rPr lang="de-DE" dirty="0"/>
              <a:t> 624–629. IEEE, 2009. </a:t>
            </a:r>
          </a:p>
          <a:p>
            <a:r>
              <a:rPr lang="de-DE" dirty="0" smtClean="0"/>
              <a:t>Yi</a:t>
            </a:r>
            <a:r>
              <a:rPr lang="de-DE" dirty="0"/>
              <a:t>-</a:t>
            </a:r>
            <a:r>
              <a:rPr lang="de-DE" dirty="0" err="1"/>
              <a:t>Hsuan</a:t>
            </a:r>
            <a:r>
              <a:rPr lang="de-DE" dirty="0"/>
              <a:t> Yang, </a:t>
            </a:r>
            <a:r>
              <a:rPr lang="de-DE" dirty="0" err="1"/>
              <a:t>Yu-Ching</a:t>
            </a:r>
            <a:r>
              <a:rPr lang="de-DE" dirty="0"/>
              <a:t> Lin, </a:t>
            </a:r>
            <a:r>
              <a:rPr lang="de-DE" dirty="0" err="1"/>
              <a:t>Ya</a:t>
            </a:r>
            <a:r>
              <a:rPr lang="de-DE" dirty="0"/>
              <a:t>-Fan Su, </a:t>
            </a:r>
            <a:r>
              <a:rPr lang="de-DE" dirty="0" err="1"/>
              <a:t>and</a:t>
            </a:r>
            <a:r>
              <a:rPr lang="de-DE" dirty="0"/>
              <a:t> Homer H Chen. A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music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. Audio, Speech, </a:t>
            </a:r>
            <a:r>
              <a:rPr lang="de-DE" dirty="0" err="1"/>
              <a:t>and</a:t>
            </a:r>
            <a:r>
              <a:rPr lang="de-DE" dirty="0"/>
              <a:t> Language Processing, IEEE Transactions on, 16(2):448–457, 2008.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9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http://</a:t>
            </a:r>
            <a:r>
              <a:rPr lang="de-DE" dirty="0" err="1"/>
              <a:t>respiratio-coaching.de</a:t>
            </a:r>
            <a:r>
              <a:rPr lang="de-DE" dirty="0"/>
              <a:t>/</a:t>
            </a:r>
            <a:r>
              <a:rPr lang="de-DE" dirty="0" err="1"/>
              <a:t>wp</a:t>
            </a:r>
            <a:r>
              <a:rPr lang="de-DE" dirty="0"/>
              <a:t>-content/</a:t>
            </a:r>
            <a:r>
              <a:rPr lang="de-DE" dirty="0" err="1"/>
              <a:t>uploads</a:t>
            </a:r>
            <a:r>
              <a:rPr lang="de-DE" dirty="0"/>
              <a:t>/2013/08/</a:t>
            </a:r>
            <a:r>
              <a:rPr lang="de-DE" dirty="0" err="1"/>
              <a:t>therapie_small.png</a:t>
            </a:r>
            <a:endParaRPr lang="de-DE" dirty="0"/>
          </a:p>
          <a:p>
            <a:r>
              <a:rPr lang="de-DE" dirty="0" smtClean="0"/>
              <a:t>[2</a:t>
            </a:r>
            <a:r>
              <a:rPr lang="de-DE" dirty="0"/>
              <a:t>] https://</a:t>
            </a:r>
            <a:r>
              <a:rPr lang="de-DE" dirty="0" err="1"/>
              <a:t>player.spotify.com</a:t>
            </a:r>
            <a:r>
              <a:rPr lang="de-DE" dirty="0"/>
              <a:t>/browse</a:t>
            </a:r>
          </a:p>
          <a:p>
            <a:r>
              <a:rPr lang="de-DE" dirty="0" smtClean="0"/>
              <a:t>[3] http</a:t>
            </a:r>
            <a:r>
              <a:rPr lang="de-DE" dirty="0"/>
              <a:t>://</a:t>
            </a:r>
            <a:r>
              <a:rPr lang="de-DE" dirty="0" err="1"/>
              <a:t>www.allmusic.com</a:t>
            </a:r>
            <a:r>
              <a:rPr lang="de-DE" dirty="0"/>
              <a:t>/</a:t>
            </a:r>
            <a:r>
              <a:rPr lang="de-DE" dirty="0" err="1"/>
              <a:t>moods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07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19</a:t>
            </a:fld>
            <a:endParaRPr lang="de-DE"/>
          </a:p>
        </p:txBody>
      </p:sp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Difficulties</a:t>
            </a:r>
            <a:endParaRPr lang="de-DE" dirty="0" smtClean="0"/>
          </a:p>
          <a:p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</a:p>
          <a:p>
            <a:r>
              <a:rPr lang="de-DE" dirty="0" smtClean="0"/>
              <a:t>Implementation</a:t>
            </a:r>
          </a:p>
          <a:p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58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Coldplay</a:t>
            </a:r>
            <a:r>
              <a:rPr lang="de-DE" dirty="0" smtClean="0"/>
              <a:t> – Fix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i="1" dirty="0" err="1">
                <a:solidFill>
                  <a:srgbClr val="FF0000"/>
                </a:solidFill>
              </a:rPr>
              <a:t>And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the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tears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 smtClean="0">
                <a:solidFill>
                  <a:srgbClr val="FF0000"/>
                </a:solidFill>
              </a:rPr>
              <a:t>come</a:t>
            </a:r>
            <a:r>
              <a:rPr lang="de-DE" i="1" dirty="0" smtClean="0">
                <a:solidFill>
                  <a:srgbClr val="FF0000"/>
                </a:solidFill>
              </a:rPr>
              <a:t> </a:t>
            </a:r>
            <a:r>
              <a:rPr lang="de-DE" i="1" dirty="0" err="1" smtClean="0">
                <a:solidFill>
                  <a:srgbClr val="FF0000"/>
                </a:solidFill>
              </a:rPr>
              <a:t>streaming</a:t>
            </a:r>
            <a:r>
              <a:rPr lang="de-DE" i="1" dirty="0" smtClean="0">
                <a:solidFill>
                  <a:srgbClr val="FF0000"/>
                </a:solidFill>
              </a:rPr>
              <a:t> </a:t>
            </a:r>
            <a:r>
              <a:rPr lang="de-DE" i="1" dirty="0">
                <a:solidFill>
                  <a:srgbClr val="FF0000"/>
                </a:solidFill>
              </a:rPr>
              <a:t>down </a:t>
            </a:r>
            <a:r>
              <a:rPr lang="de-DE" i="1" dirty="0" err="1">
                <a:solidFill>
                  <a:srgbClr val="FF0000"/>
                </a:solidFill>
              </a:rPr>
              <a:t>your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face</a:t>
            </a:r>
            <a:endParaRPr lang="de-DE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i="1" dirty="0" err="1">
                <a:solidFill>
                  <a:srgbClr val="FF0000"/>
                </a:solidFill>
              </a:rPr>
              <a:t>When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you</a:t>
            </a:r>
            <a:r>
              <a:rPr lang="de-DE" i="1" dirty="0">
                <a:solidFill>
                  <a:srgbClr val="FF0000"/>
                </a:solidFill>
              </a:rPr>
              <a:t> lose </a:t>
            </a:r>
            <a:r>
              <a:rPr lang="de-DE" i="1" dirty="0" err="1">
                <a:solidFill>
                  <a:srgbClr val="FF0000"/>
                </a:solidFill>
              </a:rPr>
              <a:t>something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you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can't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replace</a:t>
            </a:r>
            <a:endParaRPr lang="de-DE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i="1" dirty="0" err="1">
                <a:solidFill>
                  <a:srgbClr val="FF0000"/>
                </a:solidFill>
              </a:rPr>
              <a:t>When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you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love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someone</a:t>
            </a:r>
            <a:r>
              <a:rPr lang="de-DE" i="1" dirty="0">
                <a:solidFill>
                  <a:srgbClr val="FF0000"/>
                </a:solidFill>
              </a:rPr>
              <a:t> but </a:t>
            </a:r>
            <a:r>
              <a:rPr lang="de-DE" i="1" dirty="0" err="1">
                <a:solidFill>
                  <a:srgbClr val="FF0000"/>
                </a:solidFill>
              </a:rPr>
              <a:t>it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goes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to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waste</a:t>
            </a:r>
            <a:endParaRPr lang="de-DE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i="1" dirty="0" err="1">
                <a:solidFill>
                  <a:srgbClr val="FF0000"/>
                </a:solidFill>
              </a:rPr>
              <a:t>Could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it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be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worse</a:t>
            </a:r>
            <a:r>
              <a:rPr lang="de-DE" i="1" dirty="0">
                <a:solidFill>
                  <a:srgbClr val="FF0000"/>
                </a:solidFill>
              </a:rPr>
              <a:t>?</a:t>
            </a:r>
          </a:p>
          <a:p>
            <a:endParaRPr lang="de-DE" i="1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i="1" dirty="0" err="1">
                <a:solidFill>
                  <a:schemeClr val="tx2"/>
                </a:solidFill>
              </a:rPr>
              <a:t>Lights</a:t>
            </a:r>
            <a:r>
              <a:rPr lang="de-DE" i="1" dirty="0">
                <a:solidFill>
                  <a:schemeClr val="tx2"/>
                </a:solidFill>
              </a:rPr>
              <a:t> will </a:t>
            </a:r>
            <a:r>
              <a:rPr lang="de-DE" i="1" dirty="0" err="1">
                <a:solidFill>
                  <a:schemeClr val="tx2"/>
                </a:solidFill>
              </a:rPr>
              <a:t>guide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you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home</a:t>
            </a:r>
            <a:endParaRPr lang="de-DE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i="1" dirty="0" err="1">
                <a:solidFill>
                  <a:schemeClr val="tx2"/>
                </a:solidFill>
              </a:rPr>
              <a:t>And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ignite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your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bones</a:t>
            </a:r>
            <a:endParaRPr lang="de-DE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i="1" dirty="0" err="1">
                <a:solidFill>
                  <a:schemeClr val="tx2"/>
                </a:solidFill>
              </a:rPr>
              <a:t>And</a:t>
            </a:r>
            <a:r>
              <a:rPr lang="de-DE" i="1" dirty="0">
                <a:solidFill>
                  <a:schemeClr val="tx2"/>
                </a:solidFill>
              </a:rPr>
              <a:t> I will </a:t>
            </a:r>
            <a:r>
              <a:rPr lang="de-DE" i="1" dirty="0" err="1">
                <a:solidFill>
                  <a:schemeClr val="tx2"/>
                </a:solidFill>
              </a:rPr>
              <a:t>try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to</a:t>
            </a:r>
            <a:r>
              <a:rPr lang="de-DE" i="1" dirty="0">
                <a:solidFill>
                  <a:schemeClr val="tx2"/>
                </a:solidFill>
              </a:rPr>
              <a:t> fix </a:t>
            </a:r>
            <a:r>
              <a:rPr lang="de-DE" i="1" dirty="0" err="1" smtClean="0">
                <a:solidFill>
                  <a:schemeClr val="tx2"/>
                </a:solidFill>
              </a:rPr>
              <a:t>you</a:t>
            </a:r>
            <a:endParaRPr lang="de-DE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i="1" dirty="0" smtClean="0">
                <a:solidFill>
                  <a:schemeClr val="tx2"/>
                </a:solidFill>
              </a:rPr>
              <a:t>...</a:t>
            </a:r>
            <a:endParaRPr lang="de-DE" i="1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3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Survey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r>
              <a:rPr lang="de-DE" dirty="0" smtClean="0"/>
              <a:t> </a:t>
            </a:r>
            <a:r>
              <a:rPr lang="de-DE" dirty="0" err="1" smtClean="0"/>
              <a:t>Emotions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Chart 1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300-000002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75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505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Areas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5</a:t>
            </a:fld>
            <a:endParaRPr lang="de-DE"/>
          </a:p>
        </p:txBody>
      </p:sp>
      <p:grpSp>
        <p:nvGrpSpPr>
          <p:cNvPr id="11" name="Gruppierung 10"/>
          <p:cNvGrpSpPr/>
          <p:nvPr/>
        </p:nvGrpSpPr>
        <p:grpSpPr>
          <a:xfrm>
            <a:off x="6781939" y="1315306"/>
            <a:ext cx="1983014" cy="3145343"/>
            <a:chOff x="6266688" y="1142112"/>
            <a:chExt cx="2642079" cy="4190715"/>
          </a:xfrm>
        </p:grpSpPr>
        <p:pic>
          <p:nvPicPr>
            <p:cNvPr id="7" name="Bild 6" descr="j0316887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688" y="1142112"/>
              <a:ext cx="2420112" cy="3657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feld 9"/>
            <p:cNvSpPr txBox="1"/>
            <p:nvPr/>
          </p:nvSpPr>
          <p:spPr>
            <a:xfrm>
              <a:off x="6266689" y="4963495"/>
              <a:ext cx="264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Edutainment</a:t>
              </a: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504494" y="923199"/>
            <a:ext cx="3000706" cy="2092697"/>
            <a:chOff x="504494" y="737588"/>
            <a:chExt cx="3000706" cy="2092697"/>
          </a:xfrm>
        </p:grpSpPr>
        <p:grpSp>
          <p:nvGrpSpPr>
            <p:cNvPr id="12" name="Gruppierung 11"/>
            <p:cNvGrpSpPr/>
            <p:nvPr/>
          </p:nvGrpSpPr>
          <p:grpSpPr>
            <a:xfrm>
              <a:off x="504494" y="737588"/>
              <a:ext cx="2619706" cy="2092697"/>
              <a:chOff x="774700" y="1788451"/>
              <a:chExt cx="4015014" cy="3207310"/>
            </a:xfrm>
          </p:grpSpPr>
          <p:pic>
            <p:nvPicPr>
              <p:cNvPr id="8" name="Bild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700" y="1788451"/>
                <a:ext cx="4015014" cy="3011261"/>
              </a:xfrm>
              <a:prstGeom prst="rect">
                <a:avLst/>
              </a:prstGeom>
            </p:spPr>
          </p:pic>
          <p:sp>
            <p:nvSpPr>
              <p:cNvPr id="9" name="Textfeld 8"/>
              <p:cNvSpPr txBox="1"/>
              <p:nvPr/>
            </p:nvSpPr>
            <p:spPr>
              <a:xfrm>
                <a:off x="1025071" y="4626429"/>
                <a:ext cx="3483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Psychological therapy</a:t>
                </a:r>
                <a:endParaRPr lang="en-GB" dirty="0"/>
              </a:p>
            </p:txBody>
          </p:sp>
        </p:grpSp>
        <p:sp>
          <p:nvSpPr>
            <p:cNvPr id="13" name="Textfeld 12"/>
            <p:cNvSpPr txBox="1"/>
            <p:nvPr/>
          </p:nvSpPr>
          <p:spPr>
            <a:xfrm>
              <a:off x="2743200" y="231230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[1]</a:t>
              </a:r>
              <a:endParaRPr lang="en-US" sz="1200" dirty="0"/>
            </a:p>
          </p:txBody>
        </p:sp>
      </p:grpSp>
      <p:grpSp>
        <p:nvGrpSpPr>
          <p:cNvPr id="22" name="Gruppierung 21"/>
          <p:cNvGrpSpPr/>
          <p:nvPr/>
        </p:nvGrpSpPr>
        <p:grpSpPr>
          <a:xfrm>
            <a:off x="3623129" y="2520939"/>
            <a:ext cx="2633208" cy="3572343"/>
            <a:chOff x="3214915" y="2403007"/>
            <a:chExt cx="2633208" cy="3572343"/>
          </a:xfrm>
        </p:grpSpPr>
        <p:grpSp>
          <p:nvGrpSpPr>
            <p:cNvPr id="19" name="Gruppierung 18"/>
            <p:cNvGrpSpPr/>
            <p:nvPr/>
          </p:nvGrpSpPr>
          <p:grpSpPr>
            <a:xfrm>
              <a:off x="3214915" y="3266942"/>
              <a:ext cx="2633208" cy="2708408"/>
              <a:chOff x="3386592" y="2222149"/>
              <a:chExt cx="2633208" cy="2708408"/>
            </a:xfrm>
          </p:grpSpPr>
          <p:grpSp>
            <p:nvGrpSpPr>
              <p:cNvPr id="17" name="Gruppierung 16"/>
              <p:cNvGrpSpPr/>
              <p:nvPr/>
            </p:nvGrpSpPr>
            <p:grpSpPr>
              <a:xfrm>
                <a:off x="3390221" y="2222149"/>
                <a:ext cx="2629579" cy="2297471"/>
                <a:chOff x="2562339" y="3655435"/>
                <a:chExt cx="2629579" cy="2297471"/>
              </a:xfrm>
            </p:grpSpPr>
            <p:pic>
              <p:nvPicPr>
                <p:cNvPr id="14" name="Bild 13" descr="Bildschirmfoto 2015-10-18 um 19.13.55.png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89" r="78588" b="60613"/>
                <a:stretch/>
              </p:blipFill>
              <p:spPr>
                <a:xfrm>
                  <a:off x="2562339" y="3655435"/>
                  <a:ext cx="1885721" cy="226391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sp>
              <p:nvSpPr>
                <p:cNvPr id="16" name="Textfeld 15"/>
                <p:cNvSpPr txBox="1"/>
                <p:nvPr/>
              </p:nvSpPr>
              <p:spPr>
                <a:xfrm>
                  <a:off x="4429918" y="5675907"/>
                  <a:ext cx="762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[2]</a:t>
                  </a:r>
                  <a:endParaRPr lang="en-US" sz="1200" dirty="0"/>
                </a:p>
              </p:txBody>
            </p:sp>
          </p:grpSp>
          <p:sp>
            <p:nvSpPr>
              <p:cNvPr id="18" name="Textfeld 17"/>
              <p:cNvSpPr txBox="1"/>
              <p:nvPr/>
            </p:nvSpPr>
            <p:spPr>
              <a:xfrm>
                <a:off x="3386592" y="4549557"/>
                <a:ext cx="2131785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Music player</a:t>
                </a:r>
                <a:endParaRPr lang="en-US" dirty="0"/>
              </a:p>
            </p:txBody>
          </p:sp>
        </p:grpSp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5564" y="2403007"/>
              <a:ext cx="1612206" cy="1074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203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Rechteck 26"/>
          <p:cNvSpPr/>
          <p:nvPr/>
        </p:nvSpPr>
        <p:spPr>
          <a:xfrm>
            <a:off x="4799686" y="3492506"/>
            <a:ext cx="852714" cy="39495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6</a:t>
            </a:fld>
            <a:endParaRPr lang="de-DE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3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8554" y="274638"/>
            <a:ext cx="5238245" cy="867474"/>
          </a:xfrm>
        </p:spPr>
        <p:txBody>
          <a:bodyPr/>
          <a:lstStyle/>
          <a:p>
            <a:pPr algn="l"/>
            <a:r>
              <a:rPr lang="de-DE" dirty="0" err="1" smtClean="0"/>
              <a:t>Difficulties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48555" y="1372240"/>
            <a:ext cx="5238244" cy="4753924"/>
          </a:xfrm>
        </p:spPr>
        <p:txBody>
          <a:bodyPr/>
          <a:lstStyle/>
          <a:p>
            <a:r>
              <a:rPr lang="de-DE" dirty="0" err="1" smtClean="0"/>
              <a:t>Finding</a:t>
            </a:r>
            <a:r>
              <a:rPr lang="de-DE" dirty="0" smtClean="0"/>
              <a:t> a </a:t>
            </a:r>
            <a:r>
              <a:rPr lang="de-DE" dirty="0" err="1" smtClean="0"/>
              <a:t>labelled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err="1" smtClean="0"/>
              <a:t>Allmusic.com</a:t>
            </a:r>
            <a:endParaRPr lang="de-DE" dirty="0" smtClean="0"/>
          </a:p>
          <a:p>
            <a:pPr lvl="1"/>
            <a:r>
              <a:rPr lang="de-DE" dirty="0" err="1" smtClean="0"/>
              <a:t>Labelled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290 </a:t>
            </a:r>
            <a:r>
              <a:rPr lang="de-DE" dirty="0" err="1" smtClean="0"/>
              <a:t>moods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>
                <a:sym typeface="Wingdings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overspecified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Bild 7" descr="Moo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6" y="83436"/>
            <a:ext cx="2488480" cy="62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feld 9"/>
          <p:cNvSpPr txBox="1"/>
          <p:nvPr/>
        </p:nvSpPr>
        <p:spPr>
          <a:xfrm>
            <a:off x="2865123" y="6053465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757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Emotional </a:t>
            </a:r>
            <a:r>
              <a:rPr lang="de-DE" dirty="0" err="1" smtClean="0"/>
              <a:t>Categories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Binary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88446"/>
              </p:ext>
            </p:extLst>
          </p:nvPr>
        </p:nvGraphicFramePr>
        <p:xfrm>
          <a:off x="934354" y="2222501"/>
          <a:ext cx="7683502" cy="3535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1"/>
                <a:gridCol w="3841751"/>
              </a:tblGrid>
              <a:tr h="42635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Positive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Negative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322"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amiable-good-natured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boisterous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bright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campy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cheerful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effervescent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euphoric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exuberant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fun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giddy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gleeful</a:t>
                      </a:r>
                      <a:r>
                        <a:rPr lang="de-DE" sz="1800" kern="1200" dirty="0" smtClean="0"/>
                        <a:t>, happy, </a:t>
                      </a:r>
                      <a:r>
                        <a:rPr lang="de-DE" sz="1800" kern="1200" dirty="0" err="1" smtClean="0"/>
                        <a:t>joyous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laid</a:t>
                      </a:r>
                      <a:r>
                        <a:rPr lang="de-DE" sz="1800" kern="1200" dirty="0" smtClean="0"/>
                        <a:t>-back-</a:t>
                      </a:r>
                      <a:r>
                        <a:rPr lang="de-DE" sz="1800" kern="1200" dirty="0" err="1" smtClean="0"/>
                        <a:t>mallow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lazy</a:t>
                      </a:r>
                      <a:r>
                        <a:rPr lang="de-DE" sz="1800" kern="1200" dirty="0" smtClean="0"/>
                        <a:t>, light, pastoral, </a:t>
                      </a:r>
                      <a:r>
                        <a:rPr lang="de-DE" sz="1800" kern="1200" dirty="0" err="1" smtClean="0"/>
                        <a:t>precious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reverent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romantic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sensual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silly</a:t>
                      </a:r>
                      <a:r>
                        <a:rPr lang="de-DE" sz="1800" kern="1200" dirty="0" smtClean="0"/>
                        <a:t>, smooth, sparkling, </a:t>
                      </a:r>
                      <a:r>
                        <a:rPr lang="de-DE" sz="1800" kern="1200" dirty="0" err="1" smtClean="0"/>
                        <a:t>spicy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springlike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stylish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sugary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summery</a:t>
                      </a:r>
                      <a:r>
                        <a:rPr lang="de-DE" sz="1800" kern="1200" dirty="0" smtClean="0"/>
                        <a:t>,</a:t>
                      </a:r>
                    </a:p>
                    <a:p>
                      <a:r>
                        <a:rPr lang="de-DE" sz="1800" kern="1200" dirty="0" err="1" smtClean="0"/>
                        <a:t>sweet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thrilling</a:t>
                      </a:r>
                      <a:r>
                        <a:rPr lang="de-DE" sz="1800" kern="1200" dirty="0" smtClean="0"/>
                        <a:t>, warm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aggressive, </a:t>
                      </a:r>
                      <a:r>
                        <a:rPr lang="de-DE" sz="1800" kern="1200" dirty="0" err="1" smtClean="0"/>
                        <a:t>angry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anguished-distraught</a:t>
                      </a:r>
                      <a:r>
                        <a:rPr lang="de-DE" sz="1800" kern="1200" dirty="0" smtClean="0"/>
                        <a:t>, autumnal, </a:t>
                      </a:r>
                      <a:r>
                        <a:rPr lang="de-DE" sz="1800" kern="1200" dirty="0" err="1" smtClean="0"/>
                        <a:t>bleak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brittle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brooding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circular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cold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complex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dark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detached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difficult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druggy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eccentric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eerie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enigmatic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epic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fierce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fractured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gloomy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harsh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hostile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hungry</a:t>
                      </a:r>
                      <a:r>
                        <a:rPr lang="de-DE" sz="1800" kern="1200" dirty="0" smtClean="0"/>
                        <a:t>, insular,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knotty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manic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meandering</a:t>
                      </a:r>
                      <a:r>
                        <a:rPr lang="de-DE" sz="1800" kern="1200" dirty="0" smtClean="0"/>
                        <a:t>, naive, </a:t>
                      </a:r>
                      <a:r>
                        <a:rPr lang="de-DE" sz="1800" kern="1200" dirty="0" err="1" smtClean="0"/>
                        <a:t>outraged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outrageous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smtClean="0"/>
                        <a:t>paranoid, </a:t>
                      </a:r>
                      <a:r>
                        <a:rPr lang="de-DE" sz="1800" kern="1200" dirty="0" err="1" smtClean="0"/>
                        <a:t>rustic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self-conscious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spacey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sparse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spooky</a:t>
                      </a:r>
                      <a:r>
                        <a:rPr lang="de-DE" sz="1800" kern="1200" dirty="0" smtClean="0"/>
                        <a:t>,</a:t>
                      </a:r>
                    </a:p>
                    <a:p>
                      <a:r>
                        <a:rPr lang="de-DE" sz="1800" kern="1200" dirty="0" err="1" smtClean="0"/>
                        <a:t>suspenseful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thuggish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uncompromising</a:t>
                      </a:r>
                      <a:r>
                        <a:rPr lang="de-DE" sz="1800" kern="1200" dirty="0" smtClean="0"/>
                        <a:t>, volatile, </a:t>
                      </a:r>
                      <a:r>
                        <a:rPr lang="de-DE" sz="1800" kern="1200" dirty="0" err="1" smtClean="0"/>
                        <a:t>wintry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48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Emotional </a:t>
            </a:r>
            <a:r>
              <a:rPr lang="de-DE" dirty="0" err="1" smtClean="0"/>
              <a:t>Categories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 Cluster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45878"/>
              </p:ext>
            </p:extLst>
          </p:nvPr>
        </p:nvGraphicFramePr>
        <p:xfrm>
          <a:off x="898069" y="2331357"/>
          <a:ext cx="7788730" cy="2606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746"/>
                <a:gridCol w="1557746"/>
                <a:gridCol w="1557746"/>
                <a:gridCol w="1557746"/>
                <a:gridCol w="1557746"/>
              </a:tblGrid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1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</a:t>
                      </a:r>
                      <a:r>
                        <a:rPr lang="en-US" b="1" baseline="0" dirty="0" smtClean="0"/>
                        <a:t>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62"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passionate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rousing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confident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boisterous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rowdy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rollicking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cheerful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fun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sweet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amiable-good-natured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literate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poignant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wistful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bittersweet</a:t>
                      </a:r>
                      <a:r>
                        <a:rPr lang="de-DE" sz="1800" kern="1200" dirty="0" smtClean="0"/>
                        <a:t>, autumnal, </a:t>
                      </a:r>
                      <a:r>
                        <a:rPr lang="de-DE" sz="1800" kern="1200" dirty="0" err="1" smtClean="0"/>
                        <a:t>brooding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humorous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silly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campy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quirky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whimsical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witty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aggressive, </a:t>
                      </a:r>
                      <a:r>
                        <a:rPr lang="de-DE" sz="1800" kern="1200" dirty="0" err="1" smtClean="0"/>
                        <a:t>fiery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tense-anxious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intense</a:t>
                      </a:r>
                      <a:r>
                        <a:rPr lang="de-DE" sz="1800" kern="1200" dirty="0" smtClean="0"/>
                        <a:t>, volatile, </a:t>
                      </a:r>
                      <a:r>
                        <a:rPr lang="de-DE" sz="1800" kern="1200" dirty="0" err="1" smtClean="0"/>
                        <a:t>visceral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5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1260</Words>
  <Application>Microsoft Macintosh PowerPoint</Application>
  <PresentationFormat>Bildschirmpräsentation (4:3)</PresentationFormat>
  <Paragraphs>204</Paragraphs>
  <Slides>19</Slides>
  <Notes>0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Office-Design</vt:lpstr>
      <vt:lpstr>Identifying Emotion in Lyrics</vt:lpstr>
      <vt:lpstr>Outline</vt:lpstr>
      <vt:lpstr>Coldplay – Fix You</vt:lpstr>
      <vt:lpstr>Survey of Labeling Emotions</vt:lpstr>
      <vt:lpstr>Areas of Application</vt:lpstr>
      <vt:lpstr>Bag-of-Words Model</vt:lpstr>
      <vt:lpstr>Difficulties</vt:lpstr>
      <vt:lpstr>Emotional Categories Model</vt:lpstr>
      <vt:lpstr>Emotional Categories Model</vt:lpstr>
      <vt:lpstr>Bag-of-Words Model</vt:lpstr>
      <vt:lpstr>Bag-of-Words Model</vt:lpstr>
      <vt:lpstr>Results – pos/neg Model</vt:lpstr>
      <vt:lpstr>Results – 5 Cluster Model</vt:lpstr>
      <vt:lpstr>Interpretation Difficulties</vt:lpstr>
      <vt:lpstr>Further Research</vt:lpstr>
      <vt:lpstr>Questions?</vt:lpstr>
      <vt:lpstr>References</vt:lpstr>
      <vt:lpstr>Resources</vt:lpstr>
      <vt:lpstr>Bag-of-Words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Emotion in Lyrics</dc:title>
  <dc:creator>Lisa</dc:creator>
  <cp:lastModifiedBy>Lisa</cp:lastModifiedBy>
  <cp:revision>46</cp:revision>
  <dcterms:created xsi:type="dcterms:W3CDTF">2015-10-18T16:27:55Z</dcterms:created>
  <dcterms:modified xsi:type="dcterms:W3CDTF">2015-10-19T09:29:38Z</dcterms:modified>
</cp:coreProperties>
</file>