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5" r:id="rId3"/>
    <p:sldId id="278" r:id="rId4"/>
    <p:sldId id="258" r:id="rId5"/>
    <p:sldId id="264" r:id="rId6"/>
    <p:sldId id="259" r:id="rId7"/>
    <p:sldId id="260" r:id="rId8"/>
    <p:sldId id="262" r:id="rId9"/>
    <p:sldId id="266" r:id="rId10"/>
    <p:sldId id="270" r:id="rId11"/>
    <p:sldId id="271" r:id="rId12"/>
    <p:sldId id="279" r:id="rId13"/>
    <p:sldId id="277" r:id="rId14"/>
    <p:sldId id="276" r:id="rId15"/>
    <p:sldId id="263" r:id="rId16"/>
    <p:sldId id="261" r:id="rId17"/>
    <p:sldId id="269" r:id="rId18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104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:Users:Lisa:Desktop: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v>positive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SongRatings!$A$9:$Y$9</c:f>
              <c:numCache>
                <c:formatCode>General</c:formatCode>
                <c:ptCount val="25"/>
                <c:pt idx="0">
                  <c:v>0.8</c:v>
                </c:pt>
                <c:pt idx="1">
                  <c:v>1.0</c:v>
                </c:pt>
                <c:pt idx="2">
                  <c:v>0.2</c:v>
                </c:pt>
                <c:pt idx="3">
                  <c:v>0.6</c:v>
                </c:pt>
                <c:pt idx="4">
                  <c:v>0.6</c:v>
                </c:pt>
                <c:pt idx="5">
                  <c:v>0.6</c:v>
                </c:pt>
                <c:pt idx="6">
                  <c:v>0.8</c:v>
                </c:pt>
                <c:pt idx="7">
                  <c:v>0.6</c:v>
                </c:pt>
                <c:pt idx="8">
                  <c:v>0.2</c:v>
                </c:pt>
                <c:pt idx="9">
                  <c:v>0.6</c:v>
                </c:pt>
                <c:pt idx="10">
                  <c:v>0.0</c:v>
                </c:pt>
                <c:pt idx="11">
                  <c:v>0.0</c:v>
                </c:pt>
                <c:pt idx="12">
                  <c:v>0.2</c:v>
                </c:pt>
                <c:pt idx="13">
                  <c:v>0.6</c:v>
                </c:pt>
                <c:pt idx="14">
                  <c:v>0.0</c:v>
                </c:pt>
                <c:pt idx="15">
                  <c:v>0.6</c:v>
                </c:pt>
                <c:pt idx="16">
                  <c:v>1.0</c:v>
                </c:pt>
                <c:pt idx="17">
                  <c:v>1.0</c:v>
                </c:pt>
                <c:pt idx="18">
                  <c:v>0.6</c:v>
                </c:pt>
                <c:pt idx="19">
                  <c:v>1.0</c:v>
                </c:pt>
                <c:pt idx="20">
                  <c:v>0.4</c:v>
                </c:pt>
                <c:pt idx="21">
                  <c:v>0.4</c:v>
                </c:pt>
                <c:pt idx="22">
                  <c:v>0.4</c:v>
                </c:pt>
                <c:pt idx="23">
                  <c:v>0.8</c:v>
                </c:pt>
                <c:pt idx="24">
                  <c:v>0.8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50B-4F52-9897-1AEA12D628DD}"/>
            </c:ext>
          </c:extLst>
        </c:ser>
        <c:ser>
          <c:idx val="1"/>
          <c:order val="1"/>
          <c:tx>
            <c:v>negative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SongRatings!$A$10:$Y$10</c:f>
              <c:numCache>
                <c:formatCode>General</c:formatCode>
                <c:ptCount val="25"/>
                <c:pt idx="0">
                  <c:v>0.2</c:v>
                </c:pt>
                <c:pt idx="1">
                  <c:v>0.0</c:v>
                </c:pt>
                <c:pt idx="2">
                  <c:v>0.8</c:v>
                </c:pt>
                <c:pt idx="3">
                  <c:v>0.4</c:v>
                </c:pt>
                <c:pt idx="4">
                  <c:v>0.4</c:v>
                </c:pt>
                <c:pt idx="5">
                  <c:v>0.4</c:v>
                </c:pt>
                <c:pt idx="6">
                  <c:v>0.2</c:v>
                </c:pt>
                <c:pt idx="7">
                  <c:v>0.4</c:v>
                </c:pt>
                <c:pt idx="8">
                  <c:v>0.8</c:v>
                </c:pt>
                <c:pt idx="9">
                  <c:v>0.4</c:v>
                </c:pt>
                <c:pt idx="10">
                  <c:v>1.0</c:v>
                </c:pt>
                <c:pt idx="11">
                  <c:v>1.0</c:v>
                </c:pt>
                <c:pt idx="12">
                  <c:v>0.8</c:v>
                </c:pt>
                <c:pt idx="13">
                  <c:v>0.4</c:v>
                </c:pt>
                <c:pt idx="14">
                  <c:v>1.0</c:v>
                </c:pt>
                <c:pt idx="15">
                  <c:v>0.4</c:v>
                </c:pt>
                <c:pt idx="16">
                  <c:v>0.0</c:v>
                </c:pt>
                <c:pt idx="17">
                  <c:v>0.0</c:v>
                </c:pt>
                <c:pt idx="18">
                  <c:v>0.4</c:v>
                </c:pt>
                <c:pt idx="19">
                  <c:v>0.0</c:v>
                </c:pt>
                <c:pt idx="20">
                  <c:v>0.6</c:v>
                </c:pt>
                <c:pt idx="21">
                  <c:v>0.6</c:v>
                </c:pt>
                <c:pt idx="22">
                  <c:v>0.6</c:v>
                </c:pt>
                <c:pt idx="23">
                  <c:v>0.2</c:v>
                </c:pt>
                <c:pt idx="24">
                  <c:v>0.2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50B-4F52-9897-1AEA12D628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9"/>
        <c:overlap val="100"/>
        <c:axId val="-1971095080"/>
        <c:axId val="-2030904408"/>
      </c:barChart>
      <c:catAx>
        <c:axId val="-1971095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30904408"/>
        <c:crosses val="autoZero"/>
        <c:auto val="1"/>
        <c:lblAlgn val="ctr"/>
        <c:lblOffset val="100"/>
        <c:noMultiLvlLbl val="0"/>
      </c:catAx>
      <c:valAx>
        <c:axId val="-2030904408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71095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79504-6A21-EC49-A5A6-69F19199793F}" type="datetimeFigureOut">
              <a:rPr lang="de-DE" smtClean="0"/>
              <a:t>19.10.15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E3DF1-1F83-BA42-8D84-CEBFBB4E27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4929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5606F-CB18-5E40-B5BF-C706E37F3463}" type="datetimeFigureOut">
              <a:rPr lang="de-DE" smtClean="0"/>
              <a:t>19.10.15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1DDA5-AF1D-804F-B997-9AC46AE8D3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8297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458C-1F49-804B-83CF-C2B5776365C5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46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32A5-9169-1C43-B952-A016A988ED00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29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B876-0461-024D-84D7-256BAA193C1A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9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03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33B8-70C3-6141-8B66-0EF5CA422C2F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21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16C8A-D3AA-044E-ACEE-386FCF3E3F89}" type="datetime5">
              <a:rPr lang="de-DE" smtClean="0"/>
              <a:t>19-Okt-15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06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D14D-E8C9-8C45-8AED-E9F7B404A703}" type="datetime5">
              <a:rPr lang="de-DE" smtClean="0"/>
              <a:t>19-Okt-15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25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EF3EE-821D-AE41-8F32-F921984AEFFA}" type="datetime5">
              <a:rPr lang="de-DE" smtClean="0"/>
              <a:t>19-Okt-15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44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2D91-CC0C-0444-840B-9DA1547438B2}" type="datetime5">
              <a:rPr lang="de-DE" smtClean="0"/>
              <a:t>19-Okt-15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87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125F-18AF-B94D-AE89-1CA7AB4C6E4E}" type="datetime5">
              <a:rPr lang="de-DE" smtClean="0"/>
              <a:t>19-Okt-15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0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9B88-BD88-9542-922D-D68FD0AA4CD7}" type="datetime5">
              <a:rPr lang="de-DE" smtClean="0"/>
              <a:t>19-Okt-15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69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7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372240"/>
            <a:ext cx="8229600" cy="4753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FD5BE-86AC-FC4D-91ED-FDA83CE48BB3}" type="datetime5">
              <a:rPr lang="de-DE" smtClean="0"/>
              <a:t>19-Okt-15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A. Patel, C. Kaiser, L. Schmitz, N. </a:t>
            </a:r>
            <a:r>
              <a:rPr lang="de-DE" dirty="0" err="1" smtClean="0"/>
              <a:t>Tatarakis</a:t>
            </a:r>
            <a:r>
              <a:rPr lang="de-DE" dirty="0" smtClean="0"/>
              <a:t>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938AF-F9EA-434A-A4EB-30D6D6E13CD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971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Identifying</a:t>
            </a:r>
            <a:r>
              <a:rPr lang="de-DE" dirty="0" smtClean="0"/>
              <a:t> Emotion in Lyrics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Project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ourse</a:t>
            </a:r>
            <a:r>
              <a:rPr lang="de-DE" dirty="0" smtClean="0"/>
              <a:t> </a:t>
            </a:r>
            <a:r>
              <a:rPr lang="de-DE" dirty="0"/>
              <a:t>DD2380 </a:t>
            </a:r>
            <a:endParaRPr lang="de-DE" dirty="0" smtClean="0"/>
          </a:p>
          <a:p>
            <a:r>
              <a:rPr lang="de-DE" dirty="0" err="1"/>
              <a:t>a</a:t>
            </a:r>
            <a:r>
              <a:rPr lang="de-DE" dirty="0" err="1" smtClean="0"/>
              <a:t>t</a:t>
            </a:r>
            <a:r>
              <a:rPr lang="de-DE" dirty="0" smtClean="0"/>
              <a:t> </a:t>
            </a:r>
            <a:r>
              <a:rPr lang="de-DE" dirty="0" smtClean="0"/>
              <a:t>KTH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0B5AF-3F4C-A742-B28C-4D75620ED836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212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r>
              <a:rPr lang="de-DE" dirty="0" smtClean="0"/>
              <a:t> – </a:t>
            </a:r>
            <a:r>
              <a:rPr lang="de-DE" dirty="0" err="1" smtClean="0"/>
              <a:t>pos</a:t>
            </a:r>
            <a:r>
              <a:rPr lang="de-DE" dirty="0" smtClean="0"/>
              <a:t>/</a:t>
            </a:r>
            <a:r>
              <a:rPr lang="de-DE" dirty="0" err="1" smtClean="0"/>
              <a:t>neg</a:t>
            </a:r>
            <a:r>
              <a:rPr lang="de-DE" dirty="0" smtClean="0"/>
              <a:t> Model</a:t>
            </a:r>
            <a:endParaRPr lang="de-DE" dirty="0"/>
          </a:p>
        </p:txBody>
      </p:sp>
      <p:pic>
        <p:nvPicPr>
          <p:cNvPr id="8" name="Inhaltsplatzhalter 7" descr="pl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95" r="-24495"/>
          <a:stretch>
            <a:fillRect/>
          </a:stretch>
        </p:blipFill>
        <p:spPr/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814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r>
              <a:rPr lang="de-DE" dirty="0" smtClean="0"/>
              <a:t> – 5 Cluster Model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11</a:t>
            </a:fld>
            <a:endParaRPr lang="de-DE"/>
          </a:p>
        </p:txBody>
      </p:sp>
      <p:pic>
        <p:nvPicPr>
          <p:cNvPr id="7" name="Inhaltsplatzhalter 6" descr="pl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01" r="-248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33975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Interpretation </a:t>
            </a:r>
            <a:r>
              <a:rPr lang="de-DE" dirty="0" err="1" smtClean="0"/>
              <a:t>Difficulties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The Beatles – </a:t>
            </a:r>
            <a:r>
              <a:rPr lang="de-DE" b="1" dirty="0" err="1" smtClean="0"/>
              <a:t>Maxwell‘s</a:t>
            </a:r>
            <a:r>
              <a:rPr lang="de-DE" b="1" dirty="0" smtClean="0"/>
              <a:t> </a:t>
            </a:r>
            <a:r>
              <a:rPr lang="de-DE" b="1" dirty="0" err="1" smtClean="0"/>
              <a:t>Silver</a:t>
            </a:r>
            <a:r>
              <a:rPr lang="de-DE" b="1" dirty="0" smtClean="0"/>
              <a:t> Hammer</a:t>
            </a:r>
          </a:p>
          <a:p>
            <a:pPr marL="0" indent="0">
              <a:buNone/>
            </a:pPr>
            <a:endParaRPr lang="de-DE" sz="1400" dirty="0"/>
          </a:p>
          <a:p>
            <a:pPr marL="0" indent="0" algn="ctr">
              <a:buNone/>
            </a:pPr>
            <a:r>
              <a:rPr lang="de-DE" i="1" dirty="0" smtClean="0"/>
              <a:t>Bang</a:t>
            </a:r>
            <a:r>
              <a:rPr lang="de-DE" i="1" dirty="0"/>
              <a:t>, bang, </a:t>
            </a:r>
            <a:r>
              <a:rPr lang="de-DE" i="1" dirty="0" err="1"/>
              <a:t>Maxwell's</a:t>
            </a:r>
            <a:r>
              <a:rPr lang="de-DE" i="1" dirty="0"/>
              <a:t> </a:t>
            </a:r>
            <a:r>
              <a:rPr lang="de-DE" i="1" dirty="0" err="1"/>
              <a:t>silver</a:t>
            </a:r>
            <a:r>
              <a:rPr lang="de-DE" i="1" dirty="0"/>
              <a:t> </a:t>
            </a:r>
            <a:r>
              <a:rPr lang="de-DE" i="1" dirty="0" err="1"/>
              <a:t>hammer</a:t>
            </a:r>
            <a:endParaRPr lang="de-DE" i="1" dirty="0"/>
          </a:p>
          <a:p>
            <a:pPr marL="0" indent="0" algn="ctr">
              <a:buNone/>
            </a:pPr>
            <a:r>
              <a:rPr lang="de-DE" i="1" dirty="0" err="1"/>
              <a:t>Came</a:t>
            </a:r>
            <a:r>
              <a:rPr lang="de-DE" i="1" dirty="0"/>
              <a:t> down upon her </a:t>
            </a:r>
            <a:r>
              <a:rPr lang="de-DE" i="1" dirty="0" err="1"/>
              <a:t>head</a:t>
            </a:r>
            <a:endParaRPr lang="de-DE" i="1" dirty="0"/>
          </a:p>
          <a:p>
            <a:pPr marL="0" indent="0" algn="ctr">
              <a:buNone/>
            </a:pPr>
            <a:r>
              <a:rPr lang="de-DE" i="1" dirty="0"/>
              <a:t>Bang, bang, </a:t>
            </a:r>
            <a:r>
              <a:rPr lang="de-DE" i="1" dirty="0" err="1"/>
              <a:t>Maxwell's</a:t>
            </a:r>
            <a:r>
              <a:rPr lang="de-DE" i="1" dirty="0"/>
              <a:t> </a:t>
            </a:r>
            <a:r>
              <a:rPr lang="de-DE" i="1" dirty="0" err="1"/>
              <a:t>silver</a:t>
            </a:r>
            <a:r>
              <a:rPr lang="de-DE" i="1" dirty="0"/>
              <a:t> </a:t>
            </a:r>
            <a:r>
              <a:rPr lang="de-DE" i="1" dirty="0" err="1"/>
              <a:t>hammer</a:t>
            </a:r>
            <a:endParaRPr lang="de-DE" i="1" dirty="0"/>
          </a:p>
          <a:p>
            <a:pPr marL="0" indent="0" algn="ctr">
              <a:buNone/>
            </a:pPr>
            <a:r>
              <a:rPr lang="de-DE" i="1" dirty="0"/>
              <a:t>Made </a:t>
            </a:r>
            <a:r>
              <a:rPr lang="de-DE" i="1" dirty="0" err="1"/>
              <a:t>sure</a:t>
            </a:r>
            <a:r>
              <a:rPr lang="de-DE" i="1" dirty="0"/>
              <a:t> </a:t>
            </a:r>
            <a:r>
              <a:rPr lang="de-DE" i="1" dirty="0" err="1"/>
              <a:t>that</a:t>
            </a:r>
            <a:r>
              <a:rPr lang="de-DE" i="1" dirty="0"/>
              <a:t> </a:t>
            </a:r>
            <a:r>
              <a:rPr lang="de-DE" i="1" dirty="0" err="1"/>
              <a:t>she</a:t>
            </a:r>
            <a:r>
              <a:rPr lang="de-DE" i="1" dirty="0"/>
              <a:t> was </a:t>
            </a:r>
            <a:r>
              <a:rPr lang="de-DE" i="1" dirty="0" err="1"/>
              <a:t>dead</a:t>
            </a:r>
            <a:endParaRPr lang="de-DE" i="1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799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Further Research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>
                <a:sym typeface="Wingdings"/>
              </a:rPr>
              <a:t>Incooperate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more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features</a:t>
            </a:r>
            <a:endParaRPr lang="de-DE" dirty="0" smtClean="0">
              <a:sym typeface="Wingdings"/>
            </a:endParaRPr>
          </a:p>
          <a:p>
            <a:endParaRPr lang="de-DE" dirty="0">
              <a:sym typeface="Wingdings"/>
            </a:endParaRPr>
          </a:p>
          <a:p>
            <a:endParaRPr lang="de-DE" dirty="0" smtClean="0">
              <a:sym typeface="Wingdings"/>
            </a:endParaRPr>
          </a:p>
          <a:p>
            <a:endParaRPr lang="de-DE" dirty="0">
              <a:sym typeface="Wingdings"/>
            </a:endParaRPr>
          </a:p>
          <a:p>
            <a:endParaRPr lang="de-DE" dirty="0" smtClean="0">
              <a:sym typeface="Wingdings"/>
            </a:endParaRPr>
          </a:p>
          <a:p>
            <a:r>
              <a:rPr lang="de-DE" dirty="0"/>
              <a:t>Larger Database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sym typeface="Wingdings"/>
              </a:rPr>
              <a:t> do </a:t>
            </a:r>
            <a:r>
              <a:rPr lang="de-DE" dirty="0" err="1">
                <a:sym typeface="Wingdings"/>
              </a:rPr>
              <a:t>survey</a:t>
            </a:r>
            <a:r>
              <a:rPr lang="de-DE" dirty="0">
                <a:sym typeface="Wingdings"/>
              </a:rPr>
              <a:t> </a:t>
            </a:r>
            <a:r>
              <a:rPr lang="de-DE" dirty="0" err="1">
                <a:sym typeface="Wingdings"/>
              </a:rPr>
              <a:t>to</a:t>
            </a:r>
            <a:r>
              <a:rPr lang="de-DE" dirty="0">
                <a:sym typeface="Wingdings"/>
              </a:rPr>
              <a:t> </a:t>
            </a:r>
            <a:r>
              <a:rPr lang="de-DE" dirty="0" err="1">
                <a:sym typeface="Wingdings"/>
              </a:rPr>
              <a:t>get</a:t>
            </a:r>
            <a:r>
              <a:rPr lang="de-DE" dirty="0">
                <a:sym typeface="Wingdings"/>
              </a:rPr>
              <a:t> </a:t>
            </a:r>
            <a:r>
              <a:rPr lang="de-DE" dirty="0" err="1">
                <a:sym typeface="Wingdings"/>
              </a:rPr>
              <a:t>more</a:t>
            </a:r>
            <a:r>
              <a:rPr lang="de-DE" dirty="0">
                <a:sym typeface="Wingdings"/>
              </a:rPr>
              <a:t> </a:t>
            </a:r>
            <a:r>
              <a:rPr lang="de-DE" dirty="0" err="1">
                <a:sym typeface="Wingdings"/>
              </a:rPr>
              <a:t>reliable</a:t>
            </a:r>
            <a:r>
              <a:rPr lang="de-DE" dirty="0">
                <a:sym typeface="Wingdings"/>
              </a:rPr>
              <a:t> </a:t>
            </a:r>
            <a:r>
              <a:rPr lang="de-DE" dirty="0" err="1">
                <a:sym typeface="Wingdings"/>
              </a:rPr>
              <a:t>labels</a:t>
            </a:r>
            <a:endParaRPr lang="de-DE" dirty="0">
              <a:sym typeface="Wingdings"/>
            </a:endParaRP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13</a:t>
            </a:fld>
            <a:endParaRPr lang="de-DE"/>
          </a:p>
        </p:txBody>
      </p:sp>
      <p:grpSp>
        <p:nvGrpSpPr>
          <p:cNvPr id="10" name="Gruppierung 9"/>
          <p:cNvGrpSpPr/>
          <p:nvPr/>
        </p:nvGrpSpPr>
        <p:grpSpPr>
          <a:xfrm>
            <a:off x="1066063" y="2209535"/>
            <a:ext cx="4883399" cy="1936999"/>
            <a:chOff x="1541584" y="3459997"/>
            <a:chExt cx="5390183" cy="2138015"/>
          </a:xfrm>
        </p:grpSpPr>
        <p:sp>
          <p:nvSpPr>
            <p:cNvPr id="7" name="Plus 6"/>
            <p:cNvSpPr/>
            <p:nvPr/>
          </p:nvSpPr>
          <p:spPr>
            <a:xfrm>
              <a:off x="3556001" y="3770923"/>
              <a:ext cx="1230923" cy="1230923"/>
            </a:xfrm>
            <a:prstGeom prst="mathPlus">
              <a:avLst>
                <a:gd name="adj1" fmla="val 994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Gefaltete Ecke 7"/>
            <p:cNvSpPr/>
            <p:nvPr/>
          </p:nvSpPr>
          <p:spPr>
            <a:xfrm>
              <a:off x="1541584" y="3459998"/>
              <a:ext cx="1582616" cy="1932617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050" i="1" dirty="0"/>
                <a:t>Bang, bang, </a:t>
              </a:r>
              <a:r>
                <a:rPr lang="de-DE" sz="1050" i="1" dirty="0" err="1"/>
                <a:t>Maxwell's</a:t>
              </a:r>
              <a:r>
                <a:rPr lang="de-DE" sz="1050" i="1" dirty="0"/>
                <a:t> </a:t>
              </a:r>
              <a:r>
                <a:rPr lang="de-DE" sz="1050" i="1" dirty="0" err="1"/>
                <a:t>silver</a:t>
              </a:r>
              <a:r>
                <a:rPr lang="de-DE" sz="1050" i="1" dirty="0"/>
                <a:t> </a:t>
              </a:r>
              <a:r>
                <a:rPr lang="de-DE" sz="1050" i="1" dirty="0" err="1"/>
                <a:t>hammer</a:t>
              </a:r>
              <a:endParaRPr lang="de-DE" sz="1050" i="1" dirty="0"/>
            </a:p>
            <a:p>
              <a:r>
                <a:rPr lang="de-DE" sz="1050" i="1" dirty="0" err="1"/>
                <a:t>Came</a:t>
              </a:r>
              <a:r>
                <a:rPr lang="de-DE" sz="1050" i="1" dirty="0"/>
                <a:t> down upon her </a:t>
              </a:r>
              <a:r>
                <a:rPr lang="de-DE" sz="1050" i="1" dirty="0" err="1"/>
                <a:t>head</a:t>
              </a:r>
              <a:endParaRPr lang="de-DE" sz="1050" i="1" dirty="0"/>
            </a:p>
            <a:p>
              <a:r>
                <a:rPr lang="de-DE" sz="1050" i="1" dirty="0"/>
                <a:t>Bang, bang, </a:t>
              </a:r>
              <a:r>
                <a:rPr lang="de-DE" sz="1050" i="1" dirty="0" err="1"/>
                <a:t>Maxwell's</a:t>
              </a:r>
              <a:r>
                <a:rPr lang="de-DE" sz="1050" i="1" dirty="0"/>
                <a:t> </a:t>
              </a:r>
              <a:r>
                <a:rPr lang="de-DE" sz="1050" i="1" dirty="0" err="1"/>
                <a:t>silver</a:t>
              </a:r>
              <a:r>
                <a:rPr lang="de-DE" sz="1050" i="1" dirty="0"/>
                <a:t> </a:t>
              </a:r>
              <a:r>
                <a:rPr lang="de-DE" sz="1050" i="1" dirty="0" err="1"/>
                <a:t>hammer</a:t>
              </a:r>
              <a:endParaRPr lang="de-DE" sz="1050" i="1" dirty="0"/>
            </a:p>
            <a:p>
              <a:r>
                <a:rPr lang="de-DE" sz="1050" i="1" dirty="0"/>
                <a:t>Made </a:t>
              </a:r>
              <a:r>
                <a:rPr lang="de-DE" sz="1050" i="1" dirty="0" err="1"/>
                <a:t>sure</a:t>
              </a:r>
              <a:r>
                <a:rPr lang="de-DE" sz="1050" i="1" dirty="0"/>
                <a:t> </a:t>
              </a:r>
              <a:r>
                <a:rPr lang="de-DE" sz="1050" i="1" dirty="0" err="1"/>
                <a:t>that</a:t>
              </a:r>
              <a:r>
                <a:rPr lang="de-DE" sz="1050" i="1" dirty="0"/>
                <a:t> </a:t>
              </a:r>
              <a:r>
                <a:rPr lang="de-DE" sz="1050" i="1" dirty="0" err="1"/>
                <a:t>she</a:t>
              </a:r>
              <a:r>
                <a:rPr lang="de-DE" sz="1050" i="1" dirty="0"/>
                <a:t> was </a:t>
              </a:r>
              <a:r>
                <a:rPr lang="de-DE" sz="1050" i="1" dirty="0" err="1"/>
                <a:t>dead</a:t>
              </a:r>
              <a:endParaRPr lang="de-DE" sz="1050" i="1" dirty="0"/>
            </a:p>
          </p:txBody>
        </p:sp>
        <p:pic>
          <p:nvPicPr>
            <p:cNvPr id="9" name="Bild 8"/>
            <p:cNvPicPr>
              <a:picLocks noChangeAspect="1"/>
            </p:cNvPicPr>
            <p:nvPr/>
          </p:nvPicPr>
          <p:blipFill rotWithShape="1">
            <a:blip r:embed="rId2"/>
            <a:srcRect t="8405"/>
            <a:stretch/>
          </p:blipFill>
          <p:spPr>
            <a:xfrm>
              <a:off x="5199357" y="3459997"/>
              <a:ext cx="1732410" cy="2138015"/>
            </a:xfrm>
            <a:prstGeom prst="rect">
              <a:avLst/>
            </a:prstGeom>
          </p:spPr>
        </p:pic>
      </p:grpSp>
      <p:sp>
        <p:nvSpPr>
          <p:cNvPr id="11" name="Textfeld 10"/>
          <p:cNvSpPr txBox="1"/>
          <p:nvPr/>
        </p:nvSpPr>
        <p:spPr>
          <a:xfrm>
            <a:off x="5939693" y="3875846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[4]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69106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33B8-70C3-6141-8B66-0EF5CA422C2F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966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de-DE" dirty="0"/>
              <a:t>XHJS </a:t>
            </a:r>
            <a:r>
              <a:rPr lang="de-DE" dirty="0" err="1"/>
              <a:t>Downie</a:t>
            </a:r>
            <a:r>
              <a:rPr lang="de-DE" dirty="0"/>
              <a:t>, Cyril Laurier, </a:t>
            </a:r>
            <a:r>
              <a:rPr lang="de-DE" dirty="0" err="1"/>
              <a:t>and</a:t>
            </a:r>
            <a:r>
              <a:rPr lang="de-DE" dirty="0"/>
              <a:t> MBAF Ehmann. The 2007 </a:t>
            </a:r>
            <a:r>
              <a:rPr lang="de-DE" dirty="0" err="1"/>
              <a:t>mirex</a:t>
            </a:r>
            <a:r>
              <a:rPr lang="de-DE" dirty="0"/>
              <a:t> au- </a:t>
            </a:r>
            <a:r>
              <a:rPr lang="de-DE" dirty="0" err="1"/>
              <a:t>dio</a:t>
            </a:r>
            <a:r>
              <a:rPr lang="de-DE" dirty="0"/>
              <a:t> </a:t>
            </a:r>
            <a:r>
              <a:rPr lang="de-DE" dirty="0" err="1"/>
              <a:t>mood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: </a:t>
            </a:r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r>
              <a:rPr lang="de-DE" dirty="0"/>
              <a:t>. In ISMIR 2008: </a:t>
            </a:r>
            <a:r>
              <a:rPr lang="de-DE" dirty="0" err="1"/>
              <a:t>Proceed</a:t>
            </a:r>
            <a:r>
              <a:rPr lang="de-DE" dirty="0"/>
              <a:t>- </a:t>
            </a:r>
            <a:r>
              <a:rPr lang="de-DE" dirty="0" err="1"/>
              <a:t>ings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9th International Conference </a:t>
            </a:r>
            <a:r>
              <a:rPr lang="de-DE" dirty="0" err="1"/>
              <a:t>of</a:t>
            </a:r>
            <a:r>
              <a:rPr lang="de-DE" dirty="0"/>
              <a:t> Music Information </a:t>
            </a:r>
            <a:r>
              <a:rPr lang="de-DE" dirty="0" err="1"/>
              <a:t>Retrieval</a:t>
            </a:r>
            <a:r>
              <a:rPr lang="de-DE" dirty="0"/>
              <a:t>, </a:t>
            </a:r>
            <a:r>
              <a:rPr lang="de-DE" dirty="0" err="1"/>
              <a:t>page</a:t>
            </a:r>
            <a:r>
              <a:rPr lang="de-DE" dirty="0"/>
              <a:t> 462. Lulu. </a:t>
            </a:r>
            <a:r>
              <a:rPr lang="de-DE" dirty="0" err="1"/>
              <a:t>com</a:t>
            </a:r>
            <a:r>
              <a:rPr lang="de-DE" dirty="0"/>
              <a:t>, 2008. </a:t>
            </a:r>
          </a:p>
          <a:p>
            <a:r>
              <a:rPr lang="de-DE" dirty="0" err="1" smtClean="0"/>
              <a:t>Youngmoo</a:t>
            </a:r>
            <a:r>
              <a:rPr lang="de-DE" dirty="0" smtClean="0"/>
              <a:t> </a:t>
            </a:r>
            <a:r>
              <a:rPr lang="de-DE" dirty="0"/>
              <a:t>E Kim, Erik M Schmidt, Raymond </a:t>
            </a:r>
            <a:r>
              <a:rPr lang="de-DE" dirty="0" err="1"/>
              <a:t>Migneco</a:t>
            </a:r>
            <a:r>
              <a:rPr lang="de-DE" dirty="0"/>
              <a:t>, Brandon G Morton, Patrick Richardson, Jeffrey Scott, </a:t>
            </a:r>
            <a:r>
              <a:rPr lang="de-DE" dirty="0" err="1"/>
              <a:t>Jacquelin</a:t>
            </a:r>
            <a:r>
              <a:rPr lang="de-DE" dirty="0"/>
              <a:t> A Speck, </a:t>
            </a:r>
            <a:r>
              <a:rPr lang="de-DE" dirty="0" err="1"/>
              <a:t>and</a:t>
            </a:r>
            <a:r>
              <a:rPr lang="de-DE" dirty="0"/>
              <a:t> Dou- glas </a:t>
            </a:r>
            <a:r>
              <a:rPr lang="de-DE" dirty="0" err="1"/>
              <a:t>Turnbull</a:t>
            </a:r>
            <a:r>
              <a:rPr lang="de-DE" dirty="0"/>
              <a:t>. Music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recognition</a:t>
            </a:r>
            <a:r>
              <a:rPr lang="de-DE" dirty="0"/>
              <a:t>: A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</a:t>
            </a:r>
            <a:r>
              <a:rPr lang="de-DE" dirty="0"/>
              <a:t> </a:t>
            </a:r>
            <a:r>
              <a:rPr lang="de-DE" dirty="0" err="1"/>
              <a:t>review</a:t>
            </a:r>
            <a:r>
              <a:rPr lang="de-DE" dirty="0"/>
              <a:t>. In </a:t>
            </a:r>
            <a:r>
              <a:rPr lang="de-DE" dirty="0" err="1"/>
              <a:t>Proc</a:t>
            </a:r>
            <a:r>
              <a:rPr lang="de-DE" dirty="0"/>
              <a:t>. ISMIR, </a:t>
            </a:r>
            <a:r>
              <a:rPr lang="de-DE" dirty="0" err="1"/>
              <a:t>pages</a:t>
            </a:r>
            <a:r>
              <a:rPr lang="de-DE" dirty="0"/>
              <a:t> 255–266. </a:t>
            </a:r>
            <a:r>
              <a:rPr lang="de-DE" dirty="0" err="1"/>
              <a:t>Citeseer</a:t>
            </a:r>
            <a:r>
              <a:rPr lang="de-DE" dirty="0"/>
              <a:t>, 2010. </a:t>
            </a:r>
          </a:p>
          <a:p>
            <a:r>
              <a:rPr lang="de-DE" dirty="0" smtClean="0"/>
              <a:t>Yong </a:t>
            </a:r>
            <a:r>
              <a:rPr lang="de-DE" dirty="0"/>
              <a:t>H Li </a:t>
            </a:r>
            <a:r>
              <a:rPr lang="de-DE" dirty="0" err="1"/>
              <a:t>and</a:t>
            </a:r>
            <a:r>
              <a:rPr lang="de-DE" dirty="0"/>
              <a:t> Anil K. Jain.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documents</a:t>
            </a:r>
            <a:r>
              <a:rPr lang="de-DE" dirty="0"/>
              <a:t>. The Computer Journal, 41(8):537–546, 1998. </a:t>
            </a:r>
          </a:p>
          <a:p>
            <a:r>
              <a:rPr lang="de-DE" dirty="0" smtClean="0"/>
              <a:t>Thomas </a:t>
            </a:r>
            <a:r>
              <a:rPr lang="de-DE" dirty="0"/>
              <a:t>M. Mitchell. </a:t>
            </a:r>
            <a:r>
              <a:rPr lang="de-DE" dirty="0" err="1"/>
              <a:t>Machine</a:t>
            </a:r>
            <a:r>
              <a:rPr lang="de-DE" dirty="0"/>
              <a:t> Learning. McGraw-Hill, Inc., New York, NY, USA, 1 </a:t>
            </a:r>
            <a:r>
              <a:rPr lang="de-DE" dirty="0" err="1"/>
              <a:t>edition</a:t>
            </a:r>
            <a:r>
              <a:rPr lang="de-DE" dirty="0"/>
              <a:t>, 1997. </a:t>
            </a:r>
            <a:endParaRPr lang="de-DE" dirty="0" smtClean="0"/>
          </a:p>
          <a:p>
            <a:r>
              <a:rPr lang="de-DE" dirty="0" smtClean="0"/>
              <a:t>Jason </a:t>
            </a:r>
            <a:r>
              <a:rPr lang="de-DE" dirty="0"/>
              <a:t>D </a:t>
            </a:r>
            <a:r>
              <a:rPr lang="de-DE" dirty="0" err="1"/>
              <a:t>Rennie</a:t>
            </a:r>
            <a:r>
              <a:rPr lang="de-DE" dirty="0"/>
              <a:t>, Lawrence </a:t>
            </a:r>
            <a:r>
              <a:rPr lang="de-DE" dirty="0" err="1"/>
              <a:t>Shih</a:t>
            </a:r>
            <a:r>
              <a:rPr lang="de-DE" dirty="0"/>
              <a:t>, Jaime </a:t>
            </a:r>
            <a:r>
              <a:rPr lang="de-DE" dirty="0" err="1"/>
              <a:t>Teevan</a:t>
            </a:r>
            <a:r>
              <a:rPr lang="de-DE" dirty="0"/>
              <a:t>, David R Karger, et al. Tackling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poor</a:t>
            </a:r>
            <a:r>
              <a:rPr lang="de-DE" dirty="0"/>
              <a:t> </a:t>
            </a:r>
            <a:r>
              <a:rPr lang="de-DE" dirty="0" err="1"/>
              <a:t>assumptions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naive </a:t>
            </a:r>
            <a:r>
              <a:rPr lang="de-DE" dirty="0" err="1"/>
              <a:t>bayes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classifiers</a:t>
            </a:r>
            <a:r>
              <a:rPr lang="de-DE" dirty="0"/>
              <a:t>. In ICML, </a:t>
            </a:r>
            <a:r>
              <a:rPr lang="de-DE" dirty="0" err="1"/>
              <a:t>volume</a:t>
            </a:r>
            <a:r>
              <a:rPr lang="de-DE" dirty="0"/>
              <a:t> 3, </a:t>
            </a:r>
            <a:r>
              <a:rPr lang="de-DE" dirty="0" err="1"/>
              <a:t>pages</a:t>
            </a:r>
            <a:r>
              <a:rPr lang="de-DE" dirty="0"/>
              <a:t> 616–623. Washington DC), 2003. </a:t>
            </a:r>
          </a:p>
          <a:p>
            <a:r>
              <a:rPr lang="de-DE" dirty="0" smtClean="0"/>
              <a:t>Theresa </a:t>
            </a:r>
            <a:r>
              <a:rPr lang="de-DE" dirty="0"/>
              <a:t>Wilson, </a:t>
            </a:r>
            <a:r>
              <a:rPr lang="de-DE" dirty="0" err="1"/>
              <a:t>Janyce</a:t>
            </a:r>
            <a:r>
              <a:rPr lang="de-DE" dirty="0"/>
              <a:t> Wiebe, </a:t>
            </a:r>
            <a:r>
              <a:rPr lang="de-DE" dirty="0" err="1"/>
              <a:t>and</a:t>
            </a:r>
            <a:r>
              <a:rPr lang="de-DE" dirty="0"/>
              <a:t> Paul Hoffmann. </a:t>
            </a:r>
            <a:r>
              <a:rPr lang="de-DE" dirty="0" err="1"/>
              <a:t>Recognizing</a:t>
            </a:r>
            <a:r>
              <a:rPr lang="de-DE" dirty="0"/>
              <a:t> </a:t>
            </a:r>
            <a:r>
              <a:rPr lang="de-DE" dirty="0" err="1"/>
              <a:t>con</a:t>
            </a:r>
            <a:r>
              <a:rPr lang="de-DE" dirty="0"/>
              <a:t>- </a:t>
            </a:r>
            <a:r>
              <a:rPr lang="de-DE" dirty="0" err="1"/>
              <a:t>textual</a:t>
            </a:r>
            <a:r>
              <a:rPr lang="de-DE" dirty="0"/>
              <a:t> </a:t>
            </a:r>
            <a:r>
              <a:rPr lang="de-DE" dirty="0" err="1"/>
              <a:t>polarity</a:t>
            </a:r>
            <a:r>
              <a:rPr lang="de-DE" dirty="0"/>
              <a:t> in </a:t>
            </a:r>
            <a:r>
              <a:rPr lang="de-DE" dirty="0" err="1"/>
              <a:t>phrase</a:t>
            </a:r>
            <a:r>
              <a:rPr lang="de-DE" dirty="0"/>
              <a:t>-level </a:t>
            </a:r>
            <a:r>
              <a:rPr lang="de-DE" dirty="0" err="1"/>
              <a:t>sentiment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. In </a:t>
            </a:r>
            <a:r>
              <a:rPr lang="de-DE" dirty="0" err="1"/>
              <a:t>Proceedings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conference</a:t>
            </a:r>
            <a:r>
              <a:rPr lang="de-DE" dirty="0"/>
              <a:t> on human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technology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in </a:t>
            </a:r>
            <a:r>
              <a:rPr lang="de-DE" dirty="0" err="1"/>
              <a:t>nat</a:t>
            </a:r>
            <a:r>
              <a:rPr lang="de-DE" dirty="0"/>
              <a:t>- </a:t>
            </a:r>
            <a:r>
              <a:rPr lang="de-DE" dirty="0" err="1"/>
              <a:t>ural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, </a:t>
            </a:r>
            <a:r>
              <a:rPr lang="de-DE" dirty="0" err="1"/>
              <a:t>pages</a:t>
            </a:r>
            <a:r>
              <a:rPr lang="de-DE" dirty="0"/>
              <a:t> 347–354. </a:t>
            </a:r>
            <a:r>
              <a:rPr lang="de-DE" dirty="0" err="1"/>
              <a:t>Association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dirty="0" err="1"/>
              <a:t>Linguistics</a:t>
            </a:r>
            <a:r>
              <a:rPr lang="de-DE" dirty="0"/>
              <a:t>, 2005. </a:t>
            </a:r>
          </a:p>
          <a:p>
            <a:r>
              <a:rPr lang="de-DE" dirty="0" smtClean="0"/>
              <a:t>Dan </a:t>
            </a:r>
            <a:r>
              <a:rPr lang="de-DE" dirty="0"/>
              <a:t>Yang </a:t>
            </a:r>
            <a:r>
              <a:rPr lang="de-DE" dirty="0" err="1"/>
              <a:t>and</a:t>
            </a:r>
            <a:r>
              <a:rPr lang="de-DE" dirty="0"/>
              <a:t> Won-</a:t>
            </a:r>
            <a:r>
              <a:rPr lang="de-DE" dirty="0" err="1"/>
              <a:t>Sook</a:t>
            </a:r>
            <a:r>
              <a:rPr lang="de-DE" dirty="0"/>
              <a:t> Lee. Music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identification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lyrics</a:t>
            </a:r>
            <a:r>
              <a:rPr lang="de-DE" dirty="0"/>
              <a:t>. In Multimedia, 2009. ISM’09. 11th IEEE International Symposium on, </a:t>
            </a:r>
            <a:r>
              <a:rPr lang="de-DE" dirty="0" err="1"/>
              <a:t>pages</a:t>
            </a:r>
            <a:r>
              <a:rPr lang="de-DE" dirty="0"/>
              <a:t> 624–629. IEEE, 2009. </a:t>
            </a:r>
          </a:p>
          <a:p>
            <a:r>
              <a:rPr lang="de-DE" dirty="0" smtClean="0"/>
              <a:t>Yi</a:t>
            </a:r>
            <a:r>
              <a:rPr lang="de-DE" dirty="0"/>
              <a:t>-</a:t>
            </a:r>
            <a:r>
              <a:rPr lang="de-DE" dirty="0" err="1"/>
              <a:t>Hsuan</a:t>
            </a:r>
            <a:r>
              <a:rPr lang="de-DE" dirty="0"/>
              <a:t> Yang, </a:t>
            </a:r>
            <a:r>
              <a:rPr lang="de-DE" dirty="0" err="1"/>
              <a:t>Yu-Ching</a:t>
            </a:r>
            <a:r>
              <a:rPr lang="de-DE" dirty="0"/>
              <a:t> Lin, </a:t>
            </a:r>
            <a:r>
              <a:rPr lang="de-DE" dirty="0" err="1"/>
              <a:t>Ya</a:t>
            </a:r>
            <a:r>
              <a:rPr lang="de-DE" dirty="0"/>
              <a:t>-Fan Su, </a:t>
            </a:r>
            <a:r>
              <a:rPr lang="de-DE" dirty="0" err="1"/>
              <a:t>and</a:t>
            </a:r>
            <a:r>
              <a:rPr lang="de-DE" dirty="0"/>
              <a:t> Homer H Chen. A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music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recognition</a:t>
            </a:r>
            <a:r>
              <a:rPr lang="de-DE" dirty="0"/>
              <a:t>. Audio, Speech, </a:t>
            </a:r>
            <a:r>
              <a:rPr lang="de-DE" dirty="0" err="1"/>
              <a:t>and</a:t>
            </a:r>
            <a:r>
              <a:rPr lang="de-DE" dirty="0"/>
              <a:t> Language Processing, IEEE Transactions on, 16(2):448–457, 2008.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196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Resources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[1] http://</a:t>
            </a:r>
            <a:r>
              <a:rPr lang="de-DE" dirty="0" err="1"/>
              <a:t>respiratio-coaching.de</a:t>
            </a:r>
            <a:r>
              <a:rPr lang="de-DE" dirty="0"/>
              <a:t>/</a:t>
            </a:r>
            <a:r>
              <a:rPr lang="de-DE" dirty="0" err="1"/>
              <a:t>wp</a:t>
            </a:r>
            <a:r>
              <a:rPr lang="de-DE" dirty="0"/>
              <a:t>-content/</a:t>
            </a:r>
            <a:r>
              <a:rPr lang="de-DE" dirty="0" err="1"/>
              <a:t>uploads</a:t>
            </a:r>
            <a:r>
              <a:rPr lang="de-DE" dirty="0"/>
              <a:t>/2013/08/</a:t>
            </a:r>
            <a:r>
              <a:rPr lang="de-DE" dirty="0" err="1"/>
              <a:t>therapie_small.png</a:t>
            </a:r>
            <a:endParaRPr lang="de-DE" dirty="0"/>
          </a:p>
          <a:p>
            <a:r>
              <a:rPr lang="de-DE" dirty="0" smtClean="0"/>
              <a:t>[2</a:t>
            </a:r>
            <a:r>
              <a:rPr lang="de-DE" dirty="0"/>
              <a:t>] https://</a:t>
            </a:r>
            <a:r>
              <a:rPr lang="de-DE" dirty="0" err="1"/>
              <a:t>player.spotify.com</a:t>
            </a:r>
            <a:r>
              <a:rPr lang="de-DE" dirty="0"/>
              <a:t>/browse</a:t>
            </a:r>
          </a:p>
          <a:p>
            <a:r>
              <a:rPr lang="de-DE" dirty="0" smtClean="0"/>
              <a:t>[3] http</a:t>
            </a:r>
            <a:r>
              <a:rPr lang="de-DE" dirty="0"/>
              <a:t>://www.allmusic.com/</a:t>
            </a:r>
            <a:r>
              <a:rPr lang="de-DE" dirty="0" smtClean="0"/>
              <a:t>moods</a:t>
            </a:r>
          </a:p>
          <a:p>
            <a:r>
              <a:rPr lang="de-DE" dirty="0"/>
              <a:t>[4] http://</a:t>
            </a:r>
            <a:r>
              <a:rPr lang="de-DE" dirty="0" err="1"/>
              <a:t>ingeb.org</a:t>
            </a:r>
            <a:r>
              <a:rPr lang="de-DE" dirty="0"/>
              <a:t>/</a:t>
            </a:r>
            <a:r>
              <a:rPr lang="de-DE" dirty="0" err="1"/>
              <a:t>images</a:t>
            </a:r>
            <a:r>
              <a:rPr lang="de-DE" dirty="0"/>
              <a:t>/</a:t>
            </a:r>
            <a:r>
              <a:rPr lang="de-DE" dirty="0" err="1"/>
              <a:t>lobtgott.GIF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7070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3600502" cy="2700791"/>
          </a:xfrm>
        </p:spPr>
        <p:txBody>
          <a:bodyPr>
            <a:normAutofit/>
          </a:bodyPr>
          <a:lstStyle/>
          <a:p>
            <a:pPr algn="l"/>
            <a:r>
              <a:rPr lang="de-DE" dirty="0" err="1" smtClean="0"/>
              <a:t>Bag</a:t>
            </a:r>
            <a:r>
              <a:rPr lang="de-DE" dirty="0" smtClean="0"/>
              <a:t>-</a:t>
            </a:r>
            <a:r>
              <a:rPr lang="de-DE" dirty="0" err="1" smtClean="0"/>
              <a:t>of</a:t>
            </a:r>
            <a:r>
              <a:rPr lang="de-DE" dirty="0" smtClean="0"/>
              <a:t>-Words Model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17</a:t>
            </a:fld>
            <a:endParaRPr lang="de-DE"/>
          </a:p>
        </p:txBody>
      </p:sp>
      <p:sp>
        <p:nvSpPr>
          <p:cNvPr id="7" name="Pfeil nach links/rechts/oben 6"/>
          <p:cNvSpPr/>
          <p:nvPr/>
        </p:nvSpPr>
        <p:spPr>
          <a:xfrm>
            <a:off x="4057702" y="3540782"/>
            <a:ext cx="2336682" cy="950133"/>
          </a:xfrm>
          <a:prstGeom prst="leftRightUpArrow">
            <a:avLst>
              <a:gd name="adj1" fmla="val 8051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Zylinder 7"/>
          <p:cNvSpPr/>
          <p:nvPr/>
        </p:nvSpPr>
        <p:spPr>
          <a:xfrm>
            <a:off x="4481236" y="167052"/>
            <a:ext cx="1489614" cy="7448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>
                <a:effectLst/>
                <a:ea typeface="ＭＳ 明朝"/>
                <a:cs typeface="Times New Roman"/>
              </a:rPr>
              <a:t>Dataset</a:t>
            </a:r>
            <a:endParaRPr lang="de-DE" sz="1200">
              <a:effectLst/>
              <a:ea typeface="ＭＳ 明朝"/>
              <a:cs typeface="Times New Roman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4481236" y="1283049"/>
            <a:ext cx="1489614" cy="577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Pre-Processing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481236" y="2209141"/>
            <a:ext cx="1489614" cy="577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Feature Extraction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1" name="Zylinder 10"/>
          <p:cNvSpPr/>
          <p:nvPr/>
        </p:nvSpPr>
        <p:spPr>
          <a:xfrm>
            <a:off x="4481236" y="3134945"/>
            <a:ext cx="1489614" cy="7448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Dictionary</a:t>
            </a:r>
            <a:endParaRPr lang="de-DE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n-gram collection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2" name="Gerade Verbindung mit Pfeil 11"/>
          <p:cNvCxnSpPr>
            <a:stCxn id="8" idx="3"/>
            <a:endCxn id="9" idx="0"/>
          </p:cNvCxnSpPr>
          <p:nvPr/>
        </p:nvCxnSpPr>
        <p:spPr>
          <a:xfrm>
            <a:off x="5226043" y="911859"/>
            <a:ext cx="0" cy="371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9" idx="2"/>
            <a:endCxn id="10" idx="0"/>
          </p:cNvCxnSpPr>
          <p:nvPr/>
        </p:nvCxnSpPr>
        <p:spPr>
          <a:xfrm>
            <a:off x="5226043" y="1860689"/>
            <a:ext cx="0" cy="348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2"/>
            <a:endCxn id="11" idx="1"/>
          </p:cNvCxnSpPr>
          <p:nvPr/>
        </p:nvCxnSpPr>
        <p:spPr>
          <a:xfrm>
            <a:off x="5226043" y="2786781"/>
            <a:ext cx="0" cy="348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ylinder 14"/>
          <p:cNvSpPr/>
          <p:nvPr/>
        </p:nvSpPr>
        <p:spPr>
          <a:xfrm>
            <a:off x="2675982" y="3878385"/>
            <a:ext cx="1381720" cy="6908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 smtClean="0">
                <a:effectLst/>
                <a:ea typeface="ＭＳ 明朝"/>
                <a:cs typeface="Times New Roman"/>
              </a:rPr>
              <a:t>Trainingsset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6" name="Zylinder 15"/>
          <p:cNvSpPr/>
          <p:nvPr/>
        </p:nvSpPr>
        <p:spPr>
          <a:xfrm>
            <a:off x="6394384" y="4005384"/>
            <a:ext cx="971062" cy="4855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 err="1" smtClean="0">
                <a:effectLst/>
                <a:ea typeface="ＭＳ 明朝"/>
                <a:cs typeface="Times New Roman"/>
              </a:rPr>
              <a:t>Testset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7" name="Würfel 16"/>
          <p:cNvSpPr/>
          <p:nvPr/>
        </p:nvSpPr>
        <p:spPr>
          <a:xfrm>
            <a:off x="6275416" y="5001846"/>
            <a:ext cx="1390590" cy="801078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Classifier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8" name="Gerade Verbindung 17"/>
          <p:cNvCxnSpPr/>
          <p:nvPr/>
        </p:nvCxnSpPr>
        <p:spPr>
          <a:xfrm flipV="1">
            <a:off x="3366842" y="4591228"/>
            <a:ext cx="0" cy="9112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endCxn id="17" idx="2"/>
          </p:cNvCxnSpPr>
          <p:nvPr/>
        </p:nvCxnSpPr>
        <p:spPr>
          <a:xfrm>
            <a:off x="3366842" y="5502520"/>
            <a:ext cx="29085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6" idx="3"/>
            <a:endCxn id="17" idx="1"/>
          </p:cNvCxnSpPr>
          <p:nvPr/>
        </p:nvCxnSpPr>
        <p:spPr>
          <a:xfrm flipH="1">
            <a:off x="6870576" y="4490915"/>
            <a:ext cx="9339" cy="711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4057702" y="5215753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train</a:t>
            </a:r>
            <a:r>
              <a:rPr lang="de-DE" sz="1200" dirty="0" smtClean="0"/>
              <a:t> </a:t>
            </a:r>
            <a:r>
              <a:rPr lang="de-DE" sz="1200" dirty="0" err="1" smtClean="0"/>
              <a:t>classifier</a:t>
            </a:r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>
            <a:off x="6894999" y="4569245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t</a:t>
            </a:r>
            <a:r>
              <a:rPr lang="de-DE" sz="1200" dirty="0" err="1" smtClean="0"/>
              <a:t>est</a:t>
            </a:r>
            <a:r>
              <a:rPr lang="de-DE" sz="1200" dirty="0" smtClean="0"/>
              <a:t> </a:t>
            </a:r>
            <a:r>
              <a:rPr lang="de-DE" sz="1200" dirty="0" err="1" smtClean="0"/>
              <a:t>classifier</a:t>
            </a:r>
            <a:endParaRPr lang="de-DE" sz="1200" dirty="0"/>
          </a:p>
        </p:txBody>
      </p:sp>
      <p:sp>
        <p:nvSpPr>
          <p:cNvPr id="23" name="Rechteck 22"/>
          <p:cNvSpPr/>
          <p:nvPr/>
        </p:nvSpPr>
        <p:spPr>
          <a:xfrm>
            <a:off x="6184620" y="6188809"/>
            <a:ext cx="1390590" cy="5421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Labels</a:t>
            </a:r>
            <a:endParaRPr lang="de-DE" sz="1200" dirty="0"/>
          </a:p>
        </p:txBody>
      </p:sp>
      <p:cxnSp>
        <p:nvCxnSpPr>
          <p:cNvPr id="24" name="Gerade Verbindung mit Pfeil 23"/>
          <p:cNvCxnSpPr>
            <a:stCxn id="17" idx="3"/>
            <a:endCxn id="23" idx="0"/>
          </p:cNvCxnSpPr>
          <p:nvPr/>
        </p:nvCxnSpPr>
        <p:spPr>
          <a:xfrm>
            <a:off x="6870576" y="5802924"/>
            <a:ext cx="9339" cy="385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29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Coldplay</a:t>
            </a:r>
            <a:r>
              <a:rPr lang="de-DE" dirty="0" smtClean="0"/>
              <a:t> – Fix </a:t>
            </a:r>
            <a:r>
              <a:rPr lang="de-DE" dirty="0" err="1" smtClean="0"/>
              <a:t>You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i="1" dirty="0" err="1">
                <a:solidFill>
                  <a:srgbClr val="FF0000"/>
                </a:solidFill>
              </a:rPr>
              <a:t>And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the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tears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 smtClean="0">
                <a:solidFill>
                  <a:srgbClr val="FF0000"/>
                </a:solidFill>
              </a:rPr>
              <a:t>come</a:t>
            </a:r>
            <a:r>
              <a:rPr lang="de-DE" i="1" dirty="0" smtClean="0">
                <a:solidFill>
                  <a:srgbClr val="FF0000"/>
                </a:solidFill>
              </a:rPr>
              <a:t> </a:t>
            </a:r>
            <a:r>
              <a:rPr lang="de-DE" i="1" dirty="0" err="1" smtClean="0">
                <a:solidFill>
                  <a:srgbClr val="FF0000"/>
                </a:solidFill>
              </a:rPr>
              <a:t>streaming</a:t>
            </a:r>
            <a:r>
              <a:rPr lang="de-DE" i="1" dirty="0" smtClean="0">
                <a:solidFill>
                  <a:srgbClr val="FF0000"/>
                </a:solidFill>
              </a:rPr>
              <a:t> </a:t>
            </a:r>
            <a:r>
              <a:rPr lang="de-DE" i="1" dirty="0">
                <a:solidFill>
                  <a:srgbClr val="FF0000"/>
                </a:solidFill>
              </a:rPr>
              <a:t>down </a:t>
            </a:r>
            <a:r>
              <a:rPr lang="de-DE" i="1" dirty="0" err="1">
                <a:solidFill>
                  <a:srgbClr val="FF0000"/>
                </a:solidFill>
              </a:rPr>
              <a:t>your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face</a:t>
            </a:r>
            <a:endParaRPr lang="de-DE" i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de-DE" i="1" dirty="0" err="1">
                <a:solidFill>
                  <a:srgbClr val="FF0000"/>
                </a:solidFill>
              </a:rPr>
              <a:t>When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you</a:t>
            </a:r>
            <a:r>
              <a:rPr lang="de-DE" i="1" dirty="0">
                <a:solidFill>
                  <a:srgbClr val="FF0000"/>
                </a:solidFill>
              </a:rPr>
              <a:t> lose </a:t>
            </a:r>
            <a:r>
              <a:rPr lang="de-DE" i="1" dirty="0" err="1">
                <a:solidFill>
                  <a:srgbClr val="FF0000"/>
                </a:solidFill>
              </a:rPr>
              <a:t>something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you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can't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replace</a:t>
            </a:r>
            <a:endParaRPr lang="de-DE" i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de-DE" i="1" dirty="0" err="1">
                <a:solidFill>
                  <a:srgbClr val="FF0000"/>
                </a:solidFill>
              </a:rPr>
              <a:t>When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you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love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someone</a:t>
            </a:r>
            <a:r>
              <a:rPr lang="de-DE" i="1" dirty="0">
                <a:solidFill>
                  <a:srgbClr val="FF0000"/>
                </a:solidFill>
              </a:rPr>
              <a:t> but </a:t>
            </a:r>
            <a:r>
              <a:rPr lang="de-DE" i="1" dirty="0" err="1">
                <a:solidFill>
                  <a:srgbClr val="FF0000"/>
                </a:solidFill>
              </a:rPr>
              <a:t>it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goes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to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waste</a:t>
            </a:r>
            <a:endParaRPr lang="de-DE" i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de-DE" i="1" dirty="0" err="1">
                <a:solidFill>
                  <a:srgbClr val="FF0000"/>
                </a:solidFill>
              </a:rPr>
              <a:t>Could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it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be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worse</a:t>
            </a:r>
            <a:r>
              <a:rPr lang="de-DE" i="1" dirty="0">
                <a:solidFill>
                  <a:srgbClr val="FF0000"/>
                </a:solidFill>
              </a:rPr>
              <a:t>?</a:t>
            </a:r>
          </a:p>
          <a:p>
            <a:endParaRPr lang="de-DE" i="1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i="1" dirty="0" err="1">
                <a:solidFill>
                  <a:schemeClr val="tx2"/>
                </a:solidFill>
              </a:rPr>
              <a:t>Lights</a:t>
            </a:r>
            <a:r>
              <a:rPr lang="de-DE" i="1" dirty="0">
                <a:solidFill>
                  <a:schemeClr val="tx2"/>
                </a:solidFill>
              </a:rPr>
              <a:t> will </a:t>
            </a:r>
            <a:r>
              <a:rPr lang="de-DE" i="1" dirty="0" err="1">
                <a:solidFill>
                  <a:schemeClr val="tx2"/>
                </a:solidFill>
              </a:rPr>
              <a:t>guide</a:t>
            </a:r>
            <a:r>
              <a:rPr lang="de-DE" i="1" dirty="0">
                <a:solidFill>
                  <a:schemeClr val="tx2"/>
                </a:solidFill>
              </a:rPr>
              <a:t> </a:t>
            </a:r>
            <a:r>
              <a:rPr lang="de-DE" i="1" dirty="0" err="1">
                <a:solidFill>
                  <a:schemeClr val="tx2"/>
                </a:solidFill>
              </a:rPr>
              <a:t>you</a:t>
            </a:r>
            <a:r>
              <a:rPr lang="de-DE" i="1" dirty="0">
                <a:solidFill>
                  <a:schemeClr val="tx2"/>
                </a:solidFill>
              </a:rPr>
              <a:t> </a:t>
            </a:r>
            <a:r>
              <a:rPr lang="de-DE" i="1" dirty="0" err="1">
                <a:solidFill>
                  <a:schemeClr val="tx2"/>
                </a:solidFill>
              </a:rPr>
              <a:t>home</a:t>
            </a:r>
            <a:endParaRPr lang="de-DE" i="1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de-DE" i="1" dirty="0" err="1">
                <a:solidFill>
                  <a:schemeClr val="tx2"/>
                </a:solidFill>
              </a:rPr>
              <a:t>And</a:t>
            </a:r>
            <a:r>
              <a:rPr lang="de-DE" i="1" dirty="0">
                <a:solidFill>
                  <a:schemeClr val="tx2"/>
                </a:solidFill>
              </a:rPr>
              <a:t> </a:t>
            </a:r>
            <a:r>
              <a:rPr lang="de-DE" i="1" dirty="0" err="1">
                <a:solidFill>
                  <a:schemeClr val="tx2"/>
                </a:solidFill>
              </a:rPr>
              <a:t>ignite</a:t>
            </a:r>
            <a:r>
              <a:rPr lang="de-DE" i="1" dirty="0">
                <a:solidFill>
                  <a:schemeClr val="tx2"/>
                </a:solidFill>
              </a:rPr>
              <a:t> </a:t>
            </a:r>
            <a:r>
              <a:rPr lang="de-DE" i="1" dirty="0" err="1">
                <a:solidFill>
                  <a:schemeClr val="tx2"/>
                </a:solidFill>
              </a:rPr>
              <a:t>your</a:t>
            </a:r>
            <a:r>
              <a:rPr lang="de-DE" i="1" dirty="0">
                <a:solidFill>
                  <a:schemeClr val="tx2"/>
                </a:solidFill>
              </a:rPr>
              <a:t> </a:t>
            </a:r>
            <a:r>
              <a:rPr lang="de-DE" i="1" dirty="0" err="1">
                <a:solidFill>
                  <a:schemeClr val="tx2"/>
                </a:solidFill>
              </a:rPr>
              <a:t>bones</a:t>
            </a:r>
            <a:endParaRPr lang="de-DE" i="1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de-DE" i="1" dirty="0" err="1">
                <a:solidFill>
                  <a:schemeClr val="tx2"/>
                </a:solidFill>
              </a:rPr>
              <a:t>And</a:t>
            </a:r>
            <a:r>
              <a:rPr lang="de-DE" i="1" dirty="0">
                <a:solidFill>
                  <a:schemeClr val="tx2"/>
                </a:solidFill>
              </a:rPr>
              <a:t> I will </a:t>
            </a:r>
            <a:r>
              <a:rPr lang="de-DE" i="1" dirty="0" err="1">
                <a:solidFill>
                  <a:schemeClr val="tx2"/>
                </a:solidFill>
              </a:rPr>
              <a:t>try</a:t>
            </a:r>
            <a:r>
              <a:rPr lang="de-DE" i="1" dirty="0">
                <a:solidFill>
                  <a:schemeClr val="tx2"/>
                </a:solidFill>
              </a:rPr>
              <a:t> </a:t>
            </a:r>
            <a:r>
              <a:rPr lang="de-DE" i="1" dirty="0" err="1">
                <a:solidFill>
                  <a:schemeClr val="tx2"/>
                </a:solidFill>
              </a:rPr>
              <a:t>to</a:t>
            </a:r>
            <a:r>
              <a:rPr lang="de-DE" i="1" dirty="0">
                <a:solidFill>
                  <a:schemeClr val="tx2"/>
                </a:solidFill>
              </a:rPr>
              <a:t> fix </a:t>
            </a:r>
            <a:r>
              <a:rPr lang="de-DE" i="1" dirty="0" err="1" smtClean="0">
                <a:solidFill>
                  <a:schemeClr val="tx2"/>
                </a:solidFill>
              </a:rPr>
              <a:t>you</a:t>
            </a:r>
            <a:endParaRPr lang="de-DE" i="1" dirty="0" smtClean="0"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de-DE" i="1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de-DE" i="1" dirty="0" smtClean="0">
                <a:solidFill>
                  <a:schemeClr val="tx2"/>
                </a:solidFill>
              </a:rPr>
              <a:t>...</a:t>
            </a:r>
            <a:endParaRPr lang="de-DE" i="1" dirty="0">
              <a:solidFill>
                <a:schemeClr val="tx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A. Patel, C. Kaiser, L. Schmitz, N. </a:t>
            </a:r>
            <a:r>
              <a:rPr lang="de-DE" dirty="0" err="1" smtClean="0"/>
              <a:t>Tatarakis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030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Survey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Labeling</a:t>
            </a:r>
            <a:r>
              <a:rPr lang="de-DE" dirty="0" smtClean="0"/>
              <a:t> </a:t>
            </a:r>
            <a:r>
              <a:rPr lang="de-DE" dirty="0" err="1" smtClean="0"/>
              <a:t>Emotions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3</a:t>
            </a:fld>
            <a:endParaRPr lang="de-DE"/>
          </a:p>
        </p:txBody>
      </p:sp>
      <p:graphicFrame>
        <p:nvGraphicFramePr>
          <p:cNvPr id="7" name="Chart 1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00000000-0008-0000-0300-0000020000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4754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5051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Areas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4</a:t>
            </a:fld>
            <a:endParaRPr lang="de-DE"/>
          </a:p>
        </p:txBody>
      </p:sp>
      <p:grpSp>
        <p:nvGrpSpPr>
          <p:cNvPr id="11" name="Gruppierung 10"/>
          <p:cNvGrpSpPr/>
          <p:nvPr/>
        </p:nvGrpSpPr>
        <p:grpSpPr>
          <a:xfrm>
            <a:off x="6781939" y="1315306"/>
            <a:ext cx="1983014" cy="3145343"/>
            <a:chOff x="6266688" y="1142112"/>
            <a:chExt cx="2642079" cy="4190715"/>
          </a:xfrm>
        </p:grpSpPr>
        <p:pic>
          <p:nvPicPr>
            <p:cNvPr id="7" name="Bild 6" descr="j0316887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6688" y="1142112"/>
              <a:ext cx="2420112" cy="3657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Textfeld 9"/>
            <p:cNvSpPr txBox="1"/>
            <p:nvPr/>
          </p:nvSpPr>
          <p:spPr>
            <a:xfrm>
              <a:off x="6266689" y="4963495"/>
              <a:ext cx="2642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Edutainment</a:t>
              </a:r>
            </a:p>
          </p:txBody>
        </p:sp>
      </p:grpSp>
      <p:grpSp>
        <p:nvGrpSpPr>
          <p:cNvPr id="15" name="Gruppierung 14"/>
          <p:cNvGrpSpPr/>
          <p:nvPr/>
        </p:nvGrpSpPr>
        <p:grpSpPr>
          <a:xfrm>
            <a:off x="504494" y="923199"/>
            <a:ext cx="3000706" cy="2092697"/>
            <a:chOff x="504494" y="737588"/>
            <a:chExt cx="3000706" cy="2092697"/>
          </a:xfrm>
        </p:grpSpPr>
        <p:grpSp>
          <p:nvGrpSpPr>
            <p:cNvPr id="12" name="Gruppierung 11"/>
            <p:cNvGrpSpPr/>
            <p:nvPr/>
          </p:nvGrpSpPr>
          <p:grpSpPr>
            <a:xfrm>
              <a:off x="504494" y="737588"/>
              <a:ext cx="2619706" cy="2092697"/>
              <a:chOff x="774700" y="1788451"/>
              <a:chExt cx="4015014" cy="3207310"/>
            </a:xfrm>
          </p:grpSpPr>
          <p:pic>
            <p:nvPicPr>
              <p:cNvPr id="8" name="Bild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700" y="1788451"/>
                <a:ext cx="4015014" cy="3011261"/>
              </a:xfrm>
              <a:prstGeom prst="rect">
                <a:avLst/>
              </a:prstGeom>
            </p:spPr>
          </p:pic>
          <p:sp>
            <p:nvSpPr>
              <p:cNvPr id="9" name="Textfeld 8"/>
              <p:cNvSpPr txBox="1"/>
              <p:nvPr/>
            </p:nvSpPr>
            <p:spPr>
              <a:xfrm>
                <a:off x="1025071" y="4626429"/>
                <a:ext cx="34834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Psychological therapy</a:t>
                </a:r>
                <a:endParaRPr lang="en-GB" dirty="0"/>
              </a:p>
            </p:txBody>
          </p:sp>
        </p:grpSp>
        <p:sp>
          <p:nvSpPr>
            <p:cNvPr id="13" name="Textfeld 12"/>
            <p:cNvSpPr txBox="1"/>
            <p:nvPr/>
          </p:nvSpPr>
          <p:spPr>
            <a:xfrm>
              <a:off x="2743200" y="2312305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[1]</a:t>
              </a:r>
              <a:endParaRPr lang="en-US" sz="1200" dirty="0"/>
            </a:p>
          </p:txBody>
        </p:sp>
      </p:grpSp>
      <p:grpSp>
        <p:nvGrpSpPr>
          <p:cNvPr id="22" name="Gruppierung 21"/>
          <p:cNvGrpSpPr/>
          <p:nvPr/>
        </p:nvGrpSpPr>
        <p:grpSpPr>
          <a:xfrm>
            <a:off x="3623129" y="2520939"/>
            <a:ext cx="2633208" cy="3572343"/>
            <a:chOff x="3214915" y="2403007"/>
            <a:chExt cx="2633208" cy="3572343"/>
          </a:xfrm>
        </p:grpSpPr>
        <p:grpSp>
          <p:nvGrpSpPr>
            <p:cNvPr id="19" name="Gruppierung 18"/>
            <p:cNvGrpSpPr/>
            <p:nvPr/>
          </p:nvGrpSpPr>
          <p:grpSpPr>
            <a:xfrm>
              <a:off x="3214915" y="3266942"/>
              <a:ext cx="2633208" cy="2708408"/>
              <a:chOff x="3386592" y="2222149"/>
              <a:chExt cx="2633208" cy="2708408"/>
            </a:xfrm>
          </p:grpSpPr>
          <p:grpSp>
            <p:nvGrpSpPr>
              <p:cNvPr id="17" name="Gruppierung 16"/>
              <p:cNvGrpSpPr/>
              <p:nvPr/>
            </p:nvGrpSpPr>
            <p:grpSpPr>
              <a:xfrm>
                <a:off x="3390221" y="2222149"/>
                <a:ext cx="2629579" cy="2297471"/>
                <a:chOff x="2562339" y="3655435"/>
                <a:chExt cx="2629579" cy="2297471"/>
              </a:xfrm>
            </p:grpSpPr>
            <p:pic>
              <p:nvPicPr>
                <p:cNvPr id="14" name="Bild 13" descr="Bildschirmfoto 2015-10-18 um 19.13.55.png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89" r="78588" b="60613"/>
                <a:stretch/>
              </p:blipFill>
              <p:spPr>
                <a:xfrm>
                  <a:off x="2562339" y="3655435"/>
                  <a:ext cx="1885721" cy="2263910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  <p:sp>
              <p:nvSpPr>
                <p:cNvPr id="16" name="Textfeld 15"/>
                <p:cNvSpPr txBox="1"/>
                <p:nvPr/>
              </p:nvSpPr>
              <p:spPr>
                <a:xfrm>
                  <a:off x="4429918" y="5675907"/>
                  <a:ext cx="762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[2]</a:t>
                  </a:r>
                  <a:endParaRPr lang="en-US" sz="1200" dirty="0"/>
                </a:p>
              </p:txBody>
            </p:sp>
          </p:grpSp>
          <p:sp>
            <p:nvSpPr>
              <p:cNvPr id="18" name="Textfeld 17"/>
              <p:cNvSpPr txBox="1"/>
              <p:nvPr/>
            </p:nvSpPr>
            <p:spPr>
              <a:xfrm>
                <a:off x="3386592" y="4549557"/>
                <a:ext cx="2131785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Music player</a:t>
                </a:r>
                <a:endParaRPr lang="en-US" dirty="0"/>
              </a:p>
            </p:txBody>
          </p:sp>
        </p:grpSp>
        <p:pic>
          <p:nvPicPr>
            <p:cNvPr id="21" name="Bild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35564" y="2403007"/>
              <a:ext cx="1612206" cy="10748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2033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feil nach links/rechts/oben 6"/>
          <p:cNvSpPr/>
          <p:nvPr/>
        </p:nvSpPr>
        <p:spPr>
          <a:xfrm>
            <a:off x="4057702" y="3540782"/>
            <a:ext cx="2336682" cy="950133"/>
          </a:xfrm>
          <a:prstGeom prst="leftRightUpArrow">
            <a:avLst>
              <a:gd name="adj1" fmla="val 8051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7" name="Rechteck 26"/>
          <p:cNvSpPr/>
          <p:nvPr/>
        </p:nvSpPr>
        <p:spPr>
          <a:xfrm>
            <a:off x="4799686" y="3492506"/>
            <a:ext cx="852714" cy="39495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3600502" cy="2700791"/>
          </a:xfrm>
        </p:spPr>
        <p:txBody>
          <a:bodyPr>
            <a:normAutofit/>
          </a:bodyPr>
          <a:lstStyle/>
          <a:p>
            <a:pPr algn="l"/>
            <a:r>
              <a:rPr lang="de-DE" dirty="0" err="1" smtClean="0"/>
              <a:t>Bag</a:t>
            </a:r>
            <a:r>
              <a:rPr lang="de-DE" dirty="0" smtClean="0"/>
              <a:t>-</a:t>
            </a:r>
            <a:r>
              <a:rPr lang="de-DE" dirty="0" err="1" smtClean="0"/>
              <a:t>of</a:t>
            </a:r>
            <a:r>
              <a:rPr lang="de-DE" dirty="0" smtClean="0"/>
              <a:t>-Words Model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5</a:t>
            </a:fld>
            <a:endParaRPr lang="de-DE"/>
          </a:p>
        </p:txBody>
      </p:sp>
      <p:sp>
        <p:nvSpPr>
          <p:cNvPr id="8" name="Zylinder 7"/>
          <p:cNvSpPr/>
          <p:nvPr/>
        </p:nvSpPr>
        <p:spPr>
          <a:xfrm>
            <a:off x="4481236" y="167052"/>
            <a:ext cx="1489614" cy="7448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>
                <a:effectLst/>
                <a:ea typeface="ＭＳ 明朝"/>
                <a:cs typeface="Times New Roman"/>
              </a:rPr>
              <a:t>Dataset</a:t>
            </a:r>
            <a:endParaRPr lang="de-DE" sz="1200">
              <a:effectLst/>
              <a:ea typeface="ＭＳ 明朝"/>
              <a:cs typeface="Times New Roman"/>
            </a:endParaRPr>
          </a:p>
        </p:txBody>
      </p:sp>
      <p:cxnSp>
        <p:nvCxnSpPr>
          <p:cNvPr id="19" name="Gerade Verbindung mit Pfeil 18"/>
          <p:cNvCxnSpPr>
            <a:endCxn id="17" idx="2"/>
          </p:cNvCxnSpPr>
          <p:nvPr/>
        </p:nvCxnSpPr>
        <p:spPr>
          <a:xfrm>
            <a:off x="3366842" y="5502520"/>
            <a:ext cx="29085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4481236" y="1283049"/>
            <a:ext cx="1489614" cy="577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Pre-Processing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481236" y="2209141"/>
            <a:ext cx="1489614" cy="577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Feature Extraction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1" name="Zylinder 10"/>
          <p:cNvSpPr/>
          <p:nvPr/>
        </p:nvSpPr>
        <p:spPr>
          <a:xfrm>
            <a:off x="4481236" y="3134945"/>
            <a:ext cx="1489614" cy="7448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Dictionary</a:t>
            </a:r>
            <a:endParaRPr lang="de-DE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n-gram collection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2" name="Gerade Verbindung mit Pfeil 11"/>
          <p:cNvCxnSpPr>
            <a:stCxn id="8" idx="3"/>
            <a:endCxn id="9" idx="0"/>
          </p:cNvCxnSpPr>
          <p:nvPr/>
        </p:nvCxnSpPr>
        <p:spPr>
          <a:xfrm>
            <a:off x="5226043" y="911859"/>
            <a:ext cx="0" cy="371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9" idx="2"/>
            <a:endCxn id="10" idx="0"/>
          </p:cNvCxnSpPr>
          <p:nvPr/>
        </p:nvCxnSpPr>
        <p:spPr>
          <a:xfrm>
            <a:off x="5226043" y="1860689"/>
            <a:ext cx="0" cy="348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2"/>
            <a:endCxn id="11" idx="1"/>
          </p:cNvCxnSpPr>
          <p:nvPr/>
        </p:nvCxnSpPr>
        <p:spPr>
          <a:xfrm>
            <a:off x="5226043" y="2786781"/>
            <a:ext cx="0" cy="348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ylinder 14"/>
          <p:cNvSpPr/>
          <p:nvPr/>
        </p:nvSpPr>
        <p:spPr>
          <a:xfrm>
            <a:off x="2675982" y="3878385"/>
            <a:ext cx="1381720" cy="6908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 smtClean="0">
                <a:effectLst/>
                <a:ea typeface="ＭＳ 明朝"/>
                <a:cs typeface="Times New Roman"/>
              </a:rPr>
              <a:t>Trainingsset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6" name="Zylinder 15"/>
          <p:cNvSpPr/>
          <p:nvPr/>
        </p:nvSpPr>
        <p:spPr>
          <a:xfrm>
            <a:off x="6394384" y="4005384"/>
            <a:ext cx="971062" cy="4855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 err="1" smtClean="0">
                <a:effectLst/>
                <a:ea typeface="ＭＳ 明朝"/>
                <a:cs typeface="Times New Roman"/>
              </a:rPr>
              <a:t>Testset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7" name="Würfel 16"/>
          <p:cNvSpPr/>
          <p:nvPr/>
        </p:nvSpPr>
        <p:spPr>
          <a:xfrm>
            <a:off x="6275416" y="5001846"/>
            <a:ext cx="1390590" cy="801078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Classifier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8" name="Gerade Verbindung 17"/>
          <p:cNvCxnSpPr/>
          <p:nvPr/>
        </p:nvCxnSpPr>
        <p:spPr>
          <a:xfrm flipV="1">
            <a:off x="3366842" y="4591228"/>
            <a:ext cx="0" cy="9112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6" idx="3"/>
            <a:endCxn id="17" idx="1"/>
          </p:cNvCxnSpPr>
          <p:nvPr/>
        </p:nvCxnSpPr>
        <p:spPr>
          <a:xfrm flipH="1">
            <a:off x="6870576" y="4490915"/>
            <a:ext cx="9339" cy="711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4057702" y="5215753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train</a:t>
            </a:r>
            <a:r>
              <a:rPr lang="de-DE" sz="1200" dirty="0" smtClean="0"/>
              <a:t> </a:t>
            </a:r>
            <a:r>
              <a:rPr lang="de-DE" sz="1200" dirty="0" err="1" smtClean="0"/>
              <a:t>classifier</a:t>
            </a:r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>
            <a:off x="6894999" y="4569245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t</a:t>
            </a:r>
            <a:r>
              <a:rPr lang="de-DE" sz="1200" dirty="0" err="1" smtClean="0"/>
              <a:t>est</a:t>
            </a:r>
            <a:r>
              <a:rPr lang="de-DE" sz="1200" dirty="0" smtClean="0"/>
              <a:t> </a:t>
            </a:r>
            <a:r>
              <a:rPr lang="de-DE" sz="1200" dirty="0" err="1" smtClean="0"/>
              <a:t>classifier</a:t>
            </a:r>
            <a:endParaRPr lang="de-DE" sz="1200" dirty="0"/>
          </a:p>
        </p:txBody>
      </p:sp>
      <p:sp>
        <p:nvSpPr>
          <p:cNvPr id="23" name="Rechteck 22"/>
          <p:cNvSpPr/>
          <p:nvPr/>
        </p:nvSpPr>
        <p:spPr>
          <a:xfrm>
            <a:off x="6184620" y="6188809"/>
            <a:ext cx="1390590" cy="5421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Labels</a:t>
            </a:r>
            <a:endParaRPr lang="de-DE" sz="1200" dirty="0"/>
          </a:p>
        </p:txBody>
      </p:sp>
      <p:cxnSp>
        <p:nvCxnSpPr>
          <p:cNvPr id="24" name="Gerade Verbindung mit Pfeil 23"/>
          <p:cNvCxnSpPr>
            <a:stCxn id="17" idx="3"/>
            <a:endCxn id="23" idx="0"/>
          </p:cNvCxnSpPr>
          <p:nvPr/>
        </p:nvCxnSpPr>
        <p:spPr>
          <a:xfrm>
            <a:off x="6870576" y="5802924"/>
            <a:ext cx="9339" cy="385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132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21" grpId="0"/>
      <p:bldP spid="22" grpId="0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48554" y="274638"/>
            <a:ext cx="5238245" cy="867474"/>
          </a:xfrm>
        </p:spPr>
        <p:txBody>
          <a:bodyPr/>
          <a:lstStyle/>
          <a:p>
            <a:pPr algn="l"/>
            <a:r>
              <a:rPr lang="de-DE" dirty="0" err="1" smtClean="0"/>
              <a:t>Difficulties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48555" y="1372240"/>
            <a:ext cx="5238244" cy="4753924"/>
          </a:xfrm>
        </p:spPr>
        <p:txBody>
          <a:bodyPr/>
          <a:lstStyle/>
          <a:p>
            <a:r>
              <a:rPr lang="de-DE" dirty="0" err="1" smtClean="0"/>
              <a:t>Finding</a:t>
            </a:r>
            <a:r>
              <a:rPr lang="de-DE" dirty="0" smtClean="0"/>
              <a:t> a </a:t>
            </a:r>
            <a:r>
              <a:rPr lang="de-DE" dirty="0" err="1" smtClean="0"/>
              <a:t>labelled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endParaRPr lang="de-DE" dirty="0" smtClean="0"/>
          </a:p>
          <a:p>
            <a:r>
              <a:rPr lang="de-DE" dirty="0" err="1" smtClean="0"/>
              <a:t>Allmusic.com</a:t>
            </a:r>
            <a:endParaRPr lang="de-DE" dirty="0" smtClean="0"/>
          </a:p>
          <a:p>
            <a:pPr lvl="1"/>
            <a:r>
              <a:rPr lang="de-DE" dirty="0" err="1" smtClean="0"/>
              <a:t>Labelled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290 </a:t>
            </a:r>
            <a:r>
              <a:rPr lang="de-DE" dirty="0" err="1" smtClean="0"/>
              <a:t>moods</a:t>
            </a:r>
            <a:endParaRPr lang="de-DE" dirty="0" smtClean="0"/>
          </a:p>
          <a:p>
            <a:pPr marL="457200" lvl="1" indent="0">
              <a:buNone/>
            </a:pPr>
            <a:r>
              <a:rPr lang="de-DE" dirty="0" smtClean="0">
                <a:sym typeface="Wingdings"/>
              </a:rPr>
              <a:t></a:t>
            </a:r>
            <a:r>
              <a:rPr lang="de-DE" dirty="0" smtClean="0"/>
              <a:t> </a:t>
            </a:r>
            <a:r>
              <a:rPr lang="de-DE" dirty="0" err="1" smtClean="0"/>
              <a:t>overspecified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6</a:t>
            </a:fld>
            <a:endParaRPr lang="de-DE" dirty="0"/>
          </a:p>
        </p:txBody>
      </p:sp>
      <p:pic>
        <p:nvPicPr>
          <p:cNvPr id="8" name="Bild 7" descr="Mood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6" y="83436"/>
            <a:ext cx="2488480" cy="6202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feld 9"/>
          <p:cNvSpPr txBox="1"/>
          <p:nvPr/>
        </p:nvSpPr>
        <p:spPr>
          <a:xfrm>
            <a:off x="2865123" y="6053465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[2]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37578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Emotional </a:t>
            </a:r>
            <a:r>
              <a:rPr lang="de-DE" dirty="0" err="1" smtClean="0"/>
              <a:t>Categories</a:t>
            </a:r>
            <a:r>
              <a:rPr lang="de-DE" dirty="0" smtClean="0"/>
              <a:t> 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Binary Model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7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688446"/>
              </p:ext>
            </p:extLst>
          </p:nvPr>
        </p:nvGraphicFramePr>
        <p:xfrm>
          <a:off x="934354" y="2222501"/>
          <a:ext cx="7683502" cy="3535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1751"/>
                <a:gridCol w="3841751"/>
              </a:tblGrid>
              <a:tr h="42635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Positive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Negative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2322">
                <a:tc>
                  <a:txBody>
                    <a:bodyPr/>
                    <a:lstStyle/>
                    <a:p>
                      <a:r>
                        <a:rPr lang="de-DE" sz="1800" kern="1200" dirty="0" err="1" smtClean="0"/>
                        <a:t>amiable-good-natured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boisterous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bright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campy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cheerful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effervescent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euphoric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exuberant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fun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giddy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gleeful</a:t>
                      </a:r>
                      <a:r>
                        <a:rPr lang="de-DE" sz="1800" kern="1200" dirty="0" smtClean="0"/>
                        <a:t>, happy, </a:t>
                      </a:r>
                      <a:r>
                        <a:rPr lang="de-DE" sz="1800" kern="1200" dirty="0" err="1" smtClean="0"/>
                        <a:t>joyous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laid</a:t>
                      </a:r>
                      <a:r>
                        <a:rPr lang="de-DE" sz="1800" kern="1200" dirty="0" smtClean="0"/>
                        <a:t>-back-</a:t>
                      </a:r>
                      <a:r>
                        <a:rPr lang="de-DE" sz="1800" kern="1200" dirty="0" err="1" smtClean="0"/>
                        <a:t>mallow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lazy</a:t>
                      </a:r>
                      <a:r>
                        <a:rPr lang="de-DE" sz="1800" kern="1200" dirty="0" smtClean="0"/>
                        <a:t>, light, pastoral, </a:t>
                      </a:r>
                      <a:r>
                        <a:rPr lang="de-DE" sz="1800" kern="1200" dirty="0" err="1" smtClean="0"/>
                        <a:t>precious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reverent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romantic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sensual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silly</a:t>
                      </a:r>
                      <a:r>
                        <a:rPr lang="de-DE" sz="1800" kern="1200" dirty="0" smtClean="0"/>
                        <a:t>, smooth, sparkling, </a:t>
                      </a:r>
                      <a:r>
                        <a:rPr lang="de-DE" sz="1800" kern="1200" dirty="0" err="1" smtClean="0"/>
                        <a:t>spicy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springlike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stylish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sugary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summery</a:t>
                      </a:r>
                      <a:r>
                        <a:rPr lang="de-DE" sz="1800" kern="1200" dirty="0" smtClean="0"/>
                        <a:t>,</a:t>
                      </a:r>
                    </a:p>
                    <a:p>
                      <a:r>
                        <a:rPr lang="de-DE" sz="1800" kern="1200" dirty="0" err="1" smtClean="0"/>
                        <a:t>sweet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thrilling</a:t>
                      </a:r>
                      <a:r>
                        <a:rPr lang="de-DE" sz="1800" kern="1200" dirty="0" smtClean="0"/>
                        <a:t>, warm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/>
                        <a:t>aggressive, </a:t>
                      </a:r>
                      <a:r>
                        <a:rPr lang="de-DE" sz="1800" kern="1200" dirty="0" err="1" smtClean="0"/>
                        <a:t>angry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anguished-distraught</a:t>
                      </a:r>
                      <a:r>
                        <a:rPr lang="de-DE" sz="1800" kern="1200" dirty="0" smtClean="0"/>
                        <a:t>, autumnal, </a:t>
                      </a:r>
                      <a:r>
                        <a:rPr lang="de-DE" sz="1800" kern="1200" dirty="0" err="1" smtClean="0"/>
                        <a:t>bleak</a:t>
                      </a:r>
                      <a:r>
                        <a:rPr lang="de-DE" sz="1800" kern="1200" dirty="0" smtClean="0"/>
                        <a:t>,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dirty="0" err="1" smtClean="0"/>
                        <a:t>brittle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brooding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circular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cold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complex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dark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detached</a:t>
                      </a:r>
                      <a:r>
                        <a:rPr lang="de-DE" sz="1800" kern="1200" dirty="0" smtClean="0"/>
                        <a:t>,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dirty="0" err="1" smtClean="0"/>
                        <a:t>difficult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druggy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eccentric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eerie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enigmatic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epic</a:t>
                      </a:r>
                      <a:r>
                        <a:rPr lang="de-DE" sz="1800" kern="1200" dirty="0" smtClean="0"/>
                        <a:t>,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dirty="0" err="1" smtClean="0"/>
                        <a:t>fierce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fractured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gloomy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harsh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hostile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hungry</a:t>
                      </a:r>
                      <a:r>
                        <a:rPr lang="de-DE" sz="1800" kern="1200" dirty="0" smtClean="0"/>
                        <a:t>, insular,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dirty="0" err="1" smtClean="0"/>
                        <a:t>knotty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manic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meandering</a:t>
                      </a:r>
                      <a:r>
                        <a:rPr lang="de-DE" sz="1800" kern="1200" dirty="0" smtClean="0"/>
                        <a:t>, naive, </a:t>
                      </a:r>
                      <a:r>
                        <a:rPr lang="de-DE" sz="1800" kern="1200" dirty="0" err="1" smtClean="0"/>
                        <a:t>outraged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outrageous</a:t>
                      </a:r>
                      <a:r>
                        <a:rPr lang="de-DE" sz="1800" kern="1200" dirty="0" smtClean="0"/>
                        <a:t>,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dirty="0" smtClean="0"/>
                        <a:t>paranoid, </a:t>
                      </a:r>
                      <a:r>
                        <a:rPr lang="de-DE" sz="1800" kern="1200" dirty="0" err="1" smtClean="0"/>
                        <a:t>rustic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self-conscious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spacey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sparse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spooky</a:t>
                      </a:r>
                      <a:r>
                        <a:rPr lang="de-DE" sz="1800" kern="1200" dirty="0" smtClean="0"/>
                        <a:t>,</a:t>
                      </a:r>
                    </a:p>
                    <a:p>
                      <a:r>
                        <a:rPr lang="de-DE" sz="1800" kern="1200" dirty="0" err="1" smtClean="0"/>
                        <a:t>suspenseful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thuggish</a:t>
                      </a:r>
                      <a:r>
                        <a:rPr lang="de-DE" sz="1800" kern="1200" dirty="0" smtClean="0"/>
                        <a:t>,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dirty="0" err="1" smtClean="0"/>
                        <a:t>uncompromising</a:t>
                      </a:r>
                      <a:r>
                        <a:rPr lang="de-DE" sz="1800" kern="1200" dirty="0" smtClean="0"/>
                        <a:t>, volatile, </a:t>
                      </a:r>
                      <a:r>
                        <a:rPr lang="de-DE" sz="1800" kern="1200" dirty="0" err="1" smtClean="0"/>
                        <a:t>wintry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480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Emotional </a:t>
            </a:r>
            <a:r>
              <a:rPr lang="de-DE" dirty="0" err="1" smtClean="0"/>
              <a:t>Categories</a:t>
            </a:r>
            <a:r>
              <a:rPr lang="de-DE" dirty="0" smtClean="0"/>
              <a:t> 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5 Cluster Model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8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245878"/>
              </p:ext>
            </p:extLst>
          </p:nvPr>
        </p:nvGraphicFramePr>
        <p:xfrm>
          <a:off x="898069" y="2331357"/>
          <a:ext cx="7788730" cy="26067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7746"/>
                <a:gridCol w="1557746"/>
                <a:gridCol w="1557746"/>
                <a:gridCol w="1557746"/>
                <a:gridCol w="1557746"/>
              </a:tblGrid>
              <a:tr h="43542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Cluster 1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Cluster</a:t>
                      </a:r>
                      <a:r>
                        <a:rPr lang="en-US" b="1" baseline="0" dirty="0" smtClean="0"/>
                        <a:t> 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Cluster 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Cluster 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Cluster 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62">
                <a:tc>
                  <a:txBody>
                    <a:bodyPr/>
                    <a:lstStyle/>
                    <a:p>
                      <a:r>
                        <a:rPr lang="de-DE" sz="1800" kern="1200" dirty="0" err="1" smtClean="0"/>
                        <a:t>passionate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rousing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confident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boisterous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rowdy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kern="1200" dirty="0" err="1" smtClean="0"/>
                        <a:t>rollicking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cheerful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fun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sweet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amiable-good-natured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kern="1200" dirty="0" err="1" smtClean="0"/>
                        <a:t>literate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poignant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wistful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bittersweet</a:t>
                      </a:r>
                      <a:r>
                        <a:rPr lang="de-DE" sz="1800" kern="1200" dirty="0" smtClean="0"/>
                        <a:t>, autumnal, </a:t>
                      </a:r>
                      <a:r>
                        <a:rPr lang="de-DE" sz="1800" kern="1200" dirty="0" err="1" smtClean="0"/>
                        <a:t>brooding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kern="1200" dirty="0" err="1" smtClean="0"/>
                        <a:t>humorous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silly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campy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quirky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whimsical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witty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wry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/>
                        <a:t>aggressive, </a:t>
                      </a:r>
                      <a:r>
                        <a:rPr lang="de-DE" sz="1800" kern="1200" dirty="0" err="1" smtClean="0"/>
                        <a:t>fiery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tense-anxious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intense</a:t>
                      </a:r>
                      <a:r>
                        <a:rPr lang="de-DE" sz="1800" kern="1200" dirty="0" smtClean="0"/>
                        <a:t>, volatile, </a:t>
                      </a:r>
                      <a:r>
                        <a:rPr lang="de-DE" sz="1800" kern="1200" dirty="0" err="1" smtClean="0"/>
                        <a:t>visceral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459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feil nach links/rechts/oben 37"/>
          <p:cNvSpPr/>
          <p:nvPr/>
        </p:nvSpPr>
        <p:spPr>
          <a:xfrm>
            <a:off x="4057633" y="3540782"/>
            <a:ext cx="2336682" cy="950133"/>
          </a:xfrm>
          <a:prstGeom prst="leftRightUpArrow">
            <a:avLst>
              <a:gd name="adj1" fmla="val 8051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39" name="Zylinder 38"/>
          <p:cNvSpPr/>
          <p:nvPr/>
        </p:nvSpPr>
        <p:spPr>
          <a:xfrm>
            <a:off x="2675913" y="3878385"/>
            <a:ext cx="1381720" cy="6908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 smtClean="0">
                <a:effectLst/>
                <a:ea typeface="ＭＳ 明朝"/>
                <a:cs typeface="Times New Roman"/>
              </a:rPr>
              <a:t>Trainingsset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40" name="Zylinder 39"/>
          <p:cNvSpPr/>
          <p:nvPr/>
        </p:nvSpPr>
        <p:spPr>
          <a:xfrm>
            <a:off x="6394315" y="4005384"/>
            <a:ext cx="971062" cy="4855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 err="1" smtClean="0">
                <a:effectLst/>
                <a:ea typeface="ＭＳ 明朝"/>
                <a:cs typeface="Times New Roman"/>
              </a:rPr>
              <a:t>Testset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7" name="Pfeil nach links/rechts/oben 6"/>
          <p:cNvSpPr/>
          <p:nvPr/>
        </p:nvSpPr>
        <p:spPr>
          <a:xfrm>
            <a:off x="4057702" y="3540782"/>
            <a:ext cx="2336682" cy="950133"/>
          </a:xfrm>
          <a:prstGeom prst="leftRightUpArrow">
            <a:avLst>
              <a:gd name="adj1" fmla="val 8051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7" name="Rechteck 26"/>
          <p:cNvSpPr/>
          <p:nvPr/>
        </p:nvSpPr>
        <p:spPr>
          <a:xfrm>
            <a:off x="4799686" y="3492506"/>
            <a:ext cx="852714" cy="39495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3600502" cy="2700791"/>
          </a:xfrm>
        </p:spPr>
        <p:txBody>
          <a:bodyPr>
            <a:normAutofit/>
          </a:bodyPr>
          <a:lstStyle/>
          <a:p>
            <a:pPr algn="l"/>
            <a:r>
              <a:rPr lang="de-DE" dirty="0" err="1" smtClean="0"/>
              <a:t>Bag</a:t>
            </a:r>
            <a:r>
              <a:rPr lang="de-DE" dirty="0" smtClean="0"/>
              <a:t>-</a:t>
            </a:r>
            <a:r>
              <a:rPr lang="de-DE" dirty="0" err="1" smtClean="0"/>
              <a:t>of</a:t>
            </a:r>
            <a:r>
              <a:rPr lang="de-DE" dirty="0" smtClean="0"/>
              <a:t>-Words Model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9</a:t>
            </a:fld>
            <a:endParaRPr lang="de-DE"/>
          </a:p>
        </p:txBody>
      </p:sp>
      <p:sp>
        <p:nvSpPr>
          <p:cNvPr id="8" name="Zylinder 7"/>
          <p:cNvSpPr/>
          <p:nvPr/>
        </p:nvSpPr>
        <p:spPr>
          <a:xfrm>
            <a:off x="4481236" y="167052"/>
            <a:ext cx="1489614" cy="7448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>
                <a:effectLst/>
                <a:ea typeface="ＭＳ 明朝"/>
                <a:cs typeface="Times New Roman"/>
              </a:rPr>
              <a:t>Dataset</a:t>
            </a:r>
            <a:endParaRPr lang="de-DE" sz="1200">
              <a:effectLst/>
              <a:ea typeface="ＭＳ 明朝"/>
              <a:cs typeface="Times New Roman"/>
            </a:endParaRPr>
          </a:p>
        </p:txBody>
      </p:sp>
      <p:cxnSp>
        <p:nvCxnSpPr>
          <p:cNvPr id="19" name="Gerade Verbindung mit Pfeil 18"/>
          <p:cNvCxnSpPr>
            <a:endCxn id="17" idx="2"/>
          </p:cNvCxnSpPr>
          <p:nvPr/>
        </p:nvCxnSpPr>
        <p:spPr>
          <a:xfrm>
            <a:off x="3366842" y="5502520"/>
            <a:ext cx="29085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4481236" y="1283049"/>
            <a:ext cx="1489614" cy="577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Pre-Processing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481236" y="2209141"/>
            <a:ext cx="1489614" cy="577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Feature Extraction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1" name="Zylinder 10"/>
          <p:cNvSpPr/>
          <p:nvPr/>
        </p:nvSpPr>
        <p:spPr>
          <a:xfrm>
            <a:off x="4481236" y="3134945"/>
            <a:ext cx="1489614" cy="7448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Dictionary</a:t>
            </a:r>
            <a:endParaRPr lang="de-DE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n-gram collection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2" name="Gerade Verbindung mit Pfeil 11"/>
          <p:cNvCxnSpPr>
            <a:stCxn id="8" idx="3"/>
            <a:endCxn id="9" idx="0"/>
          </p:cNvCxnSpPr>
          <p:nvPr/>
        </p:nvCxnSpPr>
        <p:spPr>
          <a:xfrm>
            <a:off x="5226043" y="911859"/>
            <a:ext cx="0" cy="371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9" idx="2"/>
            <a:endCxn id="10" idx="0"/>
          </p:cNvCxnSpPr>
          <p:nvPr/>
        </p:nvCxnSpPr>
        <p:spPr>
          <a:xfrm>
            <a:off x="5226043" y="1860689"/>
            <a:ext cx="0" cy="348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2"/>
            <a:endCxn id="11" idx="1"/>
          </p:cNvCxnSpPr>
          <p:nvPr/>
        </p:nvCxnSpPr>
        <p:spPr>
          <a:xfrm>
            <a:off x="5226043" y="2786781"/>
            <a:ext cx="0" cy="348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ylinder 14"/>
          <p:cNvSpPr/>
          <p:nvPr/>
        </p:nvSpPr>
        <p:spPr>
          <a:xfrm>
            <a:off x="2675982" y="3878385"/>
            <a:ext cx="1381720" cy="6908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 smtClean="0">
                <a:effectLst/>
                <a:ea typeface="ＭＳ 明朝"/>
                <a:cs typeface="Times New Roman"/>
              </a:rPr>
              <a:t>Trainingsset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6" name="Zylinder 15"/>
          <p:cNvSpPr/>
          <p:nvPr/>
        </p:nvSpPr>
        <p:spPr>
          <a:xfrm>
            <a:off x="6394384" y="4005384"/>
            <a:ext cx="971062" cy="4855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 err="1" smtClean="0">
                <a:effectLst/>
                <a:ea typeface="ＭＳ 明朝"/>
                <a:cs typeface="Times New Roman"/>
              </a:rPr>
              <a:t>Testset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7" name="Würfel 16"/>
          <p:cNvSpPr/>
          <p:nvPr/>
        </p:nvSpPr>
        <p:spPr>
          <a:xfrm>
            <a:off x="6275416" y="5001846"/>
            <a:ext cx="1390590" cy="801078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Classifier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8" name="Gerade Verbindung 17"/>
          <p:cNvCxnSpPr/>
          <p:nvPr/>
        </p:nvCxnSpPr>
        <p:spPr>
          <a:xfrm flipV="1">
            <a:off x="3366842" y="4591228"/>
            <a:ext cx="0" cy="9112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6" idx="3"/>
            <a:endCxn id="17" idx="1"/>
          </p:cNvCxnSpPr>
          <p:nvPr/>
        </p:nvCxnSpPr>
        <p:spPr>
          <a:xfrm flipH="1">
            <a:off x="6870576" y="4490915"/>
            <a:ext cx="9339" cy="711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4057702" y="5215753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train</a:t>
            </a:r>
            <a:r>
              <a:rPr lang="de-DE" sz="1200" dirty="0" smtClean="0"/>
              <a:t> </a:t>
            </a:r>
            <a:r>
              <a:rPr lang="de-DE" sz="1200" dirty="0" err="1" smtClean="0"/>
              <a:t>classifier</a:t>
            </a:r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>
            <a:off x="6894999" y="4569245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t</a:t>
            </a:r>
            <a:r>
              <a:rPr lang="de-DE" sz="1200" dirty="0" err="1" smtClean="0"/>
              <a:t>est</a:t>
            </a:r>
            <a:r>
              <a:rPr lang="de-DE" sz="1200" dirty="0" smtClean="0"/>
              <a:t> </a:t>
            </a:r>
            <a:r>
              <a:rPr lang="de-DE" sz="1200" dirty="0" err="1" smtClean="0"/>
              <a:t>classifier</a:t>
            </a:r>
            <a:endParaRPr lang="de-DE" sz="1200" dirty="0"/>
          </a:p>
        </p:txBody>
      </p:sp>
      <p:sp>
        <p:nvSpPr>
          <p:cNvPr id="23" name="Rechteck 22"/>
          <p:cNvSpPr/>
          <p:nvPr/>
        </p:nvSpPr>
        <p:spPr>
          <a:xfrm>
            <a:off x="6184620" y="6188809"/>
            <a:ext cx="1390590" cy="5421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Labels</a:t>
            </a:r>
            <a:endParaRPr lang="de-DE" sz="1200" dirty="0"/>
          </a:p>
        </p:txBody>
      </p:sp>
      <p:cxnSp>
        <p:nvCxnSpPr>
          <p:cNvPr id="24" name="Gerade Verbindung mit Pfeil 23"/>
          <p:cNvCxnSpPr>
            <a:stCxn id="17" idx="3"/>
            <a:endCxn id="23" idx="0"/>
          </p:cNvCxnSpPr>
          <p:nvPr/>
        </p:nvCxnSpPr>
        <p:spPr>
          <a:xfrm>
            <a:off x="6870576" y="5802924"/>
            <a:ext cx="9339" cy="385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4481236" y="1287026"/>
            <a:ext cx="1489614" cy="577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Pre-Processing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33" name="Gerade Verbindung mit Pfeil 32"/>
          <p:cNvCxnSpPr>
            <a:endCxn id="32" idx="0"/>
          </p:cNvCxnSpPr>
          <p:nvPr/>
        </p:nvCxnSpPr>
        <p:spPr>
          <a:xfrm>
            <a:off x="5226043" y="915836"/>
            <a:ext cx="0" cy="371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4481236" y="2209141"/>
            <a:ext cx="1489614" cy="577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Feature Extraction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35" name="Gerade Verbindung mit Pfeil 34"/>
          <p:cNvCxnSpPr>
            <a:endCxn id="34" idx="0"/>
          </p:cNvCxnSpPr>
          <p:nvPr/>
        </p:nvCxnSpPr>
        <p:spPr>
          <a:xfrm>
            <a:off x="5226043" y="1860689"/>
            <a:ext cx="0" cy="348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Zylinder 35"/>
          <p:cNvSpPr/>
          <p:nvPr/>
        </p:nvSpPr>
        <p:spPr>
          <a:xfrm>
            <a:off x="4481236" y="3134945"/>
            <a:ext cx="1489614" cy="7448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Dictionary</a:t>
            </a:r>
            <a:endParaRPr lang="de-DE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n-gram collection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37" name="Gerade Verbindung mit Pfeil 36"/>
          <p:cNvCxnSpPr>
            <a:endCxn id="36" idx="1"/>
          </p:cNvCxnSpPr>
          <p:nvPr/>
        </p:nvCxnSpPr>
        <p:spPr>
          <a:xfrm>
            <a:off x="5226043" y="2786781"/>
            <a:ext cx="0" cy="348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Würfel 40"/>
          <p:cNvSpPr/>
          <p:nvPr/>
        </p:nvSpPr>
        <p:spPr>
          <a:xfrm>
            <a:off x="6272272" y="5001846"/>
            <a:ext cx="1390590" cy="801078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Classifier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42" name="Gerade Verbindung 41"/>
          <p:cNvCxnSpPr/>
          <p:nvPr/>
        </p:nvCxnSpPr>
        <p:spPr>
          <a:xfrm flipV="1">
            <a:off x="3363698" y="4591228"/>
            <a:ext cx="0" cy="9112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endCxn id="41" idx="2"/>
          </p:cNvCxnSpPr>
          <p:nvPr/>
        </p:nvCxnSpPr>
        <p:spPr>
          <a:xfrm>
            <a:off x="3363698" y="5502520"/>
            <a:ext cx="29085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4054558" y="5215753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train</a:t>
            </a:r>
            <a:r>
              <a:rPr lang="de-DE" sz="1200" dirty="0" smtClean="0"/>
              <a:t> </a:t>
            </a:r>
            <a:r>
              <a:rPr lang="de-DE" sz="1200" dirty="0" err="1" smtClean="0"/>
              <a:t>classifier</a:t>
            </a:r>
            <a:endParaRPr lang="de-DE" sz="1200" dirty="0"/>
          </a:p>
        </p:txBody>
      </p:sp>
      <p:cxnSp>
        <p:nvCxnSpPr>
          <p:cNvPr id="45" name="Gerade Verbindung mit Pfeil 44"/>
          <p:cNvCxnSpPr/>
          <p:nvPr/>
        </p:nvCxnSpPr>
        <p:spPr>
          <a:xfrm flipH="1">
            <a:off x="6867786" y="4492310"/>
            <a:ext cx="9339" cy="711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6892209" y="457064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t</a:t>
            </a:r>
            <a:r>
              <a:rPr lang="de-DE" sz="1200" dirty="0" err="1" smtClean="0"/>
              <a:t>est</a:t>
            </a:r>
            <a:r>
              <a:rPr lang="de-DE" sz="1200" dirty="0" smtClean="0"/>
              <a:t> </a:t>
            </a:r>
            <a:r>
              <a:rPr lang="de-DE" sz="1200" dirty="0" err="1" smtClean="0"/>
              <a:t>classifier</a:t>
            </a:r>
            <a:endParaRPr lang="de-DE" sz="1200" dirty="0"/>
          </a:p>
        </p:txBody>
      </p:sp>
      <p:sp>
        <p:nvSpPr>
          <p:cNvPr id="47" name="Rechteck 46"/>
          <p:cNvSpPr/>
          <p:nvPr/>
        </p:nvSpPr>
        <p:spPr>
          <a:xfrm>
            <a:off x="6184620" y="6188809"/>
            <a:ext cx="1390590" cy="5421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Labels</a:t>
            </a:r>
            <a:endParaRPr lang="de-DE" sz="1200" dirty="0"/>
          </a:p>
        </p:txBody>
      </p:sp>
      <p:cxnSp>
        <p:nvCxnSpPr>
          <p:cNvPr id="48" name="Gerade Verbindung mit Pfeil 47"/>
          <p:cNvCxnSpPr>
            <a:endCxn id="47" idx="0"/>
          </p:cNvCxnSpPr>
          <p:nvPr/>
        </p:nvCxnSpPr>
        <p:spPr>
          <a:xfrm>
            <a:off x="6870576" y="5802924"/>
            <a:ext cx="9339" cy="385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188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7" grpId="0" animBg="1"/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21" grpId="0"/>
      <p:bldP spid="22" grpId="0"/>
      <p:bldP spid="23" grpId="0" animBg="1"/>
      <p:bldP spid="32" grpId="0" animBg="1"/>
      <p:bldP spid="32" grpId="1" animBg="1"/>
      <p:bldP spid="34" grpId="0" animBg="1"/>
      <p:bldP spid="34" grpId="1" animBg="1"/>
      <p:bldP spid="36" grpId="0" animBg="1"/>
      <p:bldP spid="36" grpId="1" animBg="1"/>
      <p:bldP spid="41" grpId="0" animBg="1"/>
      <p:bldP spid="41" grpId="1" animBg="1"/>
      <p:bldP spid="44" grpId="0"/>
      <p:bldP spid="44" grpId="1"/>
      <p:bldP spid="46" grpId="0"/>
      <p:bldP spid="46" grpId="1"/>
      <p:bldP spid="47" grpId="0" animBg="1"/>
      <p:bldP spid="47" grpId="1" animBg="1"/>
    </p:bld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1203</Words>
  <Application>Microsoft Macintosh PowerPoint</Application>
  <PresentationFormat>Bildschirmpräsentation (4:3)</PresentationFormat>
  <Paragraphs>180</Paragraphs>
  <Slides>17</Slides>
  <Notes>0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Office-Design</vt:lpstr>
      <vt:lpstr>Identifying Emotion in Lyrics</vt:lpstr>
      <vt:lpstr>Coldplay – Fix You</vt:lpstr>
      <vt:lpstr>Survey of Labeling Emotions</vt:lpstr>
      <vt:lpstr>Areas of Application</vt:lpstr>
      <vt:lpstr>Bag-of-Words Model</vt:lpstr>
      <vt:lpstr>Difficulties</vt:lpstr>
      <vt:lpstr>Emotional Categories Model</vt:lpstr>
      <vt:lpstr>Emotional Categories Model</vt:lpstr>
      <vt:lpstr>Bag-of-Words Model</vt:lpstr>
      <vt:lpstr>Results – pos/neg Model</vt:lpstr>
      <vt:lpstr>Results – 5 Cluster Model</vt:lpstr>
      <vt:lpstr>Interpretation Difficulties</vt:lpstr>
      <vt:lpstr>Further Research</vt:lpstr>
      <vt:lpstr>Questions?</vt:lpstr>
      <vt:lpstr>References</vt:lpstr>
      <vt:lpstr>Resources</vt:lpstr>
      <vt:lpstr>Bag-of-Words Model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Emotion in Lyrics</dc:title>
  <dc:creator>Lisa</dc:creator>
  <cp:lastModifiedBy>Lisa</cp:lastModifiedBy>
  <cp:revision>51</cp:revision>
  <dcterms:created xsi:type="dcterms:W3CDTF">2015-10-18T16:27:55Z</dcterms:created>
  <dcterms:modified xsi:type="dcterms:W3CDTF">2015-10-19T09:43:29Z</dcterms:modified>
</cp:coreProperties>
</file>