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3" r:id="rId16"/>
    <p:sldId id="263" r:id="rId17"/>
    <p:sldId id="261" r:id="rId18"/>
    <p:sldId id="269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9504-6A21-EC49-A5A6-69F19199793F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E3DF1-1F83-BA42-8D84-CEBFBB4E2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92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06F-CB18-5E40-B5BF-C706E37F3463}" type="datetimeFigureOut">
              <a:rPr lang="de-DE" smtClean="0"/>
              <a:t>18.10.15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DDA5-AF1D-804F-B997-9AC46AE8D3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29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458C-1F49-804B-83CF-C2B5776365C5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32A5-9169-1C43-B952-A016A988ED00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876-0461-024D-84D7-256BAA193C1A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6C8A-D3AA-044E-ACEE-386FCF3E3F89}" type="datetime5">
              <a:rPr lang="de-DE" smtClean="0"/>
              <a:t>18-Okt-15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D14D-E8C9-8C45-8AED-E9F7B404A703}" type="datetime5">
              <a:rPr lang="de-DE" smtClean="0"/>
              <a:t>18-Okt-15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2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F3EE-821D-AE41-8F32-F921984AEFFA}" type="datetime5">
              <a:rPr lang="de-DE" smtClean="0"/>
              <a:t>18-Okt-15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2D91-CC0C-0444-840B-9DA1547438B2}" type="datetime5">
              <a:rPr lang="de-DE" smtClean="0"/>
              <a:t>18-Okt-15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125F-18AF-B94D-AE89-1CA7AB4C6E4E}" type="datetime5">
              <a:rPr lang="de-DE" smtClean="0"/>
              <a:t>18-Okt-15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B88-BD88-9542-922D-D68FD0AA4CD7}" type="datetime5">
              <a:rPr lang="de-DE" smtClean="0"/>
              <a:t>18-Okt-15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2240"/>
            <a:ext cx="8229600" cy="475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D5BE-86AC-FC4D-91ED-FDA83CE48BB3}" type="datetime5">
              <a:rPr lang="de-DE" smtClean="0"/>
              <a:t>18-Okt-15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38AF-F9EA-434A-A4EB-30D6D6E13C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Identifying</a:t>
            </a:r>
            <a:r>
              <a:rPr lang="de-DE" dirty="0" smtClean="0"/>
              <a:t> Emotion in Lyrics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/>
              <a:t>DD2380 </a:t>
            </a:r>
            <a:endParaRPr lang="de-DE" dirty="0" smtClean="0"/>
          </a:p>
          <a:p>
            <a:r>
              <a:rPr lang="de-DE" dirty="0" err="1" smtClean="0"/>
              <a:t>At</a:t>
            </a:r>
            <a:r>
              <a:rPr lang="de-DE" dirty="0" smtClean="0"/>
              <a:t> KTH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B5AF-3F4C-A742-B28C-4D75620ED836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10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84352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6" name="Gerade Verbindung mit Pfeil 25"/>
          <p:cNvCxnSpPr>
            <a:endCxn id="25" idx="0"/>
          </p:cNvCxnSpPr>
          <p:nvPr/>
        </p:nvCxnSpPr>
        <p:spPr>
          <a:xfrm>
            <a:off x="6870308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1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pos</a:t>
            </a:r>
            <a:r>
              <a:rPr lang="de-DE" dirty="0" smtClean="0"/>
              <a:t>/</a:t>
            </a:r>
            <a:r>
              <a:rPr lang="de-DE" dirty="0" err="1" smtClean="0"/>
              <a:t>neg</a:t>
            </a:r>
            <a:r>
              <a:rPr lang="de-DE" dirty="0" smtClean="0"/>
              <a:t> Model</a:t>
            </a:r>
            <a:endParaRPr lang="de-DE" dirty="0"/>
          </a:p>
        </p:txBody>
      </p:sp>
      <p:pic>
        <p:nvPicPr>
          <p:cNvPr id="8" name="Inhaltsplatzhalter 7" descr="p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95" r="-24495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1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6" descr="p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01" r="-2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9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Pharell</a:t>
            </a:r>
            <a:r>
              <a:rPr lang="de-DE" dirty="0" smtClean="0"/>
              <a:t> Williams - Happy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crazy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Sunshine </a:t>
            </a:r>
            <a:r>
              <a:rPr lang="de-DE" dirty="0" err="1"/>
              <a:t>she's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break</a:t>
            </a:r>
          </a:p>
          <a:p>
            <a:pPr marL="0" indent="0">
              <a:buNone/>
            </a:pPr>
            <a:r>
              <a:rPr lang="de-DE" dirty="0" err="1"/>
              <a:t>I'm</a:t>
            </a:r>
            <a:r>
              <a:rPr lang="de-DE" dirty="0"/>
              <a:t> a </a:t>
            </a:r>
            <a:r>
              <a:rPr lang="de-DE" dirty="0" err="1"/>
              <a:t>hot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balloon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, </a:t>
            </a:r>
            <a:r>
              <a:rPr lang="de-DE" dirty="0" err="1"/>
              <a:t>like</a:t>
            </a:r>
            <a:r>
              <a:rPr lang="de-DE" dirty="0"/>
              <a:t> I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care</a:t>
            </a:r>
            <a:r>
              <a:rPr lang="de-DE" dirty="0"/>
              <a:t> </a:t>
            </a:r>
            <a:r>
              <a:rPr lang="de-DE" dirty="0" err="1"/>
              <a:t>baby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roof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happiness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happiness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that's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wanna</a:t>
            </a:r>
            <a:r>
              <a:rPr lang="de-DE" dirty="0"/>
              <a:t> do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Positive</a:t>
            </a:r>
          </a:p>
          <a:p>
            <a:r>
              <a:rPr lang="de-DE" dirty="0" smtClean="0"/>
              <a:t>Cluster 5</a:t>
            </a:r>
          </a:p>
          <a:p>
            <a:pPr lvl="1"/>
            <a:r>
              <a:rPr lang="de-DE" dirty="0"/>
              <a:t>aggressive, </a:t>
            </a:r>
            <a:r>
              <a:rPr lang="de-DE" dirty="0" err="1"/>
              <a:t>fiery</a:t>
            </a:r>
            <a:r>
              <a:rPr lang="de-DE" dirty="0"/>
              <a:t>, </a:t>
            </a:r>
            <a:r>
              <a:rPr lang="de-DE" dirty="0" err="1"/>
              <a:t>tense-anxious</a:t>
            </a:r>
            <a:r>
              <a:rPr lang="de-DE" dirty="0"/>
              <a:t>, </a:t>
            </a:r>
            <a:r>
              <a:rPr lang="de-DE" dirty="0" err="1"/>
              <a:t>intense</a:t>
            </a:r>
            <a:r>
              <a:rPr lang="de-DE" dirty="0"/>
              <a:t>, volatile, </a:t>
            </a:r>
            <a:r>
              <a:rPr lang="de-DE" dirty="0" err="1" smtClean="0"/>
              <a:t>visceral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7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Pharell</a:t>
            </a:r>
            <a:r>
              <a:rPr lang="de-DE" dirty="0" smtClean="0"/>
              <a:t> Williams - Happy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crazy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Sunshine </a:t>
            </a:r>
            <a:r>
              <a:rPr lang="de-DE" dirty="0" err="1"/>
              <a:t>she's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break</a:t>
            </a:r>
          </a:p>
          <a:p>
            <a:pPr marL="0" indent="0">
              <a:buNone/>
            </a:pPr>
            <a:r>
              <a:rPr lang="de-DE" dirty="0" err="1"/>
              <a:t>I'm</a:t>
            </a:r>
            <a:r>
              <a:rPr lang="de-DE" dirty="0"/>
              <a:t> a </a:t>
            </a:r>
            <a:r>
              <a:rPr lang="de-DE" dirty="0" err="1"/>
              <a:t>hot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balloon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, </a:t>
            </a:r>
            <a:r>
              <a:rPr lang="de-DE" dirty="0" err="1"/>
              <a:t>like</a:t>
            </a:r>
            <a:r>
              <a:rPr lang="de-DE" dirty="0"/>
              <a:t> I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care</a:t>
            </a:r>
            <a:r>
              <a:rPr lang="de-DE" dirty="0"/>
              <a:t> </a:t>
            </a:r>
            <a:r>
              <a:rPr lang="de-DE" dirty="0" err="1"/>
              <a:t>baby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roof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happiness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happiness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I'm</a:t>
            </a:r>
            <a:r>
              <a:rPr lang="de-DE" dirty="0"/>
              <a:t> happy</a:t>
            </a:r>
          </a:p>
          <a:p>
            <a:pPr marL="0" indent="0">
              <a:buNone/>
            </a:pPr>
            <a:r>
              <a:rPr lang="de-DE" dirty="0" err="1"/>
              <a:t>Clap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that's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wanna</a:t>
            </a:r>
            <a:r>
              <a:rPr lang="de-DE" dirty="0"/>
              <a:t> do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Negative</a:t>
            </a:r>
          </a:p>
          <a:p>
            <a:r>
              <a:rPr lang="de-DE" dirty="0" smtClean="0"/>
              <a:t>Cluster 4</a:t>
            </a:r>
          </a:p>
          <a:p>
            <a:pPr lvl="1"/>
            <a:r>
              <a:rPr lang="de-DE" dirty="0" err="1"/>
              <a:t>humorous</a:t>
            </a:r>
            <a:r>
              <a:rPr lang="de-DE" dirty="0"/>
              <a:t>, </a:t>
            </a:r>
            <a:r>
              <a:rPr lang="de-DE" dirty="0" err="1"/>
              <a:t>silly</a:t>
            </a:r>
            <a:r>
              <a:rPr lang="de-DE" dirty="0"/>
              <a:t>, </a:t>
            </a:r>
            <a:r>
              <a:rPr lang="de-DE" dirty="0" err="1"/>
              <a:t>campy</a:t>
            </a:r>
            <a:r>
              <a:rPr lang="de-DE" dirty="0"/>
              <a:t>, </a:t>
            </a:r>
            <a:r>
              <a:rPr lang="de-DE" dirty="0" err="1"/>
              <a:t>quirky</a:t>
            </a:r>
            <a:r>
              <a:rPr lang="de-DE" dirty="0"/>
              <a:t>, </a:t>
            </a:r>
            <a:r>
              <a:rPr lang="de-DE" dirty="0" err="1"/>
              <a:t>whimsical</a:t>
            </a:r>
            <a:r>
              <a:rPr lang="de-DE" dirty="0"/>
              <a:t>, </a:t>
            </a:r>
            <a:r>
              <a:rPr lang="de-DE" dirty="0" err="1"/>
              <a:t>witty</a:t>
            </a:r>
            <a:r>
              <a:rPr lang="de-DE" dirty="0"/>
              <a:t>, </a:t>
            </a:r>
            <a:r>
              <a:rPr lang="de-DE" dirty="0" err="1" smtClean="0"/>
              <a:t>wry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0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Bastille - </a:t>
            </a:r>
            <a:r>
              <a:rPr lang="de-DE" dirty="0" err="1" smtClean="0"/>
              <a:t>Pompeii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But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eyes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all?</a:t>
            </a:r>
          </a:p>
          <a:p>
            <a:pPr marL="0" indent="0">
              <a:buNone/>
            </a:pP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eyes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like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You've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am I </a:t>
            </a:r>
            <a:r>
              <a:rPr lang="de-DE" dirty="0" err="1"/>
              <a:t>gonna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optimist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am I </a:t>
            </a:r>
            <a:r>
              <a:rPr lang="de-DE" dirty="0" err="1"/>
              <a:t>gonna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optimist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Negative</a:t>
            </a:r>
          </a:p>
          <a:p>
            <a:r>
              <a:rPr lang="de-DE" dirty="0" smtClean="0"/>
              <a:t>Cluster 1</a:t>
            </a:r>
          </a:p>
          <a:p>
            <a:pPr lvl="1"/>
            <a:r>
              <a:rPr lang="de-DE" dirty="0" err="1" smtClean="0"/>
              <a:t>passionate</a:t>
            </a:r>
            <a:r>
              <a:rPr lang="de-DE" dirty="0"/>
              <a:t>, </a:t>
            </a:r>
            <a:r>
              <a:rPr lang="de-DE" dirty="0" err="1"/>
              <a:t>rousing</a:t>
            </a:r>
            <a:r>
              <a:rPr lang="de-DE" dirty="0"/>
              <a:t>, </a:t>
            </a:r>
            <a:r>
              <a:rPr lang="de-DE" dirty="0" err="1"/>
              <a:t>confident</a:t>
            </a:r>
            <a:r>
              <a:rPr lang="de-DE" dirty="0"/>
              <a:t>, </a:t>
            </a:r>
            <a:r>
              <a:rPr lang="de-DE" dirty="0" err="1"/>
              <a:t>boisterous</a:t>
            </a:r>
            <a:r>
              <a:rPr lang="de-DE" dirty="0"/>
              <a:t>, </a:t>
            </a:r>
            <a:r>
              <a:rPr lang="de-DE" dirty="0" err="1"/>
              <a:t>rowdy</a:t>
            </a:r>
            <a:endParaRPr lang="en-US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25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XHJS </a:t>
            </a:r>
            <a:r>
              <a:rPr lang="de-DE" dirty="0" err="1"/>
              <a:t>Downie</a:t>
            </a:r>
            <a:r>
              <a:rPr lang="de-DE" dirty="0"/>
              <a:t>, Cyril Laurier, </a:t>
            </a:r>
            <a:r>
              <a:rPr lang="de-DE" dirty="0" err="1"/>
              <a:t>and</a:t>
            </a:r>
            <a:r>
              <a:rPr lang="de-DE" dirty="0"/>
              <a:t> MBAF Ehmann. The 2007 </a:t>
            </a:r>
            <a:r>
              <a:rPr lang="de-DE" dirty="0" err="1"/>
              <a:t>mirex</a:t>
            </a:r>
            <a:r>
              <a:rPr lang="de-DE" dirty="0"/>
              <a:t> au- </a:t>
            </a:r>
            <a:r>
              <a:rPr lang="de-DE" dirty="0" err="1"/>
              <a:t>dio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. In ISMIR 2008: </a:t>
            </a:r>
            <a:r>
              <a:rPr lang="de-DE" dirty="0" err="1"/>
              <a:t>Proceed</a:t>
            </a:r>
            <a:r>
              <a:rPr lang="de-DE" dirty="0"/>
              <a:t>- </a:t>
            </a:r>
            <a:r>
              <a:rPr lang="de-DE" dirty="0" err="1"/>
              <a:t>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9th International Conference </a:t>
            </a:r>
            <a:r>
              <a:rPr lang="de-DE" dirty="0" err="1"/>
              <a:t>of</a:t>
            </a:r>
            <a:r>
              <a:rPr lang="de-DE" dirty="0"/>
              <a:t> Music Information </a:t>
            </a:r>
            <a:r>
              <a:rPr lang="de-DE" dirty="0" err="1"/>
              <a:t>Retrieval</a:t>
            </a:r>
            <a:r>
              <a:rPr lang="de-DE" dirty="0"/>
              <a:t>, </a:t>
            </a:r>
            <a:r>
              <a:rPr lang="de-DE" dirty="0" err="1"/>
              <a:t>page</a:t>
            </a:r>
            <a:r>
              <a:rPr lang="de-DE" dirty="0"/>
              <a:t> 462. Lulu. </a:t>
            </a:r>
            <a:r>
              <a:rPr lang="de-DE" dirty="0" err="1"/>
              <a:t>com</a:t>
            </a:r>
            <a:r>
              <a:rPr lang="de-DE" dirty="0"/>
              <a:t>, 2008. </a:t>
            </a:r>
            <a:endParaRPr lang="de-DE" dirty="0"/>
          </a:p>
          <a:p>
            <a:r>
              <a:rPr lang="de-DE" dirty="0" err="1" smtClean="0"/>
              <a:t>Youngmoo</a:t>
            </a:r>
            <a:r>
              <a:rPr lang="de-DE" dirty="0" smtClean="0"/>
              <a:t> </a:t>
            </a:r>
            <a:r>
              <a:rPr lang="de-DE" dirty="0"/>
              <a:t>E Kim, Erik M Schmidt, Raymond </a:t>
            </a:r>
            <a:r>
              <a:rPr lang="de-DE" dirty="0" err="1"/>
              <a:t>Migneco</a:t>
            </a:r>
            <a:r>
              <a:rPr lang="de-DE" dirty="0"/>
              <a:t>, Brandon G Morton, Patrick Richardson, Jeffrey Scott, </a:t>
            </a:r>
            <a:r>
              <a:rPr lang="de-DE" dirty="0" err="1"/>
              <a:t>Jacquelin</a:t>
            </a:r>
            <a:r>
              <a:rPr lang="de-DE" dirty="0"/>
              <a:t> A Speck, </a:t>
            </a:r>
            <a:r>
              <a:rPr lang="de-DE" dirty="0" err="1"/>
              <a:t>and</a:t>
            </a:r>
            <a:r>
              <a:rPr lang="de-DE" dirty="0"/>
              <a:t> Dou- glas </a:t>
            </a:r>
            <a:r>
              <a:rPr lang="de-DE" dirty="0" err="1"/>
              <a:t>Turnbull</a:t>
            </a:r>
            <a:r>
              <a:rPr lang="de-DE" dirty="0"/>
              <a:t>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: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. In </a:t>
            </a:r>
            <a:r>
              <a:rPr lang="de-DE" dirty="0" err="1"/>
              <a:t>Proc</a:t>
            </a:r>
            <a:r>
              <a:rPr lang="de-DE" dirty="0"/>
              <a:t>. ISMIR, </a:t>
            </a:r>
            <a:r>
              <a:rPr lang="de-DE" dirty="0" err="1"/>
              <a:t>pages</a:t>
            </a:r>
            <a:r>
              <a:rPr lang="de-DE" dirty="0"/>
              <a:t> 255–266. </a:t>
            </a:r>
            <a:r>
              <a:rPr lang="de-DE" dirty="0" err="1"/>
              <a:t>Citeseer</a:t>
            </a:r>
            <a:r>
              <a:rPr lang="de-DE" dirty="0"/>
              <a:t>, 2010. </a:t>
            </a:r>
            <a:endParaRPr lang="de-DE" dirty="0"/>
          </a:p>
          <a:p>
            <a:r>
              <a:rPr lang="de-DE" dirty="0" smtClean="0"/>
              <a:t>Yong </a:t>
            </a:r>
            <a:r>
              <a:rPr lang="de-DE" dirty="0"/>
              <a:t>H Li </a:t>
            </a:r>
            <a:r>
              <a:rPr lang="de-DE" dirty="0" err="1"/>
              <a:t>and</a:t>
            </a:r>
            <a:r>
              <a:rPr lang="de-DE" dirty="0"/>
              <a:t> Anil K. Jain.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. The Computer Journal, 41(8):537–546, 1998. </a:t>
            </a:r>
            <a:endParaRPr lang="de-DE" dirty="0"/>
          </a:p>
          <a:p>
            <a:r>
              <a:rPr lang="de-DE" dirty="0" smtClean="0"/>
              <a:t>Thomas </a:t>
            </a:r>
            <a:r>
              <a:rPr lang="de-DE" dirty="0"/>
              <a:t>M. Mitchell. </a:t>
            </a:r>
            <a:r>
              <a:rPr lang="de-DE" dirty="0" err="1"/>
              <a:t>Machine</a:t>
            </a:r>
            <a:r>
              <a:rPr lang="de-DE" dirty="0"/>
              <a:t> Learning. McGraw-Hill, Inc., New York, NY, USA, 1 </a:t>
            </a:r>
            <a:r>
              <a:rPr lang="de-DE" dirty="0" err="1"/>
              <a:t>edition</a:t>
            </a:r>
            <a:r>
              <a:rPr lang="de-DE" dirty="0"/>
              <a:t>, 1997. </a:t>
            </a:r>
            <a:endParaRPr lang="de-DE" dirty="0" smtClean="0"/>
          </a:p>
          <a:p>
            <a:r>
              <a:rPr lang="de-DE" dirty="0" smtClean="0"/>
              <a:t>Jason </a:t>
            </a:r>
            <a:r>
              <a:rPr lang="de-DE" dirty="0"/>
              <a:t>D </a:t>
            </a:r>
            <a:r>
              <a:rPr lang="de-DE" dirty="0" err="1"/>
              <a:t>Rennie</a:t>
            </a:r>
            <a:r>
              <a:rPr lang="de-DE" dirty="0"/>
              <a:t>, Lawrence </a:t>
            </a:r>
            <a:r>
              <a:rPr lang="de-DE" dirty="0" err="1"/>
              <a:t>Shih</a:t>
            </a:r>
            <a:r>
              <a:rPr lang="de-DE" dirty="0"/>
              <a:t>, Jaime </a:t>
            </a:r>
            <a:r>
              <a:rPr lang="de-DE" dirty="0" err="1"/>
              <a:t>Teevan</a:t>
            </a:r>
            <a:r>
              <a:rPr lang="de-DE" dirty="0"/>
              <a:t>, David R Karger, et al. Tackling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. In ICML, </a:t>
            </a:r>
            <a:r>
              <a:rPr lang="de-DE" dirty="0" err="1"/>
              <a:t>volume</a:t>
            </a:r>
            <a:r>
              <a:rPr lang="de-DE" dirty="0"/>
              <a:t> 3, </a:t>
            </a:r>
            <a:r>
              <a:rPr lang="de-DE" dirty="0" err="1"/>
              <a:t>pages</a:t>
            </a:r>
            <a:r>
              <a:rPr lang="de-DE" dirty="0"/>
              <a:t> 616–623. Washington DC), 2003. </a:t>
            </a:r>
            <a:endParaRPr lang="de-DE" dirty="0"/>
          </a:p>
          <a:p>
            <a:r>
              <a:rPr lang="de-DE" dirty="0" smtClean="0"/>
              <a:t>Theresa </a:t>
            </a:r>
            <a:r>
              <a:rPr lang="de-DE" dirty="0"/>
              <a:t>Wilson, </a:t>
            </a:r>
            <a:r>
              <a:rPr lang="de-DE" dirty="0" err="1"/>
              <a:t>Janyce</a:t>
            </a:r>
            <a:r>
              <a:rPr lang="de-DE" dirty="0"/>
              <a:t> Wiebe, </a:t>
            </a:r>
            <a:r>
              <a:rPr lang="de-DE" dirty="0" err="1"/>
              <a:t>and</a:t>
            </a:r>
            <a:r>
              <a:rPr lang="de-DE" dirty="0"/>
              <a:t> Paul Hoffmann.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-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polarity</a:t>
            </a:r>
            <a:r>
              <a:rPr lang="de-DE" dirty="0"/>
              <a:t> in </a:t>
            </a:r>
            <a:r>
              <a:rPr lang="de-DE" dirty="0" err="1"/>
              <a:t>phrase</a:t>
            </a:r>
            <a:r>
              <a:rPr lang="de-DE" dirty="0"/>
              <a:t>-level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In </a:t>
            </a:r>
            <a:r>
              <a:rPr lang="de-DE" dirty="0" err="1"/>
              <a:t>Proceedings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on human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nat</a:t>
            </a:r>
            <a:r>
              <a:rPr lang="de-DE" dirty="0"/>
              <a:t>- </a:t>
            </a:r>
            <a:r>
              <a:rPr lang="de-DE" dirty="0" err="1"/>
              <a:t>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347–354.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Linguistics</a:t>
            </a:r>
            <a:r>
              <a:rPr lang="de-DE" dirty="0"/>
              <a:t>, 2005. </a:t>
            </a:r>
            <a:endParaRPr lang="de-DE" dirty="0"/>
          </a:p>
          <a:p>
            <a:r>
              <a:rPr lang="de-DE" dirty="0" smtClean="0"/>
              <a:t>Dan </a:t>
            </a:r>
            <a:r>
              <a:rPr lang="de-DE" dirty="0"/>
              <a:t>Yang </a:t>
            </a:r>
            <a:r>
              <a:rPr lang="de-DE" dirty="0" err="1"/>
              <a:t>and</a:t>
            </a:r>
            <a:r>
              <a:rPr lang="de-DE" dirty="0"/>
              <a:t> Won-</a:t>
            </a:r>
            <a:r>
              <a:rPr lang="de-DE" dirty="0" err="1"/>
              <a:t>Sook</a:t>
            </a:r>
            <a:r>
              <a:rPr lang="de-DE" dirty="0"/>
              <a:t> Lee.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lyrics</a:t>
            </a:r>
            <a:r>
              <a:rPr lang="de-DE" dirty="0"/>
              <a:t>. In Multimedia, 2009. ISM’09. 11th IEEE International Symposium on, </a:t>
            </a:r>
            <a:r>
              <a:rPr lang="de-DE" dirty="0" err="1"/>
              <a:t>pages</a:t>
            </a:r>
            <a:r>
              <a:rPr lang="de-DE" dirty="0"/>
              <a:t> 624–629. IEEE, 2009. </a:t>
            </a:r>
            <a:endParaRPr lang="de-DE" dirty="0"/>
          </a:p>
          <a:p>
            <a:r>
              <a:rPr lang="de-DE" dirty="0" smtClean="0"/>
              <a:t>Yi</a:t>
            </a:r>
            <a:r>
              <a:rPr lang="de-DE" dirty="0"/>
              <a:t>-</a:t>
            </a:r>
            <a:r>
              <a:rPr lang="de-DE" dirty="0" err="1"/>
              <a:t>Hsuan</a:t>
            </a:r>
            <a:r>
              <a:rPr lang="de-DE" dirty="0"/>
              <a:t> Yang, </a:t>
            </a:r>
            <a:r>
              <a:rPr lang="de-DE" dirty="0" err="1"/>
              <a:t>Yu-Ching</a:t>
            </a:r>
            <a:r>
              <a:rPr lang="de-DE" dirty="0"/>
              <a:t> Lin, </a:t>
            </a:r>
            <a:r>
              <a:rPr lang="de-DE" dirty="0" err="1"/>
              <a:t>Ya</a:t>
            </a:r>
            <a:r>
              <a:rPr lang="de-DE" dirty="0"/>
              <a:t>-Fan Su, </a:t>
            </a:r>
            <a:r>
              <a:rPr lang="de-DE" dirty="0" err="1"/>
              <a:t>and</a:t>
            </a:r>
            <a:r>
              <a:rPr lang="de-DE" dirty="0"/>
              <a:t> Homer H Chen.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. Audio, Speech, </a:t>
            </a:r>
            <a:r>
              <a:rPr lang="de-DE" dirty="0" err="1"/>
              <a:t>and</a:t>
            </a:r>
            <a:r>
              <a:rPr lang="de-DE" dirty="0"/>
              <a:t> Language Processing, IEEE Transactions on, 16(2):448–457, 2008. 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http://</a:t>
            </a:r>
            <a:r>
              <a:rPr lang="de-DE" dirty="0" err="1"/>
              <a:t>respiratio-coaching.de</a:t>
            </a:r>
            <a:r>
              <a:rPr lang="de-DE" dirty="0"/>
              <a:t>/</a:t>
            </a:r>
            <a:r>
              <a:rPr lang="de-DE" dirty="0" err="1"/>
              <a:t>wp</a:t>
            </a:r>
            <a:r>
              <a:rPr lang="de-DE" dirty="0"/>
              <a:t>-content/</a:t>
            </a:r>
            <a:r>
              <a:rPr lang="de-DE" dirty="0" err="1"/>
              <a:t>uploads</a:t>
            </a:r>
            <a:r>
              <a:rPr lang="de-DE" dirty="0"/>
              <a:t>/2013/08/</a:t>
            </a:r>
            <a:r>
              <a:rPr lang="de-DE" dirty="0" err="1"/>
              <a:t>therapie_small.png</a:t>
            </a:r>
            <a:endParaRPr lang="de-DE" dirty="0"/>
          </a:p>
          <a:p>
            <a:r>
              <a:rPr lang="de-DE" dirty="0" smtClean="0"/>
              <a:t>[</a:t>
            </a:r>
            <a:r>
              <a:rPr lang="de-DE" dirty="0" smtClean="0"/>
              <a:t>2</a:t>
            </a:r>
            <a:r>
              <a:rPr lang="de-DE" dirty="0"/>
              <a:t>] https://</a:t>
            </a:r>
            <a:r>
              <a:rPr lang="de-DE" dirty="0" err="1"/>
              <a:t>player.spotify.com</a:t>
            </a:r>
            <a:r>
              <a:rPr lang="de-DE" dirty="0"/>
              <a:t>/browse</a:t>
            </a:r>
          </a:p>
          <a:p>
            <a:r>
              <a:rPr lang="de-DE" dirty="0" smtClean="0"/>
              <a:t>[3] http</a:t>
            </a:r>
            <a:r>
              <a:rPr lang="de-DE" dirty="0"/>
              <a:t>://</a:t>
            </a:r>
            <a:r>
              <a:rPr lang="de-DE" dirty="0" err="1"/>
              <a:t>www.allmusic.com</a:t>
            </a:r>
            <a:r>
              <a:rPr lang="de-DE" dirty="0"/>
              <a:t>/</a:t>
            </a:r>
            <a:r>
              <a:rPr lang="de-DE" dirty="0" err="1"/>
              <a:t>moods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18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Difficulties</a:t>
            </a:r>
            <a:endParaRPr lang="de-DE" dirty="0" smtClean="0"/>
          </a:p>
          <a:p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</a:p>
          <a:p>
            <a:r>
              <a:rPr lang="de-DE" dirty="0" smtClean="0"/>
              <a:t>Implementation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5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3</a:t>
            </a:fld>
            <a:endParaRPr lang="de-DE"/>
          </a:p>
        </p:txBody>
      </p:sp>
      <p:grpSp>
        <p:nvGrpSpPr>
          <p:cNvPr id="11" name="Gruppierung 10"/>
          <p:cNvGrpSpPr/>
          <p:nvPr/>
        </p:nvGrpSpPr>
        <p:grpSpPr>
          <a:xfrm>
            <a:off x="6703786" y="737588"/>
            <a:ext cx="1983014" cy="3145343"/>
            <a:chOff x="6266688" y="1142112"/>
            <a:chExt cx="2642079" cy="4190715"/>
          </a:xfrm>
        </p:grpSpPr>
        <p:pic>
          <p:nvPicPr>
            <p:cNvPr id="7" name="Bild 6" descr="j031688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688" y="1142112"/>
              <a:ext cx="2420112" cy="3657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/>
            <p:cNvSpPr txBox="1"/>
            <p:nvPr/>
          </p:nvSpPr>
          <p:spPr>
            <a:xfrm>
              <a:off x="6266689" y="4963495"/>
              <a:ext cx="264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Edutainment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504494" y="737588"/>
            <a:ext cx="3000706" cy="2092697"/>
            <a:chOff x="504494" y="737588"/>
            <a:chExt cx="3000706" cy="2092697"/>
          </a:xfrm>
        </p:grpSpPr>
        <p:grpSp>
          <p:nvGrpSpPr>
            <p:cNvPr id="12" name="Gruppierung 11"/>
            <p:cNvGrpSpPr/>
            <p:nvPr/>
          </p:nvGrpSpPr>
          <p:grpSpPr>
            <a:xfrm>
              <a:off x="504494" y="737588"/>
              <a:ext cx="2619706" cy="2092697"/>
              <a:chOff x="774700" y="1788451"/>
              <a:chExt cx="4015014" cy="3207310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00" y="1788451"/>
                <a:ext cx="4015014" cy="3011261"/>
              </a:xfrm>
              <a:prstGeom prst="rect">
                <a:avLst/>
              </a:prstGeom>
            </p:spPr>
          </p:pic>
          <p:sp>
            <p:nvSpPr>
              <p:cNvPr id="9" name="Textfeld 8"/>
              <p:cNvSpPr txBox="1"/>
              <p:nvPr/>
            </p:nvSpPr>
            <p:spPr>
              <a:xfrm>
                <a:off x="1025071" y="4626429"/>
                <a:ext cx="3483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Psychological therapy</a:t>
                </a:r>
                <a:endParaRPr lang="en-GB" dirty="0"/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2743200" y="231230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[1]</a:t>
              </a:r>
              <a:endParaRPr lang="en-US" sz="1200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3623129" y="2520939"/>
            <a:ext cx="2633208" cy="3572343"/>
            <a:chOff x="3214915" y="2403007"/>
            <a:chExt cx="2633208" cy="3572343"/>
          </a:xfrm>
        </p:grpSpPr>
        <p:grpSp>
          <p:nvGrpSpPr>
            <p:cNvPr id="19" name="Gruppierung 18"/>
            <p:cNvGrpSpPr/>
            <p:nvPr/>
          </p:nvGrpSpPr>
          <p:grpSpPr>
            <a:xfrm>
              <a:off x="3214915" y="3266942"/>
              <a:ext cx="2633208" cy="2708408"/>
              <a:chOff x="3386592" y="2222149"/>
              <a:chExt cx="2633208" cy="2708408"/>
            </a:xfrm>
          </p:grpSpPr>
          <p:grpSp>
            <p:nvGrpSpPr>
              <p:cNvPr id="17" name="Gruppierung 16"/>
              <p:cNvGrpSpPr/>
              <p:nvPr/>
            </p:nvGrpSpPr>
            <p:grpSpPr>
              <a:xfrm>
                <a:off x="3390221" y="2222149"/>
                <a:ext cx="2629579" cy="2297471"/>
                <a:chOff x="2562339" y="3655435"/>
                <a:chExt cx="2629579" cy="2297471"/>
              </a:xfrm>
            </p:grpSpPr>
            <p:pic>
              <p:nvPicPr>
                <p:cNvPr id="14" name="Bild 13" descr="Bildschirmfoto 2015-10-18 um 19.13.55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9" r="78588" b="60613"/>
                <a:stretch/>
              </p:blipFill>
              <p:spPr>
                <a:xfrm>
                  <a:off x="2562339" y="3655435"/>
                  <a:ext cx="1885721" cy="226391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Textfeld 15"/>
                <p:cNvSpPr txBox="1"/>
                <p:nvPr/>
              </p:nvSpPr>
              <p:spPr>
                <a:xfrm>
                  <a:off x="4429918" y="5675907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[2]</a:t>
                  </a:r>
                  <a:endParaRPr lang="en-US" sz="1200" dirty="0"/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3386592" y="4549557"/>
                <a:ext cx="213178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Music player</a:t>
                </a:r>
                <a:endParaRPr lang="en-US" dirty="0"/>
              </a:p>
            </p:txBody>
          </p:sp>
        </p:grpSp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564" y="2403007"/>
              <a:ext cx="1612206" cy="107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03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8554" y="274638"/>
            <a:ext cx="5238245" cy="867474"/>
          </a:xfrm>
        </p:spPr>
        <p:txBody>
          <a:bodyPr/>
          <a:lstStyle/>
          <a:p>
            <a:pPr algn="l"/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48555" y="1372240"/>
            <a:ext cx="5238244" cy="4753924"/>
          </a:xfrm>
        </p:spPr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Allmusic.com</a:t>
            </a:r>
            <a:endParaRPr lang="de-DE" dirty="0" smtClean="0"/>
          </a:p>
          <a:p>
            <a:pPr lvl="1"/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290 </a:t>
            </a:r>
            <a:r>
              <a:rPr lang="de-DE" dirty="0" err="1" smtClean="0"/>
              <a:t>moods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overspecified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4</a:t>
            </a:fld>
            <a:endParaRPr lang="de-DE" dirty="0"/>
          </a:p>
        </p:txBody>
      </p:sp>
      <p:pic>
        <p:nvPicPr>
          <p:cNvPr id="8" name="Bild 7" descr="Moo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83436"/>
            <a:ext cx="2488480" cy="62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865123" y="605346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5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Binary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88446"/>
              </p:ext>
            </p:extLst>
          </p:nvPr>
        </p:nvGraphicFramePr>
        <p:xfrm>
          <a:off x="934354" y="2222501"/>
          <a:ext cx="7683502" cy="3535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1"/>
                <a:gridCol w="3841751"/>
              </a:tblGrid>
              <a:tr h="42635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32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amiable-good-natured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bright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effervescent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euphoric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exuberant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giddy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gleeful</a:t>
                      </a:r>
                      <a:r>
                        <a:rPr lang="de-DE" sz="1800" kern="1200" dirty="0" smtClean="0"/>
                        <a:t>, happy, </a:t>
                      </a:r>
                      <a:r>
                        <a:rPr lang="de-DE" sz="1800" kern="1200" dirty="0" err="1" smtClean="0"/>
                        <a:t>joyous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laid</a:t>
                      </a:r>
                      <a:r>
                        <a:rPr lang="de-DE" sz="1800" kern="1200" dirty="0" smtClean="0"/>
                        <a:t>-back-</a:t>
                      </a:r>
                      <a:r>
                        <a:rPr lang="de-DE" sz="1800" kern="1200" dirty="0" err="1" smtClean="0"/>
                        <a:t>mallow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lazy</a:t>
                      </a:r>
                      <a:r>
                        <a:rPr lang="de-DE" sz="1800" kern="1200" dirty="0" smtClean="0"/>
                        <a:t>, light, pastoral, </a:t>
                      </a:r>
                      <a:r>
                        <a:rPr lang="de-DE" sz="1800" kern="1200" dirty="0" err="1" smtClean="0"/>
                        <a:t>precious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reverent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romantic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sensual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smooth, sparkling, </a:t>
                      </a:r>
                      <a:r>
                        <a:rPr lang="de-DE" sz="1800" kern="1200" dirty="0" err="1" smtClean="0"/>
                        <a:t>spicy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springlike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stylish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sugary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summery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thrilling</a:t>
                      </a:r>
                      <a:r>
                        <a:rPr lang="de-DE" sz="1800" kern="1200" dirty="0" smtClean="0"/>
                        <a:t>, warm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angry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anguished-distraught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bleak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brittle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brooding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circular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cold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complex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dark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detached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difficult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druggy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eccentric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eerie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enigmatic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epic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fierce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fractured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gloomy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harsh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hostile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hungry</a:t>
                      </a:r>
                      <a:r>
                        <a:rPr lang="de-DE" sz="1800" kern="1200" dirty="0" smtClean="0"/>
                        <a:t>, insular,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knotty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manic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meandering</a:t>
                      </a:r>
                      <a:r>
                        <a:rPr lang="de-DE" sz="1800" kern="1200" dirty="0" smtClean="0"/>
                        <a:t>, naive, </a:t>
                      </a:r>
                      <a:r>
                        <a:rPr lang="de-DE" sz="1800" kern="1200" dirty="0" err="1" smtClean="0"/>
                        <a:t>outraged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outrageous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smtClean="0"/>
                        <a:t>paranoid, </a:t>
                      </a:r>
                      <a:r>
                        <a:rPr lang="de-DE" sz="1800" kern="1200" dirty="0" err="1" smtClean="0"/>
                        <a:t>rustic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self-conscious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spacey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sparse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spooky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suspenseful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thuggish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uncompromising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wintry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45878"/>
              </p:ext>
            </p:extLst>
          </p:nvPr>
        </p:nvGraphicFramePr>
        <p:xfrm>
          <a:off x="898069" y="2331357"/>
          <a:ext cx="7788730" cy="2606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746"/>
                <a:gridCol w="1557746"/>
                <a:gridCol w="1557746"/>
                <a:gridCol w="1557746"/>
                <a:gridCol w="1557746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6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passionate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rousing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confident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rowdy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rollicking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amiable-good-natured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literate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poignant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wistful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bittersweet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brooding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humorous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quirky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whimsical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fiery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tense-anxious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intense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visceral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feil nach links/rechts/oben 37"/>
          <p:cNvSpPr/>
          <p:nvPr/>
        </p:nvSpPr>
        <p:spPr>
          <a:xfrm>
            <a:off x="4057633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9" name="Zylinder 38"/>
          <p:cNvSpPr/>
          <p:nvPr/>
        </p:nvSpPr>
        <p:spPr>
          <a:xfrm>
            <a:off x="2675913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Zylinder 39"/>
          <p:cNvSpPr/>
          <p:nvPr/>
        </p:nvSpPr>
        <p:spPr>
          <a:xfrm>
            <a:off x="6394315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8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481236" y="1287026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>
          <a:xfrm>
            <a:off x="5226043" y="915836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5" name="Gerade Verbindung mit Pfeil 34"/>
          <p:cNvCxnSpPr>
            <a:endCxn id="34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ylinder 35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7" name="Gerade Verbindung mit Pfeil 36"/>
          <p:cNvCxnSpPr>
            <a:endCxn id="36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Würfel 40"/>
          <p:cNvSpPr/>
          <p:nvPr/>
        </p:nvSpPr>
        <p:spPr>
          <a:xfrm>
            <a:off x="6272272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363698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41" idx="2"/>
          </p:cNvCxnSpPr>
          <p:nvPr/>
        </p:nvCxnSpPr>
        <p:spPr>
          <a:xfrm>
            <a:off x="3363698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54558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6867786" y="4492310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892209" y="457064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4118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4" grpId="0"/>
      <p:bldP spid="44" grpId="1"/>
      <p:bldP spid="46" grpId="0"/>
      <p:bldP spid="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Naive </a:t>
            </a:r>
            <a:r>
              <a:rPr lang="de-DE" dirty="0" err="1" smtClean="0"/>
              <a:t>Bayes</a:t>
            </a:r>
            <a:endParaRPr lang="de-DE" dirty="0" smtClean="0"/>
          </a:p>
          <a:p>
            <a:r>
              <a:rPr lang="de-DE" dirty="0" err="1" smtClean="0"/>
              <a:t>Multinomial</a:t>
            </a:r>
            <a:r>
              <a:rPr lang="de-DE" dirty="0" smtClean="0"/>
              <a:t> Naive </a:t>
            </a:r>
            <a:r>
              <a:rPr lang="de-DE" dirty="0" err="1" smtClean="0"/>
              <a:t>Bayes</a:t>
            </a:r>
            <a:endParaRPr lang="de-DE" dirty="0" smtClean="0"/>
          </a:p>
          <a:p>
            <a:r>
              <a:rPr lang="de-DE" dirty="0" smtClean="0"/>
              <a:t>Bernoulli Naive </a:t>
            </a:r>
            <a:r>
              <a:rPr lang="de-DE" dirty="0" err="1" smtClean="0"/>
              <a:t>Bayes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Logistic</a:t>
            </a:r>
            <a:r>
              <a:rPr lang="de-DE" dirty="0" smtClean="0"/>
              <a:t> Regression </a:t>
            </a:r>
          </a:p>
          <a:p>
            <a:r>
              <a:rPr lang="de-DE" dirty="0" smtClean="0"/>
              <a:t>SGD </a:t>
            </a:r>
          </a:p>
          <a:p>
            <a:r>
              <a:rPr lang="de-DE" dirty="0" smtClean="0"/>
              <a:t>SVC</a:t>
            </a:r>
            <a:endParaRPr lang="de-DE" dirty="0"/>
          </a:p>
          <a:p>
            <a:r>
              <a:rPr lang="de-DE" dirty="0" smtClean="0"/>
              <a:t>Linear SVC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18-Okt-15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7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Microsoft Macintosh PowerPoint</Application>
  <PresentationFormat>Bildschirmpräsentation (4:3)</PresentationFormat>
  <Paragraphs>229</Paragraphs>
  <Slides>18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Office-Design</vt:lpstr>
      <vt:lpstr>Identifying Emotion in Lyrics</vt:lpstr>
      <vt:lpstr>Outline</vt:lpstr>
      <vt:lpstr>Motivation</vt:lpstr>
      <vt:lpstr>Difficulties</vt:lpstr>
      <vt:lpstr>Bag-of-Words Model</vt:lpstr>
      <vt:lpstr>Emotional Categories Model</vt:lpstr>
      <vt:lpstr>Emotional Categories Model</vt:lpstr>
      <vt:lpstr>Bag-of-Words Model</vt:lpstr>
      <vt:lpstr>Classifier</vt:lpstr>
      <vt:lpstr>Bag-of-Words Model</vt:lpstr>
      <vt:lpstr>Results – pos/neg Model</vt:lpstr>
      <vt:lpstr>Results – 5 Cluster Model</vt:lpstr>
      <vt:lpstr>Difficulties</vt:lpstr>
      <vt:lpstr>Difficulties</vt:lpstr>
      <vt:lpstr>Difficulties</vt:lpstr>
      <vt:lpstr>References</vt:lpstr>
      <vt:lpstr>Resources</vt:lpstr>
      <vt:lpstr>Bag-of-Words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Emotion in Lyrics</dc:title>
  <dc:creator>Lisa</dc:creator>
  <cp:lastModifiedBy>Lisa</cp:lastModifiedBy>
  <cp:revision>32</cp:revision>
  <dcterms:created xsi:type="dcterms:W3CDTF">2015-10-18T16:27:55Z</dcterms:created>
  <dcterms:modified xsi:type="dcterms:W3CDTF">2015-10-18T18:25:07Z</dcterms:modified>
</cp:coreProperties>
</file>