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72" autoAdjust="0"/>
  </p:normalViewPr>
  <p:slideViewPr>
    <p:cSldViewPr snapToGrid="0" snapToObjects="1">
      <p:cViewPr>
        <p:scale>
          <a:sx n="48" d="100"/>
          <a:sy n="48" d="100"/>
        </p:scale>
        <p:origin x="40" y="-7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timing>
    <p:tnLst>
      <p:par>
        <p:cTn id="1" dur="indefinite" restart="never" nodeType="tmRoot"/>
      </p:par>
    </p:tnLst>
  </p:timing>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890545" cy="1323439"/>
          </a:xfrm>
          <a:prstGeom prst="rect">
            <a:avLst/>
          </a:prstGeom>
          <a:noFill/>
        </p:spPr>
        <p:txBody>
          <a:bodyPr wrap="none" lIns="72000" tIns="72000" rIns="72000" bIns="72000" rtlCol="0">
            <a:noAutofit/>
          </a:bodyPr>
          <a:lstStyle/>
          <a:p>
            <a:pPr algn="ctr"/>
            <a:r>
              <a:rPr lang="de-CH" sz="7200" b="1" dirty="0" smtClean="0">
                <a:latin typeface="Calibri" charset="0"/>
                <a:ea typeface="Calibri" charset="0"/>
                <a:cs typeface="Calibri" charset="0"/>
              </a:rPr>
              <a:t>ATAS</a:t>
            </a:r>
            <a:r>
              <a:rPr lang="de-CH" sz="7200" dirty="0" smtClean="0">
                <a:latin typeface="Calibri" charset="0"/>
                <a:ea typeface="Calibri" charset="0"/>
                <a:cs typeface="Calibri" charset="0"/>
              </a:rPr>
              <a:t> </a:t>
            </a:r>
            <a:r>
              <a:rPr lang="de-CH" sz="7200" dirty="0">
                <a:latin typeface="Calibri" charset="0"/>
                <a:ea typeface="Calibri" charset="0"/>
                <a:cs typeface="Calibri" charset="0"/>
              </a:rPr>
              <a:t>Alpinist Tracking &amp; </a:t>
            </a:r>
            <a:r>
              <a:rPr lang="de-CH" sz="7200" dirty="0" err="1" smtClean="0">
                <a:latin typeface="Calibri" charset="0"/>
                <a:ea typeface="Calibri" charset="0"/>
                <a:cs typeface="Calibri" charset="0"/>
              </a:rPr>
              <a:t>Alerting</a:t>
            </a:r>
            <a:r>
              <a:rPr lang="de-CH" sz="7200" dirty="0" smtClean="0">
                <a:latin typeface="Calibri" charset="0"/>
                <a:ea typeface="Calibri" charset="0"/>
                <a:cs typeface="Calibri" charset="0"/>
              </a:rPr>
              <a:t> </a:t>
            </a:r>
            <a:r>
              <a:rPr lang="de-CH" sz="7200" dirty="0">
                <a:latin typeface="Calibri" charset="0"/>
                <a:ea typeface="Calibri" charset="0"/>
                <a:cs typeface="Calibri" charset="0"/>
              </a:rPr>
              <a:t>System</a:t>
            </a:r>
          </a:p>
          <a:p>
            <a:pPr algn="ctr"/>
            <a:endParaRPr lang="de-CH" sz="7200" dirty="0">
              <a:latin typeface="Calibri" charset="0"/>
              <a:ea typeface="Calibri" charset="0"/>
              <a:cs typeface="Calibri" charset="0"/>
            </a:endParaRPr>
          </a:p>
        </p:txBody>
      </p:sp>
      <p:graphicFrame>
        <p:nvGraphicFramePr>
          <p:cNvPr id="7" name="Tabelle 6"/>
          <p:cNvGraphicFramePr>
            <a:graphicFrameLocks noGrp="1"/>
          </p:cNvGraphicFramePr>
          <p:nvPr>
            <p:extLst>
              <p:ext uri="{D42A27DB-BD31-4B8C-83A1-F6EECF244321}">
                <p14:modId xmlns:p14="http://schemas.microsoft.com/office/powerpoint/2010/main" val="2144650921"/>
              </p:ext>
            </p:extLst>
          </p:nvPr>
        </p:nvGraphicFramePr>
        <p:xfrm>
          <a:off x="22147149" y="18414123"/>
          <a:ext cx="7508371" cy="2225040"/>
        </p:xfrm>
        <a:graphic>
          <a:graphicData uri="http://schemas.openxmlformats.org/drawingml/2006/table">
            <a:tbl>
              <a:tblPr firstRow="1" bandRow="1">
                <a:tableStyleId>{5940675A-B579-460E-94D1-54222C63F5DA}</a:tableStyleId>
              </a:tblPr>
              <a:tblGrid>
                <a:gridCol w="2887203"/>
                <a:gridCol w="4621168"/>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smtClean="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Martin Schmidli</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Betreuer</a:t>
                      </a: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Mohamed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Mokdad</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smtClean="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Daniel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Voisard</a:t>
                      </a: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a:t>
                      </a:r>
                      <a:b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BAKOM</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smtClean="0">
                <a:solidFill>
                  <a:srgbClr val="697D91"/>
                </a:solidFill>
                <a:latin typeface="Lucida Sans" charset="0"/>
                <a:ea typeface="Lucida Sans" charset="0"/>
                <a:cs typeface="Lucida Sans" charset="0"/>
              </a:rPr>
              <a:t>Bachelor Thesis 2018	Studiengang Informatik</a:t>
            </a:r>
            <a:endParaRPr lang="de-CH" sz="3200" dirty="0">
              <a:solidFill>
                <a:srgbClr val="697D91"/>
              </a:solidFill>
              <a:latin typeface="Lucida Sans" charset="0"/>
              <a:ea typeface="Lucida Sans" charset="0"/>
              <a:cs typeface="Lucida Sans" charset="0"/>
            </a:endParaRPr>
          </a:p>
        </p:txBody>
      </p:sp>
      <p:sp>
        <p:nvSpPr>
          <p:cNvPr id="6" name="Textfeld 5"/>
          <p:cNvSpPr txBox="1"/>
          <p:nvPr/>
        </p:nvSpPr>
        <p:spPr>
          <a:xfrm>
            <a:off x="898776" y="896767"/>
            <a:ext cx="8845847" cy="11264622"/>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Einleitung</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pPr algn="just">
              <a:buClr>
                <a:srgbClr val="FAA500"/>
              </a:buClr>
              <a:buSzPct val="80000"/>
              <a:defRPr/>
            </a:pPr>
            <a:r>
              <a:rPr lang="de-CH" altLang="de-DE" sz="3200" dirty="0">
                <a:latin typeface="Lucida Sans" charset="0"/>
                <a:ea typeface="Lucida Sans" charset="0"/>
                <a:cs typeface="Lucida Sans" charset="0"/>
              </a:rPr>
              <a:t>Viele Bereiche des öffentlichen Lebens wurden durch die digitale Revolution transformiert. Waschmaschinen werden intelligent, Roboter putzen das Haus, Autos fahren selbstständig. Das Thema </a:t>
            </a:r>
            <a:r>
              <a:rPr lang="de-CH" altLang="de-DE" sz="3200" dirty="0" err="1">
                <a:latin typeface="Lucida Sans" charset="0"/>
                <a:ea typeface="Lucida Sans" charset="0"/>
                <a:cs typeface="Lucida Sans" charset="0"/>
              </a:rPr>
              <a:t>IoT</a:t>
            </a:r>
            <a:r>
              <a:rPr lang="de-CH" altLang="de-DE" sz="3200" dirty="0">
                <a:latin typeface="Lucida Sans" charset="0"/>
                <a:ea typeface="Lucida Sans" charset="0"/>
                <a:cs typeface="Lucida Sans" charset="0"/>
              </a:rPr>
              <a:t> und Mobile Computing sind allgegenwärtig. Was aber passiert in der Bergwelt? Im Jahr 2016 kam es zu über 2800 Unfällen in den Schweizer Alpen. Viele Personen wurden verletzt, 178 endeten sogar </a:t>
            </a:r>
            <a:r>
              <a:rPr lang="de-CH" altLang="de-DE" sz="3200" dirty="0" smtClean="0">
                <a:latin typeface="Lucida Sans" charset="0"/>
                <a:ea typeface="Lucida Sans" charset="0"/>
                <a:cs typeface="Lucida Sans" charset="0"/>
              </a:rPr>
              <a:t>tödlich. Welche </a:t>
            </a:r>
            <a:r>
              <a:rPr lang="de-CH" altLang="de-DE" sz="3200" dirty="0">
                <a:latin typeface="Lucida Sans" charset="0"/>
                <a:ea typeface="Lucida Sans" charset="0"/>
                <a:cs typeface="Lucida Sans" charset="0"/>
              </a:rPr>
              <a:t>Fortschritte sind zu erwarten um in der Bergwelt das Risiko zu minimieren? </a:t>
            </a:r>
            <a:r>
              <a:rPr lang="de-CH" altLang="de-DE" sz="3200" dirty="0" smtClean="0">
                <a:latin typeface="Lucida Sans" charset="0"/>
                <a:ea typeface="Lucida Sans" charset="0"/>
                <a:cs typeface="Lucida Sans" charset="0"/>
              </a:rPr>
              <a:t>Der </a:t>
            </a:r>
            <a:r>
              <a:rPr lang="de-CH" altLang="de-DE" sz="3200" dirty="0">
                <a:latin typeface="Lucida Sans" charset="0"/>
                <a:ea typeface="Lucida Sans" charset="0"/>
                <a:cs typeface="Lucida Sans" charset="0"/>
              </a:rPr>
              <a:t>Fokus der großen Konzerne, die im Bereich </a:t>
            </a:r>
            <a:r>
              <a:rPr lang="de-CH" altLang="de-DE" sz="3200" dirty="0" err="1" smtClean="0">
                <a:latin typeface="Lucida Sans" charset="0"/>
                <a:ea typeface="Lucida Sans" charset="0"/>
                <a:cs typeface="Lucida Sans" charset="0"/>
              </a:rPr>
              <a:t>IoT</a:t>
            </a:r>
            <a:r>
              <a:rPr lang="de-CH" altLang="de-DE" sz="3200" dirty="0" smtClean="0">
                <a:latin typeface="Lucida Sans" charset="0"/>
                <a:ea typeface="Lucida Sans" charset="0"/>
                <a:cs typeface="Lucida Sans" charset="0"/>
              </a:rPr>
              <a:t> </a:t>
            </a:r>
            <a:r>
              <a:rPr lang="de-CH" altLang="de-DE" sz="3200" dirty="0">
                <a:latin typeface="Lucida Sans" charset="0"/>
                <a:ea typeface="Lucida Sans" charset="0"/>
                <a:cs typeface="Lucida Sans" charset="0"/>
              </a:rPr>
              <a:t>und Mobile Computing aktiv sind, liegt auf den Bereichen in denen ein grosser Umsatz zu erwarten ist. Wäre es nicht auch wichtig in die Sicherheit in den Bergen zu investieren? Wie viele Unfälle könnten verhindert werden und wie viele Leben gerettet werden?</a:t>
            </a:r>
            <a:endParaRPr lang="de-CH" altLang="de-DE" sz="3200" dirty="0">
              <a:latin typeface="Lucida Sans" charset="0"/>
              <a:ea typeface="Lucida Sans" charset="0"/>
              <a:cs typeface="Lucida Sans" charset="0"/>
            </a:endParaRPr>
          </a:p>
        </p:txBody>
      </p:sp>
      <p:sp>
        <p:nvSpPr>
          <p:cNvPr id="10" name="Textfeld 9"/>
          <p:cNvSpPr txBox="1"/>
          <p:nvPr/>
        </p:nvSpPr>
        <p:spPr>
          <a:xfrm>
            <a:off x="898775" y="12667558"/>
            <a:ext cx="8845847" cy="3877985"/>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Projektidee</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r>
              <a:rPr lang="de-CH" sz="3200" dirty="0">
                <a:latin typeface="Lucida Sans" charset="0"/>
                <a:ea typeface="Lucida Sans" charset="0"/>
                <a:cs typeface="Lucida Sans" charset="0"/>
              </a:rPr>
              <a:t>Stellen Sie sich ein kleines mobiles Gerät </a:t>
            </a:r>
            <a:r>
              <a:rPr lang="de-CH" sz="3200" dirty="0" smtClean="0">
                <a:latin typeface="Lucida Sans" charset="0"/>
                <a:ea typeface="Lucida Sans" charset="0"/>
                <a:cs typeface="Lucida Sans" charset="0"/>
              </a:rPr>
              <a:t>vor (</a:t>
            </a:r>
            <a:r>
              <a:rPr lang="de-CH" sz="3200" b="1" dirty="0" err="1" smtClean="0">
                <a:latin typeface="Lucida Sans" charset="0"/>
                <a:ea typeface="Lucida Sans" charset="0"/>
                <a:cs typeface="Lucida Sans" charset="0"/>
              </a:rPr>
              <a:t>Tracker</a:t>
            </a:r>
            <a:r>
              <a:rPr lang="de-CH" sz="3200" dirty="0" smtClean="0">
                <a:latin typeface="Lucida Sans" charset="0"/>
                <a:ea typeface="Lucida Sans" charset="0"/>
                <a:cs typeface="Lucida Sans" charset="0"/>
              </a:rPr>
              <a:t>), </a:t>
            </a:r>
            <a:r>
              <a:rPr lang="de-CH" sz="3200" dirty="0">
                <a:latin typeface="Lucida Sans" charset="0"/>
                <a:ea typeface="Lucida Sans" charset="0"/>
                <a:cs typeface="Lucida Sans" charset="0"/>
              </a:rPr>
              <a:t>welches </a:t>
            </a:r>
            <a:r>
              <a:rPr lang="de-CH" sz="3200" dirty="0" smtClean="0">
                <a:latin typeface="Lucida Sans" charset="0"/>
                <a:ea typeface="Lucida Sans" charset="0"/>
                <a:cs typeface="Lucida Sans" charset="0"/>
              </a:rPr>
              <a:t>Skifahrern, Wanderer </a:t>
            </a:r>
            <a:r>
              <a:rPr lang="de-CH" sz="3200" dirty="0">
                <a:latin typeface="Lucida Sans" charset="0"/>
                <a:ea typeface="Lucida Sans" charset="0"/>
                <a:cs typeface="Lucida Sans" charset="0"/>
              </a:rPr>
              <a:t>usw. abgegeben werden kann. Das Gerät sendet die Position der </a:t>
            </a:r>
            <a:r>
              <a:rPr lang="de-CH" sz="3200" dirty="0" smtClean="0">
                <a:latin typeface="Lucida Sans" charset="0"/>
                <a:ea typeface="Lucida Sans" charset="0"/>
                <a:cs typeface="Lucida Sans" charset="0"/>
              </a:rPr>
              <a:t>Person an </a:t>
            </a:r>
            <a:r>
              <a:rPr lang="de-CH" sz="3200" dirty="0">
                <a:latin typeface="Lucida Sans" charset="0"/>
                <a:ea typeface="Lucida Sans" charset="0"/>
                <a:cs typeface="Lucida Sans" charset="0"/>
              </a:rPr>
              <a:t>einen </a:t>
            </a:r>
            <a:r>
              <a:rPr lang="de-CH" sz="3200" dirty="0" smtClean="0">
                <a:latin typeface="Lucida Sans" charset="0"/>
                <a:ea typeface="Lucida Sans" charset="0"/>
                <a:cs typeface="Lucida Sans" charset="0"/>
              </a:rPr>
              <a:t>Empfänger (</a:t>
            </a:r>
            <a:r>
              <a:rPr lang="de-CH" sz="3200" b="1" dirty="0" smtClean="0">
                <a:latin typeface="Lucida Sans" charset="0"/>
                <a:ea typeface="Lucida Sans" charset="0"/>
                <a:cs typeface="Lucida Sans" charset="0"/>
              </a:rPr>
              <a:t>Gateway</a:t>
            </a:r>
            <a:r>
              <a:rPr lang="de-CH" sz="3200" dirty="0" smtClean="0">
                <a:latin typeface="Lucida Sans" charset="0"/>
                <a:ea typeface="Lucida Sans" charset="0"/>
                <a:cs typeface="Lucida Sans" charset="0"/>
              </a:rPr>
              <a:t>).</a:t>
            </a:r>
            <a:endParaRPr lang="de-CH" sz="3200" dirty="0">
              <a:latin typeface="Lucida Sans" charset="0"/>
              <a:ea typeface="Lucida Sans" charset="0"/>
              <a:cs typeface="Lucida Sans" charset="0"/>
            </a:endParaRPr>
          </a:p>
        </p:txBody>
      </p:sp>
      <p:sp>
        <p:nvSpPr>
          <p:cNvPr id="13" name="Textfeld 9"/>
          <p:cNvSpPr txBox="1"/>
          <p:nvPr/>
        </p:nvSpPr>
        <p:spPr>
          <a:xfrm>
            <a:off x="10107719" y="896767"/>
            <a:ext cx="8845847" cy="7478970"/>
          </a:xfrm>
          <a:prstGeom prst="rect">
            <a:avLst/>
          </a:prstGeom>
          <a:noFill/>
        </p:spPr>
        <p:txBody>
          <a:bodyPr wrap="square" rtlCol="0">
            <a:spAutoFit/>
          </a:bodyPr>
          <a:lstStyle/>
          <a:p>
            <a:r>
              <a:rPr lang="de-CH" sz="3200" dirty="0" smtClean="0">
                <a:latin typeface="Lucida Sans" charset="0"/>
                <a:ea typeface="Lucida Sans" charset="0"/>
                <a:cs typeface="Lucida Sans" charset="0"/>
              </a:rPr>
              <a:t>Der </a:t>
            </a:r>
            <a:r>
              <a:rPr lang="de-CH" sz="3200" dirty="0">
                <a:latin typeface="Lucida Sans" charset="0"/>
                <a:ea typeface="Lucida Sans" charset="0"/>
                <a:cs typeface="Lucida Sans" charset="0"/>
              </a:rPr>
              <a:t>Gateway wird bei der </a:t>
            </a:r>
            <a:r>
              <a:rPr lang="de-CH" sz="3200" dirty="0" smtClean="0">
                <a:latin typeface="Lucida Sans" charset="0"/>
                <a:ea typeface="Lucida Sans" charset="0"/>
                <a:cs typeface="Lucida Sans" charset="0"/>
              </a:rPr>
              <a:t>Talstation oder </a:t>
            </a:r>
            <a:r>
              <a:rPr lang="de-CH" sz="3200" dirty="0">
                <a:latin typeface="Lucida Sans" charset="0"/>
                <a:ea typeface="Lucida Sans" charset="0"/>
                <a:cs typeface="Lucida Sans" charset="0"/>
              </a:rPr>
              <a:t>im nächsten Bergdorf montiert. Der Gateway sendet die empfangenen Daten </a:t>
            </a:r>
            <a:r>
              <a:rPr lang="de-CH" sz="3200" dirty="0" smtClean="0">
                <a:latin typeface="Lucida Sans" charset="0"/>
                <a:ea typeface="Lucida Sans" charset="0"/>
                <a:cs typeface="Lucida Sans" charset="0"/>
              </a:rPr>
              <a:t>der </a:t>
            </a:r>
            <a:r>
              <a:rPr lang="de-CH" sz="3200" dirty="0" err="1" smtClean="0">
                <a:latin typeface="Lucida Sans" charset="0"/>
                <a:ea typeface="Lucida Sans" charset="0"/>
                <a:cs typeface="Lucida Sans" charset="0"/>
              </a:rPr>
              <a:t>Tracker</a:t>
            </a:r>
            <a:r>
              <a:rPr lang="de-CH" sz="3200" dirty="0" smtClean="0">
                <a:latin typeface="Lucida Sans" charset="0"/>
                <a:ea typeface="Lucida Sans" charset="0"/>
                <a:cs typeface="Lucida Sans" charset="0"/>
              </a:rPr>
              <a:t> </a:t>
            </a:r>
            <a:r>
              <a:rPr lang="de-CH" sz="3200" dirty="0">
                <a:latin typeface="Lucida Sans" charset="0"/>
                <a:ea typeface="Lucida Sans" charset="0"/>
                <a:cs typeface="Lucida Sans" charset="0"/>
              </a:rPr>
              <a:t>an eine zentrale Stelle </a:t>
            </a:r>
            <a:r>
              <a:rPr lang="de-CH" sz="3200" dirty="0" smtClean="0">
                <a:latin typeface="Lucida Sans" charset="0"/>
                <a:ea typeface="Lucida Sans" charset="0"/>
                <a:cs typeface="Lucida Sans" charset="0"/>
              </a:rPr>
              <a:t>(</a:t>
            </a:r>
            <a:r>
              <a:rPr lang="de-CH" sz="3200" b="1" dirty="0" smtClean="0">
                <a:latin typeface="Lucida Sans" charset="0"/>
                <a:ea typeface="Lucida Sans" charset="0"/>
                <a:cs typeface="Lucida Sans" charset="0"/>
              </a:rPr>
              <a:t>The Things Network</a:t>
            </a:r>
            <a:r>
              <a:rPr lang="de-CH" sz="3200" dirty="0" smtClean="0">
                <a:latin typeface="Lucida Sans" charset="0"/>
                <a:ea typeface="Lucida Sans" charset="0"/>
                <a:cs typeface="Lucida Sans" charset="0"/>
              </a:rPr>
              <a:t>). Die </a:t>
            </a:r>
            <a:r>
              <a:rPr lang="de-CH" sz="3200" dirty="0">
                <a:latin typeface="Lucida Sans" charset="0"/>
                <a:ea typeface="Lucida Sans" charset="0"/>
                <a:cs typeface="Lucida Sans" charset="0"/>
              </a:rPr>
              <a:t>Administratoren des </a:t>
            </a:r>
            <a:r>
              <a:rPr lang="de-CH" sz="3200" dirty="0" smtClean="0">
                <a:latin typeface="Lucida Sans" charset="0"/>
                <a:ea typeface="Lucida Sans" charset="0"/>
                <a:cs typeface="Lucida Sans" charset="0"/>
              </a:rPr>
              <a:t>Systems, beispielsweise </a:t>
            </a:r>
            <a:r>
              <a:rPr lang="de-CH" sz="3200" dirty="0">
                <a:latin typeface="Lucida Sans" charset="0"/>
                <a:ea typeface="Lucida Sans" charset="0"/>
                <a:cs typeface="Lucida Sans" charset="0"/>
              </a:rPr>
              <a:t>die </a:t>
            </a:r>
            <a:r>
              <a:rPr lang="de-CH" sz="3200" dirty="0" err="1">
                <a:latin typeface="Lucida Sans" charset="0"/>
                <a:ea typeface="Lucida Sans" charset="0"/>
                <a:cs typeface="Lucida Sans" charset="0"/>
              </a:rPr>
              <a:t>Rega</a:t>
            </a:r>
            <a:r>
              <a:rPr lang="de-CH" sz="3200" dirty="0">
                <a:latin typeface="Lucida Sans" charset="0"/>
                <a:ea typeface="Lucida Sans" charset="0"/>
                <a:cs typeface="Lucida Sans" charset="0"/>
              </a:rPr>
              <a:t>, können schlussendlich </a:t>
            </a:r>
            <a:r>
              <a:rPr lang="de-CH" sz="3200" dirty="0" err="1">
                <a:latin typeface="Lucida Sans" charset="0"/>
                <a:ea typeface="Lucida Sans" charset="0"/>
                <a:cs typeface="Lucida Sans" charset="0"/>
              </a:rPr>
              <a:t>über</a:t>
            </a:r>
            <a:r>
              <a:rPr lang="de-CH" sz="3200" dirty="0">
                <a:latin typeface="Lucida Sans" charset="0"/>
                <a:ea typeface="Lucida Sans" charset="0"/>
                <a:cs typeface="Lucida Sans" charset="0"/>
              </a:rPr>
              <a:t> eine Webseite </a:t>
            </a:r>
            <a:r>
              <a:rPr lang="de-CH" sz="3200" dirty="0" smtClean="0">
                <a:latin typeface="Lucida Sans" charset="0"/>
                <a:ea typeface="Lucida Sans" charset="0"/>
                <a:cs typeface="Lucida Sans" charset="0"/>
              </a:rPr>
              <a:t>(</a:t>
            </a:r>
            <a:r>
              <a:rPr lang="de-CH" sz="3200" b="1" dirty="0" smtClean="0">
                <a:latin typeface="Lucida Sans" charset="0"/>
                <a:ea typeface="Lucida Sans" charset="0"/>
                <a:cs typeface="Lucida Sans" charset="0"/>
              </a:rPr>
              <a:t>Atas-Web</a:t>
            </a:r>
            <a:r>
              <a:rPr lang="de-CH" sz="3200" dirty="0" smtClean="0">
                <a:latin typeface="Lucida Sans" charset="0"/>
                <a:ea typeface="Lucida Sans" charset="0"/>
                <a:cs typeface="Lucida Sans" charset="0"/>
              </a:rPr>
              <a:t>) die </a:t>
            </a:r>
            <a:r>
              <a:rPr lang="de-CH" sz="3200" dirty="0">
                <a:latin typeface="Lucida Sans" charset="0"/>
                <a:ea typeface="Lucida Sans" charset="0"/>
                <a:cs typeface="Lucida Sans" charset="0"/>
              </a:rPr>
              <a:t>aktuelle Position </a:t>
            </a:r>
            <a:r>
              <a:rPr lang="de-CH" sz="3200" dirty="0" smtClean="0">
                <a:latin typeface="Lucida Sans" charset="0"/>
                <a:ea typeface="Lucida Sans" charset="0"/>
                <a:cs typeface="Lucida Sans" charset="0"/>
              </a:rPr>
              <a:t>der Personen </a:t>
            </a:r>
            <a:r>
              <a:rPr lang="de-CH" sz="3200" dirty="0">
                <a:latin typeface="Lucida Sans" charset="0"/>
                <a:ea typeface="Lucida Sans" charset="0"/>
                <a:cs typeface="Lucida Sans" charset="0"/>
              </a:rPr>
              <a:t>in den Bergen mitverfolgen und </a:t>
            </a:r>
            <a:r>
              <a:rPr lang="de-CH" sz="3200" dirty="0" err="1">
                <a:latin typeface="Lucida Sans" charset="0"/>
                <a:ea typeface="Lucida Sans" charset="0"/>
                <a:cs typeface="Lucida Sans" charset="0"/>
              </a:rPr>
              <a:t>überwachen</a:t>
            </a:r>
            <a:r>
              <a:rPr lang="de-CH" sz="3200" dirty="0" smtClean="0">
                <a:latin typeface="Lucida Sans" charset="0"/>
                <a:ea typeface="Lucida Sans" charset="0"/>
                <a:cs typeface="Lucida Sans" charset="0"/>
              </a:rPr>
              <a:t>. Bewegt sich ein </a:t>
            </a:r>
            <a:r>
              <a:rPr lang="de-CH" sz="3200" dirty="0" err="1" smtClean="0">
                <a:latin typeface="Lucida Sans" charset="0"/>
                <a:ea typeface="Lucida Sans" charset="0"/>
                <a:cs typeface="Lucida Sans" charset="0"/>
              </a:rPr>
              <a:t>Tracker</a:t>
            </a:r>
            <a:r>
              <a:rPr lang="de-CH" sz="3200" dirty="0" smtClean="0">
                <a:latin typeface="Lucida Sans" charset="0"/>
                <a:ea typeface="Lucida Sans" charset="0"/>
                <a:cs typeface="Lucida Sans" charset="0"/>
              </a:rPr>
              <a:t> in eine Gefahrenzone registriert ein im Hintergrund agierende Service (</a:t>
            </a:r>
            <a:r>
              <a:rPr lang="de-CH" sz="3200" b="1" dirty="0" smtClean="0">
                <a:latin typeface="Lucida Sans" charset="0"/>
                <a:ea typeface="Lucida Sans" charset="0"/>
                <a:cs typeface="Lucida Sans" charset="0"/>
              </a:rPr>
              <a:t>Atas-Service</a:t>
            </a:r>
            <a:r>
              <a:rPr lang="de-CH" sz="3200" dirty="0" smtClean="0">
                <a:latin typeface="Lucida Sans" charset="0"/>
                <a:ea typeface="Lucida Sans" charset="0"/>
                <a:cs typeface="Lucida Sans" charset="0"/>
              </a:rPr>
              <a:t>) </a:t>
            </a:r>
            <a:r>
              <a:rPr lang="de-CH" sz="3200" dirty="0" err="1" smtClean="0">
                <a:latin typeface="Lucida Sans" charset="0"/>
                <a:ea typeface="Lucida Sans" charset="0"/>
                <a:cs typeface="Lucida Sans" charset="0"/>
              </a:rPr>
              <a:t>bswp</a:t>
            </a:r>
            <a:r>
              <a:rPr lang="de-CH" sz="3200" dirty="0" smtClean="0">
                <a:latin typeface="Lucida Sans" charset="0"/>
                <a:ea typeface="Lucida Sans" charset="0"/>
                <a:cs typeface="Lucida Sans" charset="0"/>
              </a:rPr>
              <a:t>. Erhöhte Lawinengefahr, wird der User akustisch wie auch </a:t>
            </a:r>
            <a:r>
              <a:rPr lang="de-CH" sz="3200" dirty="0" err="1" smtClean="0">
                <a:latin typeface="Lucida Sans" charset="0"/>
                <a:ea typeface="Lucida Sans" charset="0"/>
                <a:cs typeface="Lucida Sans" charset="0"/>
              </a:rPr>
              <a:t>visuel</a:t>
            </a:r>
            <a:r>
              <a:rPr lang="de-CH" sz="3200" dirty="0" smtClean="0">
                <a:latin typeface="Lucida Sans" charset="0"/>
                <a:ea typeface="Lucida Sans" charset="0"/>
                <a:cs typeface="Lucida Sans" charset="0"/>
              </a:rPr>
              <a:t> alarmiert.</a:t>
            </a:r>
            <a:endParaRPr lang="de-CH" sz="3200" dirty="0">
              <a:latin typeface="Lucida Sans" charset="0"/>
              <a:ea typeface="Lucida Sans" charset="0"/>
              <a:cs typeface="Lucida Sans"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658" y="4630023"/>
            <a:ext cx="9737383" cy="12205775"/>
          </a:xfrm>
          <a:prstGeom prst="rect">
            <a:avLst/>
          </a:prstGeom>
        </p:spPr>
      </p:pic>
      <p:sp>
        <p:nvSpPr>
          <p:cNvPr id="14" name="Textfeld 9"/>
          <p:cNvSpPr txBox="1"/>
          <p:nvPr/>
        </p:nvSpPr>
        <p:spPr>
          <a:xfrm>
            <a:off x="10107714" y="8916781"/>
            <a:ext cx="8845847" cy="4862870"/>
          </a:xfrm>
          <a:prstGeom prst="rect">
            <a:avLst/>
          </a:prstGeom>
          <a:noFill/>
        </p:spPr>
        <p:txBody>
          <a:bodyPr wrap="square" rtlCol="0">
            <a:spAutoFit/>
          </a:bodyPr>
          <a:lstStyle/>
          <a:p>
            <a:pPr algn="just">
              <a:buClr>
                <a:srgbClr val="FAA500"/>
              </a:buClr>
              <a:buSzPct val="80000"/>
              <a:defRPr/>
            </a:pPr>
            <a:r>
              <a:rPr lang="de-CH" altLang="de-DE" sz="5400" dirty="0" smtClean="0">
                <a:solidFill>
                  <a:srgbClr val="697D91"/>
                </a:solidFill>
                <a:latin typeface="Lucida Sans" charset="0"/>
                <a:ea typeface="Lucida Sans" charset="0"/>
                <a:cs typeface="Lucida Sans" charset="0"/>
              </a:rPr>
              <a:t>Ziele</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r>
              <a:rPr lang="de-CH" sz="3200" dirty="0" err="1" smtClean="0">
                <a:latin typeface="Lucida Sans" charset="0"/>
                <a:ea typeface="Lucida Sans" charset="0"/>
                <a:cs typeface="Lucida Sans" charset="0"/>
              </a:rPr>
              <a:t>Fdfdfdf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Fdfdfdf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Fdfdfd</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dfd</a:t>
            </a:r>
            <a:endParaRPr lang="de-CH" sz="3200" dirty="0">
              <a:latin typeface="Lucida Sans" charset="0"/>
              <a:ea typeface="Lucida Sans" charset="0"/>
              <a:cs typeface="Lucida Sans" charset="0"/>
            </a:endParaRPr>
          </a:p>
        </p:txBody>
      </p:sp>
      <p:sp>
        <p:nvSpPr>
          <p:cNvPr id="15" name="Textfeld 9"/>
          <p:cNvSpPr txBox="1"/>
          <p:nvPr/>
        </p:nvSpPr>
        <p:spPr>
          <a:xfrm>
            <a:off x="19316658" y="896767"/>
            <a:ext cx="8845847" cy="3385542"/>
          </a:xfrm>
          <a:prstGeom prst="rect">
            <a:avLst/>
          </a:prstGeom>
          <a:noFill/>
        </p:spPr>
        <p:txBody>
          <a:bodyPr wrap="square" rtlCol="0">
            <a:spAutoFit/>
          </a:bodyPr>
          <a:lstStyle/>
          <a:p>
            <a:pPr algn="just">
              <a:buClr>
                <a:srgbClr val="FAA500"/>
              </a:buClr>
              <a:buSzPct val="80000"/>
              <a:defRPr/>
            </a:pPr>
            <a:r>
              <a:rPr lang="de-CH" altLang="de-DE" sz="5400" dirty="0" err="1" smtClean="0">
                <a:solidFill>
                  <a:srgbClr val="697D91"/>
                </a:solidFill>
                <a:latin typeface="Lucida Sans" charset="0"/>
                <a:ea typeface="Lucida Sans" charset="0"/>
                <a:cs typeface="Lucida Sans" charset="0"/>
              </a:rPr>
              <a:t>Ergebnise</a:t>
            </a:r>
            <a:endParaRPr lang="de-CH" altLang="de-DE" sz="5400" dirty="0" smtClean="0">
              <a:solidFill>
                <a:srgbClr val="697D91"/>
              </a:solidFill>
              <a:latin typeface="Lucida Sans" charset="0"/>
              <a:ea typeface="Lucida Sans" charset="0"/>
              <a:cs typeface="Lucida Sans" charset="0"/>
            </a:endParaRPr>
          </a:p>
          <a:p>
            <a:pPr algn="just">
              <a:buClr>
                <a:srgbClr val="FAA500"/>
              </a:buClr>
              <a:buSzPct val="80000"/>
              <a:defRPr/>
            </a:pPr>
            <a:endParaRPr lang="de-CH" altLang="de-DE" sz="3200" dirty="0" smtClean="0">
              <a:solidFill>
                <a:srgbClr val="697D91"/>
              </a:solidFill>
              <a:latin typeface="Lucida Sans" charset="0"/>
              <a:ea typeface="Lucida Sans" charset="0"/>
              <a:cs typeface="Lucida Sans" charset="0"/>
            </a:endParaRPr>
          </a:p>
          <a:p>
            <a:r>
              <a:rPr lang="de-CH" sz="3200" dirty="0" err="1" smtClean="0">
                <a:latin typeface="Lucida Sans" charset="0"/>
                <a:ea typeface="Lucida Sans" charset="0"/>
                <a:cs typeface="Lucida Sans" charset="0"/>
              </a:rPr>
              <a:t>Fdfdfdf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Fdfdfdf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Dfdf</a:t>
            </a:r>
            <a:endParaRPr lang="de-CH" sz="3200" dirty="0" smtClean="0">
              <a:latin typeface="Lucida Sans" charset="0"/>
              <a:ea typeface="Lucida Sans" charset="0"/>
              <a:cs typeface="Lucida Sans" charset="0"/>
            </a:endParaRPr>
          </a:p>
          <a:p>
            <a:r>
              <a:rPr lang="de-CH" sz="3200" dirty="0" err="1" smtClean="0">
                <a:latin typeface="Lucida Sans" charset="0"/>
                <a:ea typeface="Lucida Sans" charset="0"/>
                <a:cs typeface="Lucida Sans" charset="0"/>
              </a:rPr>
              <a:t>Dfdf</a:t>
            </a:r>
            <a:endParaRPr lang="de-CH" sz="3200" dirty="0">
              <a:latin typeface="Lucida Sans" charset="0"/>
              <a:ea typeface="Lucida Sans" charset="0"/>
              <a:cs typeface="Lucida Sans" charset="0"/>
            </a:endParaRPr>
          </a:p>
        </p:txBody>
      </p:sp>
    </p:spTree>
    <p:extLst>
      <p:ext uri="{BB962C8B-B14F-4D97-AF65-F5344CB8AC3E}">
        <p14:creationId xmlns:p14="http://schemas.microsoft.com/office/powerpoint/2010/main" val="192655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TotalTime>
  <Words>298</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Lucida Grande</vt:lpstr>
      <vt:lpstr>Lucida Sans</vt:lpstr>
      <vt:lpstr>MS PGothic</vt:lpstr>
      <vt:lpstr>ＭＳ Ｐゴシック</vt:lpstr>
      <vt:lpstr>Arial</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Martin Schmidli</cp:lastModifiedBy>
  <cp:revision>41</cp:revision>
  <cp:lastPrinted>2014-04-10T14:38:53Z</cp:lastPrinted>
  <dcterms:created xsi:type="dcterms:W3CDTF">2014-04-01T09:39:32Z</dcterms:created>
  <dcterms:modified xsi:type="dcterms:W3CDTF">2018-01-02T22:48:25Z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