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74" autoAdjust="0"/>
  </p:normalViewPr>
  <p:slideViewPr>
    <p:cSldViewPr snapToGrid="0" snapToObjects="1">
      <p:cViewPr>
        <p:scale>
          <a:sx n="41" d="100"/>
          <a:sy n="41" d="100"/>
        </p:scale>
        <p:origin x="696" y="11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timing>
    <p:tnLst>
      <p:par>
        <p:cTn id="1" dur="indefinite" restart="never" nodeType="tmRoot"/>
      </p:par>
    </p:tnLst>
  </p:timing>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890545" cy="1323439"/>
          </a:xfrm>
          <a:prstGeom prst="rect">
            <a:avLst/>
          </a:prstGeom>
          <a:noFill/>
        </p:spPr>
        <p:txBody>
          <a:bodyPr wrap="none" lIns="72000" tIns="72000" rIns="72000" bIns="72000" rtlCol="0">
            <a:noAutofit/>
          </a:bodyPr>
          <a:lstStyle/>
          <a:p>
            <a:pPr algn="ctr"/>
            <a:r>
              <a:rPr lang="de-CH" sz="7200" b="1" dirty="0" smtClean="0">
                <a:latin typeface="Calibri" charset="0"/>
                <a:ea typeface="Calibri" charset="0"/>
                <a:cs typeface="Calibri" charset="0"/>
              </a:rPr>
              <a:t>ATAS</a:t>
            </a:r>
            <a:r>
              <a:rPr lang="de-CH" sz="7200" dirty="0" smtClean="0">
                <a:latin typeface="Calibri" charset="0"/>
                <a:ea typeface="Calibri" charset="0"/>
                <a:cs typeface="Calibri" charset="0"/>
              </a:rPr>
              <a:t> </a:t>
            </a:r>
            <a:r>
              <a:rPr lang="de-CH" sz="7200" dirty="0">
                <a:latin typeface="Calibri" charset="0"/>
                <a:ea typeface="Calibri" charset="0"/>
                <a:cs typeface="Calibri" charset="0"/>
              </a:rPr>
              <a:t>Alpinist Tracking &amp; </a:t>
            </a:r>
            <a:r>
              <a:rPr lang="de-CH" sz="7200" dirty="0" err="1" smtClean="0">
                <a:latin typeface="Calibri" charset="0"/>
                <a:ea typeface="Calibri" charset="0"/>
                <a:cs typeface="Calibri" charset="0"/>
              </a:rPr>
              <a:t>Alerting</a:t>
            </a:r>
            <a:r>
              <a:rPr lang="de-CH" sz="7200" dirty="0" smtClean="0">
                <a:latin typeface="Calibri" charset="0"/>
                <a:ea typeface="Calibri" charset="0"/>
                <a:cs typeface="Calibri" charset="0"/>
              </a:rPr>
              <a:t> </a:t>
            </a:r>
            <a:r>
              <a:rPr lang="de-CH" sz="7200" dirty="0">
                <a:latin typeface="Calibri" charset="0"/>
                <a:ea typeface="Calibri" charset="0"/>
                <a:cs typeface="Calibri" charset="0"/>
              </a:rPr>
              <a:t>System</a:t>
            </a:r>
          </a:p>
          <a:p>
            <a:pPr algn="ctr"/>
            <a:endParaRPr lang="de-CH" sz="7200" dirty="0">
              <a:latin typeface="Calibri" charset="0"/>
              <a:ea typeface="Calibri" charset="0"/>
              <a:cs typeface="Calibri" charset="0"/>
            </a:endParaRPr>
          </a:p>
        </p:txBody>
      </p:sp>
      <p:graphicFrame>
        <p:nvGraphicFramePr>
          <p:cNvPr id="7" name="Tabelle 6"/>
          <p:cNvGraphicFramePr>
            <a:graphicFrameLocks noGrp="1"/>
          </p:cNvGraphicFramePr>
          <p:nvPr>
            <p:extLst>
              <p:ext uri="{D42A27DB-BD31-4B8C-83A1-F6EECF244321}">
                <p14:modId xmlns:p14="http://schemas.microsoft.com/office/powerpoint/2010/main" val="1956734481"/>
              </p:ext>
            </p:extLst>
          </p:nvPr>
        </p:nvGraphicFramePr>
        <p:xfrm>
          <a:off x="22147149" y="18414123"/>
          <a:ext cx="7508371" cy="2225040"/>
        </p:xfrm>
        <a:graphic>
          <a:graphicData uri="http://schemas.openxmlformats.org/drawingml/2006/table">
            <a:tbl>
              <a:tblPr firstRow="1" bandRow="1">
                <a:tableStyleId>{5940675A-B579-460E-94D1-54222C63F5DA}</a:tableStyleId>
              </a:tblPr>
              <a:tblGrid>
                <a:gridCol w="2887203"/>
                <a:gridCol w="4621168"/>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smtClean="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Martin Schmidli</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Dozent:</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Mohamed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Mokdad</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Daniel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Voisard</a:t>
                      </a: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a:t>
                      </a:r>
                      <a:b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BAKOM</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smtClean="0">
                <a:solidFill>
                  <a:srgbClr val="697D91"/>
                </a:solidFill>
                <a:latin typeface="Lucida Sans" charset="0"/>
                <a:ea typeface="Lucida Sans" charset="0"/>
                <a:cs typeface="Lucida Sans" charset="0"/>
              </a:rPr>
              <a:t>Bachelor Thesis 2018	Studiengang Informatik</a:t>
            </a:r>
            <a:endParaRPr lang="de-CH" sz="3200" dirty="0">
              <a:solidFill>
                <a:srgbClr val="697D91"/>
              </a:solidFill>
              <a:latin typeface="Lucida Sans" charset="0"/>
              <a:ea typeface="Lucida Sans" charset="0"/>
              <a:cs typeface="Lucida Sans" charset="0"/>
            </a:endParaRPr>
          </a:p>
        </p:txBody>
      </p:sp>
      <p:sp>
        <p:nvSpPr>
          <p:cNvPr id="6" name="Textfeld 5"/>
          <p:cNvSpPr txBox="1"/>
          <p:nvPr/>
        </p:nvSpPr>
        <p:spPr>
          <a:xfrm>
            <a:off x="898776" y="896767"/>
            <a:ext cx="8845847" cy="7325082"/>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Einleitung</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altLang="de-DE" sz="3200" dirty="0" smtClean="0">
                <a:latin typeface="Lucida Sans" charset="0"/>
                <a:ea typeface="Lucida Sans" charset="0"/>
                <a:cs typeface="Lucida Sans" charset="0"/>
              </a:rPr>
              <a:t>Viele Bereiche des öffentlichen Lebens wurden durch die digitale Revolution transformiert. Waschmaschinen werden intelligent, Roboter putzen das Haus, Autos fahren selbstständig. Das Thema </a:t>
            </a:r>
            <a:r>
              <a:rPr lang="de-CH" altLang="de-DE" sz="3200" dirty="0" err="1" smtClean="0">
                <a:latin typeface="Lucida Sans" charset="0"/>
                <a:ea typeface="Lucida Sans" charset="0"/>
                <a:cs typeface="Lucida Sans" charset="0"/>
              </a:rPr>
              <a:t>IoT</a:t>
            </a:r>
            <a:r>
              <a:rPr lang="de-CH" altLang="de-DE" sz="3200" dirty="0" smtClean="0">
                <a:latin typeface="Lucida Sans" charset="0"/>
                <a:ea typeface="Lucida Sans" charset="0"/>
                <a:cs typeface="Lucida Sans" charset="0"/>
              </a:rPr>
              <a:t> und Mobile Computing sind allgegenwärtig. Was aber passiert in der Bergwelt? Im </a:t>
            </a:r>
            <a:r>
              <a:rPr lang="de-CH" altLang="de-DE" sz="3200" dirty="0">
                <a:latin typeface="Lucida Sans" charset="0"/>
                <a:ea typeface="Lucida Sans" charset="0"/>
                <a:cs typeface="Lucida Sans" charset="0"/>
              </a:rPr>
              <a:t>Jahr 2016 kam es zu über 2800 Unfällen </a:t>
            </a:r>
            <a:r>
              <a:rPr lang="de-CH" altLang="de-DE" sz="3200" dirty="0" smtClean="0">
                <a:latin typeface="Lucida Sans" charset="0"/>
                <a:ea typeface="Lucida Sans" charset="0"/>
                <a:cs typeface="Lucida Sans" charset="0"/>
              </a:rPr>
              <a:t>in </a:t>
            </a:r>
            <a:r>
              <a:rPr lang="de-CH" altLang="de-DE" sz="3200" dirty="0">
                <a:latin typeface="Lucida Sans" charset="0"/>
                <a:ea typeface="Lucida Sans" charset="0"/>
                <a:cs typeface="Lucida Sans" charset="0"/>
              </a:rPr>
              <a:t>den Schweizer </a:t>
            </a:r>
            <a:r>
              <a:rPr lang="de-CH" altLang="de-DE" sz="3200" dirty="0" smtClean="0">
                <a:latin typeface="Lucida Sans" charset="0"/>
                <a:ea typeface="Lucida Sans" charset="0"/>
                <a:cs typeface="Lucida Sans" charset="0"/>
              </a:rPr>
              <a:t>Bergen</a:t>
            </a:r>
            <a:r>
              <a:rPr lang="de-CH" altLang="de-DE" sz="3200" dirty="0" smtClean="0">
                <a:latin typeface="Lucida Sans" charset="0"/>
                <a:ea typeface="Lucida Sans" charset="0"/>
                <a:cs typeface="Lucida Sans" charset="0"/>
              </a:rPr>
              <a:t>. </a:t>
            </a:r>
            <a:r>
              <a:rPr lang="de-CH" altLang="de-DE" sz="3200" dirty="0">
                <a:latin typeface="Lucida Sans" charset="0"/>
                <a:ea typeface="Lucida Sans" charset="0"/>
                <a:cs typeface="Lucida Sans" charset="0"/>
              </a:rPr>
              <a:t>Viele Personen wurden verletzt, 178 endeten sogar </a:t>
            </a:r>
            <a:r>
              <a:rPr lang="de-CH" altLang="de-DE" sz="3200" dirty="0" smtClean="0">
                <a:latin typeface="Lucida Sans" charset="0"/>
                <a:ea typeface="Lucida Sans" charset="0"/>
                <a:cs typeface="Lucida Sans" charset="0"/>
              </a:rPr>
              <a:t>tödlich. Welche </a:t>
            </a:r>
            <a:r>
              <a:rPr lang="de-CH" altLang="de-DE" sz="3200" dirty="0">
                <a:latin typeface="Lucida Sans" charset="0"/>
                <a:ea typeface="Lucida Sans" charset="0"/>
                <a:cs typeface="Lucida Sans" charset="0"/>
              </a:rPr>
              <a:t>Fortschritte sind zu erwarten um in der Bergwelt das Risiko zu minimieren</a:t>
            </a:r>
            <a:r>
              <a:rPr lang="de-CH" altLang="de-DE" sz="3200" dirty="0" smtClean="0">
                <a:latin typeface="Lucida Sans" charset="0"/>
                <a:ea typeface="Lucida Sans" charset="0"/>
                <a:cs typeface="Lucida Sans" charset="0"/>
              </a:rPr>
              <a:t>?</a:t>
            </a:r>
            <a:endParaRPr lang="de-CH" altLang="de-DE" sz="3200" dirty="0">
              <a:latin typeface="Lucida Sans" charset="0"/>
              <a:ea typeface="Lucida Sans" charset="0"/>
              <a:cs typeface="Lucida Sans" charset="0"/>
            </a:endParaRPr>
          </a:p>
        </p:txBody>
      </p:sp>
      <p:sp>
        <p:nvSpPr>
          <p:cNvPr id="10" name="Textfeld 9"/>
          <p:cNvSpPr txBox="1"/>
          <p:nvPr/>
        </p:nvSpPr>
        <p:spPr>
          <a:xfrm>
            <a:off x="898776" y="8510589"/>
            <a:ext cx="8845847" cy="7817525"/>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Projektidee</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r>
              <a:rPr lang="de-CH" sz="3200" dirty="0">
                <a:latin typeface="Lucida Sans" charset="0"/>
                <a:ea typeface="Lucida Sans" charset="0"/>
                <a:cs typeface="Lucida Sans" charset="0"/>
              </a:rPr>
              <a:t>Stellen Sie sich ein kleines mobiles Gerät </a:t>
            </a:r>
            <a:r>
              <a:rPr lang="de-CH" sz="3200" dirty="0" smtClean="0">
                <a:latin typeface="Lucida Sans" charset="0"/>
                <a:ea typeface="Lucida Sans" charset="0"/>
                <a:cs typeface="Lucida Sans" charset="0"/>
              </a:rPr>
              <a:t>vor (</a:t>
            </a:r>
            <a:r>
              <a:rPr lang="de-CH" sz="3200" b="1" dirty="0" smtClean="0">
                <a:latin typeface="Lucida Sans" charset="0"/>
                <a:ea typeface="Lucida Sans" charset="0"/>
                <a:cs typeface="Lucida Sans" charset="0"/>
              </a:rPr>
              <a:t>Tracker</a:t>
            </a:r>
            <a:r>
              <a:rPr lang="de-CH" sz="3200" dirty="0" smtClean="0">
                <a:latin typeface="Lucida Sans" charset="0"/>
                <a:ea typeface="Lucida Sans" charset="0"/>
                <a:cs typeface="Lucida Sans" charset="0"/>
              </a:rPr>
              <a:t>), </a:t>
            </a:r>
            <a:r>
              <a:rPr lang="de-CH" sz="3200" dirty="0">
                <a:latin typeface="Lucida Sans" charset="0"/>
                <a:ea typeface="Lucida Sans" charset="0"/>
                <a:cs typeface="Lucida Sans" charset="0"/>
              </a:rPr>
              <a:t>welches </a:t>
            </a:r>
            <a:r>
              <a:rPr lang="de-CH" sz="3200" dirty="0" smtClean="0">
                <a:latin typeface="Lucida Sans" charset="0"/>
                <a:ea typeface="Lucida Sans" charset="0"/>
                <a:cs typeface="Lucida Sans" charset="0"/>
              </a:rPr>
              <a:t>Skifahrern, Wanderer </a:t>
            </a:r>
            <a:r>
              <a:rPr lang="de-CH" sz="3200" dirty="0">
                <a:latin typeface="Lucida Sans" charset="0"/>
                <a:ea typeface="Lucida Sans" charset="0"/>
                <a:cs typeface="Lucida Sans" charset="0"/>
              </a:rPr>
              <a:t>usw. abgegeben werden kann. Das Gerät sendet die Position der </a:t>
            </a:r>
            <a:r>
              <a:rPr lang="de-CH" sz="3200" dirty="0" smtClean="0">
                <a:latin typeface="Lucida Sans" charset="0"/>
                <a:ea typeface="Lucida Sans" charset="0"/>
                <a:cs typeface="Lucida Sans" charset="0"/>
              </a:rPr>
              <a:t>Person an </a:t>
            </a:r>
            <a:r>
              <a:rPr lang="de-CH" sz="3200" dirty="0">
                <a:latin typeface="Lucida Sans" charset="0"/>
                <a:ea typeface="Lucida Sans" charset="0"/>
                <a:cs typeface="Lucida Sans" charset="0"/>
              </a:rPr>
              <a:t>einen </a:t>
            </a:r>
            <a:r>
              <a:rPr lang="de-CH" sz="3200" dirty="0" smtClean="0">
                <a:latin typeface="Lucida Sans" charset="0"/>
                <a:ea typeface="Lucida Sans" charset="0"/>
                <a:cs typeface="Lucida Sans" charset="0"/>
              </a:rPr>
              <a:t>Empfänger (</a:t>
            </a:r>
            <a:r>
              <a:rPr lang="de-CH" sz="3200" b="1" dirty="0" smtClean="0">
                <a:latin typeface="Lucida Sans" charset="0"/>
                <a:ea typeface="Lucida Sans" charset="0"/>
                <a:cs typeface="Lucida Sans" charset="0"/>
              </a:rPr>
              <a:t>Gateway</a:t>
            </a:r>
            <a:r>
              <a:rPr lang="de-CH" sz="3200" dirty="0">
                <a:latin typeface="Lucida Sans" charset="0"/>
                <a:ea typeface="Lucida Sans" charset="0"/>
                <a:cs typeface="Lucida Sans" charset="0"/>
              </a:rPr>
              <a:t>). Der Gateway wird bei der Talstation oder im nächsten Bergdorf montiert. Der Gateway sendet die empfangenen Daten an eine zentrale Stelle (</a:t>
            </a:r>
            <a:r>
              <a:rPr lang="de-CH" sz="3200" b="1" dirty="0">
                <a:latin typeface="Lucida Sans" charset="0"/>
                <a:ea typeface="Lucida Sans" charset="0"/>
                <a:cs typeface="Lucida Sans" charset="0"/>
              </a:rPr>
              <a:t>Broker</a:t>
            </a:r>
            <a:r>
              <a:rPr lang="de-CH" sz="3200" dirty="0">
                <a:latin typeface="Lucida Sans" charset="0"/>
                <a:ea typeface="Lucida Sans" charset="0"/>
                <a:cs typeface="Lucida Sans" charset="0"/>
              </a:rPr>
              <a:t>). Die Administratoren des Systems, beispielsweise die </a:t>
            </a:r>
            <a:r>
              <a:rPr lang="de-CH" sz="3200" dirty="0" err="1">
                <a:latin typeface="Lucida Sans" charset="0"/>
                <a:ea typeface="Lucida Sans" charset="0"/>
                <a:cs typeface="Lucida Sans" charset="0"/>
              </a:rPr>
              <a:t>Rega</a:t>
            </a:r>
            <a:r>
              <a:rPr lang="de-CH" sz="3200" dirty="0">
                <a:latin typeface="Lucida Sans" charset="0"/>
                <a:ea typeface="Lucida Sans" charset="0"/>
                <a:cs typeface="Lucida Sans" charset="0"/>
              </a:rPr>
              <a:t>, können über eine Webseite </a:t>
            </a:r>
            <a:r>
              <a:rPr lang="de-CH" sz="3200" dirty="0" smtClean="0">
                <a:latin typeface="Lucida Sans" charset="0"/>
                <a:ea typeface="Lucida Sans" charset="0"/>
                <a:cs typeface="Lucida Sans" charset="0"/>
              </a:rPr>
              <a:t>(</a:t>
            </a:r>
            <a:r>
              <a:rPr lang="de-CH" sz="3200" b="1" dirty="0" smtClean="0">
                <a:latin typeface="Lucida Sans" charset="0"/>
                <a:ea typeface="Lucida Sans" charset="0"/>
                <a:cs typeface="Lucida Sans" charset="0"/>
              </a:rPr>
              <a:t>Atas-Web)</a:t>
            </a:r>
            <a:r>
              <a:rPr lang="de-CH" sz="3200" dirty="0" smtClean="0">
                <a:latin typeface="Lucida Sans" charset="0"/>
                <a:ea typeface="Lucida Sans" charset="0"/>
                <a:cs typeface="Lucida Sans" charset="0"/>
              </a:rPr>
              <a:t> </a:t>
            </a:r>
            <a:r>
              <a:rPr lang="de-CH" sz="3200" dirty="0">
                <a:latin typeface="Lucida Sans" charset="0"/>
                <a:ea typeface="Lucida Sans" charset="0"/>
                <a:cs typeface="Lucida Sans" charset="0"/>
              </a:rPr>
              <a:t>die aktuelle Position der Personen in den Bergen mitverfolgen und überwachen</a:t>
            </a:r>
            <a:r>
              <a:rPr lang="de-CH" sz="3200" dirty="0" smtClean="0">
                <a:latin typeface="Lucida Sans" charset="0"/>
                <a:ea typeface="Lucida Sans" charset="0"/>
                <a:cs typeface="Lucida Sans" charset="0"/>
              </a:rPr>
              <a:t>.</a:t>
            </a:r>
            <a:endParaRPr lang="de-CH" sz="3200" dirty="0">
              <a:latin typeface="Lucida Sans" charset="0"/>
              <a:ea typeface="Lucida Sans" charset="0"/>
              <a:cs typeface="Lucida Sans" charset="0"/>
            </a:endParaRPr>
          </a:p>
        </p:txBody>
      </p:sp>
      <p:sp>
        <p:nvSpPr>
          <p:cNvPr id="13" name="Textfeld 9"/>
          <p:cNvSpPr txBox="1"/>
          <p:nvPr/>
        </p:nvSpPr>
        <p:spPr>
          <a:xfrm>
            <a:off x="10107719" y="896767"/>
            <a:ext cx="8845847" cy="3539430"/>
          </a:xfrm>
          <a:prstGeom prst="rect">
            <a:avLst/>
          </a:prstGeom>
          <a:noFill/>
        </p:spPr>
        <p:txBody>
          <a:bodyPr wrap="square" rtlCol="0">
            <a:spAutoFit/>
          </a:bodyPr>
          <a:lstStyle/>
          <a:p>
            <a:pPr algn="just"/>
            <a:r>
              <a:rPr lang="de-CH" sz="3200" dirty="0">
                <a:latin typeface="Lucida Sans" charset="0"/>
                <a:ea typeface="Lucida Sans" charset="0"/>
                <a:cs typeface="Lucida Sans" charset="0"/>
              </a:rPr>
              <a:t>Bewegt sich ein Tracker in eine Gefahrenzone, bspw. mit </a:t>
            </a:r>
            <a:r>
              <a:rPr lang="de-CH" sz="3200" dirty="0" smtClean="0">
                <a:latin typeface="Lucida Sans" charset="0"/>
                <a:ea typeface="Lucida Sans" charset="0"/>
                <a:cs typeface="Lucida Sans" charset="0"/>
              </a:rPr>
              <a:t>erhöhter </a:t>
            </a:r>
            <a:r>
              <a:rPr lang="de-CH" sz="3200" dirty="0">
                <a:latin typeface="Lucida Sans" charset="0"/>
                <a:ea typeface="Lucida Sans" charset="0"/>
                <a:cs typeface="Lucida Sans" charset="0"/>
              </a:rPr>
              <a:t>Lawinengefahr, wird dies von einem im Hintergrund agierende Service </a:t>
            </a:r>
            <a:r>
              <a:rPr lang="de-CH" sz="3200" dirty="0" smtClean="0">
                <a:latin typeface="Lucida Sans" charset="0"/>
                <a:ea typeface="Lucida Sans" charset="0"/>
                <a:cs typeface="Lucida Sans" charset="0"/>
              </a:rPr>
              <a:t>(</a:t>
            </a:r>
            <a:r>
              <a:rPr lang="de-CH" sz="3200" b="1" dirty="0" smtClean="0">
                <a:latin typeface="Lucida Sans" charset="0"/>
                <a:ea typeface="Lucida Sans" charset="0"/>
                <a:cs typeface="Lucida Sans" charset="0"/>
              </a:rPr>
              <a:t>Atas-Service</a:t>
            </a:r>
            <a:r>
              <a:rPr lang="de-CH" sz="3200" dirty="0" smtClean="0">
                <a:latin typeface="Lucida Sans" charset="0"/>
                <a:ea typeface="Lucida Sans" charset="0"/>
                <a:cs typeface="Lucida Sans" charset="0"/>
              </a:rPr>
              <a:t>) </a:t>
            </a:r>
            <a:r>
              <a:rPr lang="de-CH" sz="3200" dirty="0">
                <a:latin typeface="Lucida Sans" charset="0"/>
                <a:ea typeface="Lucida Sans" charset="0"/>
                <a:cs typeface="Lucida Sans" charset="0"/>
              </a:rPr>
              <a:t>erkannt. Der User wird daraufhin akustisch wie auch visuell über die Gefahr alarmiert</a:t>
            </a:r>
            <a:r>
              <a:rPr lang="de-CH" sz="3200" dirty="0" smtClean="0">
                <a:latin typeface="Lucida Sans" charset="0"/>
                <a:ea typeface="Lucida Sans" charset="0"/>
                <a:cs typeface="Lucida Sans" charset="0"/>
              </a:rPr>
              <a:t>.</a:t>
            </a:r>
          </a:p>
        </p:txBody>
      </p:sp>
      <p:sp>
        <p:nvSpPr>
          <p:cNvPr id="14" name="Textfeld 9"/>
          <p:cNvSpPr txBox="1"/>
          <p:nvPr/>
        </p:nvSpPr>
        <p:spPr>
          <a:xfrm>
            <a:off x="20208195" y="892907"/>
            <a:ext cx="8845847" cy="5355312"/>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Ziele</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altLang="de-DE" sz="3200" dirty="0" smtClean="0">
                <a:latin typeface="Lucida Sans" pitchFamily="34" charset="0"/>
              </a:rPr>
              <a:t>Es wurden zwei Ziele definiert. Erstens war es </a:t>
            </a:r>
            <a:r>
              <a:rPr lang="de-CH" altLang="de-DE" sz="3200" dirty="0">
                <a:latin typeface="Lucida Sans" pitchFamily="34" charset="0"/>
              </a:rPr>
              <a:t>zu prüfen, </a:t>
            </a:r>
            <a:r>
              <a:rPr lang="de-CH" altLang="de-DE" sz="3200" dirty="0" smtClean="0">
                <a:latin typeface="Lucida Sans" pitchFamily="34" charset="0"/>
              </a:rPr>
              <a:t>ob das vorgängig konstruierte ATAS System praxistauglich ist. </a:t>
            </a:r>
            <a:r>
              <a:rPr lang="de-CH" altLang="de-DE" sz="3200" dirty="0">
                <a:latin typeface="Lucida Sans" pitchFamily="34" charset="0"/>
              </a:rPr>
              <a:t>Zweitens sollte die Hardware des </a:t>
            </a:r>
            <a:r>
              <a:rPr lang="de-CH" altLang="de-DE" sz="3200" dirty="0" err="1">
                <a:latin typeface="Lucida Sans" pitchFamily="34" charset="0"/>
              </a:rPr>
              <a:t>Trackers</a:t>
            </a:r>
            <a:r>
              <a:rPr lang="de-CH" altLang="de-DE" sz="3200" dirty="0">
                <a:latin typeface="Lucida Sans" pitchFamily="34" charset="0"/>
              </a:rPr>
              <a:t> verbessert </a:t>
            </a:r>
            <a:r>
              <a:rPr lang="de-CH" altLang="de-DE" sz="3200" dirty="0" smtClean="0">
                <a:latin typeface="Lucida Sans" pitchFamily="34" charset="0"/>
              </a:rPr>
              <a:t>werden. Es wurden diverse Tests durchgeführt, um die Hardware wie auch die </a:t>
            </a:r>
            <a:r>
              <a:rPr lang="de-CH" altLang="de-DE" sz="3200" dirty="0">
                <a:latin typeface="Lucida Sans" pitchFamily="34" charset="0"/>
              </a:rPr>
              <a:t>Z</a:t>
            </a:r>
            <a:r>
              <a:rPr lang="de-CH" altLang="de-DE" sz="3200" dirty="0" smtClean="0">
                <a:latin typeface="Lucida Sans" pitchFamily="34" charset="0"/>
              </a:rPr>
              <a:t>uverlässigkeit der Datenübertragung genauer zu testen.</a:t>
            </a:r>
            <a:endParaRPr lang="de-CH" altLang="de-DE" sz="3200" dirty="0">
              <a:latin typeface="Lucida Sans" pitchFamily="34" charset="0"/>
            </a:endParaRPr>
          </a:p>
        </p:txBody>
      </p:sp>
      <p:sp>
        <p:nvSpPr>
          <p:cNvPr id="15" name="Textfeld 9"/>
          <p:cNvSpPr txBox="1"/>
          <p:nvPr/>
        </p:nvSpPr>
        <p:spPr>
          <a:xfrm>
            <a:off x="20208195" y="6550854"/>
            <a:ext cx="8845847" cy="5355312"/>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Ergebnisse</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r>
              <a:rPr lang="de-CH" sz="3200" dirty="0" smtClean="0">
                <a:latin typeface="Lucida Sans" charset="0"/>
                <a:ea typeface="Lucida Sans" charset="0"/>
                <a:cs typeface="Lucida Sans" charset="0"/>
              </a:rPr>
              <a:t>Das System erfüllte seine Aufgabe in den definierten Tests erwartungsgemäss</a:t>
            </a:r>
            <a:r>
              <a:rPr lang="de-CH" sz="3200" dirty="0" smtClean="0">
                <a:latin typeface="Lucida Sans" charset="0"/>
                <a:ea typeface="Lucida Sans" charset="0"/>
                <a:cs typeface="Lucida Sans" charset="0"/>
              </a:rPr>
              <a:t>. An einigen Positionen konnte keine Übertragung durchgeführt werden. Hindernisse zwischen Tracker und Gateway blockierten die Übertragung komplett. Mit dem Einsatz von mehr Gateways würde sich diese Situation verbessern.</a:t>
            </a:r>
            <a:endParaRPr lang="de-CH" sz="3200" dirty="0">
              <a:latin typeface="Lucida Sans" charset="0"/>
              <a:ea typeface="Lucida Sans" charset="0"/>
              <a:cs typeface="Lucida Sans" charset="0"/>
            </a:endParaRPr>
          </a:p>
        </p:txBody>
      </p:sp>
      <p:sp>
        <p:nvSpPr>
          <p:cNvPr id="4" name="TextBox 3"/>
          <p:cNvSpPr txBox="1"/>
          <p:nvPr/>
        </p:nvSpPr>
        <p:spPr>
          <a:xfrm>
            <a:off x="10107717" y="16491156"/>
            <a:ext cx="9737383" cy="523220"/>
          </a:xfrm>
          <a:prstGeom prst="rect">
            <a:avLst/>
          </a:prstGeom>
          <a:noFill/>
        </p:spPr>
        <p:txBody>
          <a:bodyPr wrap="square" rtlCol="0">
            <a:spAutoFit/>
          </a:bodyPr>
          <a:lstStyle/>
          <a:p>
            <a:r>
              <a:rPr lang="de-CH" sz="2800" i="1" dirty="0" smtClean="0"/>
              <a:t>ATAS-Systemlandschaft</a:t>
            </a:r>
            <a:endParaRPr lang="de-CH" sz="2800" i="1" dirty="0"/>
          </a:p>
        </p:txBody>
      </p:sp>
      <p:sp>
        <p:nvSpPr>
          <p:cNvPr id="12" name="Textfeld 9"/>
          <p:cNvSpPr txBox="1"/>
          <p:nvPr/>
        </p:nvSpPr>
        <p:spPr>
          <a:xfrm>
            <a:off x="20208195" y="12194906"/>
            <a:ext cx="8845847" cy="5847755"/>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Zukunft</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sz="3200" dirty="0" smtClean="0">
                <a:latin typeface="Lucida Sans" charset="0"/>
                <a:ea typeface="Lucida Sans" charset="0"/>
                <a:cs typeface="Lucida Sans" charset="0"/>
              </a:rPr>
              <a:t>Die Zukunft dieses Systems in dieser Form ist fraglich. Die Datenübertragung eines solchen Systems muss sehr zuverlässig funktionieren. Alternative Technologien wie bspw. die Kommunikation per Satellit müssten als Ersatz für die Datenkommunikation zwischen Tracker und Broker in Betracht gezogen werden.</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717" y="4463260"/>
            <a:ext cx="9466848" cy="11866662"/>
          </a:xfrm>
          <a:prstGeom prst="rect">
            <a:avLst/>
          </a:prstGeom>
        </p:spPr>
      </p:pic>
    </p:spTree>
    <p:extLst>
      <p:ext uri="{BB962C8B-B14F-4D97-AF65-F5344CB8AC3E}">
        <p14:creationId xmlns:p14="http://schemas.microsoft.com/office/powerpoint/2010/main" val="192655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814</TotalTime>
  <Words>369</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Lucida Grande</vt:lpstr>
      <vt:lpstr>Lucida Sans</vt:lpstr>
      <vt:lpstr>MS PGothic</vt:lpstr>
      <vt:lpstr>ＭＳ Ｐゴシック</vt:lpstr>
      <vt:lpstr>Arial</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Martin Schmidli</cp:lastModifiedBy>
  <cp:revision>79</cp:revision>
  <cp:lastPrinted>2014-04-10T14:38:53Z</cp:lastPrinted>
  <dcterms:created xsi:type="dcterms:W3CDTF">2014-04-01T09:39:32Z</dcterms:created>
  <dcterms:modified xsi:type="dcterms:W3CDTF">2018-01-03T11:00:27Z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