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5" r:id="rId6"/>
    <p:sldId id="267" r:id="rId7"/>
    <p:sldId id="268" r:id="rId8"/>
    <p:sldId id="261" r:id="rId9"/>
    <p:sldId id="266" r:id="rId10"/>
    <p:sldId id="270" r:id="rId11"/>
    <p:sldId id="271" r:id="rId12"/>
    <p:sldId id="262" r:id="rId13"/>
    <p:sldId id="269" r:id="rId14"/>
    <p:sldId id="26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CCFA6C-6DC7-4F0B-9BB6-F02361BA5122}" v="1" dt="2019-04-17T13:41:03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660"/>
  </p:normalViewPr>
  <p:slideViewPr>
    <p:cSldViewPr snapToGrid="0">
      <p:cViewPr>
        <p:scale>
          <a:sx n="50" d="100"/>
          <a:sy n="50" d="100"/>
        </p:scale>
        <p:origin x="107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2D997-4647-442C-924D-B780A56A3F96}" type="datetimeFigureOut">
              <a:rPr lang="de-DE"/>
              <a:t>14.05.2019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A49D8-3147-4D1B-A0B6-7C3A2DF81D4B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79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47904/help/library/RecordLinkage/help/RLBigDataDedup-clas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127.0.0.1:47904/help/library/RecordLinkage/help/compare.linkage" TargetMode="External"/><Relationship Id="rId5" Type="http://schemas.openxmlformats.org/officeDocument/2006/relationships/hyperlink" Target="http://127.0.0.1:47904/help/library/RecordLinkage/help/compare.dedup" TargetMode="External"/><Relationship Id="rId4" Type="http://schemas.openxmlformats.org/officeDocument/2006/relationships/hyperlink" Target="http://127.0.0.1:47904/help/library/RecordLinkage/help/RLBigDataLinkage-clas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dirty="0"/>
              <a:t>Unterschied: </a:t>
            </a:r>
            <a:r>
              <a:rPr lang="de-DE" dirty="0" err="1"/>
              <a:t>RLBigDataDedup</a:t>
            </a:r>
            <a:r>
              <a:rPr lang="de-DE" dirty="0"/>
              <a:t> vs. </a:t>
            </a:r>
            <a:r>
              <a:rPr lang="de-DE" dirty="0" err="1"/>
              <a:t>Compare.dedup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dirty="0"/>
              <a:t>These </a:t>
            </a:r>
            <a:r>
              <a:rPr lang="de-DE" dirty="0" err="1"/>
              <a:t>functions</a:t>
            </a:r>
            <a:r>
              <a:rPr lang="de-DE" dirty="0"/>
              <a:t> </a:t>
            </a:r>
            <a:r>
              <a:rPr lang="de-DE" dirty="0" err="1"/>
              <a:t>act</a:t>
            </a:r>
            <a:r>
              <a:rPr lang="de-DE" dirty="0"/>
              <a:t> </a:t>
            </a:r>
            <a:r>
              <a:rPr lang="de-DE" dirty="0" err="1"/>
              <a:t>as</a:t>
            </a:r>
            <a:r>
              <a:rPr lang="de-DE" dirty="0"/>
              <a:t> </a:t>
            </a:r>
            <a:r>
              <a:rPr lang="de-DE" dirty="0" err="1"/>
              <a:t>constructors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S4 </a:t>
            </a:r>
            <a:r>
              <a:rPr lang="de-DE" dirty="0" err="1"/>
              <a:t>classes</a:t>
            </a:r>
            <a:r>
              <a:rPr lang="de-DE" dirty="0"/>
              <a:t> "</a:t>
            </a:r>
            <a:r>
              <a:rPr lang="de-DE" dirty="0">
                <a:hlinkClick r:id="rId3"/>
              </a:rPr>
              <a:t>RLBigDataDedup</a:t>
            </a:r>
            <a:r>
              <a:rPr lang="de-DE" dirty="0"/>
              <a:t>" and "</a:t>
            </a:r>
            <a:r>
              <a:rPr lang="de-DE" dirty="0">
                <a:hlinkClick r:id="rId4"/>
              </a:rPr>
              <a:t>RLBigDataLinkage</a:t>
            </a:r>
            <a:r>
              <a:rPr lang="de-DE" dirty="0"/>
              <a:t>". </a:t>
            </a:r>
            <a:r>
              <a:rPr lang="de-DE" dirty="0" err="1"/>
              <a:t>They</a:t>
            </a:r>
            <a:r>
              <a:rPr lang="de-DE" dirty="0"/>
              <a:t> </a:t>
            </a:r>
            <a:r>
              <a:rPr lang="de-DE" dirty="0" err="1"/>
              <a:t>make</a:t>
            </a:r>
            <a:r>
              <a:rPr lang="de-DE" dirty="0"/>
              <a:t> </a:t>
            </a:r>
            <a:r>
              <a:rPr lang="de-DE" dirty="0" err="1"/>
              <a:t>up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initial </a:t>
            </a:r>
            <a:r>
              <a:rPr lang="de-DE" dirty="0" err="1"/>
              <a:t>stage</a:t>
            </a:r>
            <a:r>
              <a:rPr lang="de-DE" dirty="0"/>
              <a:t> in a </a:t>
            </a:r>
            <a:r>
              <a:rPr lang="de-DE" dirty="0" err="1"/>
              <a:t>Record</a:t>
            </a:r>
            <a:r>
              <a:rPr lang="de-DE" dirty="0"/>
              <a:t> </a:t>
            </a:r>
            <a:r>
              <a:rPr lang="de-DE" dirty="0" err="1"/>
              <a:t>Linkage</a:t>
            </a:r>
            <a:r>
              <a:rPr lang="de-DE" dirty="0"/>
              <a:t> </a:t>
            </a:r>
            <a:r>
              <a:rPr lang="de-DE" dirty="0" err="1"/>
              <a:t>process</a:t>
            </a:r>
            <a:r>
              <a:rPr lang="de-DE" dirty="0"/>
              <a:t> </a:t>
            </a:r>
            <a:r>
              <a:rPr lang="de-DE" dirty="0" err="1"/>
              <a:t>using</a:t>
            </a:r>
            <a:r>
              <a:rPr lang="de-DE" dirty="0"/>
              <a:t> large </a:t>
            </a:r>
            <a:r>
              <a:rPr lang="de-DE" dirty="0" err="1"/>
              <a:t>data</a:t>
            </a:r>
            <a:r>
              <a:rPr lang="de-DE" dirty="0"/>
              <a:t> </a:t>
            </a:r>
            <a:r>
              <a:rPr lang="de-DE" dirty="0" err="1"/>
              <a:t>sets</a:t>
            </a:r>
            <a:r>
              <a:rPr lang="de-DE" dirty="0"/>
              <a:t> (&gt;= 1.000.000 </a:t>
            </a:r>
            <a:r>
              <a:rPr lang="de-DE" dirty="0" err="1"/>
              <a:t>record</a:t>
            </a:r>
            <a:r>
              <a:rPr lang="de-DE" dirty="0"/>
              <a:t> </a:t>
            </a:r>
            <a:r>
              <a:rPr lang="de-DE" dirty="0" err="1"/>
              <a:t>pairs</a:t>
            </a:r>
            <a:r>
              <a:rPr lang="de-DE" dirty="0"/>
              <a:t>) after </a:t>
            </a:r>
            <a:r>
              <a:rPr lang="de-DE" dirty="0" err="1"/>
              <a:t>possibly</a:t>
            </a:r>
            <a:r>
              <a:rPr lang="de-DE" dirty="0"/>
              <a:t> </a:t>
            </a:r>
            <a:r>
              <a:rPr lang="de-DE" dirty="0" err="1"/>
              <a:t>normalizing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. </a:t>
            </a:r>
            <a:r>
              <a:rPr lang="de-DE" dirty="0" err="1"/>
              <a:t>Two</a:t>
            </a:r>
            <a:r>
              <a:rPr lang="de-DE" dirty="0"/>
              <a:t> </a:t>
            </a:r>
            <a:r>
              <a:rPr lang="de-DE" dirty="0" err="1"/>
              <a:t>general</a:t>
            </a:r>
            <a:r>
              <a:rPr lang="de-DE" dirty="0"/>
              <a:t> </a:t>
            </a:r>
            <a:r>
              <a:rPr lang="de-DE" dirty="0" err="1"/>
              <a:t>scenarios</a:t>
            </a:r>
            <a:r>
              <a:rPr lang="de-DE" dirty="0"/>
              <a:t> </a:t>
            </a:r>
            <a:r>
              <a:rPr lang="de-DE" dirty="0" err="1"/>
              <a:t>are</a:t>
            </a:r>
            <a:r>
              <a:rPr lang="de-DE" dirty="0"/>
              <a:t> </a:t>
            </a:r>
            <a:r>
              <a:rPr lang="de-DE" dirty="0" err="1"/>
              <a:t>reflected</a:t>
            </a:r>
            <a:r>
              <a:rPr lang="de-DE" dirty="0"/>
              <a:t> </a:t>
            </a:r>
            <a:r>
              <a:rPr lang="de-DE" dirty="0" err="1"/>
              <a:t>by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dirty="0" err="1"/>
              <a:t>two</a:t>
            </a:r>
            <a:r>
              <a:rPr lang="de-DE" dirty="0"/>
              <a:t> </a:t>
            </a:r>
            <a:r>
              <a:rPr lang="de-DE" dirty="0" err="1"/>
              <a:t>functions</a:t>
            </a:r>
            <a:r>
              <a:rPr lang="de-DE" dirty="0"/>
              <a:t>: </a:t>
            </a:r>
            <a:r>
              <a:rPr lang="de-DE" dirty="0" err="1"/>
              <a:t>RLBigDataDedup</a:t>
            </a:r>
            <a:r>
              <a:rPr lang="de-DE" dirty="0"/>
              <a:t> </a:t>
            </a:r>
            <a:r>
              <a:rPr lang="de-DE" dirty="0" err="1"/>
              <a:t>works</a:t>
            </a:r>
            <a:r>
              <a:rPr lang="de-DE" dirty="0"/>
              <a:t> on a </a:t>
            </a:r>
            <a:r>
              <a:rPr lang="de-DE" dirty="0" err="1"/>
              <a:t>single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 </a:t>
            </a:r>
            <a:r>
              <a:rPr lang="de-DE" dirty="0" err="1"/>
              <a:t>set</a:t>
            </a:r>
            <a:r>
              <a:rPr lang="de-DE" dirty="0"/>
              <a:t> </a:t>
            </a:r>
            <a:r>
              <a:rPr lang="de-DE" dirty="0" err="1"/>
              <a:t>which</a:t>
            </a:r>
            <a:r>
              <a:rPr lang="de-DE" dirty="0"/>
              <a:t> </a:t>
            </a:r>
            <a:r>
              <a:rPr lang="de-DE" dirty="0" err="1"/>
              <a:t>is</a:t>
            </a:r>
            <a:r>
              <a:rPr lang="de-DE" dirty="0"/>
              <a:t> </a:t>
            </a:r>
            <a:r>
              <a:rPr lang="de-DE" dirty="0" err="1"/>
              <a:t>to</a:t>
            </a:r>
            <a:r>
              <a:rPr lang="de-DE" dirty="0"/>
              <a:t> </a:t>
            </a:r>
            <a:r>
              <a:rPr lang="de-DE" dirty="0" err="1"/>
              <a:t>be</a:t>
            </a:r>
            <a:r>
              <a:rPr lang="de-DE" dirty="0"/>
              <a:t> </a:t>
            </a:r>
            <a:r>
              <a:rPr lang="de-DE" dirty="0" err="1"/>
              <a:t>deduplicated</a:t>
            </a:r>
            <a:r>
              <a:rPr lang="de-DE" dirty="0"/>
              <a:t>, </a:t>
            </a:r>
            <a:r>
              <a:rPr lang="de-DE" dirty="0" err="1"/>
              <a:t>RLBigDataLinkage</a:t>
            </a:r>
            <a:r>
              <a:rPr lang="de-DE" dirty="0"/>
              <a:t> </a:t>
            </a:r>
            <a:r>
              <a:rPr lang="de-DE" dirty="0" err="1"/>
              <a:t>is</a:t>
            </a:r>
            <a:r>
              <a:rPr lang="de-DE" dirty="0"/>
              <a:t> </a:t>
            </a:r>
            <a:r>
              <a:rPr lang="de-DE" dirty="0" err="1"/>
              <a:t>intended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 err="1"/>
              <a:t>linking</a:t>
            </a:r>
            <a:r>
              <a:rPr lang="de-DE" dirty="0"/>
              <a:t> </a:t>
            </a:r>
            <a:r>
              <a:rPr lang="de-DE" dirty="0" err="1"/>
              <a:t>two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 </a:t>
            </a:r>
            <a:r>
              <a:rPr lang="de-DE" dirty="0" err="1"/>
              <a:t>sets</a:t>
            </a:r>
            <a:r>
              <a:rPr lang="de-DE" dirty="0"/>
              <a:t> </a:t>
            </a:r>
            <a:r>
              <a:rPr lang="de-DE" dirty="0" err="1"/>
              <a:t>together</a:t>
            </a:r>
            <a:r>
              <a:rPr lang="de-DE" dirty="0"/>
              <a:t>. </a:t>
            </a:r>
            <a:r>
              <a:rPr lang="de-DE" dirty="0" err="1"/>
              <a:t>Their</a:t>
            </a:r>
            <a:r>
              <a:rPr lang="de-DE" dirty="0"/>
              <a:t> </a:t>
            </a:r>
            <a:r>
              <a:rPr lang="de-DE" dirty="0" err="1"/>
              <a:t>usage</a:t>
            </a:r>
            <a:r>
              <a:rPr lang="de-DE" dirty="0"/>
              <a:t> </a:t>
            </a:r>
            <a:r>
              <a:rPr lang="de-DE" dirty="0" err="1"/>
              <a:t>follows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dirty="0" err="1"/>
              <a:t>functions</a:t>
            </a:r>
            <a:r>
              <a:rPr lang="de-DE" dirty="0">
                <a:hlinkClick r:id="rId5"/>
              </a:rPr>
              <a:t>compare.dedup</a:t>
            </a:r>
            <a:r>
              <a:rPr lang="de-DE" dirty="0"/>
              <a:t> and </a:t>
            </a:r>
            <a:r>
              <a:rPr lang="de-DE" dirty="0">
                <a:hlinkClick r:id="rId6"/>
              </a:rPr>
              <a:t>compare.linkage</a:t>
            </a:r>
            <a:r>
              <a:rPr lang="de-DE" dirty="0"/>
              <a:t>, </a:t>
            </a:r>
            <a:r>
              <a:rPr lang="de-DE" dirty="0" err="1"/>
              <a:t>which</a:t>
            </a:r>
            <a:r>
              <a:rPr lang="de-DE" dirty="0"/>
              <a:t> </a:t>
            </a:r>
            <a:r>
              <a:rPr lang="de-DE" dirty="0" err="1"/>
              <a:t>are</a:t>
            </a:r>
            <a:r>
              <a:rPr lang="de-DE" dirty="0"/>
              <a:t> </a:t>
            </a:r>
            <a:r>
              <a:rPr lang="de-DE" dirty="0" err="1"/>
              <a:t>recommended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 err="1"/>
              <a:t>smaller</a:t>
            </a:r>
            <a:r>
              <a:rPr lang="de-DE" dirty="0"/>
              <a:t> </a:t>
            </a:r>
            <a:r>
              <a:rPr lang="de-DE" dirty="0" err="1"/>
              <a:t>amounts</a:t>
            </a:r>
            <a:r>
              <a:rPr lang="de-DE" dirty="0"/>
              <a:t> </a:t>
            </a:r>
            <a:r>
              <a:rPr lang="de-DE" dirty="0" err="1"/>
              <a:t>of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, e.g. </a:t>
            </a:r>
            <a:r>
              <a:rPr lang="de-DE" dirty="0" err="1"/>
              <a:t>training</a:t>
            </a:r>
            <a:r>
              <a:rPr lang="de-DE" dirty="0"/>
              <a:t> </a:t>
            </a:r>
            <a:r>
              <a:rPr lang="de-DE" dirty="0" err="1"/>
              <a:t>sets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49D8-3147-4D1B-A0B6-7C3A2DF81D4B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979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Nur, </a:t>
            </a:r>
            <a:r>
              <a:rPr lang="en-GB" dirty="0" err="1"/>
              <a:t>wenn</a:t>
            </a:r>
            <a:r>
              <a:rPr lang="en-GB" dirty="0"/>
              <a:t> man </a:t>
            </a:r>
            <a:r>
              <a:rPr lang="en-GB" dirty="0" err="1"/>
              <a:t>epiClassify</a:t>
            </a:r>
            <a:r>
              <a:rPr lang="en-GB" dirty="0"/>
              <a:t> </a:t>
            </a:r>
            <a:r>
              <a:rPr lang="en-GB" dirty="0" err="1"/>
              <a:t>ausführt</a:t>
            </a:r>
            <a:r>
              <a:rPr lang="en-GB" dirty="0"/>
              <a:t>, </a:t>
            </a:r>
            <a:r>
              <a:rPr lang="en-GB" dirty="0" err="1"/>
              <a:t>kann</a:t>
            </a:r>
            <a:r>
              <a:rPr lang="en-GB" dirty="0"/>
              <a:t> man </a:t>
            </a:r>
            <a:r>
              <a:rPr lang="en-GB" dirty="0" err="1"/>
              <a:t>mit</a:t>
            </a:r>
            <a:r>
              <a:rPr lang="en-GB" dirty="0"/>
              <a:t> show </a:t>
            </a:r>
            <a:r>
              <a:rPr lang="en-GB" dirty="0" err="1"/>
              <a:t>selektieren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49D8-3147-4D1B-A0B6-7C3A2DF81D4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60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3200" dirty="0">
                <a:cs typeface="Calibri"/>
              </a:rPr>
              <a:t>Omar Besic, Thierry Schmidt, Chantal Zbinden</a:t>
            </a:r>
          </a:p>
          <a:p>
            <a:r>
              <a:rPr lang="de-DE" sz="3200" dirty="0">
                <a:cs typeface="Calibri"/>
              </a:rPr>
              <a:t>Vertiefung in R, 05.06.2019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de-DE" dirty="0" err="1">
                <a:solidFill>
                  <a:schemeClr val="bg2"/>
                </a:solidFill>
                <a:cs typeface="Calibri Light"/>
              </a:rPr>
              <a:t>getPairs</a:t>
            </a:r>
            <a:r>
              <a:rPr lang="de-DE" dirty="0">
                <a:solidFill>
                  <a:schemeClr val="bg2"/>
                </a:solidFill>
                <a:cs typeface="Calibri Light"/>
              </a:rPr>
              <a:t> {</a:t>
            </a:r>
            <a:r>
              <a:rPr lang="de-DE" dirty="0" err="1">
                <a:solidFill>
                  <a:schemeClr val="bg2"/>
                </a:solidFill>
                <a:cs typeface="Calibri Light"/>
              </a:rPr>
              <a:t>RecordLinkage</a:t>
            </a:r>
            <a:r>
              <a:rPr lang="de-DE" dirty="0">
                <a:solidFill>
                  <a:schemeClr val="bg2"/>
                </a:solidFill>
                <a:cs typeface="Calibri Light"/>
              </a:rPr>
              <a:t>}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8C52F-E26E-4F35-972A-D594E77F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False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matches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and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false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non-matches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D4DBB-B0B1-4FE4-9EE3-DB18BE42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Synonym homonym</a:t>
            </a:r>
          </a:p>
          <a:p>
            <a:r>
              <a:rPr lang="de-DE" dirty="0">
                <a:cs typeface="Calibri"/>
              </a:rPr>
              <a:t>Was ist was</a:t>
            </a:r>
          </a:p>
        </p:txBody>
      </p:sp>
    </p:spTree>
    <p:extLst>
      <p:ext uri="{BB962C8B-B14F-4D97-AF65-F5344CB8AC3E}">
        <p14:creationId xmlns:p14="http://schemas.microsoft.com/office/powerpoint/2010/main" val="324004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C87C-85E1-45CF-B838-40684D7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Codebeispiele</a:t>
            </a:r>
            <a:r>
              <a:rPr lang="en-US" sz="5400" b="1" dirty="0">
                <a:solidFill>
                  <a:schemeClr val="accent1"/>
                </a:solidFill>
                <a:latin typeface="Calibri"/>
                <a:cs typeface="Calibri"/>
              </a:rPr>
              <a:t>: homonym synonym</a:t>
            </a:r>
          </a:p>
        </p:txBody>
      </p:sp>
    </p:spTree>
    <p:extLst>
      <p:ext uri="{BB962C8B-B14F-4D97-AF65-F5344CB8AC3E}">
        <p14:creationId xmlns:p14="http://schemas.microsoft.com/office/powerpoint/2010/main" val="11893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6739A5-7569-4618-ADF4-03211C1E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de-DE" sz="2600">
                <a:solidFill>
                  <a:srgbClr val="FFFFFF"/>
                </a:solidFill>
                <a:cs typeface="Calibri Light"/>
              </a:rPr>
              <a:t>Problem</a:t>
            </a:r>
            <a:endParaRPr lang="de-DE" sz="2600">
              <a:solidFill>
                <a:srgbClr val="FFFFFF"/>
              </a:solidFill>
            </a:endParaRPr>
          </a:p>
        </p:txBody>
      </p:sp>
      <p:pic>
        <p:nvPicPr>
          <p:cNvPr id="7" name="Grafik 4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C6B537B1-A654-4039-9E20-A7A6BDDAC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765" y="572272"/>
            <a:ext cx="7944660" cy="548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7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8C52F-E26E-4F35-972A-D594E77F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Pareto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threshold</a:t>
            </a:r>
            <a:endParaRPr lang="de-DE" b="1" dirty="0">
              <a:solidFill>
                <a:srgbClr val="4472C4"/>
              </a:solidFill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D4DBB-B0B1-4FE4-9EE3-DB18BE42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Optimal </a:t>
            </a:r>
            <a:r>
              <a:rPr lang="de-DE" dirty="0" err="1">
                <a:cs typeface="Calibri"/>
              </a:rPr>
              <a:t>threshold</a:t>
            </a:r>
            <a:r>
              <a:rPr lang="de-DE" dirty="0">
                <a:cs typeface="Calibri"/>
              </a:rPr>
              <a:t> wird mit diesem vor allem angezeigt</a:t>
            </a:r>
          </a:p>
        </p:txBody>
      </p:sp>
    </p:spTree>
    <p:extLst>
      <p:ext uri="{BB962C8B-B14F-4D97-AF65-F5344CB8AC3E}">
        <p14:creationId xmlns:p14="http://schemas.microsoft.com/office/powerpoint/2010/main" val="18597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A6C87C-85E1-45CF-B838-40684D7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Lösungsansätze</a:t>
            </a:r>
          </a:p>
        </p:txBody>
      </p:sp>
    </p:spTree>
    <p:extLst>
      <p:ext uri="{BB962C8B-B14F-4D97-AF65-F5344CB8AC3E}">
        <p14:creationId xmlns:p14="http://schemas.microsoft.com/office/powerpoint/2010/main" val="150039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68E94-30D1-48C4-B20E-C62C29F7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chemeClr val="accent1"/>
                </a:solidFill>
                <a:latin typeface="Calibri"/>
                <a:cs typeface="Calibri Light"/>
              </a:rPr>
              <a:t>Agenda</a:t>
            </a:r>
            <a:endParaRPr lang="de-DE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9F355F-4614-45BA-8AB4-5F3DDAE14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Das Paket: "</a:t>
            </a:r>
            <a:r>
              <a:rPr lang="de-DE" dirty="0" err="1">
                <a:cs typeface="Calibri"/>
              </a:rPr>
              <a:t>RecordLinkage</a:t>
            </a:r>
            <a:r>
              <a:rPr lang="de-DE" dirty="0">
                <a:cs typeface="Calibri"/>
              </a:rPr>
              <a:t>"</a:t>
            </a:r>
            <a:endParaRPr lang="de-DE" dirty="0" err="1">
              <a:cs typeface="Calibri"/>
            </a:endParaRPr>
          </a:p>
          <a:p>
            <a:r>
              <a:rPr lang="de-DE" dirty="0">
                <a:cs typeface="Calibri"/>
              </a:rPr>
              <a:t>Vorgehen</a:t>
            </a:r>
          </a:p>
          <a:p>
            <a:pPr marL="914400" lvl="1" indent="-457200">
              <a:buAutoNum type="arabicPeriod"/>
            </a:pPr>
            <a:r>
              <a:rPr lang="de-DE" dirty="0">
                <a:cs typeface="Calibri"/>
              </a:rPr>
              <a:t>Generating </a:t>
            </a:r>
            <a:r>
              <a:rPr lang="de-DE" dirty="0" err="1">
                <a:cs typeface="Calibri"/>
              </a:rPr>
              <a:t>record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pairs</a:t>
            </a:r>
          </a:p>
          <a:p>
            <a:pPr marL="914400" lvl="1" indent="-457200">
              <a:buAutoNum type="arabicPeriod"/>
            </a:pPr>
            <a:r>
              <a:rPr lang="de-DE" dirty="0" err="1">
                <a:cs typeface="Calibri"/>
              </a:rPr>
              <a:t>Weight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calculation</a:t>
            </a:r>
          </a:p>
          <a:p>
            <a:pPr marL="914400" lvl="1" indent="-457200">
              <a:buAutoNum type="arabicPeriod"/>
            </a:pPr>
            <a:r>
              <a:rPr lang="de-DE" dirty="0">
                <a:cs typeface="Calibri"/>
              </a:rPr>
              <a:t>Classification --&gt; </a:t>
            </a:r>
            <a:r>
              <a:rPr lang="de-DE" dirty="0" err="1">
                <a:cs typeface="Calibri"/>
              </a:rPr>
              <a:t>getPairs</a:t>
            </a:r>
            <a:r>
              <a:rPr lang="de-DE" dirty="0">
                <a:cs typeface="Calibri"/>
              </a:rPr>
              <a:t>()</a:t>
            </a:r>
          </a:p>
          <a:p>
            <a:r>
              <a:rPr lang="de-DE" dirty="0">
                <a:cs typeface="Calibri"/>
              </a:rPr>
              <a:t>Problem</a:t>
            </a:r>
          </a:p>
          <a:p>
            <a:r>
              <a:rPr lang="de-DE" dirty="0">
                <a:cs typeface="Calibri"/>
              </a:rPr>
              <a:t>Lösungsansätze</a:t>
            </a:r>
          </a:p>
        </p:txBody>
      </p:sp>
    </p:spTree>
    <p:extLst>
      <p:ext uri="{BB962C8B-B14F-4D97-AF65-F5344CB8AC3E}">
        <p14:creationId xmlns:p14="http://schemas.microsoft.com/office/powerpoint/2010/main" val="13067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F22D4-6862-4CB6-8376-4BA98C48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/>
                </a:solidFill>
                <a:latin typeface="Calibri"/>
                <a:cs typeface="Calibri Light"/>
              </a:rPr>
              <a:t>Das Paket: "</a:t>
            </a:r>
            <a:r>
              <a:rPr lang="de-DE" b="1" dirty="0" err="1">
                <a:solidFill>
                  <a:schemeClr val="accent1"/>
                </a:solidFill>
                <a:latin typeface="Calibri"/>
                <a:cs typeface="Calibri Light"/>
              </a:rPr>
              <a:t>RecordLinkage</a:t>
            </a:r>
            <a:r>
              <a:rPr lang="de-DE" b="1" dirty="0">
                <a:solidFill>
                  <a:schemeClr val="accent1"/>
                </a:solidFill>
                <a:latin typeface="Calibri"/>
                <a:cs typeface="Calibri Light"/>
              </a:rPr>
              <a:t>"</a:t>
            </a:r>
            <a:endParaRPr lang="de-DE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BE83E-B1E5-41E4-88E2-7BF1AAFC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Record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Linkage</a:t>
            </a:r>
            <a:r>
              <a:rPr lang="de-DE" dirty="0">
                <a:cs typeface="Calibri"/>
              </a:rPr>
              <a:t> = </a:t>
            </a:r>
            <a:r>
              <a:rPr lang="de-DE" dirty="0" err="1">
                <a:cs typeface="Calibri"/>
              </a:rPr>
              <a:t>Duplikaterkennung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"</a:t>
            </a:r>
            <a:r>
              <a:rPr lang="de-DE" dirty="0" err="1">
                <a:cs typeface="Calibri"/>
              </a:rPr>
              <a:t>Provides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linking</a:t>
            </a:r>
            <a:r>
              <a:rPr lang="de-DE" dirty="0">
                <a:cs typeface="Calibri"/>
              </a:rPr>
              <a:t> and de-</a:t>
            </a:r>
            <a:r>
              <a:rPr lang="de-DE" dirty="0" err="1">
                <a:cs typeface="Calibri"/>
              </a:rPr>
              <a:t>duplicating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data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sets</a:t>
            </a:r>
            <a:r>
              <a:rPr lang="de-DE" dirty="0">
                <a:cs typeface="Calibri"/>
              </a:rPr>
              <a:t>. Methods </a:t>
            </a:r>
            <a:r>
              <a:rPr lang="de-DE" dirty="0" err="1">
                <a:cs typeface="Calibri"/>
              </a:rPr>
              <a:t>based</a:t>
            </a:r>
            <a:r>
              <a:rPr lang="de-DE" dirty="0">
                <a:cs typeface="Calibri"/>
              </a:rPr>
              <a:t> on a </a:t>
            </a:r>
            <a:r>
              <a:rPr lang="de-DE" dirty="0" err="1">
                <a:cs typeface="Calibri"/>
              </a:rPr>
              <a:t>stochastic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approach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implemented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classification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algorithms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from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machine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learning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domain</a:t>
            </a:r>
            <a:r>
              <a:rPr lang="de-DE" dirty="0">
                <a:cs typeface="Calibri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58560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A62FB-8B34-4307-BF6D-341D6AAA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Vorgehen: 1. Generating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record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pairs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D98E4-2EBB-4E9E-B0F2-DBBECC70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Data </a:t>
            </a:r>
            <a:r>
              <a:rPr lang="de-DE" dirty="0" err="1">
                <a:cs typeface="Calibri"/>
              </a:rPr>
              <a:t>preprocessing</a:t>
            </a:r>
            <a:r>
              <a:rPr lang="de-DE" dirty="0">
                <a:cs typeface="Calibri"/>
              </a:rPr>
              <a:t> --&gt; Data Set laden (RLdata500)</a:t>
            </a:r>
          </a:p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Building </a:t>
            </a:r>
            <a:r>
              <a:rPr lang="de-DE" dirty="0" err="1">
                <a:cs typeface="Calibri"/>
              </a:rPr>
              <a:t>comparison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patterns</a:t>
            </a:r>
            <a:r>
              <a:rPr lang="de-DE" dirty="0">
                <a:cs typeface="Calibri"/>
              </a:rPr>
              <a:t> --&gt; "Bildet Paare"</a:t>
            </a:r>
          </a:p>
          <a:p>
            <a:pPr lvl="1"/>
            <a:r>
              <a:rPr lang="de-DE" dirty="0" err="1">
                <a:cs typeface="Calibri"/>
              </a:rPr>
              <a:t>compare.dedup</a:t>
            </a:r>
            <a:r>
              <a:rPr lang="de-DE" dirty="0">
                <a:cs typeface="Calibri"/>
              </a:rPr>
              <a:t> vs. </a:t>
            </a:r>
            <a:r>
              <a:rPr lang="de-DE" dirty="0" err="1">
                <a:cs typeface="Calibri"/>
              </a:rPr>
              <a:t>compare.linkage</a:t>
            </a:r>
          </a:p>
          <a:p>
            <a:pPr lvl="1"/>
            <a:r>
              <a:rPr lang="de-DE" dirty="0" err="1">
                <a:cs typeface="Calibri"/>
              </a:rPr>
              <a:t>compare.dedup</a:t>
            </a:r>
            <a:r>
              <a:rPr lang="de-DE" dirty="0">
                <a:cs typeface="Calibri"/>
              </a:rPr>
              <a:t> vs. </a:t>
            </a:r>
            <a:r>
              <a:rPr lang="de-DE" dirty="0" err="1">
                <a:cs typeface="Calibri"/>
              </a:rPr>
              <a:t>RLBigdataDedup</a:t>
            </a:r>
          </a:p>
          <a:p>
            <a:pPr lvl="1"/>
            <a:endParaRPr lang="de-DE" dirty="0">
              <a:cs typeface="Calibri"/>
            </a:endParaRPr>
          </a:p>
          <a:p>
            <a:pPr marL="457200" lvl="1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endParaRPr lang="de-DE" dirty="0" err="1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1117973-55EF-41C6-A575-D05B94B38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3" y="5064125"/>
            <a:ext cx="2031736" cy="1247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9E41F55-7205-45D2-9244-7249FDA6D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563" y="5064125"/>
            <a:ext cx="7381875" cy="1247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EFCDB3C-4A7F-4B65-ACE0-AFD111871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713" y="3036088"/>
            <a:ext cx="4276725" cy="1847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712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C87C-85E1-45CF-B838-40684D7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Codebeispiele</a:t>
            </a:r>
            <a:r>
              <a:rPr lang="en-US" sz="5400" b="1" dirty="0">
                <a:solidFill>
                  <a:schemeClr val="accent1"/>
                </a:solidFill>
                <a:latin typeface="Calibri"/>
                <a:cs typeface="Calibri"/>
              </a:rPr>
              <a:t>: </a:t>
            </a:r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compare.dedup</a:t>
            </a:r>
            <a:endParaRPr lang="en-US" sz="5400" b="1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045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B43D9-83FD-4833-86C6-525FBE8B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Vorgehen: 2. Add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weight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calculation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56695-7A8A-441E-B3A9-92E8EB2DD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epiWeight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80CDA3-14FA-464F-9830-58E1FB24F8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Calculates weights for record pairs based on the </a:t>
            </a:r>
            <a:r>
              <a:rPr lang="en-US" dirty="0" err="1"/>
              <a:t>EpiLink</a:t>
            </a:r>
            <a:r>
              <a:rPr lang="en-US" dirty="0"/>
              <a:t> approach</a:t>
            </a:r>
          </a:p>
          <a:p>
            <a:endParaRPr lang="en-US" dirty="0"/>
          </a:p>
          <a:p>
            <a:r>
              <a:rPr lang="de-DE" dirty="0">
                <a:cs typeface="Calibri"/>
              </a:rPr>
              <a:t>{0,…,1}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5EDC03-9E22-4455-9E08-6ED93308D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emWeight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41F536-3378-408D-BB48-3CB40ECC88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Calculates weights for Record Linkage based on an EM algorithm.</a:t>
            </a:r>
          </a:p>
          <a:p>
            <a:endParaRPr lang="en-US" dirty="0"/>
          </a:p>
          <a:p>
            <a:r>
              <a:rPr lang="de-DE" dirty="0">
                <a:cs typeface="Calibri"/>
              </a:rPr>
              <a:t>{-10,…,35}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25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62032-1A84-4856-A2CA-2A2C0C0A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 err="1">
                <a:solidFill>
                  <a:srgbClr val="4472C4"/>
                </a:solidFill>
                <a:latin typeface="Calibri"/>
                <a:cs typeface="Calibri"/>
              </a:rPr>
              <a:t>getPairs</a:t>
            </a:r>
            <a:r>
              <a:rPr lang="en-GB" b="1" dirty="0">
                <a:solidFill>
                  <a:srgbClr val="4472C4"/>
                </a:solidFill>
                <a:latin typeface="Calibri"/>
                <a:cs typeface="Calibri"/>
              </a:rPr>
              <a:t>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5D7493-B525-45AC-A7DB-2C977A34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pairs with the weights of them</a:t>
            </a:r>
          </a:p>
          <a:p>
            <a:r>
              <a:rPr lang="en-GB" dirty="0"/>
              <a:t>Use filter on weights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DB4857-0F65-4292-A5B7-7F11D347C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5" y="3089363"/>
            <a:ext cx="11566789" cy="6792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20FFD66-AD4E-4929-9118-FB533ED9B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05" y="4448660"/>
            <a:ext cx="11331067" cy="679273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5849C87-ECCE-4C18-9017-D1EA00A84D20}"/>
              </a:ext>
            </a:extLst>
          </p:cNvPr>
          <p:cNvSpPr/>
          <p:nvPr/>
        </p:nvSpPr>
        <p:spPr>
          <a:xfrm>
            <a:off x="4863994" y="3342555"/>
            <a:ext cx="2036268" cy="26125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8C52F-E26E-4F35-972A-D594E77F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epiClassify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D4DBB-B0B1-4FE4-9EE3-DB18BE42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select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„</a:t>
            </a:r>
            <a:r>
              <a:rPr lang="de-DE" dirty="0" err="1">
                <a:cs typeface="Calibri"/>
              </a:rPr>
              <a:t>show</a:t>
            </a:r>
            <a:r>
              <a:rPr lang="de-DE" dirty="0">
                <a:cs typeface="Calibri"/>
              </a:rPr>
              <a:t>“ in </a:t>
            </a:r>
            <a:r>
              <a:rPr lang="de-DE" dirty="0" err="1">
                <a:cs typeface="Calibri"/>
              </a:rPr>
              <a:t>getPairs</a:t>
            </a:r>
            <a:r>
              <a:rPr lang="de-DE" dirty="0">
                <a:cs typeface="Calibri"/>
              </a:rPr>
              <a:t>() </a:t>
            </a:r>
            <a:r>
              <a:rPr lang="de-DE" dirty="0" err="1">
                <a:cs typeface="Calibri"/>
              </a:rPr>
              <a:t>function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first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Classify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dataset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epiClassify</a:t>
            </a:r>
            <a:r>
              <a:rPr lang="de-DE" dirty="0">
                <a:cs typeface="Calibri"/>
              </a:rPr>
              <a:t>()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emClassify</a:t>
            </a:r>
            <a:r>
              <a:rPr lang="de-DE" dirty="0">
                <a:cs typeface="Calibri"/>
              </a:rPr>
              <a:t>() </a:t>
            </a:r>
            <a:r>
              <a:rPr lang="de-DE" dirty="0" err="1">
                <a:cs typeface="Calibri"/>
              </a:rPr>
              <a:t>depending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approach</a:t>
            </a:r>
            <a:r>
              <a:rPr lang="de-DE" dirty="0">
                <a:cs typeface="Calibri"/>
              </a:rPr>
              <a:t> (</a:t>
            </a:r>
            <a:r>
              <a:rPr lang="de-DE" dirty="0" err="1">
                <a:cs typeface="Calibri"/>
              </a:rPr>
              <a:t>epiWeight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emWeigth</a:t>
            </a:r>
            <a:r>
              <a:rPr lang="de-DE" dirty="0">
                <a:cs typeface="Calibri"/>
              </a:rPr>
              <a:t>)</a:t>
            </a:r>
          </a:p>
          <a:p>
            <a:endParaRPr lang="de-DE" dirty="0">
              <a:cs typeface="Calibri"/>
            </a:endParaRPr>
          </a:p>
          <a:p>
            <a:r>
              <a:rPr lang="de-DE" dirty="0" err="1">
                <a:cs typeface="Calibri"/>
              </a:rPr>
              <a:t>epiClassify</a:t>
            </a:r>
            <a:r>
              <a:rPr lang="de-DE" dirty="0">
                <a:cs typeface="Calibri"/>
              </a:rPr>
              <a:t> </a:t>
            </a:r>
            <a:br>
              <a:rPr lang="de-DE" dirty="0">
                <a:cs typeface="Calibri"/>
              </a:rPr>
            </a:br>
            <a:r>
              <a:rPr lang="de-DE" dirty="0">
                <a:cs typeface="Calibri"/>
              </a:rPr>
              <a:t>--&gt; </a:t>
            </a:r>
            <a:r>
              <a:rPr lang="de-DE" dirty="0" err="1">
                <a:cs typeface="Calibri"/>
              </a:rPr>
              <a:t>Threshold.upper</a:t>
            </a:r>
            <a:r>
              <a:rPr lang="de-DE" dirty="0">
                <a:cs typeface="Calibri"/>
              </a:rPr>
              <a:t> --&gt; Schwellenwert ab wann </a:t>
            </a:r>
            <a:r>
              <a:rPr lang="de-DE" dirty="0" err="1">
                <a:cs typeface="Calibri"/>
              </a:rPr>
              <a:t>pairs</a:t>
            </a:r>
            <a:r>
              <a:rPr lang="de-DE" dirty="0">
                <a:cs typeface="Calibri"/>
              </a:rPr>
              <a:t> zu links werden</a:t>
            </a:r>
          </a:p>
          <a:p>
            <a:endParaRPr lang="de-DE" dirty="0">
              <a:cs typeface="Calibri"/>
            </a:endParaRPr>
          </a:p>
          <a:p>
            <a:r>
              <a:rPr lang="de-DE" dirty="0" err="1">
                <a:cs typeface="Calibri"/>
              </a:rPr>
              <a:t>emClassify</a:t>
            </a:r>
            <a:r>
              <a:rPr lang="de-DE" dirty="0">
                <a:cs typeface="Calibri"/>
              </a:rPr>
              <a:t> --&gt; </a:t>
            </a:r>
          </a:p>
        </p:txBody>
      </p:sp>
    </p:spTree>
    <p:extLst>
      <p:ext uri="{BB962C8B-B14F-4D97-AF65-F5344CB8AC3E}">
        <p14:creationId xmlns:p14="http://schemas.microsoft.com/office/powerpoint/2010/main" val="251522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C87C-85E1-45CF-B838-40684D7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Codebeispiele</a:t>
            </a:r>
            <a:r>
              <a:rPr lang="en-US" sz="5400" b="1" dirty="0">
                <a:solidFill>
                  <a:schemeClr val="accent1"/>
                </a:solidFill>
                <a:latin typeface="Calibri"/>
                <a:cs typeface="Calibri"/>
              </a:rPr>
              <a:t>: </a:t>
            </a:r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getpairs</a:t>
            </a:r>
            <a:endParaRPr lang="en-US" sz="5400" b="1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23018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Breitbild</PresentationFormat>
  <Paragraphs>57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Larissa</vt:lpstr>
      <vt:lpstr>getPairs {RecordLinkage}</vt:lpstr>
      <vt:lpstr>Agenda</vt:lpstr>
      <vt:lpstr>Das Paket: "RecordLinkage"</vt:lpstr>
      <vt:lpstr>Vorgehen: 1. Generating record pairs</vt:lpstr>
      <vt:lpstr>Codebeispiele: compare.dedup</vt:lpstr>
      <vt:lpstr>Vorgehen: 2. Add weight calculation</vt:lpstr>
      <vt:lpstr>getPairs()</vt:lpstr>
      <vt:lpstr>epiClassify()</vt:lpstr>
      <vt:lpstr>Codebeispiele: getpairs</vt:lpstr>
      <vt:lpstr>False matches and false non-matches</vt:lpstr>
      <vt:lpstr>Codebeispiele: homonym synonym</vt:lpstr>
      <vt:lpstr>Problem</vt:lpstr>
      <vt:lpstr>Pareto threshold</vt:lpstr>
      <vt:lpstr>Lösungsansätze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Besic Omar</cp:lastModifiedBy>
  <cp:revision>213</cp:revision>
  <dcterms:created xsi:type="dcterms:W3CDTF">2012-07-30T21:06:50Z</dcterms:created>
  <dcterms:modified xsi:type="dcterms:W3CDTF">2019-05-14T10:12:39Z</dcterms:modified>
</cp:coreProperties>
</file>