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5" r:id="rId6"/>
    <p:sldId id="267" r:id="rId7"/>
    <p:sldId id="268" r:id="rId8"/>
    <p:sldId id="274" r:id="rId9"/>
    <p:sldId id="273" r:id="rId10"/>
    <p:sldId id="261" r:id="rId11"/>
    <p:sldId id="266" r:id="rId12"/>
    <p:sldId id="270" r:id="rId13"/>
    <p:sldId id="271" r:id="rId14"/>
    <p:sldId id="262" r:id="rId15"/>
    <p:sldId id="263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DBC"/>
    <a:srgbClr val="D1E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754"/>
  </p:normalViewPr>
  <p:slideViewPr>
    <p:cSldViewPr snapToGrid="0">
      <p:cViewPr varScale="1">
        <p:scale>
          <a:sx n="57" d="100"/>
          <a:sy n="57" d="100"/>
        </p:scale>
        <p:origin x="126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D997-4647-442C-924D-B780A56A3F96}" type="datetimeFigureOut">
              <a:rPr lang="de-DE"/>
              <a:t>05.06.2019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49D8-3147-4D1B-A0B6-7C3A2DF81D4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9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47904/help/library/RecordLinkage/help/RLBigDataDedup-clas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127.0.0.1:47904/help/library/RecordLinkage/help/compare.linkage" TargetMode="External"/><Relationship Id="rId5" Type="http://schemas.openxmlformats.org/officeDocument/2006/relationships/hyperlink" Target="http://127.0.0.1:47904/help/library/RecordLinkage/help/compare.dedup" TargetMode="External"/><Relationship Id="rId4" Type="http://schemas.openxmlformats.org/officeDocument/2006/relationships/hyperlink" Target="http://127.0.0.1:47904/help/library/RecordLinkage/help/RLBigDataLinkage-clas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dirty="0"/>
              <a:t>Unterschied: </a:t>
            </a:r>
            <a:r>
              <a:rPr lang="de-DE" dirty="0" err="1"/>
              <a:t>RLBigDataDedup</a:t>
            </a:r>
            <a:r>
              <a:rPr lang="de-DE" dirty="0"/>
              <a:t> vs. </a:t>
            </a:r>
            <a:r>
              <a:rPr lang="de-DE" dirty="0" err="1"/>
              <a:t>Compare.dedup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dirty="0"/>
              <a:t>These </a:t>
            </a:r>
            <a:r>
              <a:rPr lang="de-DE" dirty="0" err="1"/>
              <a:t>functions</a:t>
            </a:r>
            <a:r>
              <a:rPr lang="de-DE" dirty="0"/>
              <a:t> </a:t>
            </a:r>
            <a:r>
              <a:rPr lang="de-DE" dirty="0" err="1"/>
              <a:t>act</a:t>
            </a:r>
            <a:r>
              <a:rPr lang="de-DE" dirty="0"/>
              <a:t> 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dirty="0" err="1"/>
              <a:t>constructors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S4 </a:t>
            </a:r>
            <a:r>
              <a:rPr lang="de-DE" dirty="0" err="1"/>
              <a:t>classes</a:t>
            </a:r>
            <a:r>
              <a:rPr lang="de-DE" dirty="0"/>
              <a:t> "</a:t>
            </a:r>
            <a:r>
              <a:rPr lang="de-DE" dirty="0">
                <a:hlinkClick r:id="rId3"/>
              </a:rPr>
              <a:t>RLBigDataDedup</a:t>
            </a:r>
            <a:r>
              <a:rPr lang="de-DE" dirty="0"/>
              <a:t>" and "</a:t>
            </a:r>
            <a:r>
              <a:rPr lang="de-DE" dirty="0">
                <a:hlinkClick r:id="rId4"/>
              </a:rPr>
              <a:t>RLBigDataLinkage</a:t>
            </a:r>
            <a:r>
              <a:rPr lang="de-DE" dirty="0"/>
              <a:t>". </a:t>
            </a:r>
            <a:r>
              <a:rPr lang="de-DE" dirty="0" err="1"/>
              <a:t>They</a:t>
            </a:r>
            <a:r>
              <a:rPr lang="de-DE" dirty="0"/>
              <a:t> </a:t>
            </a:r>
            <a:r>
              <a:rPr lang="de-DE" dirty="0" err="1"/>
              <a:t>make</a:t>
            </a:r>
            <a:r>
              <a:rPr lang="de-DE" dirty="0"/>
              <a:t> </a:t>
            </a:r>
            <a:r>
              <a:rPr lang="de-DE" dirty="0" err="1"/>
              <a:t>up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initial </a:t>
            </a:r>
            <a:r>
              <a:rPr lang="de-DE" dirty="0" err="1"/>
              <a:t>stage</a:t>
            </a:r>
            <a:r>
              <a:rPr lang="de-DE" dirty="0"/>
              <a:t> in a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Linkage</a:t>
            </a:r>
            <a:r>
              <a:rPr lang="de-DE" dirty="0"/>
              <a:t> </a:t>
            </a:r>
            <a:r>
              <a:rPr lang="de-DE" dirty="0" err="1"/>
              <a:t>process</a:t>
            </a:r>
            <a:r>
              <a:rPr lang="de-DE" dirty="0"/>
              <a:t> </a:t>
            </a:r>
            <a:r>
              <a:rPr lang="de-DE" dirty="0" err="1"/>
              <a:t>using</a:t>
            </a:r>
            <a:r>
              <a:rPr lang="de-DE" dirty="0"/>
              <a:t> large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(&gt;= 1.000.000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pairs</a:t>
            </a:r>
            <a:r>
              <a:rPr lang="de-DE" dirty="0"/>
              <a:t>) after </a:t>
            </a:r>
            <a:r>
              <a:rPr lang="de-DE" dirty="0" err="1"/>
              <a:t>possibly</a:t>
            </a:r>
            <a:r>
              <a:rPr lang="de-DE" dirty="0"/>
              <a:t> </a:t>
            </a:r>
            <a:r>
              <a:rPr lang="de-DE" dirty="0" err="1"/>
              <a:t>normalizing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.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general</a:t>
            </a:r>
            <a:r>
              <a:rPr lang="de-DE" dirty="0"/>
              <a:t> </a:t>
            </a:r>
            <a:r>
              <a:rPr lang="de-DE" dirty="0" err="1"/>
              <a:t>scenarios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reflected</a:t>
            </a:r>
            <a:r>
              <a:rPr lang="de-DE" dirty="0"/>
              <a:t> </a:t>
            </a:r>
            <a:r>
              <a:rPr lang="de-DE" dirty="0" err="1"/>
              <a:t>by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/>
              <a:t>: </a:t>
            </a:r>
            <a:r>
              <a:rPr lang="de-DE" dirty="0" err="1"/>
              <a:t>RLBigDataDedup</a:t>
            </a:r>
            <a:r>
              <a:rPr lang="de-DE" dirty="0"/>
              <a:t> </a:t>
            </a:r>
            <a:r>
              <a:rPr lang="de-DE" dirty="0" err="1"/>
              <a:t>works</a:t>
            </a:r>
            <a:r>
              <a:rPr lang="de-DE" dirty="0"/>
              <a:t> on a </a:t>
            </a:r>
            <a:r>
              <a:rPr lang="de-DE" dirty="0" err="1"/>
              <a:t>single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</a:t>
            </a:r>
            <a:r>
              <a:rPr lang="de-DE" dirty="0"/>
              <a:t>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to</a:t>
            </a:r>
            <a:r>
              <a:rPr lang="de-DE" dirty="0"/>
              <a:t> </a:t>
            </a:r>
            <a:r>
              <a:rPr lang="de-DE" dirty="0" err="1"/>
              <a:t>be</a:t>
            </a:r>
            <a:r>
              <a:rPr lang="de-DE" dirty="0"/>
              <a:t> </a:t>
            </a:r>
            <a:r>
              <a:rPr lang="de-DE" dirty="0" err="1"/>
              <a:t>deduplicated</a:t>
            </a:r>
            <a:r>
              <a:rPr lang="de-DE" dirty="0"/>
              <a:t>, </a:t>
            </a:r>
            <a:r>
              <a:rPr lang="de-DE" dirty="0" err="1"/>
              <a:t>RLBigDataLinkage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intended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linking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</a:t>
            </a:r>
            <a:r>
              <a:rPr lang="de-DE" dirty="0" err="1"/>
              <a:t>together</a:t>
            </a:r>
            <a:r>
              <a:rPr lang="de-DE" dirty="0"/>
              <a:t>. </a:t>
            </a:r>
            <a:r>
              <a:rPr lang="de-DE" dirty="0" err="1"/>
              <a:t>Their</a:t>
            </a:r>
            <a:r>
              <a:rPr lang="de-DE" dirty="0"/>
              <a:t> </a:t>
            </a:r>
            <a:r>
              <a:rPr lang="de-DE" dirty="0" err="1"/>
              <a:t>usage</a:t>
            </a:r>
            <a:r>
              <a:rPr lang="de-DE" dirty="0"/>
              <a:t> </a:t>
            </a:r>
            <a:r>
              <a:rPr lang="de-DE" dirty="0" err="1"/>
              <a:t>follows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>
                <a:hlinkClick r:id="rId5"/>
              </a:rPr>
              <a:t>compare.dedup</a:t>
            </a:r>
            <a:r>
              <a:rPr lang="de-DE" dirty="0"/>
              <a:t> and </a:t>
            </a:r>
            <a:r>
              <a:rPr lang="de-DE" dirty="0">
                <a:hlinkClick r:id="rId6"/>
              </a:rPr>
              <a:t>compare.linkage</a:t>
            </a:r>
            <a:r>
              <a:rPr lang="de-DE" dirty="0"/>
              <a:t>,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recommended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smaller</a:t>
            </a:r>
            <a:r>
              <a:rPr lang="de-DE" dirty="0"/>
              <a:t> </a:t>
            </a:r>
            <a:r>
              <a:rPr lang="de-DE" dirty="0" err="1"/>
              <a:t>amounts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, e.g. </a:t>
            </a:r>
            <a:r>
              <a:rPr lang="de-DE" dirty="0" err="1"/>
              <a:t>training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7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Nur, </a:t>
            </a:r>
            <a:r>
              <a:rPr lang="en-GB" dirty="0" err="1"/>
              <a:t>wenn</a:t>
            </a:r>
            <a:r>
              <a:rPr lang="en-GB" dirty="0"/>
              <a:t> man </a:t>
            </a:r>
            <a:r>
              <a:rPr lang="en-GB" dirty="0" err="1"/>
              <a:t>epiClassify</a:t>
            </a:r>
            <a:r>
              <a:rPr lang="en-GB" dirty="0"/>
              <a:t> </a:t>
            </a:r>
            <a:r>
              <a:rPr lang="en-GB" dirty="0" err="1"/>
              <a:t>ausführt</a:t>
            </a:r>
            <a:r>
              <a:rPr lang="en-GB" dirty="0"/>
              <a:t>, </a:t>
            </a:r>
            <a:r>
              <a:rPr lang="en-GB" dirty="0" err="1"/>
              <a:t>kann</a:t>
            </a:r>
            <a:r>
              <a:rPr lang="en-GB" dirty="0"/>
              <a:t> man </a:t>
            </a:r>
            <a:r>
              <a:rPr lang="en-GB" dirty="0" err="1"/>
              <a:t>mit</a:t>
            </a:r>
            <a:r>
              <a:rPr lang="en-GB" dirty="0"/>
              <a:t> show </a:t>
            </a:r>
            <a:r>
              <a:rPr lang="en-GB" dirty="0" err="1"/>
              <a:t>selektieren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0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3200" dirty="0">
                <a:cs typeface="Calibri"/>
              </a:rPr>
              <a:t>Omar Besic, Thierry Schmidt, Chantal Zbinden</a:t>
            </a:r>
          </a:p>
          <a:p>
            <a:r>
              <a:rPr lang="de-DE" sz="3200" dirty="0">
                <a:cs typeface="Calibri"/>
              </a:rPr>
              <a:t>Vertiefung in R, 05.06.2019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chemeClr val="bg2"/>
                </a:solidFill>
                <a:cs typeface="Calibri Light"/>
              </a:rPr>
              <a:t>getPairs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 {</a:t>
            </a:r>
            <a:r>
              <a:rPr lang="de-DE" dirty="0" err="1">
                <a:solidFill>
                  <a:schemeClr val="bg2"/>
                </a:solidFill>
                <a:cs typeface="Calibri Light"/>
              </a:rPr>
              <a:t>RecordLinkage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}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 4: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Classification</a:t>
            </a:r>
            <a:endParaRPr lang="de-DE" b="1" dirty="0">
              <a:solidFill>
                <a:srgbClr val="4472C4"/>
              </a:solidFill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5181600" cy="2747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epiClassify</a:t>
            </a:r>
            <a:r>
              <a:rPr lang="de-DE" dirty="0">
                <a:cs typeface="Calibri"/>
              </a:rPr>
              <a:t> </a:t>
            </a:r>
          </a:p>
          <a:p>
            <a:pPr lvl="1"/>
            <a:r>
              <a:rPr lang="de-DE" dirty="0" err="1">
                <a:cs typeface="Calibri"/>
              </a:rPr>
              <a:t>EpiLink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576DB6-6FF9-7040-B9DC-013A98C71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72091"/>
            <a:ext cx="5181600" cy="2904872"/>
          </a:xfrm>
        </p:spPr>
        <p:txBody>
          <a:bodyPr>
            <a:normAutofit/>
          </a:bodyPr>
          <a:lstStyle/>
          <a:p>
            <a:r>
              <a:rPr lang="de-DE" dirty="0" err="1">
                <a:cs typeface="Calibri"/>
              </a:rPr>
              <a:t>emClassify</a:t>
            </a:r>
            <a:endParaRPr lang="de-DE" dirty="0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EM </a:t>
            </a:r>
            <a:r>
              <a:rPr lang="de-DE" dirty="0" err="1">
                <a:cs typeface="Calibri"/>
              </a:rPr>
              <a:t>Algorithm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318201-4B89-0649-AD68-E7BF03B36848}"/>
              </a:ext>
            </a:extLst>
          </p:cNvPr>
          <p:cNvSpPr txBox="1"/>
          <p:nvPr/>
        </p:nvSpPr>
        <p:spPr>
          <a:xfrm>
            <a:off x="838200" y="145620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cs typeface="Calibri"/>
              </a:rPr>
              <a:t>To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select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with</a:t>
            </a:r>
            <a:r>
              <a:rPr lang="de-DE" sz="2800" dirty="0">
                <a:cs typeface="Calibri"/>
              </a:rPr>
              <a:t> „</a:t>
            </a:r>
            <a:r>
              <a:rPr lang="de-DE" sz="2800" dirty="0" err="1">
                <a:cs typeface="Calibri"/>
              </a:rPr>
              <a:t>show</a:t>
            </a:r>
            <a:r>
              <a:rPr lang="de-DE" sz="2800" dirty="0">
                <a:cs typeface="Calibri"/>
              </a:rPr>
              <a:t>“ in </a:t>
            </a:r>
            <a:r>
              <a:rPr lang="de-DE" sz="2800" dirty="0" err="1">
                <a:cs typeface="Calibri"/>
              </a:rPr>
              <a:t>getPairs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function</a:t>
            </a:r>
            <a:r>
              <a:rPr lang="de-DE" sz="2800" dirty="0">
                <a:cs typeface="Calibri"/>
              </a:rPr>
              <a:t>, </a:t>
            </a:r>
            <a:r>
              <a:rPr lang="de-DE" sz="2800" dirty="0" err="1">
                <a:cs typeface="Calibri"/>
              </a:rPr>
              <a:t>you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need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first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to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Classify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your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dataset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with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epiClassify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or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emClassify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depending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your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approach</a:t>
            </a:r>
            <a:r>
              <a:rPr lang="de-DE" sz="2800" dirty="0">
                <a:cs typeface="Calibri"/>
              </a:rPr>
              <a:t> (</a:t>
            </a:r>
            <a:r>
              <a:rPr lang="de-DE" sz="2800" dirty="0" err="1">
                <a:cs typeface="Calibri"/>
              </a:rPr>
              <a:t>epiWeight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or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emWeigth</a:t>
            </a:r>
            <a:r>
              <a:rPr lang="de-DE" sz="2800" dirty="0">
                <a:cs typeface="Calibri"/>
              </a:rPr>
              <a:t>)</a:t>
            </a:r>
          </a:p>
          <a:p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FB23F-5E68-3640-849C-CBAD267FCCF4}"/>
              </a:ext>
            </a:extLst>
          </p:cNvPr>
          <p:cNvSpPr txBox="1"/>
          <p:nvPr/>
        </p:nvSpPr>
        <p:spPr>
          <a:xfrm>
            <a:off x="2704563" y="4530328"/>
            <a:ext cx="7594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cs typeface="Calibri"/>
              </a:rPr>
              <a:t>Threshold.upper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cs typeface="Calibri"/>
                <a:sym typeface="Wingdings" pitchFamily="2" charset="2"/>
              </a:rPr>
              <a:t></a:t>
            </a:r>
            <a:r>
              <a:rPr lang="de-DE" dirty="0">
                <a:cs typeface="Calibri"/>
              </a:rPr>
              <a:t> Schwellenwert ab wann, </a:t>
            </a:r>
            <a:r>
              <a:rPr lang="de-DE" dirty="0" err="1">
                <a:cs typeface="Calibri"/>
              </a:rPr>
              <a:t>pairs</a:t>
            </a:r>
            <a:r>
              <a:rPr lang="de-DE" dirty="0">
                <a:cs typeface="Calibri"/>
              </a:rPr>
              <a:t> zu links werden</a:t>
            </a:r>
          </a:p>
          <a:p>
            <a:r>
              <a:rPr lang="de-DE" dirty="0" err="1">
                <a:cs typeface="Calibri"/>
              </a:rPr>
              <a:t>Threshold.under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cs typeface="Calibri"/>
                <a:sym typeface="Wingdings" pitchFamily="2" charset="2"/>
              </a:rPr>
              <a:t> Schwellenwert ab wann, non-links zu </a:t>
            </a:r>
            <a:r>
              <a:rPr lang="de-DE" dirty="0" err="1">
                <a:cs typeface="Calibri"/>
                <a:sym typeface="Wingdings" pitchFamily="2" charset="2"/>
              </a:rPr>
              <a:t>possible</a:t>
            </a:r>
            <a:r>
              <a:rPr lang="de-DE" dirty="0">
                <a:cs typeface="Calibri"/>
                <a:sym typeface="Wingdings" pitchFamily="2" charset="2"/>
              </a:rPr>
              <a:t> links werden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22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getpairs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23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matches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non-matches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Synonym: Bsp. Martin und </a:t>
            </a:r>
            <a:r>
              <a:rPr lang="de-DE" dirty="0" err="1">
                <a:cs typeface="Calibri"/>
              </a:rPr>
              <a:t>Mädde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Homonym: Bsp. Bank (Institution vs. Sitzbank)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23F0D0-EC12-7D4A-811E-CEF7E96C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1" y="3132784"/>
            <a:ext cx="7761801" cy="21420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380A5F-2B89-AC42-AF20-F7A4B478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04" y="2692225"/>
            <a:ext cx="4860685" cy="32802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E4FB48-9DB0-814B-B6A4-9B78FB54CED3}"/>
              </a:ext>
            </a:extLst>
          </p:cNvPr>
          <p:cNvSpPr/>
          <p:nvPr/>
        </p:nvSpPr>
        <p:spPr>
          <a:xfrm rot="987042">
            <a:off x="3059090" y="4420757"/>
            <a:ext cx="2430765" cy="566155"/>
          </a:xfrm>
          <a:prstGeom prst="ellipse">
            <a:avLst/>
          </a:prstGeom>
          <a:noFill/>
          <a:ln w="76200">
            <a:solidFill>
              <a:srgbClr val="A4ED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4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homonym synonym</a:t>
            </a:r>
          </a:p>
        </p:txBody>
      </p:sp>
    </p:spTree>
    <p:extLst>
      <p:ext uri="{BB962C8B-B14F-4D97-AF65-F5344CB8AC3E}">
        <p14:creationId xmlns:p14="http://schemas.microsoft.com/office/powerpoint/2010/main" val="11893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739A5-7569-4618-ADF4-03211C1E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7" name="Grafik 4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C6B537B1-A654-4039-9E20-A7A6BDDA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82" y="961812"/>
            <a:ext cx="714203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5003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2D031-90E2-CD45-90D8-3AEF501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/>
                </a:solidFill>
                <a:latin typeface="+mn-lt"/>
              </a:rPr>
              <a:t>Threshold</a:t>
            </a:r>
            <a:r>
              <a:rPr lang="de-DE" b="1" dirty="0">
                <a:solidFill>
                  <a:schemeClr val="accent1"/>
                </a:solidFill>
                <a:latin typeface="+mn-lt"/>
              </a:rPr>
              <a:t> Determination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73D2E-4510-3F41-8E6A-FDC26EB6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Clerical</a:t>
            </a:r>
            <a:r>
              <a:rPr lang="de-DE" b="1" dirty="0"/>
              <a:t> Review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getParetoThreshold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calculates</a:t>
            </a:r>
            <a:r>
              <a:rPr lang="de-DE" dirty="0"/>
              <a:t> a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generalized</a:t>
            </a:r>
            <a:r>
              <a:rPr lang="de-DE" dirty="0"/>
              <a:t> Pareto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fitted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pairs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>
                <a:cs typeface="Calibri"/>
              </a:rPr>
              <a:t>optimalThreshold</a:t>
            </a:r>
            <a:r>
              <a:rPr lang="de-DE" b="1" dirty="0">
                <a:cs typeface="Calibri"/>
              </a:rPr>
              <a:t>: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Calculates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optimal </a:t>
            </a:r>
            <a:r>
              <a:rPr lang="de-DE" dirty="0" err="1">
                <a:cs typeface="Calibri"/>
              </a:rPr>
              <a:t>threshold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weight-based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RecordLinkage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my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positives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ny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negatives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79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68E94-30D1-48C4-B20E-C62C29F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Agenda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F355F-4614-45BA-8AB4-5F3DDAE1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Das Paket: "</a:t>
            </a:r>
            <a:r>
              <a:rPr lang="de-DE" dirty="0" err="1">
                <a:cs typeface="Calibri"/>
              </a:rPr>
              <a:t>RecordLinkage</a:t>
            </a:r>
            <a:r>
              <a:rPr lang="de-DE" dirty="0">
                <a:cs typeface="Calibri"/>
              </a:rPr>
              <a:t>"</a:t>
            </a:r>
            <a:endParaRPr lang="de-DE" dirty="0" err="1">
              <a:cs typeface="Calibri"/>
            </a:endParaRPr>
          </a:p>
          <a:p>
            <a:r>
              <a:rPr lang="de-DE" dirty="0">
                <a:cs typeface="Calibri"/>
              </a:rPr>
              <a:t>Vorgehen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Generating </a:t>
            </a:r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pairs</a:t>
            </a:r>
          </a:p>
          <a:p>
            <a:pPr marL="914400" lvl="1" indent="-457200">
              <a:buAutoNum type="arabicPeriod"/>
            </a:pPr>
            <a:r>
              <a:rPr lang="de-DE" dirty="0" err="1">
                <a:cs typeface="Calibri"/>
              </a:rPr>
              <a:t>Weight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calculation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Classification --&gt; </a:t>
            </a:r>
            <a:r>
              <a:rPr lang="de-DE" dirty="0" err="1">
                <a:cs typeface="Calibri"/>
              </a:rPr>
              <a:t>getPairs</a:t>
            </a:r>
            <a:r>
              <a:rPr lang="de-DE" dirty="0">
                <a:cs typeface="Calibri"/>
              </a:rPr>
              <a:t>()</a:t>
            </a:r>
          </a:p>
          <a:p>
            <a:r>
              <a:rPr lang="de-DE" dirty="0">
                <a:cs typeface="Calibri"/>
              </a:rPr>
              <a:t>Problem</a:t>
            </a:r>
          </a:p>
          <a:p>
            <a:r>
              <a:rPr lang="de-DE" dirty="0"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306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F22D4-6862-4CB6-8376-4BA98C4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Das Paket: "</a:t>
            </a:r>
            <a:r>
              <a:rPr lang="de-DE" b="1" dirty="0" err="1">
                <a:solidFill>
                  <a:schemeClr val="accent1"/>
                </a:solidFill>
                <a:latin typeface="Calibri"/>
                <a:cs typeface="Calibri Light"/>
              </a:rPr>
              <a:t>RecordLinkage</a:t>
            </a:r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"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BE83E-B1E5-41E4-88E2-7BF1AAFC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Linkage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Duplikaterkennung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"</a:t>
            </a:r>
            <a:r>
              <a:rPr lang="de-DE" dirty="0" err="1">
                <a:cs typeface="Calibri"/>
              </a:rPr>
              <a:t>Provides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linking</a:t>
            </a:r>
            <a:r>
              <a:rPr lang="de-DE" dirty="0">
                <a:cs typeface="Calibri"/>
              </a:rPr>
              <a:t> and de-</a:t>
            </a:r>
            <a:r>
              <a:rPr lang="de-DE" dirty="0" err="1">
                <a:cs typeface="Calibri"/>
              </a:rPr>
              <a:t>duplicating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sets</a:t>
            </a:r>
            <a:r>
              <a:rPr lang="de-DE" dirty="0">
                <a:cs typeface="Calibri"/>
              </a:rPr>
              <a:t>. Methods </a:t>
            </a:r>
            <a:r>
              <a:rPr lang="de-DE" dirty="0" err="1">
                <a:cs typeface="Calibri"/>
              </a:rPr>
              <a:t>based</a:t>
            </a:r>
            <a:r>
              <a:rPr lang="de-DE" dirty="0">
                <a:cs typeface="Calibri"/>
              </a:rPr>
              <a:t> on a </a:t>
            </a:r>
            <a:r>
              <a:rPr lang="de-DE" dirty="0" err="1">
                <a:cs typeface="Calibri"/>
              </a:rPr>
              <a:t>stochastic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implemented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classification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algorithms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machine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learning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domain</a:t>
            </a:r>
            <a:r>
              <a:rPr lang="de-DE" dirty="0">
                <a:cs typeface="Calibri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58560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A62FB-8B34-4307-BF6D-341D6AA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1. Generating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record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pairs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D98E4-2EBB-4E9E-B0F2-DBBECC70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Data </a:t>
            </a:r>
            <a:r>
              <a:rPr lang="de-DE" dirty="0" err="1">
                <a:cs typeface="Calibri"/>
              </a:rPr>
              <a:t>preprocessing</a:t>
            </a:r>
            <a:r>
              <a:rPr lang="de-DE" dirty="0">
                <a:cs typeface="Calibri"/>
              </a:rPr>
              <a:t> --&gt; Data Set laden (RLdata500)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Building </a:t>
            </a:r>
            <a:r>
              <a:rPr lang="de-DE" dirty="0" err="1">
                <a:cs typeface="Calibri"/>
              </a:rPr>
              <a:t>comparison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patterns</a:t>
            </a:r>
            <a:r>
              <a:rPr lang="de-DE" dirty="0">
                <a:cs typeface="Calibri"/>
              </a:rPr>
              <a:t> --&gt; "Bildet Paare"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compare.linkage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RLBigdataDedup</a:t>
            </a:r>
          </a:p>
          <a:p>
            <a:pPr lvl="1"/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endParaRPr lang="de-DE" dirty="0" err="1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117973-55EF-41C6-A575-D05B94B3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3" y="5064125"/>
            <a:ext cx="2031736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E41F55-7205-45D2-9244-7249FDA6D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563" y="5064125"/>
            <a:ext cx="73818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FCDB3C-4A7F-4B65-ACE0-AFD111871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713" y="3036088"/>
            <a:ext cx="4276725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712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compare.dedup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45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B43D9-83FD-4833-86C6-525FBE8B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2. Add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weight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calculation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56695-7A8A-441E-B3A9-92E8EB2DD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epiWeight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0CDA3-14FA-464F-9830-58E1FB24F8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Calculates weights for record pairs based on the </a:t>
            </a:r>
            <a:r>
              <a:rPr lang="en-US" dirty="0" err="1"/>
              <a:t>EpiLink</a:t>
            </a:r>
            <a:r>
              <a:rPr lang="en-US" dirty="0"/>
              <a:t> approach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{0,…,1}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5EDC03-9E22-4455-9E08-6ED93308D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emWeight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41F536-3378-408D-BB48-3CB40ECC88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Calculates weights for Record Linkage based on an EM algorithm.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{-10,…,35}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25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62032-1A84-4856-A2CA-2A2C0C0A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Vorgehen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 3: </a:t>
            </a:r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getPairs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D7493-B525-45AC-A7DB-2C977A34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pairs with the weights of them</a:t>
            </a:r>
          </a:p>
          <a:p>
            <a:r>
              <a:rPr lang="en-GB" dirty="0"/>
              <a:t>Use filter on weights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DB4857-0F65-4292-A5B7-7F11D347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5" y="3089363"/>
            <a:ext cx="11566789" cy="6792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0FFD66-AD4E-4929-9118-FB533ED9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05" y="4474418"/>
            <a:ext cx="11331067" cy="679273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5849C87-ECCE-4C18-9017-D1EA00A84D20}"/>
              </a:ext>
            </a:extLst>
          </p:cNvPr>
          <p:cNvSpPr/>
          <p:nvPr/>
        </p:nvSpPr>
        <p:spPr>
          <a:xfrm>
            <a:off x="4863994" y="3342555"/>
            <a:ext cx="2036268" cy="26125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82282A-6C2E-2B46-92EA-18220F5FA614}"/>
              </a:ext>
            </a:extLst>
          </p:cNvPr>
          <p:cNvSpPr txBox="1"/>
          <p:nvPr/>
        </p:nvSpPr>
        <p:spPr>
          <a:xfrm>
            <a:off x="312605" y="4105086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</a:t>
            </a:r>
            <a:r>
              <a:rPr lang="de-DE" dirty="0" err="1">
                <a:sym typeface="Wingdings" pitchFamily="2" charset="2"/>
              </a:rPr>
              <a:t>Classify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A366FDB-0811-414B-AFFE-DDFFD53490B0}"/>
              </a:ext>
            </a:extLst>
          </p:cNvPr>
          <p:cNvSpPr/>
          <p:nvPr/>
        </p:nvSpPr>
        <p:spPr>
          <a:xfrm>
            <a:off x="708337" y="1825625"/>
            <a:ext cx="3643641" cy="4347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 links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222023-4B12-3C44-88E0-B88863F916C2}"/>
              </a:ext>
            </a:extLst>
          </p:cNvPr>
          <p:cNvSpPr/>
          <p:nvPr/>
        </p:nvSpPr>
        <p:spPr>
          <a:xfrm>
            <a:off x="4351986" y="1828800"/>
            <a:ext cx="2910626" cy="4344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679E8A-1135-BB41-BCF7-ECDFCF848549}"/>
              </a:ext>
            </a:extLst>
          </p:cNvPr>
          <p:cNvCxnSpPr>
            <a:cxnSpLocks/>
          </p:cNvCxnSpPr>
          <p:nvPr/>
        </p:nvCxnSpPr>
        <p:spPr>
          <a:xfrm flipV="1">
            <a:off x="708338" y="6190516"/>
            <a:ext cx="74847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E360321-157F-2543-8C22-72D34E6215E6}"/>
              </a:ext>
            </a:extLst>
          </p:cNvPr>
          <p:cNvSpPr txBox="1"/>
          <p:nvPr/>
        </p:nvSpPr>
        <p:spPr>
          <a:xfrm>
            <a:off x="8847786" y="62076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41ADE5-C9EB-1F4F-940B-A36413150B42}"/>
              </a:ext>
            </a:extLst>
          </p:cNvPr>
          <p:cNvSpPr txBox="1"/>
          <p:nvPr/>
        </p:nvSpPr>
        <p:spPr>
          <a:xfrm rot="16200000">
            <a:off x="-106931" y="226453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3B064BE-F0D0-5249-BF6D-AC27D6D4AEC1}"/>
              </a:ext>
            </a:extLst>
          </p:cNvPr>
          <p:cNvCxnSpPr/>
          <p:nvPr/>
        </p:nvCxnSpPr>
        <p:spPr>
          <a:xfrm flipV="1">
            <a:off x="708338" y="1828800"/>
            <a:ext cx="0" cy="43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4DD226C-ACD5-48D2-923C-BE867D8BDF69}"/>
              </a:ext>
            </a:extLst>
          </p:cNvPr>
          <p:cNvSpPr txBox="1">
            <a:spLocks/>
          </p:cNvSpPr>
          <p:nvPr/>
        </p:nvSpPr>
        <p:spPr>
          <a:xfrm>
            <a:off x="708338" y="-110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err="1">
                <a:solidFill>
                  <a:srgbClr val="4472C4"/>
                </a:solidFill>
                <a:latin typeface="Calibri"/>
                <a:cs typeface="Calibri"/>
              </a:rPr>
              <a:t>One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</a:rPr>
              <a:t> Threshold 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sz="3200" b="1" dirty="0" err="1">
                <a:solidFill>
                  <a:srgbClr val="4472C4"/>
                </a:solidFill>
                <a:latin typeface="Calibri"/>
                <a:cs typeface="Calibri"/>
              </a:rPr>
              <a:t>Threshold.upper</a:t>
            </a:r>
            <a:endParaRPr lang="en-GB" sz="3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55DD72-F423-4863-A80E-7D46EFFDA734}"/>
              </a:ext>
            </a:extLst>
          </p:cNvPr>
          <p:cNvSpPr txBox="1"/>
          <p:nvPr/>
        </p:nvSpPr>
        <p:spPr>
          <a:xfrm>
            <a:off x="4637736" y="1088549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Threshold</a:t>
            </a:r>
            <a:r>
              <a:rPr lang="de-DE" sz="2000" dirty="0"/>
              <a:t> </a:t>
            </a:r>
            <a:r>
              <a:rPr lang="de-DE" sz="2000" dirty="0" err="1"/>
              <a:t>upper</a:t>
            </a:r>
            <a:endParaRPr lang="de-DE" sz="20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083D72F-42B0-48B5-A740-A88810553CE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351986" y="1288604"/>
            <a:ext cx="285750" cy="5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F988D-6DFD-4F4D-A32C-74D2CF26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0" y="2398237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Two</a:t>
            </a:r>
            <a:r>
              <a:rPr lang="de-DE" sz="3600" dirty="0"/>
              <a:t> </a:t>
            </a:r>
            <a:r>
              <a:rPr lang="de-DE" sz="3600" dirty="0" err="1"/>
              <a:t>Thresholds</a:t>
            </a:r>
            <a:r>
              <a:rPr lang="de-DE" sz="3600" dirty="0"/>
              <a:t> </a:t>
            </a:r>
            <a:r>
              <a:rPr lang="de-DE" sz="3600" dirty="0">
                <a:sym typeface="Wingdings" pitchFamily="2" charset="2"/>
              </a:rPr>
              <a:t> </a:t>
            </a:r>
            <a:r>
              <a:rPr lang="de-DE" sz="3600" dirty="0" err="1">
                <a:sym typeface="Wingdings" pitchFamily="2" charset="2"/>
              </a:rPr>
              <a:t>Threshold</a:t>
            </a:r>
            <a:r>
              <a:rPr lang="de-DE" sz="3600" dirty="0">
                <a:sym typeface="Wingdings" pitchFamily="2" charset="2"/>
              </a:rPr>
              <a:t> </a:t>
            </a:r>
            <a:r>
              <a:rPr lang="de-DE" sz="3600" dirty="0" err="1">
                <a:sym typeface="Wingdings" pitchFamily="2" charset="2"/>
              </a:rPr>
              <a:t>upper</a:t>
            </a:r>
            <a:r>
              <a:rPr lang="de-DE" sz="3600" dirty="0">
                <a:sym typeface="Wingdings" pitchFamily="2" charset="2"/>
              </a:rPr>
              <a:t> &amp; </a:t>
            </a:r>
            <a:r>
              <a:rPr lang="de-DE" sz="3600" dirty="0" err="1">
                <a:sym typeface="Wingdings" pitchFamily="2" charset="2"/>
              </a:rPr>
              <a:t>Threshold.under</a:t>
            </a:r>
            <a:endParaRPr lang="de-DE" sz="3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366FDB-0811-414B-AFFE-DDFFD53490B0}"/>
              </a:ext>
            </a:extLst>
          </p:cNvPr>
          <p:cNvSpPr/>
          <p:nvPr/>
        </p:nvSpPr>
        <p:spPr>
          <a:xfrm>
            <a:off x="708338" y="1825625"/>
            <a:ext cx="2278478" cy="4347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 links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0ED68B-18C0-F341-82DC-FBF055FC28BC}"/>
              </a:ext>
            </a:extLst>
          </p:cNvPr>
          <p:cNvSpPr/>
          <p:nvPr/>
        </p:nvSpPr>
        <p:spPr>
          <a:xfrm>
            <a:off x="2986816" y="1828800"/>
            <a:ext cx="1365170" cy="434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possible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222023-4B12-3C44-88E0-B88863F916C2}"/>
              </a:ext>
            </a:extLst>
          </p:cNvPr>
          <p:cNvSpPr/>
          <p:nvPr/>
        </p:nvSpPr>
        <p:spPr>
          <a:xfrm>
            <a:off x="4351986" y="1828800"/>
            <a:ext cx="2910626" cy="4344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679E8A-1135-BB41-BCF7-ECDFCF848549}"/>
              </a:ext>
            </a:extLst>
          </p:cNvPr>
          <p:cNvCxnSpPr>
            <a:cxnSpLocks/>
          </p:cNvCxnSpPr>
          <p:nvPr/>
        </p:nvCxnSpPr>
        <p:spPr>
          <a:xfrm flipV="1">
            <a:off x="708338" y="6190516"/>
            <a:ext cx="74847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E360321-157F-2543-8C22-72D34E6215E6}"/>
              </a:ext>
            </a:extLst>
          </p:cNvPr>
          <p:cNvSpPr txBox="1"/>
          <p:nvPr/>
        </p:nvSpPr>
        <p:spPr>
          <a:xfrm>
            <a:off x="8847786" y="62076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41ADE5-C9EB-1F4F-940B-A36413150B42}"/>
              </a:ext>
            </a:extLst>
          </p:cNvPr>
          <p:cNvSpPr txBox="1"/>
          <p:nvPr/>
        </p:nvSpPr>
        <p:spPr>
          <a:xfrm rot="16200000">
            <a:off x="-106931" y="226453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F34955-434E-6F44-9305-3BF146B69DAE}"/>
              </a:ext>
            </a:extLst>
          </p:cNvPr>
          <p:cNvSpPr txBox="1"/>
          <p:nvPr/>
        </p:nvSpPr>
        <p:spPr>
          <a:xfrm>
            <a:off x="4637736" y="1088549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Threshold</a:t>
            </a:r>
            <a:r>
              <a:rPr lang="de-DE" sz="2000" dirty="0"/>
              <a:t> </a:t>
            </a:r>
            <a:r>
              <a:rPr lang="de-DE" sz="2000" dirty="0" err="1"/>
              <a:t>upper</a:t>
            </a:r>
            <a:endParaRPr lang="de-DE" sz="2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21EE0DD-215A-384F-AB8E-C9B10A32CD3B}"/>
              </a:ext>
            </a:extLst>
          </p:cNvPr>
          <p:cNvSpPr txBox="1"/>
          <p:nvPr/>
        </p:nvSpPr>
        <p:spPr>
          <a:xfrm>
            <a:off x="939677" y="1088549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Threshold</a:t>
            </a:r>
            <a:r>
              <a:rPr lang="de-DE" sz="2000" dirty="0"/>
              <a:t> </a:t>
            </a:r>
            <a:r>
              <a:rPr lang="de-DE" sz="2000" dirty="0" err="1"/>
              <a:t>under</a:t>
            </a:r>
            <a:endParaRPr lang="de-DE" sz="200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3B064BE-F0D0-5249-BF6D-AC27D6D4AEC1}"/>
              </a:ext>
            </a:extLst>
          </p:cNvPr>
          <p:cNvCxnSpPr/>
          <p:nvPr/>
        </p:nvCxnSpPr>
        <p:spPr>
          <a:xfrm flipV="1">
            <a:off x="708338" y="1828800"/>
            <a:ext cx="0" cy="43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974DA2E5-1AC6-4DBE-BB57-5A84BF9FB8D5}"/>
              </a:ext>
            </a:extLst>
          </p:cNvPr>
          <p:cNvSpPr txBox="1">
            <a:spLocks/>
          </p:cNvSpPr>
          <p:nvPr/>
        </p:nvSpPr>
        <p:spPr>
          <a:xfrm>
            <a:off x="708338" y="-110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</a:rPr>
              <a:t>Two Thresholds </a:t>
            </a:r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</a:rPr>
              <a:t> Threshold upper &amp; </a:t>
            </a:r>
            <a:r>
              <a:rPr lang="en-US" sz="3200" b="1" dirty="0" err="1">
                <a:solidFill>
                  <a:srgbClr val="4472C4"/>
                </a:solidFill>
                <a:latin typeface="Calibri"/>
                <a:cs typeface="Calibri"/>
              </a:rPr>
              <a:t>Threshold.under</a:t>
            </a:r>
            <a:endParaRPr lang="en-GB" sz="3200" b="1" dirty="0">
              <a:solidFill>
                <a:srgbClr val="4472C4"/>
              </a:solidFill>
              <a:latin typeface="Calibri"/>
              <a:cs typeface="Calibri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6B6E5B7-9D1F-4744-897B-3B5698465AF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351986" y="1288604"/>
            <a:ext cx="285750" cy="5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B069AC3-0E06-4589-A7A7-0CD468316D8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842570" y="1288604"/>
            <a:ext cx="144246" cy="5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731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77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Larissa</vt:lpstr>
      <vt:lpstr>getPairs {RecordLinkage}</vt:lpstr>
      <vt:lpstr>Agenda</vt:lpstr>
      <vt:lpstr>Das Paket: "RecordLinkage"</vt:lpstr>
      <vt:lpstr>Vorgehen: 1. Generating record pairs</vt:lpstr>
      <vt:lpstr>Codebeispiele: compare.dedup</vt:lpstr>
      <vt:lpstr>Vorgehen: 2. Add weight calculation</vt:lpstr>
      <vt:lpstr>Vorgehen 3: getPairs()</vt:lpstr>
      <vt:lpstr>PowerPoint-Präsentation</vt:lpstr>
      <vt:lpstr>Two Thresholds  Threshold upper &amp; Threshold.under</vt:lpstr>
      <vt:lpstr>Vorgehen 4: Classification</vt:lpstr>
      <vt:lpstr>Codebeispiele: getpairs</vt:lpstr>
      <vt:lpstr>False matches and false non-matches</vt:lpstr>
      <vt:lpstr>Codebeispiele: homonym synonym</vt:lpstr>
      <vt:lpstr>Problem</vt:lpstr>
      <vt:lpstr>Lösungsansätze</vt:lpstr>
      <vt:lpstr>Threshold Determination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getPairs {RecordLinkage}</dc:title>
  <dc:creator>Chantal Zbinden</dc:creator>
  <cp:lastModifiedBy>Thierry Pablo Schmidt</cp:lastModifiedBy>
  <cp:revision>4</cp:revision>
  <dcterms:created xsi:type="dcterms:W3CDTF">2019-05-30T13:11:50Z</dcterms:created>
  <dcterms:modified xsi:type="dcterms:W3CDTF">2019-06-05T11:03:31Z</dcterms:modified>
</cp:coreProperties>
</file>