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9" r:id="rId6"/>
    <p:sldId id="260" r:id="rId7"/>
    <p:sldId id="270" r:id="rId8"/>
    <p:sldId id="261" r:id="rId9"/>
    <p:sldId id="262" r:id="rId10"/>
    <p:sldId id="264" r:id="rId11"/>
    <p:sldId id="265" r:id="rId12"/>
    <p:sldId id="266" r:id="rId13"/>
    <p:sldId id="267" r:id="rId14"/>
    <p:sldId id="268" r:id="rId15"/>
    <p:sldId id="269" r:id="rId16"/>
    <p:sldId id="263" r:id="rId17"/>
    <p:sldId id="257" r:id="rId1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21C58-2939-4EC1-90E6-E18FF7FAB3AD}" v="1" dt="2020-10-13T06:53:50.101"/>
    <p1510:client id="{A3AFAC5D-0736-4A63-9C11-EAD3F4A34411}" v="308" dt="2020-10-12T13:50:22.752"/>
    <p1510:client id="{D849308C-8517-4FC8-B6BD-6948C433E139}" v="3" dt="2020-10-12T13:31:44.511"/>
    <p1510:client id="{F2488E01-0804-4227-941F-B0BD268AD9A1}" v="1" dt="2020-10-12T13:33:45.93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E713C-EB6E-49B7-8BDB-AA19002B320D}" type="datetimeFigureOut">
              <a:rPr lang="en-GB" smtClean="0"/>
              <a:t>30/06/2023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CB351-5010-47B0-8EB4-A6003F3FE051}" type="slidenum">
              <a:rPr lang="en-GB" smtClean="0"/>
              <a:t>‹Nr.›</a:t>
            </a:fld>
            <a:endParaRPr lang="en-GB"/>
          </a:p>
        </p:txBody>
      </p:sp>
    </p:spTree>
    <p:extLst>
      <p:ext uri="{BB962C8B-B14F-4D97-AF65-F5344CB8AC3E}">
        <p14:creationId xmlns:p14="http://schemas.microsoft.com/office/powerpoint/2010/main" val="146567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F6ACB351-5010-47B0-8EB4-A6003F3FE051}" type="slidenum">
              <a:rPr lang="en-GB" smtClean="0"/>
              <a:t>8</a:t>
            </a:fld>
            <a:endParaRPr lang="en-GB"/>
          </a:p>
        </p:txBody>
      </p:sp>
    </p:spTree>
    <p:extLst>
      <p:ext uri="{BB962C8B-B14F-4D97-AF65-F5344CB8AC3E}">
        <p14:creationId xmlns:p14="http://schemas.microsoft.com/office/powerpoint/2010/main" val="2576471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1.pn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jpeg"/><Relationship Id="rId16" Type="http://schemas.openxmlformats.org/officeDocument/2006/relationships/image" Target="../media/image18.jpeg"/><Relationship Id="rId20" Type="http://schemas.openxmlformats.org/officeDocument/2006/relationships/image" Target="../media/image22.jpe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23" Type="http://schemas.openxmlformats.org/officeDocument/2006/relationships/image" Target="../media/image3.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9F6F93D-5991-4F2F-91B9-DEE0AB49EECE}"/>
              </a:ext>
            </a:extLst>
          </p:cNvPr>
          <p:cNvSpPr/>
          <p:nvPr userDrawn="1"/>
        </p:nvSpPr>
        <p:spPr>
          <a:xfrm>
            <a:off x="-1" y="0"/>
            <a:ext cx="12192001" cy="57356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9" name="Graphic 8">
            <a:extLst>
              <a:ext uri="{FF2B5EF4-FFF2-40B4-BE49-F238E27FC236}">
                <a16:creationId xmlns:a16="http://schemas.microsoft.com/office/drawing/2014/main" id="{27EACEBC-C5A8-4BD2-BDC7-45B4505D30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7953" y="6032461"/>
            <a:ext cx="692499" cy="461665"/>
          </a:xfrm>
          <a:prstGeom prst="rect">
            <a:avLst/>
          </a:prstGeom>
        </p:spPr>
      </p:pic>
      <p:sp>
        <p:nvSpPr>
          <p:cNvPr id="11" name="TextBox 10">
            <a:extLst>
              <a:ext uri="{FF2B5EF4-FFF2-40B4-BE49-F238E27FC236}">
                <a16:creationId xmlns:a16="http://schemas.microsoft.com/office/drawing/2014/main" id="{50BFD01A-01D9-42B8-B3AA-2BB5AEBB9462}"/>
              </a:ext>
            </a:extLst>
          </p:cNvPr>
          <p:cNvSpPr txBox="1"/>
          <p:nvPr userDrawn="1"/>
        </p:nvSpPr>
        <p:spPr>
          <a:xfrm>
            <a:off x="830451" y="6032462"/>
            <a:ext cx="5300353" cy="461665"/>
          </a:xfrm>
          <a:prstGeom prst="rect">
            <a:avLst/>
          </a:prstGeom>
          <a:noFill/>
        </p:spPr>
        <p:txBody>
          <a:bodyPr wrap="square" rtlCol="0">
            <a:spAutoFit/>
          </a:bodyPr>
          <a:lstStyle/>
          <a:p>
            <a:r>
              <a:rPr lang="en-GB" sz="1200" b="1">
                <a:solidFill>
                  <a:schemeClr val="tx1"/>
                </a:solidFill>
                <a:latin typeface="Arial" panose="020B0604020202020204" pitchFamily="34" charset="0"/>
                <a:cs typeface="Arial" panose="020B0604020202020204" pitchFamily="34" charset="0"/>
              </a:rPr>
              <a:t>DAT4.Zero</a:t>
            </a:r>
            <a:r>
              <a:rPr lang="en-GB" sz="1200">
                <a:solidFill>
                  <a:schemeClr val="tx1"/>
                </a:solidFill>
                <a:latin typeface="Arial" panose="020B0604020202020204" pitchFamily="34" charset="0"/>
                <a:cs typeface="Arial" panose="020B0604020202020204" pitchFamily="34" charset="0"/>
              </a:rPr>
              <a:t> has received funding from the European Union’s Horizon 2020 Research and Innovation programme under Grant Agreement No. </a:t>
            </a:r>
            <a:r>
              <a:rPr lang="en-GB" sz="1200" b="1">
                <a:solidFill>
                  <a:schemeClr val="tx1"/>
                </a:solidFill>
                <a:latin typeface="Arial" panose="020B0604020202020204" pitchFamily="34" charset="0"/>
                <a:cs typeface="Arial" panose="020B0604020202020204" pitchFamily="34" charset="0"/>
              </a:rPr>
              <a:t>958363</a:t>
            </a:r>
          </a:p>
        </p:txBody>
      </p:sp>
      <p:pic>
        <p:nvPicPr>
          <p:cNvPr id="13" name="Picture 12" descr="Logo&#10;&#10;Description automatically generated">
            <a:extLst>
              <a:ext uri="{FF2B5EF4-FFF2-40B4-BE49-F238E27FC236}">
                <a16:creationId xmlns:a16="http://schemas.microsoft.com/office/drawing/2014/main" id="{73292AB5-5C4F-4079-B9A9-1F1D2EE8BE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1673" y="5827712"/>
            <a:ext cx="3012374" cy="904789"/>
          </a:xfrm>
          <a:prstGeom prst="rect">
            <a:avLst/>
          </a:prstGeom>
        </p:spPr>
      </p:pic>
      <p:sp>
        <p:nvSpPr>
          <p:cNvPr id="2" name="Title 1">
            <a:extLst>
              <a:ext uri="{FF2B5EF4-FFF2-40B4-BE49-F238E27FC236}">
                <a16:creationId xmlns:a16="http://schemas.microsoft.com/office/drawing/2014/main" id="{52F92B85-58F0-418E-AAC9-1CA4D1D961D4}"/>
              </a:ext>
            </a:extLst>
          </p:cNvPr>
          <p:cNvSpPr>
            <a:spLocks noGrp="1"/>
          </p:cNvSpPr>
          <p:nvPr>
            <p:ph type="ctrTitle" hasCustomPrompt="1"/>
          </p:nvPr>
        </p:nvSpPr>
        <p:spPr>
          <a:xfrm>
            <a:off x="1524000" y="1122363"/>
            <a:ext cx="9144000" cy="2387600"/>
          </a:xfrm>
        </p:spPr>
        <p:txBody>
          <a:bodyPr anchor="b"/>
          <a:lstStyle>
            <a:lvl1pPr algn="ctr">
              <a:defRPr sz="6000">
                <a:solidFill>
                  <a:schemeClr val="bg1"/>
                </a:solidFill>
              </a:defRPr>
            </a:lvl1pPr>
          </a:lstStyle>
          <a:p>
            <a:r>
              <a:rPr lang="en-US"/>
              <a:t>Click to add Title</a:t>
            </a:r>
            <a:endParaRPr lang="nb-NO"/>
          </a:p>
        </p:txBody>
      </p:sp>
      <p:sp>
        <p:nvSpPr>
          <p:cNvPr id="3" name="Subtitle 2">
            <a:extLst>
              <a:ext uri="{FF2B5EF4-FFF2-40B4-BE49-F238E27FC236}">
                <a16:creationId xmlns:a16="http://schemas.microsoft.com/office/drawing/2014/main" id="{49DBFADB-7638-4FE9-93F8-DA37602315F2}"/>
              </a:ext>
            </a:extLst>
          </p:cNvPr>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Author</a:t>
            </a:r>
            <a:endParaRPr lang="nb-NO"/>
          </a:p>
        </p:txBody>
      </p:sp>
    </p:spTree>
    <p:extLst>
      <p:ext uri="{BB962C8B-B14F-4D97-AF65-F5344CB8AC3E}">
        <p14:creationId xmlns:p14="http://schemas.microsoft.com/office/powerpoint/2010/main" val="340765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91A-0D23-4966-A644-019696300765}"/>
              </a:ext>
            </a:extLst>
          </p:cNvPr>
          <p:cNvSpPr>
            <a:spLocks noGrp="1"/>
          </p:cNvSpPr>
          <p:nvPr>
            <p:ph type="title"/>
          </p:nvPr>
        </p:nvSpPr>
        <p:spPr>
          <a:xfrm>
            <a:off x="838200" y="365125"/>
            <a:ext cx="8858003" cy="1325563"/>
          </a:xfrm>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CDBEB15-E33D-44DB-809E-07088F384F94}"/>
              </a:ext>
            </a:extLst>
          </p:cNvPr>
          <p:cNvSpPr>
            <a:spLocks noGrp="1"/>
          </p:cNvSpPr>
          <p:nvPr>
            <p:ph idx="1"/>
          </p:nvPr>
        </p:nvSpPr>
        <p:spPr>
          <a:xfrm>
            <a:off x="838200" y="1825625"/>
            <a:ext cx="10515600" cy="4002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DBACC0-0895-475F-9FC5-EFF89834AF79}"/>
              </a:ext>
            </a:extLst>
          </p:cNvPr>
          <p:cNvSpPr>
            <a:spLocks noGrp="1"/>
          </p:cNvSpPr>
          <p:nvPr>
            <p:ph type="dt" sz="half" idx="10"/>
          </p:nvPr>
        </p:nvSpPr>
        <p:spPr>
          <a:xfrm>
            <a:off x="838200" y="6356350"/>
            <a:ext cx="2743200" cy="365125"/>
          </a:xfrm>
          <a:prstGeom prst="rect">
            <a:avLst/>
          </a:prstGeom>
        </p:spPr>
        <p:txBody>
          <a:bodyPr/>
          <a:lstStyle/>
          <a:p>
            <a:fld id="{4FA5A729-1EDF-4491-B45B-3945D3D900DC}" type="datetimeFigureOut">
              <a:rPr lang="nb-NO" smtClean="0"/>
              <a:t>30.06.2023</a:t>
            </a:fld>
            <a:endParaRPr lang="nb-NO"/>
          </a:p>
        </p:txBody>
      </p:sp>
      <p:sp>
        <p:nvSpPr>
          <p:cNvPr id="5" name="Footer Placeholder 4">
            <a:extLst>
              <a:ext uri="{FF2B5EF4-FFF2-40B4-BE49-F238E27FC236}">
                <a16:creationId xmlns:a16="http://schemas.microsoft.com/office/drawing/2014/main" id="{8B1A833C-B7C7-4E0C-8B71-2D4B0E664409}"/>
              </a:ext>
            </a:extLst>
          </p:cNvPr>
          <p:cNvSpPr>
            <a:spLocks noGrp="1"/>
          </p:cNvSpPr>
          <p:nvPr>
            <p:ph type="ftr" sz="quarter" idx="11"/>
          </p:nvPr>
        </p:nvSpPr>
        <p:spPr>
          <a:xfrm>
            <a:off x="4038600" y="6356350"/>
            <a:ext cx="4114800" cy="365125"/>
          </a:xfrm>
          <a:prstGeom prst="rect">
            <a:avLst/>
          </a:prstGeom>
        </p:spPr>
        <p:txBody>
          <a:bodyPr/>
          <a:lstStyle/>
          <a:p>
            <a:endParaRPr lang="nb-NO"/>
          </a:p>
        </p:txBody>
      </p:sp>
      <p:pic>
        <p:nvPicPr>
          <p:cNvPr id="8" name="Picture 7" descr="Logo&#10;&#10;Description automatically generated">
            <a:extLst>
              <a:ext uri="{FF2B5EF4-FFF2-40B4-BE49-F238E27FC236}">
                <a16:creationId xmlns:a16="http://schemas.microsoft.com/office/drawing/2014/main" id="{59D5250A-4B42-4543-81AE-EB5002EB8D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579" y="125625"/>
            <a:ext cx="2345969" cy="704629"/>
          </a:xfrm>
          <a:prstGeom prst="rect">
            <a:avLst/>
          </a:prstGeom>
        </p:spPr>
      </p:pic>
      <p:sp>
        <p:nvSpPr>
          <p:cNvPr id="9" name="Slide Number Placeholder 6">
            <a:extLst>
              <a:ext uri="{FF2B5EF4-FFF2-40B4-BE49-F238E27FC236}">
                <a16:creationId xmlns:a16="http://schemas.microsoft.com/office/drawing/2014/main" id="{3424604D-32EC-498E-B449-F1FB180CDDAF}"/>
              </a:ext>
            </a:extLst>
          </p:cNvPr>
          <p:cNvSpPr>
            <a:spLocks noGrp="1"/>
          </p:cNvSpPr>
          <p:nvPr>
            <p:ph type="sldNum" sz="quarter" idx="12"/>
          </p:nvPr>
        </p:nvSpPr>
        <p:spPr>
          <a:xfrm>
            <a:off x="8610600" y="6356350"/>
            <a:ext cx="2743200" cy="365125"/>
          </a:xfrm>
          <a:prstGeom prst="rect">
            <a:avLst/>
          </a:prstGeom>
        </p:spPr>
        <p:txBody>
          <a:bodyPr/>
          <a:lstStyle/>
          <a:p>
            <a:fld id="{58B92EAC-6819-4660-BC49-44DC05F88B04}" type="slidenum">
              <a:rPr lang="nb-NO" smtClean="0"/>
              <a:t>‹Nr.›</a:t>
            </a:fld>
            <a:endParaRPr lang="nb-NO"/>
          </a:p>
        </p:txBody>
      </p:sp>
    </p:spTree>
    <p:extLst>
      <p:ext uri="{BB962C8B-B14F-4D97-AF65-F5344CB8AC3E}">
        <p14:creationId xmlns:p14="http://schemas.microsoft.com/office/powerpoint/2010/main" val="61771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CD93-6668-46F2-822B-2EC97BE61A54}"/>
              </a:ext>
            </a:extLst>
          </p:cNvPr>
          <p:cNvSpPr>
            <a:spLocks noGrp="1"/>
          </p:cNvSpPr>
          <p:nvPr>
            <p:ph type="title"/>
          </p:nvPr>
        </p:nvSpPr>
        <p:spPr>
          <a:xfrm>
            <a:off x="838200" y="365125"/>
            <a:ext cx="8858003" cy="1325563"/>
          </a:xfrm>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07AEB010-388A-4A33-9C98-840C08FAA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0E1F0711-55A7-4AC5-BF49-AB85375F8F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AA4262DF-BD0E-4A6D-9D98-D3C8AFC7C1BC}"/>
              </a:ext>
            </a:extLst>
          </p:cNvPr>
          <p:cNvSpPr>
            <a:spLocks noGrp="1"/>
          </p:cNvSpPr>
          <p:nvPr>
            <p:ph type="dt" sz="half" idx="10"/>
          </p:nvPr>
        </p:nvSpPr>
        <p:spPr>
          <a:xfrm>
            <a:off x="838200" y="6356350"/>
            <a:ext cx="2743200" cy="365125"/>
          </a:xfrm>
          <a:prstGeom prst="rect">
            <a:avLst/>
          </a:prstGeom>
        </p:spPr>
        <p:txBody>
          <a:bodyPr/>
          <a:lstStyle/>
          <a:p>
            <a:fld id="{4FA5A729-1EDF-4491-B45B-3945D3D900DC}" type="datetimeFigureOut">
              <a:rPr lang="nb-NO" smtClean="0"/>
              <a:t>30.06.2023</a:t>
            </a:fld>
            <a:endParaRPr lang="nb-NO"/>
          </a:p>
        </p:txBody>
      </p:sp>
      <p:sp>
        <p:nvSpPr>
          <p:cNvPr id="6" name="Footer Placeholder 5">
            <a:extLst>
              <a:ext uri="{FF2B5EF4-FFF2-40B4-BE49-F238E27FC236}">
                <a16:creationId xmlns:a16="http://schemas.microsoft.com/office/drawing/2014/main" id="{AEEBE752-903B-4F81-B666-BDC631E735A9}"/>
              </a:ext>
            </a:extLst>
          </p:cNvPr>
          <p:cNvSpPr>
            <a:spLocks noGrp="1"/>
          </p:cNvSpPr>
          <p:nvPr>
            <p:ph type="ftr" sz="quarter" idx="11"/>
          </p:nvPr>
        </p:nvSpPr>
        <p:spPr>
          <a:xfrm>
            <a:off x="4038600" y="6356350"/>
            <a:ext cx="4114800" cy="365125"/>
          </a:xfrm>
          <a:prstGeom prst="rect">
            <a:avLst/>
          </a:prstGeom>
        </p:spPr>
        <p:txBody>
          <a:bodyPr/>
          <a:lstStyle/>
          <a:p>
            <a:endParaRPr lang="nb-NO"/>
          </a:p>
        </p:txBody>
      </p:sp>
      <p:sp>
        <p:nvSpPr>
          <p:cNvPr id="7" name="Slide Number Placeholder 6">
            <a:extLst>
              <a:ext uri="{FF2B5EF4-FFF2-40B4-BE49-F238E27FC236}">
                <a16:creationId xmlns:a16="http://schemas.microsoft.com/office/drawing/2014/main" id="{35715EAC-CB27-4803-9332-FB3F899D0878}"/>
              </a:ext>
            </a:extLst>
          </p:cNvPr>
          <p:cNvSpPr>
            <a:spLocks noGrp="1"/>
          </p:cNvSpPr>
          <p:nvPr>
            <p:ph type="sldNum" sz="quarter" idx="12"/>
          </p:nvPr>
        </p:nvSpPr>
        <p:spPr>
          <a:xfrm>
            <a:off x="8610600" y="6356350"/>
            <a:ext cx="2743200" cy="365125"/>
          </a:xfrm>
          <a:prstGeom prst="rect">
            <a:avLst/>
          </a:prstGeom>
        </p:spPr>
        <p:txBody>
          <a:bodyPr/>
          <a:lstStyle/>
          <a:p>
            <a:fld id="{58B92EAC-6819-4660-BC49-44DC05F88B04}" type="slidenum">
              <a:rPr lang="nb-NO" smtClean="0"/>
              <a:t>‹Nr.›</a:t>
            </a:fld>
            <a:endParaRPr lang="nb-NO"/>
          </a:p>
        </p:txBody>
      </p:sp>
      <p:pic>
        <p:nvPicPr>
          <p:cNvPr id="9" name="Picture 8" descr="Logo&#10;&#10;Description automatically generated">
            <a:extLst>
              <a:ext uri="{FF2B5EF4-FFF2-40B4-BE49-F238E27FC236}">
                <a16:creationId xmlns:a16="http://schemas.microsoft.com/office/drawing/2014/main" id="{E12CD3A4-4BEA-4E60-BB33-057C9501F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579" y="125625"/>
            <a:ext cx="2345969" cy="704629"/>
          </a:xfrm>
          <a:prstGeom prst="rect">
            <a:avLst/>
          </a:prstGeom>
        </p:spPr>
      </p:pic>
    </p:spTree>
    <p:extLst>
      <p:ext uri="{BB962C8B-B14F-4D97-AF65-F5344CB8AC3E}">
        <p14:creationId xmlns:p14="http://schemas.microsoft.com/office/powerpoint/2010/main" val="205493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C080-1047-4DD3-81DC-45464464E9B0}"/>
              </a:ext>
            </a:extLst>
          </p:cNvPr>
          <p:cNvSpPr>
            <a:spLocks noGrp="1"/>
          </p:cNvSpPr>
          <p:nvPr>
            <p:ph type="title"/>
          </p:nvPr>
        </p:nvSpPr>
        <p:spPr>
          <a:xfrm>
            <a:off x="838200" y="365125"/>
            <a:ext cx="8840190" cy="1325563"/>
          </a:xfrm>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3BB03FA-E488-4545-8B7A-30DC317A3330}"/>
              </a:ext>
            </a:extLst>
          </p:cNvPr>
          <p:cNvSpPr>
            <a:spLocks noGrp="1"/>
          </p:cNvSpPr>
          <p:nvPr>
            <p:ph type="dt" sz="half" idx="10"/>
          </p:nvPr>
        </p:nvSpPr>
        <p:spPr>
          <a:xfrm>
            <a:off x="838200" y="6356350"/>
            <a:ext cx="2743200" cy="365125"/>
          </a:xfrm>
          <a:prstGeom prst="rect">
            <a:avLst/>
          </a:prstGeom>
        </p:spPr>
        <p:txBody>
          <a:bodyPr/>
          <a:lstStyle/>
          <a:p>
            <a:fld id="{4FA5A729-1EDF-4491-B45B-3945D3D900DC}" type="datetimeFigureOut">
              <a:rPr lang="nb-NO" smtClean="0"/>
              <a:t>30.06.2023</a:t>
            </a:fld>
            <a:endParaRPr lang="nb-NO"/>
          </a:p>
        </p:txBody>
      </p:sp>
      <p:sp>
        <p:nvSpPr>
          <p:cNvPr id="4" name="Footer Placeholder 3">
            <a:extLst>
              <a:ext uri="{FF2B5EF4-FFF2-40B4-BE49-F238E27FC236}">
                <a16:creationId xmlns:a16="http://schemas.microsoft.com/office/drawing/2014/main" id="{E094A20F-CF95-4794-AF64-2F7F6CBFA235}"/>
              </a:ext>
            </a:extLst>
          </p:cNvPr>
          <p:cNvSpPr>
            <a:spLocks noGrp="1"/>
          </p:cNvSpPr>
          <p:nvPr>
            <p:ph type="ftr" sz="quarter" idx="11"/>
          </p:nvPr>
        </p:nvSpPr>
        <p:spPr>
          <a:xfrm>
            <a:off x="4038600" y="6356350"/>
            <a:ext cx="4114800" cy="365125"/>
          </a:xfrm>
          <a:prstGeom prst="rect">
            <a:avLst/>
          </a:prstGeom>
        </p:spPr>
        <p:txBody>
          <a:bodyPr/>
          <a:lstStyle/>
          <a:p>
            <a:endParaRPr lang="nb-NO"/>
          </a:p>
        </p:txBody>
      </p:sp>
      <p:sp>
        <p:nvSpPr>
          <p:cNvPr id="5" name="Slide Number Placeholder 4">
            <a:extLst>
              <a:ext uri="{FF2B5EF4-FFF2-40B4-BE49-F238E27FC236}">
                <a16:creationId xmlns:a16="http://schemas.microsoft.com/office/drawing/2014/main" id="{7D97E046-A8CC-43AE-916B-5B861068A206}"/>
              </a:ext>
            </a:extLst>
          </p:cNvPr>
          <p:cNvSpPr>
            <a:spLocks noGrp="1"/>
          </p:cNvSpPr>
          <p:nvPr>
            <p:ph type="sldNum" sz="quarter" idx="12"/>
          </p:nvPr>
        </p:nvSpPr>
        <p:spPr>
          <a:xfrm>
            <a:off x="8610600" y="6356350"/>
            <a:ext cx="2743200" cy="365125"/>
          </a:xfrm>
          <a:prstGeom prst="rect">
            <a:avLst/>
          </a:prstGeom>
        </p:spPr>
        <p:txBody>
          <a:bodyPr/>
          <a:lstStyle/>
          <a:p>
            <a:fld id="{58B92EAC-6819-4660-BC49-44DC05F88B04}" type="slidenum">
              <a:rPr lang="nb-NO" smtClean="0"/>
              <a:t>‹Nr.›</a:t>
            </a:fld>
            <a:endParaRPr lang="nb-NO"/>
          </a:p>
        </p:txBody>
      </p:sp>
      <p:pic>
        <p:nvPicPr>
          <p:cNvPr id="7" name="Picture 6" descr="Logo&#10;&#10;Description automatically generated">
            <a:extLst>
              <a:ext uri="{FF2B5EF4-FFF2-40B4-BE49-F238E27FC236}">
                <a16:creationId xmlns:a16="http://schemas.microsoft.com/office/drawing/2014/main" id="{843F7021-B4AA-4591-8FE3-FB62250EC0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579" y="125625"/>
            <a:ext cx="2345969" cy="704629"/>
          </a:xfrm>
          <a:prstGeom prst="rect">
            <a:avLst/>
          </a:prstGeom>
        </p:spPr>
      </p:pic>
    </p:spTree>
    <p:extLst>
      <p:ext uri="{BB962C8B-B14F-4D97-AF65-F5344CB8AC3E}">
        <p14:creationId xmlns:p14="http://schemas.microsoft.com/office/powerpoint/2010/main" val="396553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BAF85-AB1D-41A3-8AC9-792849A60F99}"/>
              </a:ext>
            </a:extLst>
          </p:cNvPr>
          <p:cNvSpPr>
            <a:spLocks noGrp="1"/>
          </p:cNvSpPr>
          <p:nvPr>
            <p:ph type="dt" sz="half" idx="10"/>
          </p:nvPr>
        </p:nvSpPr>
        <p:spPr>
          <a:xfrm>
            <a:off x="838200" y="6356350"/>
            <a:ext cx="2743200" cy="365125"/>
          </a:xfrm>
          <a:prstGeom prst="rect">
            <a:avLst/>
          </a:prstGeom>
        </p:spPr>
        <p:txBody>
          <a:bodyPr/>
          <a:lstStyle/>
          <a:p>
            <a:fld id="{4FA5A729-1EDF-4491-B45B-3945D3D900DC}" type="datetimeFigureOut">
              <a:rPr lang="nb-NO" smtClean="0"/>
              <a:t>30.06.2023</a:t>
            </a:fld>
            <a:endParaRPr lang="nb-NO"/>
          </a:p>
        </p:txBody>
      </p:sp>
      <p:sp>
        <p:nvSpPr>
          <p:cNvPr id="3" name="Footer Placeholder 2">
            <a:extLst>
              <a:ext uri="{FF2B5EF4-FFF2-40B4-BE49-F238E27FC236}">
                <a16:creationId xmlns:a16="http://schemas.microsoft.com/office/drawing/2014/main" id="{5442F869-2D9E-4752-8FA0-D0C453DAAE0A}"/>
              </a:ext>
            </a:extLst>
          </p:cNvPr>
          <p:cNvSpPr>
            <a:spLocks noGrp="1"/>
          </p:cNvSpPr>
          <p:nvPr>
            <p:ph type="ftr" sz="quarter" idx="11"/>
          </p:nvPr>
        </p:nvSpPr>
        <p:spPr>
          <a:xfrm>
            <a:off x="4038600" y="6356350"/>
            <a:ext cx="4114800" cy="365125"/>
          </a:xfrm>
          <a:prstGeom prst="rect">
            <a:avLst/>
          </a:prstGeom>
        </p:spPr>
        <p:txBody>
          <a:bodyPr/>
          <a:lstStyle/>
          <a:p>
            <a:endParaRPr lang="nb-NO"/>
          </a:p>
        </p:txBody>
      </p:sp>
      <p:sp>
        <p:nvSpPr>
          <p:cNvPr id="4" name="Slide Number Placeholder 3">
            <a:extLst>
              <a:ext uri="{FF2B5EF4-FFF2-40B4-BE49-F238E27FC236}">
                <a16:creationId xmlns:a16="http://schemas.microsoft.com/office/drawing/2014/main" id="{6617C79E-C437-433C-87E9-AE98C6ECB52F}"/>
              </a:ext>
            </a:extLst>
          </p:cNvPr>
          <p:cNvSpPr>
            <a:spLocks noGrp="1"/>
          </p:cNvSpPr>
          <p:nvPr>
            <p:ph type="sldNum" sz="quarter" idx="12"/>
          </p:nvPr>
        </p:nvSpPr>
        <p:spPr>
          <a:xfrm>
            <a:off x="8610600" y="6356350"/>
            <a:ext cx="2743200" cy="365125"/>
          </a:xfrm>
          <a:prstGeom prst="rect">
            <a:avLst/>
          </a:prstGeom>
        </p:spPr>
        <p:txBody>
          <a:bodyPr/>
          <a:lstStyle/>
          <a:p>
            <a:fld id="{58B92EAC-6819-4660-BC49-44DC05F88B04}" type="slidenum">
              <a:rPr lang="nb-NO" smtClean="0"/>
              <a:t>‹Nr.›</a:t>
            </a:fld>
            <a:endParaRPr lang="nb-NO"/>
          </a:p>
        </p:txBody>
      </p:sp>
      <p:pic>
        <p:nvPicPr>
          <p:cNvPr id="6" name="Picture 5" descr="Logo&#10;&#10;Description automatically generated">
            <a:extLst>
              <a:ext uri="{FF2B5EF4-FFF2-40B4-BE49-F238E27FC236}">
                <a16:creationId xmlns:a16="http://schemas.microsoft.com/office/drawing/2014/main" id="{1DEE820B-E690-46AE-A360-BFFCBDE6B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579" y="125625"/>
            <a:ext cx="2345969" cy="704629"/>
          </a:xfrm>
          <a:prstGeom prst="rect">
            <a:avLst/>
          </a:prstGeom>
        </p:spPr>
      </p:pic>
    </p:spTree>
    <p:extLst>
      <p:ext uri="{BB962C8B-B14F-4D97-AF65-F5344CB8AC3E}">
        <p14:creationId xmlns:p14="http://schemas.microsoft.com/office/powerpoint/2010/main" val="397297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ack cover">
    <p:spTree>
      <p:nvGrpSpPr>
        <p:cNvPr id="1" name=""/>
        <p:cNvGrpSpPr/>
        <p:nvPr/>
      </p:nvGrpSpPr>
      <p:grpSpPr>
        <a:xfrm>
          <a:off x="0" y="0"/>
          <a:ext cx="0" cy="0"/>
          <a:chOff x="0" y="0"/>
          <a:chExt cx="0" cy="0"/>
        </a:xfrm>
      </p:grpSpPr>
      <p:pic>
        <p:nvPicPr>
          <p:cNvPr id="5" name="Picture 12" descr="IDEKO renews its image and starts a new era committed to Advanced ...">
            <a:extLst>
              <a:ext uri="{FF2B5EF4-FFF2-40B4-BE49-F238E27FC236}">
                <a16:creationId xmlns:a16="http://schemas.microsoft.com/office/drawing/2014/main" id="{07ED8735-AC10-4B7F-B128-C7D2AE9D9C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227" y="705780"/>
            <a:ext cx="2150665" cy="12097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enteler Automotive EDI | EDI &amp; eCommerce Solutions | DataTrans ...">
            <a:extLst>
              <a:ext uri="{FF2B5EF4-FFF2-40B4-BE49-F238E27FC236}">
                <a16:creationId xmlns:a16="http://schemas.microsoft.com/office/drawing/2014/main" id="{A47533D4-3959-46EC-8BCA-77E20D87A4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9466" y="1681722"/>
            <a:ext cx="2258903" cy="7941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osch logo vector - Logo Bosch download">
            <a:extLst>
              <a:ext uri="{FF2B5EF4-FFF2-40B4-BE49-F238E27FC236}">
                <a16:creationId xmlns:a16="http://schemas.microsoft.com/office/drawing/2014/main" id="{BF6639D5-891E-44F7-8495-945860FBBA9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56415" y="1003463"/>
            <a:ext cx="2150664" cy="21506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Enki-Microtubes | LinkedIn">
            <a:extLst>
              <a:ext uri="{FF2B5EF4-FFF2-40B4-BE49-F238E27FC236}">
                <a16:creationId xmlns:a16="http://schemas.microsoft.com/office/drawing/2014/main" id="{40815534-844A-4570-B2F5-5A14F397E29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713614" y="1487812"/>
            <a:ext cx="1216631" cy="12166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A94FDC6D-9119-46F8-8892-354FC810D6A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213718" y="1577168"/>
            <a:ext cx="2430597" cy="10032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7E8DFAF3-282E-4DD0-B906-71558797ACD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6569" y="2687499"/>
            <a:ext cx="1444371" cy="522763"/>
          </a:xfrm>
          <a:prstGeom prst="rect">
            <a:avLst/>
          </a:prstGeom>
        </p:spPr>
      </p:pic>
      <p:pic>
        <p:nvPicPr>
          <p:cNvPr id="19" name="Picture 18">
            <a:extLst>
              <a:ext uri="{FF2B5EF4-FFF2-40B4-BE49-F238E27FC236}">
                <a16:creationId xmlns:a16="http://schemas.microsoft.com/office/drawing/2014/main" id="{D3A15C02-D2EA-409E-A431-97F6253A37D0}"/>
              </a:ext>
            </a:extLst>
          </p:cNvPr>
          <p:cNvPicPr>
            <a:picLocks noChangeAspect="1"/>
          </p:cNvPicPr>
          <p:nvPr userDrawn="1"/>
        </p:nvPicPr>
        <p:blipFill>
          <a:blip r:embed="rId8"/>
          <a:stretch>
            <a:fillRect/>
          </a:stretch>
        </p:blipFill>
        <p:spPr>
          <a:xfrm>
            <a:off x="3190601" y="2687500"/>
            <a:ext cx="1857425" cy="614088"/>
          </a:xfrm>
          <a:prstGeom prst="rect">
            <a:avLst/>
          </a:prstGeom>
        </p:spPr>
      </p:pic>
      <p:pic>
        <p:nvPicPr>
          <p:cNvPr id="21" name="Picture 20">
            <a:extLst>
              <a:ext uri="{FF2B5EF4-FFF2-40B4-BE49-F238E27FC236}">
                <a16:creationId xmlns:a16="http://schemas.microsoft.com/office/drawing/2014/main" id="{48CCCC41-76D1-4599-BFA6-0BDA49BB0DF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270367" y="2741949"/>
            <a:ext cx="2075533" cy="505189"/>
          </a:xfrm>
          <a:prstGeom prst="rect">
            <a:avLst/>
          </a:prstGeom>
        </p:spPr>
      </p:pic>
      <p:pic>
        <p:nvPicPr>
          <p:cNvPr id="23" name="Picture 22">
            <a:extLst>
              <a:ext uri="{FF2B5EF4-FFF2-40B4-BE49-F238E27FC236}">
                <a16:creationId xmlns:a16="http://schemas.microsoft.com/office/drawing/2014/main" id="{63C6975D-5DDF-4A02-B1F9-CFC95F72A03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534175" y="1029264"/>
            <a:ext cx="1563709" cy="367146"/>
          </a:xfrm>
          <a:prstGeom prst="rect">
            <a:avLst/>
          </a:prstGeom>
        </p:spPr>
      </p:pic>
      <p:pic>
        <p:nvPicPr>
          <p:cNvPr id="25" name="Picture 2" descr="Polimi logo png 2 » PNG Image">
            <a:extLst>
              <a:ext uri="{FF2B5EF4-FFF2-40B4-BE49-F238E27FC236}">
                <a16:creationId xmlns:a16="http://schemas.microsoft.com/office/drawing/2014/main" id="{6174CF03-1C73-40CA-BFC7-BDC5D05166B1}"/>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60446" y="3415942"/>
            <a:ext cx="1356616" cy="9970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the-university-of-nottingham-1-logo-png-transparent - RAF Association">
            <a:extLst>
              <a:ext uri="{FF2B5EF4-FFF2-40B4-BE49-F238E27FC236}">
                <a16:creationId xmlns:a16="http://schemas.microsoft.com/office/drawing/2014/main" id="{857A54A5-6267-4EE5-9369-D265746668BF}"/>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46770" y="2846935"/>
            <a:ext cx="2258903" cy="22589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Karlsruhe Institute of Technology - Wikipedia">
            <a:extLst>
              <a:ext uri="{FF2B5EF4-FFF2-40B4-BE49-F238E27FC236}">
                <a16:creationId xmlns:a16="http://schemas.microsoft.com/office/drawing/2014/main" id="{D33645BC-2DD0-467C-8158-5B3FDC5816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705814" y="3571309"/>
            <a:ext cx="1683328" cy="84166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araz Metrology – Metrology and Quality Assurance for Additive ...">
            <a:extLst>
              <a:ext uri="{FF2B5EF4-FFF2-40B4-BE49-F238E27FC236}">
                <a16:creationId xmlns:a16="http://schemas.microsoft.com/office/drawing/2014/main" id="{8806F522-11E1-4C29-B558-CE191225887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742813" y="2776354"/>
            <a:ext cx="1480453" cy="48577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KIT-AR | London Co-Investment Fund">
            <a:extLst>
              <a:ext uri="{FF2B5EF4-FFF2-40B4-BE49-F238E27FC236}">
                <a16:creationId xmlns:a16="http://schemas.microsoft.com/office/drawing/2014/main" id="{1D0B46AE-E1A6-4AE8-B18B-F1B6296D31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3156" y="2365345"/>
            <a:ext cx="1753524" cy="12274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nstituto Tecnológico de Aragón Itainnova">
            <a:extLst>
              <a:ext uri="{FF2B5EF4-FFF2-40B4-BE49-F238E27FC236}">
                <a16:creationId xmlns:a16="http://schemas.microsoft.com/office/drawing/2014/main" id="{C4E306AC-9C41-436B-8064-059E7B17A28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893108" y="458989"/>
            <a:ext cx="1977601" cy="13905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a:extLst>
              <a:ext uri="{FF2B5EF4-FFF2-40B4-BE49-F238E27FC236}">
                <a16:creationId xmlns:a16="http://schemas.microsoft.com/office/drawing/2014/main" id="{6385C84E-6EA2-45A3-A8D1-4A167EADC1C5}"/>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535125" y="1810062"/>
            <a:ext cx="1805661" cy="53746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0" descr="Holonix - Soluzioni e supporto all'innovazione Internet of Things">
            <a:extLst>
              <a:ext uri="{FF2B5EF4-FFF2-40B4-BE49-F238E27FC236}">
                <a16:creationId xmlns:a16="http://schemas.microsoft.com/office/drawing/2014/main" id="{9131025A-90C9-430C-AC48-9305B020EA9E}"/>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943980" y="768668"/>
            <a:ext cx="2198913"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2" descr="Startup Trondheim">
            <a:extLst>
              <a:ext uri="{FF2B5EF4-FFF2-40B4-BE49-F238E27FC236}">
                <a16:creationId xmlns:a16="http://schemas.microsoft.com/office/drawing/2014/main" id="{7D9B3CB2-9155-43F5-AD57-8A6B37CB78A4}"/>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2928369" y="1056891"/>
            <a:ext cx="1785963" cy="33951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Presse - SINTEF">
            <a:extLst>
              <a:ext uri="{FF2B5EF4-FFF2-40B4-BE49-F238E27FC236}">
                <a16:creationId xmlns:a16="http://schemas.microsoft.com/office/drawing/2014/main" id="{D7CEBAD7-A272-4EC6-8FC6-8D94EB8C701B}"/>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8091184" y="3247138"/>
            <a:ext cx="3141586" cy="1520041"/>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6DC80C27-3395-4801-A0C5-1914BB873FF3}"/>
              </a:ext>
            </a:extLst>
          </p:cNvPr>
          <p:cNvSpPr/>
          <p:nvPr userDrawn="1"/>
        </p:nvSpPr>
        <p:spPr>
          <a:xfrm>
            <a:off x="391887" y="768668"/>
            <a:ext cx="11252428" cy="391117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51" name="Graphic 50">
            <a:extLst>
              <a:ext uri="{FF2B5EF4-FFF2-40B4-BE49-F238E27FC236}">
                <a16:creationId xmlns:a16="http://schemas.microsoft.com/office/drawing/2014/main" id="{3BB0826C-FE1D-499E-9EC9-C28F9E84B01B}"/>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137953" y="6032461"/>
            <a:ext cx="692499" cy="461665"/>
          </a:xfrm>
          <a:prstGeom prst="rect">
            <a:avLst/>
          </a:prstGeom>
        </p:spPr>
      </p:pic>
      <p:sp>
        <p:nvSpPr>
          <p:cNvPr id="53" name="TextBox 52">
            <a:extLst>
              <a:ext uri="{FF2B5EF4-FFF2-40B4-BE49-F238E27FC236}">
                <a16:creationId xmlns:a16="http://schemas.microsoft.com/office/drawing/2014/main" id="{2DE46747-F295-4CBD-A5DC-CB9D4AA3E017}"/>
              </a:ext>
            </a:extLst>
          </p:cNvPr>
          <p:cNvSpPr txBox="1"/>
          <p:nvPr userDrawn="1"/>
        </p:nvSpPr>
        <p:spPr>
          <a:xfrm>
            <a:off x="830451" y="6032462"/>
            <a:ext cx="5300353" cy="461665"/>
          </a:xfrm>
          <a:prstGeom prst="rect">
            <a:avLst/>
          </a:prstGeom>
          <a:noFill/>
        </p:spPr>
        <p:txBody>
          <a:bodyPr wrap="square" rtlCol="0">
            <a:spAutoFit/>
          </a:bodyPr>
          <a:lstStyle/>
          <a:p>
            <a:r>
              <a:rPr lang="en-GB" sz="1200" b="1">
                <a:solidFill>
                  <a:schemeClr val="tx1"/>
                </a:solidFill>
                <a:latin typeface="Arial" panose="020B0604020202020204" pitchFamily="34" charset="0"/>
                <a:cs typeface="Arial" panose="020B0604020202020204" pitchFamily="34" charset="0"/>
              </a:rPr>
              <a:t>DAT4.Zero</a:t>
            </a:r>
            <a:r>
              <a:rPr lang="en-GB" sz="1200">
                <a:solidFill>
                  <a:schemeClr val="tx1"/>
                </a:solidFill>
                <a:latin typeface="Arial" panose="020B0604020202020204" pitchFamily="34" charset="0"/>
                <a:cs typeface="Arial" panose="020B0604020202020204" pitchFamily="34" charset="0"/>
              </a:rPr>
              <a:t> has received funding from the European Union’s Horizon 2020 Research and Innovation programme under Grant Agreement No. </a:t>
            </a:r>
            <a:r>
              <a:rPr lang="en-GB" sz="1200" b="1">
                <a:solidFill>
                  <a:schemeClr val="tx1"/>
                </a:solidFill>
                <a:latin typeface="Arial" panose="020B0604020202020204" pitchFamily="34" charset="0"/>
                <a:cs typeface="Arial" panose="020B0604020202020204" pitchFamily="34" charset="0"/>
              </a:rPr>
              <a:t>958363</a:t>
            </a:r>
          </a:p>
        </p:txBody>
      </p:sp>
      <p:pic>
        <p:nvPicPr>
          <p:cNvPr id="55" name="Picture 54" descr="Logo&#10;&#10;Description automatically generated">
            <a:extLst>
              <a:ext uri="{FF2B5EF4-FFF2-40B4-BE49-F238E27FC236}">
                <a16:creationId xmlns:a16="http://schemas.microsoft.com/office/drawing/2014/main" id="{28361C62-0385-4581-83BC-B51EC3C10A41}"/>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9041673" y="5827712"/>
            <a:ext cx="3012374" cy="904789"/>
          </a:xfrm>
          <a:prstGeom prst="rect">
            <a:avLst/>
          </a:prstGeom>
        </p:spPr>
      </p:pic>
    </p:spTree>
    <p:extLst>
      <p:ext uri="{BB962C8B-B14F-4D97-AF65-F5344CB8AC3E}">
        <p14:creationId xmlns:p14="http://schemas.microsoft.com/office/powerpoint/2010/main" val="2697499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F55A2-026A-4475-8C3A-DFD7B9F7A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D439BB4-E7AC-40CB-BEF7-EC4B3EB46A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339D70DB-DF72-4854-8EFA-B763AAE7E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5A729-1EDF-4491-B45B-3945D3D900DC}" type="datetimeFigureOut">
              <a:rPr lang="nb-NO" smtClean="0"/>
              <a:t>30.06.2023</a:t>
            </a:fld>
            <a:endParaRPr lang="nb-NO"/>
          </a:p>
        </p:txBody>
      </p:sp>
      <p:sp>
        <p:nvSpPr>
          <p:cNvPr id="5" name="Footer Placeholder 4">
            <a:extLst>
              <a:ext uri="{FF2B5EF4-FFF2-40B4-BE49-F238E27FC236}">
                <a16:creationId xmlns:a16="http://schemas.microsoft.com/office/drawing/2014/main" id="{1B3BF2AB-75E1-47A1-BF95-A6805DF32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5EE90D4F-FF02-40C9-AD46-F1713C854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92EAC-6819-4660-BC49-44DC05F88B04}" type="slidenum">
              <a:rPr lang="nb-NO" smtClean="0"/>
              <a:t>‹Nr.›</a:t>
            </a:fld>
            <a:endParaRPr lang="nb-NO"/>
          </a:p>
        </p:txBody>
      </p:sp>
    </p:spTree>
    <p:extLst>
      <p:ext uri="{BB962C8B-B14F-4D97-AF65-F5344CB8AC3E}">
        <p14:creationId xmlns:p14="http://schemas.microsoft.com/office/powerpoint/2010/main" val="174188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8B59-A80B-490B-A342-1A4396B2F8F2}"/>
              </a:ext>
            </a:extLst>
          </p:cNvPr>
          <p:cNvSpPr>
            <a:spLocks noGrp="1"/>
          </p:cNvSpPr>
          <p:nvPr>
            <p:ph type="ctrTitle"/>
          </p:nvPr>
        </p:nvSpPr>
        <p:spPr/>
        <p:txBody>
          <a:bodyPr>
            <a:normAutofit fontScale="90000"/>
          </a:bodyPr>
          <a:lstStyle/>
          <a:p>
            <a:r>
              <a:rPr lang="nb-NO" dirty="0"/>
              <a:t>Konzept Ausrichtung Kopfwelle mit Spanndorn µCMM</a:t>
            </a:r>
          </a:p>
        </p:txBody>
      </p:sp>
      <p:sp>
        <p:nvSpPr>
          <p:cNvPr id="3" name="Subtitle 2">
            <a:extLst>
              <a:ext uri="{FF2B5EF4-FFF2-40B4-BE49-F238E27FC236}">
                <a16:creationId xmlns:a16="http://schemas.microsoft.com/office/drawing/2014/main" id="{8BB78F96-CD0F-4272-9F24-1E8D5CCCF582}"/>
              </a:ext>
            </a:extLst>
          </p:cNvPr>
          <p:cNvSpPr>
            <a:spLocks noGrp="1"/>
          </p:cNvSpPr>
          <p:nvPr>
            <p:ph type="subTitle" idx="1"/>
          </p:nvPr>
        </p:nvSpPr>
        <p:spPr/>
        <p:txBody>
          <a:bodyPr vert="horz" lIns="91440" tIns="45720" rIns="91440" bIns="45720" rtlCol="0" anchor="t">
            <a:normAutofit/>
          </a:bodyPr>
          <a:lstStyle/>
          <a:p>
            <a:r>
              <a:rPr lang="nb-NO" dirty="0">
                <a:cs typeface="Calibri"/>
              </a:rPr>
              <a:t>Jochen Wacker, Christoph Rettig,</a:t>
            </a:r>
          </a:p>
          <a:p>
            <a:r>
              <a:rPr lang="nb-NO" dirty="0">
                <a:cs typeface="Calibri"/>
              </a:rPr>
              <a:t>Robert Schmitt</a:t>
            </a:r>
          </a:p>
          <a:p>
            <a:r>
              <a:rPr lang="nb-NO" dirty="0">
                <a:cs typeface="Calibri"/>
              </a:rPr>
              <a:t>30.06.2023</a:t>
            </a:r>
          </a:p>
        </p:txBody>
      </p:sp>
    </p:spTree>
    <p:extLst>
      <p:ext uri="{BB962C8B-B14F-4D97-AF65-F5344CB8AC3E}">
        <p14:creationId xmlns:p14="http://schemas.microsoft.com/office/powerpoint/2010/main" val="19556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4.1 Raumausrichtung</a:t>
            </a:r>
            <a:br>
              <a:rPr lang="en-GB" dirty="0"/>
            </a:br>
            <a:endParaRPr lang="de-DE" dirty="0"/>
          </a:p>
        </p:txBody>
      </p:sp>
      <p:graphicFrame>
        <p:nvGraphicFramePr>
          <p:cNvPr id="6" name="Tabelle 5">
            <a:extLst>
              <a:ext uri="{FF2B5EF4-FFF2-40B4-BE49-F238E27FC236}">
                <a16:creationId xmlns:a16="http://schemas.microsoft.com/office/drawing/2014/main" id="{F6FAC35B-86A2-2C34-2958-F65C82E840DB}"/>
              </a:ext>
            </a:extLst>
          </p:cNvPr>
          <p:cNvGraphicFramePr>
            <a:graphicFrameLocks noGrp="1"/>
          </p:cNvGraphicFramePr>
          <p:nvPr>
            <p:extLst>
              <p:ext uri="{D42A27DB-BD31-4B8C-83A1-F6EECF244321}">
                <p14:modId xmlns:p14="http://schemas.microsoft.com/office/powerpoint/2010/main" val="2852441455"/>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Die Raumausrichtung definiert die Lage der Z-Achse; diese soll durch eine gemeinsame Achse der beiden Dornzylinder gebildet werden; Vorgehen hier erfolgt über 2 Kreise (einen pro Zylinder) und eine gemeinsame Gerad durch die Mittelpunkte dieser Kreise</a:t>
                      </a:r>
                    </a:p>
                    <a:p>
                      <a:pPr algn="ctr"/>
                      <a:endParaRPr lang="de-DE" dirty="0"/>
                    </a:p>
                    <a:p>
                      <a:pPr algn="ctr"/>
                      <a:r>
                        <a:rPr lang="de-DE" dirty="0"/>
                        <a:t>Vorgehen analog zur Grobausrichtung, aber nun mit sauber liegenden Kreisen</a:t>
                      </a:r>
                      <a:endParaRPr lang="en-GB" dirty="0"/>
                    </a:p>
                  </a:txBody>
                  <a:tcPr/>
                </a:tc>
                <a:tc>
                  <a:txBody>
                    <a:bodyPr/>
                    <a:lstStyle/>
                    <a:p>
                      <a:pPr algn="ctr"/>
                      <a:endParaRPr lang="en-GB" dirty="0"/>
                    </a:p>
                  </a:txBody>
                  <a:tcPr/>
                </a:tc>
                <a:tc>
                  <a:txBody>
                    <a:bodyPr/>
                    <a:lstStyle/>
                    <a:p>
                      <a:pPr algn="ctr"/>
                      <a:r>
                        <a:rPr lang="de-DE" dirty="0"/>
                        <a:t>Hier können auch mehrere Kreise pro Zylinder etc. genutzt werden, auch abhängig von den Möglichkeiten in der Software; durch die sehr gute Formgenauigkeit der beiden Dornzylinder sind hier mehrere Varianten denkbar</a:t>
                      </a:r>
                      <a:endParaRPr lang="en-GB" dirty="0"/>
                    </a:p>
                  </a:txBody>
                  <a:tcPr/>
                </a:tc>
                <a:extLst>
                  <a:ext uri="{0D108BD9-81ED-4DB2-BD59-A6C34878D82A}">
                    <a16:rowId xmlns:a16="http://schemas.microsoft.com/office/drawing/2014/main" val="384886151"/>
                  </a:ext>
                </a:extLst>
              </a:tr>
            </a:tbl>
          </a:graphicData>
        </a:graphic>
      </p:graphicFrame>
      <p:pic>
        <p:nvPicPr>
          <p:cNvPr id="4" name="Grafik 3">
            <a:extLst>
              <a:ext uri="{FF2B5EF4-FFF2-40B4-BE49-F238E27FC236}">
                <a16:creationId xmlns:a16="http://schemas.microsoft.com/office/drawing/2014/main" id="{B67EC1AC-12D1-3A52-5F03-1C0BB7183E5F}"/>
              </a:ext>
            </a:extLst>
          </p:cNvPr>
          <p:cNvPicPr>
            <a:picLocks noChangeAspect="1"/>
          </p:cNvPicPr>
          <p:nvPr/>
        </p:nvPicPr>
        <p:blipFill rotWithShape="1">
          <a:blip r:embed="rId2"/>
          <a:srcRect t="30550"/>
          <a:stretch/>
        </p:blipFill>
        <p:spPr>
          <a:xfrm>
            <a:off x="3068839" y="2068497"/>
            <a:ext cx="2507133" cy="3675355"/>
          </a:xfrm>
          <a:prstGeom prst="rect">
            <a:avLst/>
          </a:prstGeom>
        </p:spPr>
      </p:pic>
      <p:sp>
        <p:nvSpPr>
          <p:cNvPr id="5" name="Textfeld 4">
            <a:extLst>
              <a:ext uri="{FF2B5EF4-FFF2-40B4-BE49-F238E27FC236}">
                <a16:creationId xmlns:a16="http://schemas.microsoft.com/office/drawing/2014/main" id="{4701B2C4-13C5-1718-FA32-5F840AC9679A}"/>
              </a:ext>
            </a:extLst>
          </p:cNvPr>
          <p:cNvSpPr txBox="1"/>
          <p:nvPr/>
        </p:nvSpPr>
        <p:spPr>
          <a:xfrm>
            <a:off x="5575972" y="3993488"/>
            <a:ext cx="2697759" cy="1754326"/>
          </a:xfrm>
          <a:prstGeom prst="rect">
            <a:avLst/>
          </a:prstGeom>
          <a:noFill/>
        </p:spPr>
        <p:txBody>
          <a:bodyPr wrap="square" rtlCol="0">
            <a:spAutoFit/>
          </a:bodyPr>
          <a:lstStyle/>
          <a:p>
            <a:r>
              <a:rPr lang="de-DE" dirty="0"/>
              <a:t>Zu beachten ist, dass die Orientierung der Z-Achse immer identisch ist (Definition, welcher der beiden Dornzylinder in Z+ und welcher in Z- liegt)</a:t>
            </a:r>
            <a:endParaRPr lang="en-GB" dirty="0"/>
          </a:p>
        </p:txBody>
      </p:sp>
    </p:spTree>
    <p:extLst>
      <p:ext uri="{BB962C8B-B14F-4D97-AF65-F5344CB8AC3E}">
        <p14:creationId xmlns:p14="http://schemas.microsoft.com/office/powerpoint/2010/main" val="322122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4.2 Nullpunkt</a:t>
            </a:r>
            <a:br>
              <a:rPr lang="en-GB" dirty="0"/>
            </a:br>
            <a:endParaRPr lang="de-DE" dirty="0"/>
          </a:p>
        </p:txBody>
      </p:sp>
      <p:graphicFrame>
        <p:nvGraphicFramePr>
          <p:cNvPr id="6" name="Tabelle 5">
            <a:extLst>
              <a:ext uri="{FF2B5EF4-FFF2-40B4-BE49-F238E27FC236}">
                <a16:creationId xmlns:a16="http://schemas.microsoft.com/office/drawing/2014/main" id="{F6FAC35B-86A2-2C34-2958-F65C82E840DB}"/>
              </a:ext>
            </a:extLst>
          </p:cNvPr>
          <p:cNvGraphicFramePr>
            <a:graphicFrameLocks noGrp="1"/>
          </p:cNvGraphicFramePr>
          <p:nvPr>
            <p:extLst>
              <p:ext uri="{D42A27DB-BD31-4B8C-83A1-F6EECF244321}">
                <p14:modId xmlns:p14="http://schemas.microsoft.com/office/powerpoint/2010/main" val="875296227"/>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Durch die Raumausrichtung durch die Z-Achse (Dornachse) ist vom Ursprung des Koordinatensystems nur noch die Z-Koordinate offen, diese wird hier über eine Ebene auf der Verzahnung definiert (eingepasste Ebene über die VG Funktion)</a:t>
                      </a:r>
                      <a:endParaRPr lang="en-GB" dirty="0"/>
                    </a:p>
                  </a:txBody>
                  <a:tcPr/>
                </a:tc>
                <a:tc>
                  <a:txBody>
                    <a:bodyPr/>
                    <a:lstStyle/>
                    <a:p>
                      <a:pPr algn="ctr"/>
                      <a:endParaRPr lang="en-GB" dirty="0"/>
                    </a:p>
                  </a:txBody>
                  <a:tcPr/>
                </a:tc>
                <a:tc>
                  <a:txBody>
                    <a:bodyPr/>
                    <a:lstStyle/>
                    <a:p>
                      <a:pPr algn="ctr"/>
                      <a:r>
                        <a:rPr lang="de-DE" dirty="0"/>
                        <a:t>Wenige, da nur auf dieser Seite der Verzahnung am </a:t>
                      </a:r>
                      <a:r>
                        <a:rPr lang="de-DE" dirty="0" err="1"/>
                        <a:t>alicona</a:t>
                      </a:r>
                      <a:r>
                        <a:rPr lang="de-DE" dirty="0"/>
                        <a:t> µCMM Punkte aufgenommen werden</a:t>
                      </a:r>
                      <a:endParaRPr lang="en-GB" dirty="0"/>
                    </a:p>
                  </a:txBody>
                  <a:tcPr/>
                </a:tc>
                <a:extLst>
                  <a:ext uri="{0D108BD9-81ED-4DB2-BD59-A6C34878D82A}">
                    <a16:rowId xmlns:a16="http://schemas.microsoft.com/office/drawing/2014/main" val="384886151"/>
                  </a:ext>
                </a:extLst>
              </a:tr>
            </a:tbl>
          </a:graphicData>
        </a:graphic>
      </p:graphicFrame>
      <p:pic>
        <p:nvPicPr>
          <p:cNvPr id="4" name="Grafik 3">
            <a:extLst>
              <a:ext uri="{FF2B5EF4-FFF2-40B4-BE49-F238E27FC236}">
                <a16:creationId xmlns:a16="http://schemas.microsoft.com/office/drawing/2014/main" id="{6DF6F607-9CEC-9C54-775A-0EC6BDE36FF9}"/>
              </a:ext>
            </a:extLst>
          </p:cNvPr>
          <p:cNvPicPr>
            <a:picLocks noChangeAspect="1"/>
          </p:cNvPicPr>
          <p:nvPr/>
        </p:nvPicPr>
        <p:blipFill rotWithShape="1">
          <a:blip r:embed="rId2"/>
          <a:srcRect l="23842" b="8510"/>
          <a:stretch/>
        </p:blipFill>
        <p:spPr>
          <a:xfrm>
            <a:off x="2976762" y="2017862"/>
            <a:ext cx="4580878" cy="3951251"/>
          </a:xfrm>
          <a:prstGeom prst="rect">
            <a:avLst/>
          </a:prstGeom>
        </p:spPr>
      </p:pic>
      <p:sp>
        <p:nvSpPr>
          <p:cNvPr id="5" name="Textfeld 4">
            <a:extLst>
              <a:ext uri="{FF2B5EF4-FFF2-40B4-BE49-F238E27FC236}">
                <a16:creationId xmlns:a16="http://schemas.microsoft.com/office/drawing/2014/main" id="{6DF1920B-89FE-9993-B474-AB88FA5AAAA4}"/>
              </a:ext>
            </a:extLst>
          </p:cNvPr>
          <p:cNvSpPr txBox="1"/>
          <p:nvPr/>
        </p:nvSpPr>
        <p:spPr>
          <a:xfrm>
            <a:off x="2976762" y="5973121"/>
            <a:ext cx="1731146" cy="646331"/>
          </a:xfrm>
          <a:prstGeom prst="rect">
            <a:avLst/>
          </a:prstGeom>
          <a:noFill/>
        </p:spPr>
        <p:txBody>
          <a:bodyPr wrap="square" rtlCol="0">
            <a:spAutoFit/>
          </a:bodyPr>
          <a:lstStyle/>
          <a:p>
            <a:r>
              <a:rPr lang="de-DE" dirty="0"/>
              <a:t>Ebene: rot markiert</a:t>
            </a:r>
            <a:endParaRPr lang="en-GB" dirty="0"/>
          </a:p>
        </p:txBody>
      </p:sp>
    </p:spTree>
    <p:extLst>
      <p:ext uri="{BB962C8B-B14F-4D97-AF65-F5344CB8AC3E}">
        <p14:creationId xmlns:p14="http://schemas.microsoft.com/office/powerpoint/2010/main" val="315289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4.3 Drehung</a:t>
            </a:r>
            <a:br>
              <a:rPr lang="en-GB" dirty="0"/>
            </a:br>
            <a:endParaRPr lang="de-DE" dirty="0"/>
          </a:p>
        </p:txBody>
      </p:sp>
      <p:graphicFrame>
        <p:nvGraphicFramePr>
          <p:cNvPr id="6" name="Tabelle 5">
            <a:extLst>
              <a:ext uri="{FF2B5EF4-FFF2-40B4-BE49-F238E27FC236}">
                <a16:creationId xmlns:a16="http://schemas.microsoft.com/office/drawing/2014/main" id="{F6FAC35B-86A2-2C34-2958-F65C82E840DB}"/>
              </a:ext>
            </a:extLst>
          </p:cNvPr>
          <p:cNvGraphicFramePr>
            <a:graphicFrameLocks noGrp="1"/>
          </p:cNvGraphicFramePr>
          <p:nvPr>
            <p:extLst>
              <p:ext uri="{D42A27DB-BD31-4B8C-83A1-F6EECF244321}">
                <p14:modId xmlns:p14="http://schemas.microsoft.com/office/powerpoint/2010/main" val="3296764270"/>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Es fehlt noch die Definition des letzten Freiheitsgrades (Rotation um Z-Achse). </a:t>
                      </a:r>
                    </a:p>
                    <a:p>
                      <a:pPr algn="ctr"/>
                      <a:endParaRPr lang="de-DE" dirty="0"/>
                    </a:p>
                    <a:p>
                      <a:pPr algn="ctr"/>
                      <a:r>
                        <a:rPr lang="de-DE" dirty="0"/>
                        <a:t>Konzept hier: Bildung einer Symmetrieebene durch zwei Ebenen auf zwei Zahnflanken und Definition dieser </a:t>
                      </a:r>
                      <a:r>
                        <a:rPr lang="de-DE" dirty="0" err="1"/>
                        <a:t>Symmetrieebenenrichtung</a:t>
                      </a:r>
                      <a:r>
                        <a:rPr lang="de-DE" dirty="0"/>
                        <a:t> als Achse (hier: X-Achse)</a:t>
                      </a:r>
                      <a:endParaRPr lang="en-GB" dirty="0"/>
                    </a:p>
                  </a:txBody>
                  <a:tcPr/>
                </a:tc>
                <a:tc>
                  <a:txBody>
                    <a:bodyPr/>
                    <a:lstStyle/>
                    <a:p>
                      <a:pPr algn="ctr"/>
                      <a:endParaRPr lang="en-GB" dirty="0"/>
                    </a:p>
                  </a:txBody>
                  <a:tcPr/>
                </a:tc>
                <a:tc>
                  <a:txBody>
                    <a:bodyPr/>
                    <a:lstStyle/>
                    <a:p>
                      <a:pPr algn="ctr"/>
                      <a:r>
                        <a:rPr lang="de-DE" dirty="0"/>
                        <a:t>Dieser Freiheitsgrad könnten auch über einen BEST-FIT gegen die bereits ausgerichtete CAD-Verzahnung erfolgen, dabei darf aber nur der Freiheitsgrad „Rotation um Z“ frei sein; ansonsten würde auch das Zentrum (Definition X=0 und Y=0) verändert werden</a:t>
                      </a:r>
                      <a:endParaRPr lang="en-GB" dirty="0"/>
                    </a:p>
                  </a:txBody>
                  <a:tcPr/>
                </a:tc>
                <a:extLst>
                  <a:ext uri="{0D108BD9-81ED-4DB2-BD59-A6C34878D82A}">
                    <a16:rowId xmlns:a16="http://schemas.microsoft.com/office/drawing/2014/main" val="384886151"/>
                  </a:ext>
                </a:extLst>
              </a:tr>
            </a:tbl>
          </a:graphicData>
        </a:graphic>
      </p:graphicFrame>
      <p:pic>
        <p:nvPicPr>
          <p:cNvPr id="7" name="Grafik 6">
            <a:extLst>
              <a:ext uri="{FF2B5EF4-FFF2-40B4-BE49-F238E27FC236}">
                <a16:creationId xmlns:a16="http://schemas.microsoft.com/office/drawing/2014/main" id="{A4F57319-D0FD-F075-11EE-63DFA32A67A1}"/>
              </a:ext>
            </a:extLst>
          </p:cNvPr>
          <p:cNvPicPr>
            <a:picLocks noChangeAspect="1"/>
          </p:cNvPicPr>
          <p:nvPr/>
        </p:nvPicPr>
        <p:blipFill rotWithShape="1">
          <a:blip r:embed="rId2"/>
          <a:srcRect l="38202" t="20022" r="31813"/>
          <a:stretch/>
        </p:blipFill>
        <p:spPr>
          <a:xfrm>
            <a:off x="2982898" y="2024110"/>
            <a:ext cx="2592280" cy="4481981"/>
          </a:xfrm>
          <a:prstGeom prst="rect">
            <a:avLst/>
          </a:prstGeom>
        </p:spPr>
      </p:pic>
      <p:pic>
        <p:nvPicPr>
          <p:cNvPr id="9" name="Grafik 8">
            <a:extLst>
              <a:ext uri="{FF2B5EF4-FFF2-40B4-BE49-F238E27FC236}">
                <a16:creationId xmlns:a16="http://schemas.microsoft.com/office/drawing/2014/main" id="{FB7F3158-8B34-F5F9-6AC1-005CC8C17A5F}"/>
              </a:ext>
            </a:extLst>
          </p:cNvPr>
          <p:cNvPicPr>
            <a:picLocks noChangeAspect="1"/>
          </p:cNvPicPr>
          <p:nvPr/>
        </p:nvPicPr>
        <p:blipFill>
          <a:blip r:embed="rId3"/>
          <a:stretch>
            <a:fillRect/>
          </a:stretch>
        </p:blipFill>
        <p:spPr>
          <a:xfrm>
            <a:off x="5714260" y="2312715"/>
            <a:ext cx="3113103" cy="3990431"/>
          </a:xfrm>
          <a:prstGeom prst="rect">
            <a:avLst/>
          </a:prstGeom>
        </p:spPr>
      </p:pic>
    </p:spTree>
    <p:extLst>
      <p:ext uri="{BB962C8B-B14F-4D97-AF65-F5344CB8AC3E}">
        <p14:creationId xmlns:p14="http://schemas.microsoft.com/office/powerpoint/2010/main" val="96520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a:bodyPr>
          <a:lstStyle/>
          <a:p>
            <a:r>
              <a:rPr lang="de-DE" dirty="0"/>
              <a:t>Fazit</a:t>
            </a:r>
            <a:endParaRPr lang="en-GB" dirty="0"/>
          </a:p>
        </p:txBody>
      </p:sp>
      <p:sp>
        <p:nvSpPr>
          <p:cNvPr id="3" name="Content Placeholder 2">
            <a:extLst>
              <a:ext uri="{FF2B5EF4-FFF2-40B4-BE49-F238E27FC236}">
                <a16:creationId xmlns:a16="http://schemas.microsoft.com/office/drawing/2014/main" id="{8FE984A3-DA79-4C04-9368-F6F5ECF840A6}"/>
              </a:ext>
            </a:extLst>
          </p:cNvPr>
          <p:cNvSpPr>
            <a:spLocks noGrp="1"/>
          </p:cNvSpPr>
          <p:nvPr>
            <p:ph idx="1"/>
          </p:nvPr>
        </p:nvSpPr>
        <p:spPr/>
        <p:txBody>
          <a:bodyPr/>
          <a:lstStyle/>
          <a:p>
            <a:r>
              <a:rPr lang="de-DE" dirty="0"/>
              <a:t>Wichtig ist, dass die Bauteilachse (Innenzylinder) durch die Dornachse beschrieben wird und nach dieser ausgerichtet wird, um mögliche Exzenterfehler bzw. Taumel der Verzahnung zu dieser Achse entdecken und analysieren zu können</a:t>
            </a:r>
          </a:p>
          <a:p>
            <a:r>
              <a:rPr lang="de-DE" dirty="0"/>
              <a:t>Viele messtechnische Elemente in klassischer Messsoftware sind in klassischen Programmiersprachen nicht enthalten, es müssen gemeinsam Alternativen erarbeitet werden (ICP könnte ähnlich einem </a:t>
            </a:r>
            <a:r>
              <a:rPr lang="de-DE" dirty="0" err="1"/>
              <a:t>BestFit</a:t>
            </a:r>
            <a:r>
              <a:rPr lang="de-DE" dirty="0"/>
              <a:t> sein)</a:t>
            </a:r>
            <a:endParaRPr lang="en-GB" dirty="0"/>
          </a:p>
        </p:txBody>
      </p:sp>
    </p:spTree>
    <p:extLst>
      <p:ext uri="{BB962C8B-B14F-4D97-AF65-F5344CB8AC3E}">
        <p14:creationId xmlns:p14="http://schemas.microsoft.com/office/powerpoint/2010/main" val="161438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64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AE992-EEF6-8761-17F4-605AE4BD3885}"/>
              </a:ext>
            </a:extLst>
          </p:cNvPr>
          <p:cNvSpPr>
            <a:spLocks noGrp="1"/>
          </p:cNvSpPr>
          <p:nvPr>
            <p:ph type="title"/>
          </p:nvPr>
        </p:nvSpPr>
        <p:spPr/>
        <p:txBody>
          <a:bodyPr/>
          <a:lstStyle/>
          <a:p>
            <a:r>
              <a:rPr lang="de-DE" dirty="0"/>
              <a:t>Inhalt</a:t>
            </a:r>
            <a:endParaRPr lang="en-GB" dirty="0"/>
          </a:p>
        </p:txBody>
      </p:sp>
      <p:sp>
        <p:nvSpPr>
          <p:cNvPr id="3" name="Inhaltsplatzhalter 2">
            <a:extLst>
              <a:ext uri="{FF2B5EF4-FFF2-40B4-BE49-F238E27FC236}">
                <a16:creationId xmlns:a16="http://schemas.microsoft.com/office/drawing/2014/main" id="{7BDFA444-E23E-D643-2876-ECABA9DCA519}"/>
              </a:ext>
            </a:extLst>
          </p:cNvPr>
          <p:cNvSpPr>
            <a:spLocks noGrp="1"/>
          </p:cNvSpPr>
          <p:nvPr>
            <p:ph idx="1"/>
          </p:nvPr>
        </p:nvSpPr>
        <p:spPr/>
        <p:txBody>
          <a:bodyPr/>
          <a:lstStyle/>
          <a:p>
            <a:r>
              <a:rPr lang="de-DE" dirty="0"/>
              <a:t>Einleitung und Hintergrund</a:t>
            </a:r>
          </a:p>
          <a:p>
            <a:r>
              <a:rPr lang="de-DE" dirty="0"/>
              <a:t>Ablaufentwurf „</a:t>
            </a:r>
            <a:r>
              <a:rPr lang="de-DE" dirty="0" err="1"/>
              <a:t>DentsplySirona</a:t>
            </a:r>
            <a:r>
              <a:rPr lang="de-DE" dirty="0"/>
              <a:t>“ in Volume Graphics</a:t>
            </a:r>
          </a:p>
          <a:p>
            <a:r>
              <a:rPr lang="de-DE" dirty="0"/>
              <a:t>Prozessdetails</a:t>
            </a:r>
          </a:p>
          <a:p>
            <a:r>
              <a:rPr lang="de-DE" dirty="0"/>
              <a:t>Fazit</a:t>
            </a:r>
            <a:endParaRPr lang="en-GB" dirty="0"/>
          </a:p>
        </p:txBody>
      </p:sp>
    </p:spTree>
    <p:extLst>
      <p:ext uri="{BB962C8B-B14F-4D97-AF65-F5344CB8AC3E}">
        <p14:creationId xmlns:p14="http://schemas.microsoft.com/office/powerpoint/2010/main" val="14332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lstStyle/>
          <a:p>
            <a:r>
              <a:rPr lang="de-DE" dirty="0"/>
              <a:t>Einleitung und Hintergrund</a:t>
            </a:r>
            <a:br>
              <a:rPr lang="de-DE" dirty="0"/>
            </a:br>
            <a:endParaRPr lang="en-GB" dirty="0"/>
          </a:p>
        </p:txBody>
      </p:sp>
      <p:pic>
        <p:nvPicPr>
          <p:cNvPr id="5" name="Grafik 4">
            <a:extLst>
              <a:ext uri="{FF2B5EF4-FFF2-40B4-BE49-F238E27FC236}">
                <a16:creationId xmlns:a16="http://schemas.microsoft.com/office/drawing/2014/main" id="{1AAF2D4B-9F0B-0380-B35C-FA45840E2657}"/>
              </a:ext>
            </a:extLst>
          </p:cNvPr>
          <p:cNvPicPr>
            <a:picLocks noChangeAspect="1"/>
          </p:cNvPicPr>
          <p:nvPr/>
        </p:nvPicPr>
        <p:blipFill rotWithShape="1">
          <a:blip r:embed="rId2"/>
          <a:srcRect l="5433" t="27519" r="22889" b="27377"/>
          <a:stretch/>
        </p:blipFill>
        <p:spPr>
          <a:xfrm>
            <a:off x="5604889" y="1431525"/>
            <a:ext cx="6326699" cy="2699392"/>
          </a:xfrm>
          <a:prstGeom prst="rect">
            <a:avLst/>
          </a:prstGeom>
        </p:spPr>
      </p:pic>
      <p:pic>
        <p:nvPicPr>
          <p:cNvPr id="7" name="Grafik 6">
            <a:extLst>
              <a:ext uri="{FF2B5EF4-FFF2-40B4-BE49-F238E27FC236}">
                <a16:creationId xmlns:a16="http://schemas.microsoft.com/office/drawing/2014/main" id="{DE207D8B-5854-F966-D283-C425B9FC51BF}"/>
              </a:ext>
            </a:extLst>
          </p:cNvPr>
          <p:cNvPicPr>
            <a:picLocks noChangeAspect="1"/>
          </p:cNvPicPr>
          <p:nvPr/>
        </p:nvPicPr>
        <p:blipFill rotWithShape="1">
          <a:blip r:embed="rId3"/>
          <a:srcRect l="11431" t="22624" r="26519"/>
          <a:stretch/>
        </p:blipFill>
        <p:spPr>
          <a:xfrm>
            <a:off x="260412" y="1482633"/>
            <a:ext cx="4208106" cy="4127241"/>
          </a:xfrm>
          <a:prstGeom prst="rect">
            <a:avLst/>
          </a:prstGeom>
        </p:spPr>
      </p:pic>
      <p:sp>
        <p:nvSpPr>
          <p:cNvPr id="8" name="Textfeld 7">
            <a:extLst>
              <a:ext uri="{FF2B5EF4-FFF2-40B4-BE49-F238E27FC236}">
                <a16:creationId xmlns:a16="http://schemas.microsoft.com/office/drawing/2014/main" id="{C953E0F3-901A-CD80-D75B-FDE8B8DD5B74}"/>
              </a:ext>
            </a:extLst>
          </p:cNvPr>
          <p:cNvSpPr txBox="1"/>
          <p:nvPr/>
        </p:nvSpPr>
        <p:spPr>
          <a:xfrm>
            <a:off x="5382610" y="5195009"/>
            <a:ext cx="2192784" cy="1200329"/>
          </a:xfrm>
          <a:prstGeom prst="rect">
            <a:avLst/>
          </a:prstGeom>
          <a:noFill/>
        </p:spPr>
        <p:txBody>
          <a:bodyPr wrap="square" rtlCol="0">
            <a:spAutoFit/>
          </a:bodyPr>
          <a:lstStyle/>
          <a:p>
            <a:r>
              <a:rPr lang="de-DE" dirty="0" err="1"/>
              <a:t>Innenuylinder</a:t>
            </a:r>
            <a:r>
              <a:rPr lang="de-DE" dirty="0"/>
              <a:t> der Kopfwelle ist die funktionale Bauteilachse</a:t>
            </a:r>
            <a:endParaRPr lang="en-GB" dirty="0"/>
          </a:p>
        </p:txBody>
      </p:sp>
      <p:cxnSp>
        <p:nvCxnSpPr>
          <p:cNvPr id="9" name="Gerade Verbindung mit Pfeil 8">
            <a:extLst>
              <a:ext uri="{FF2B5EF4-FFF2-40B4-BE49-F238E27FC236}">
                <a16:creationId xmlns:a16="http://schemas.microsoft.com/office/drawing/2014/main" id="{F1E83150-FDF7-8189-0107-928BF8ADCF83}"/>
              </a:ext>
            </a:extLst>
          </p:cNvPr>
          <p:cNvCxnSpPr>
            <a:cxnSpLocks/>
          </p:cNvCxnSpPr>
          <p:nvPr/>
        </p:nvCxnSpPr>
        <p:spPr>
          <a:xfrm flipH="1" flipV="1">
            <a:off x="2556769" y="4225771"/>
            <a:ext cx="2825841" cy="1200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98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EEFCB-15B7-8A8F-CCC2-44CA0BB7C65A}"/>
              </a:ext>
            </a:extLst>
          </p:cNvPr>
          <p:cNvSpPr>
            <a:spLocks noGrp="1"/>
          </p:cNvSpPr>
          <p:nvPr>
            <p:ph type="title"/>
          </p:nvPr>
        </p:nvSpPr>
        <p:spPr/>
        <p:txBody>
          <a:bodyPr/>
          <a:lstStyle/>
          <a:p>
            <a:r>
              <a:rPr lang="de-DE" dirty="0"/>
              <a:t>Einleitung und Hintergrund</a:t>
            </a:r>
            <a:endParaRPr lang="en-GB" dirty="0"/>
          </a:p>
        </p:txBody>
      </p:sp>
      <p:pic>
        <p:nvPicPr>
          <p:cNvPr id="5" name="Grafik 4">
            <a:extLst>
              <a:ext uri="{FF2B5EF4-FFF2-40B4-BE49-F238E27FC236}">
                <a16:creationId xmlns:a16="http://schemas.microsoft.com/office/drawing/2014/main" id="{DF6C3B73-9039-805E-09ED-B631FEDE1263}"/>
              </a:ext>
            </a:extLst>
          </p:cNvPr>
          <p:cNvPicPr>
            <a:picLocks noChangeAspect="1"/>
          </p:cNvPicPr>
          <p:nvPr/>
        </p:nvPicPr>
        <p:blipFill>
          <a:blip r:embed="rId2"/>
          <a:stretch>
            <a:fillRect/>
          </a:stretch>
        </p:blipFill>
        <p:spPr>
          <a:xfrm>
            <a:off x="458048" y="3086585"/>
            <a:ext cx="4809153" cy="3550347"/>
          </a:xfrm>
          <a:prstGeom prst="rect">
            <a:avLst/>
          </a:prstGeom>
        </p:spPr>
      </p:pic>
      <p:sp>
        <p:nvSpPr>
          <p:cNvPr id="7" name="Textfeld 6">
            <a:extLst>
              <a:ext uri="{FF2B5EF4-FFF2-40B4-BE49-F238E27FC236}">
                <a16:creationId xmlns:a16="http://schemas.microsoft.com/office/drawing/2014/main" id="{3401700D-8315-C7CC-08EB-C222DCB7A981}"/>
              </a:ext>
            </a:extLst>
          </p:cNvPr>
          <p:cNvSpPr txBox="1"/>
          <p:nvPr/>
        </p:nvSpPr>
        <p:spPr>
          <a:xfrm>
            <a:off x="669840" y="2343704"/>
            <a:ext cx="2192784" cy="646331"/>
          </a:xfrm>
          <a:prstGeom prst="rect">
            <a:avLst/>
          </a:prstGeom>
          <a:noFill/>
        </p:spPr>
        <p:txBody>
          <a:bodyPr wrap="square" rtlCol="0">
            <a:spAutoFit/>
          </a:bodyPr>
          <a:lstStyle/>
          <a:p>
            <a:r>
              <a:rPr lang="de-DE" dirty="0"/>
              <a:t>Dornzylinder 1 aus Dornmessung</a:t>
            </a:r>
            <a:endParaRPr lang="en-GB" dirty="0"/>
          </a:p>
        </p:txBody>
      </p:sp>
      <p:sp>
        <p:nvSpPr>
          <p:cNvPr id="8" name="Textfeld 7">
            <a:extLst>
              <a:ext uri="{FF2B5EF4-FFF2-40B4-BE49-F238E27FC236}">
                <a16:creationId xmlns:a16="http://schemas.microsoft.com/office/drawing/2014/main" id="{E10347C8-F05E-2498-1D88-110BB8E04A48}"/>
              </a:ext>
            </a:extLst>
          </p:cNvPr>
          <p:cNvSpPr txBox="1"/>
          <p:nvPr/>
        </p:nvSpPr>
        <p:spPr>
          <a:xfrm>
            <a:off x="5340974" y="5399102"/>
            <a:ext cx="2192784" cy="646331"/>
          </a:xfrm>
          <a:prstGeom prst="rect">
            <a:avLst/>
          </a:prstGeom>
          <a:noFill/>
        </p:spPr>
        <p:txBody>
          <a:bodyPr wrap="square" rtlCol="0">
            <a:spAutoFit/>
          </a:bodyPr>
          <a:lstStyle/>
          <a:p>
            <a:r>
              <a:rPr lang="de-DE" dirty="0"/>
              <a:t>Dornzylinder 2 aus Dornmessung</a:t>
            </a:r>
            <a:endParaRPr lang="en-GB" dirty="0"/>
          </a:p>
        </p:txBody>
      </p:sp>
      <p:sp>
        <p:nvSpPr>
          <p:cNvPr id="9" name="Textfeld 8">
            <a:extLst>
              <a:ext uri="{FF2B5EF4-FFF2-40B4-BE49-F238E27FC236}">
                <a16:creationId xmlns:a16="http://schemas.microsoft.com/office/drawing/2014/main" id="{BCFADA02-182C-8B9B-E571-E39DC76C234F}"/>
              </a:ext>
            </a:extLst>
          </p:cNvPr>
          <p:cNvSpPr txBox="1"/>
          <p:nvPr/>
        </p:nvSpPr>
        <p:spPr>
          <a:xfrm>
            <a:off x="5249664" y="3429000"/>
            <a:ext cx="2192784" cy="646331"/>
          </a:xfrm>
          <a:prstGeom prst="rect">
            <a:avLst/>
          </a:prstGeom>
          <a:noFill/>
        </p:spPr>
        <p:txBody>
          <a:bodyPr wrap="square" rtlCol="0">
            <a:spAutoFit/>
          </a:bodyPr>
          <a:lstStyle/>
          <a:p>
            <a:r>
              <a:rPr lang="de-DE" dirty="0"/>
              <a:t>Verzahnung Kopfwelle</a:t>
            </a:r>
            <a:endParaRPr lang="en-GB" dirty="0"/>
          </a:p>
        </p:txBody>
      </p:sp>
      <p:cxnSp>
        <p:nvCxnSpPr>
          <p:cNvPr id="11" name="Gerade Verbindung mit Pfeil 10">
            <a:extLst>
              <a:ext uri="{FF2B5EF4-FFF2-40B4-BE49-F238E27FC236}">
                <a16:creationId xmlns:a16="http://schemas.microsoft.com/office/drawing/2014/main" id="{421AFD72-B2C4-E655-006D-87DAA7B04DD1}"/>
              </a:ext>
            </a:extLst>
          </p:cNvPr>
          <p:cNvCxnSpPr/>
          <p:nvPr/>
        </p:nvCxnSpPr>
        <p:spPr>
          <a:xfrm flipH="1">
            <a:off x="1899822" y="2959026"/>
            <a:ext cx="115409" cy="7931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39FC0F4-D605-5462-273A-7B5974718734}"/>
              </a:ext>
            </a:extLst>
          </p:cNvPr>
          <p:cNvCxnSpPr>
            <a:cxnSpLocks/>
          </p:cNvCxnSpPr>
          <p:nvPr/>
        </p:nvCxnSpPr>
        <p:spPr>
          <a:xfrm flipH="1">
            <a:off x="3675355" y="3752165"/>
            <a:ext cx="1628732" cy="908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AECF2FA4-DDDA-F003-4A65-EF768A068013}"/>
              </a:ext>
            </a:extLst>
          </p:cNvPr>
          <p:cNvCxnSpPr>
            <a:cxnSpLocks/>
            <a:stCxn id="8" idx="1"/>
          </p:cNvCxnSpPr>
          <p:nvPr/>
        </p:nvCxnSpPr>
        <p:spPr>
          <a:xfrm flipH="1" flipV="1">
            <a:off x="4589755" y="5399102"/>
            <a:ext cx="751219" cy="3231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61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a:bodyPr>
          <a:lstStyle/>
          <a:p>
            <a:r>
              <a:rPr lang="de-DE" dirty="0"/>
              <a:t>Ablaufentwurf „</a:t>
            </a:r>
            <a:r>
              <a:rPr lang="de-DE" dirty="0" err="1"/>
              <a:t>DentsplySirona</a:t>
            </a:r>
            <a:r>
              <a:rPr lang="de-DE" dirty="0"/>
              <a:t>“ in Volume Graphics</a:t>
            </a:r>
            <a:endParaRPr lang="en-GB" dirty="0"/>
          </a:p>
        </p:txBody>
      </p:sp>
      <p:graphicFrame>
        <p:nvGraphicFramePr>
          <p:cNvPr id="4" name="Tabelle 4">
            <a:extLst>
              <a:ext uri="{FF2B5EF4-FFF2-40B4-BE49-F238E27FC236}">
                <a16:creationId xmlns:a16="http://schemas.microsoft.com/office/drawing/2014/main" id="{53C9CF04-3F59-67DE-3D55-A9E5BFE728F2}"/>
              </a:ext>
            </a:extLst>
          </p:cNvPr>
          <p:cNvGraphicFramePr>
            <a:graphicFrameLocks noGrp="1"/>
          </p:cNvGraphicFramePr>
          <p:nvPr>
            <p:extLst>
              <p:ext uri="{D42A27DB-BD31-4B8C-83A1-F6EECF244321}">
                <p14:modId xmlns:p14="http://schemas.microsoft.com/office/powerpoint/2010/main" val="4074508273"/>
              </p:ext>
            </p:extLst>
          </p:nvPr>
        </p:nvGraphicFramePr>
        <p:xfrm>
          <a:off x="505041" y="2086826"/>
          <a:ext cx="10503270" cy="4043680"/>
        </p:xfrm>
        <a:graphic>
          <a:graphicData uri="http://schemas.openxmlformats.org/drawingml/2006/table">
            <a:tbl>
              <a:tblPr firstRow="1" bandRow="1">
                <a:tableStyleId>{5C22544A-7EE6-4342-B048-85BDC9FD1C3A}</a:tableStyleId>
              </a:tblPr>
              <a:tblGrid>
                <a:gridCol w="1720847">
                  <a:extLst>
                    <a:ext uri="{9D8B030D-6E8A-4147-A177-3AD203B41FA5}">
                      <a16:colId xmlns:a16="http://schemas.microsoft.com/office/drawing/2014/main" val="243726532"/>
                    </a:ext>
                  </a:extLst>
                </a:gridCol>
                <a:gridCol w="5475570">
                  <a:extLst>
                    <a:ext uri="{9D8B030D-6E8A-4147-A177-3AD203B41FA5}">
                      <a16:colId xmlns:a16="http://schemas.microsoft.com/office/drawing/2014/main" val="2022646587"/>
                    </a:ext>
                  </a:extLst>
                </a:gridCol>
                <a:gridCol w="3306853">
                  <a:extLst>
                    <a:ext uri="{9D8B030D-6E8A-4147-A177-3AD203B41FA5}">
                      <a16:colId xmlns:a16="http://schemas.microsoft.com/office/drawing/2014/main" val="382056390"/>
                    </a:ext>
                  </a:extLst>
                </a:gridCol>
              </a:tblGrid>
              <a:tr h="370840">
                <a:tc>
                  <a:txBody>
                    <a:bodyPr/>
                    <a:lstStyle/>
                    <a:p>
                      <a:r>
                        <a:rPr lang="de-DE" dirty="0"/>
                        <a:t>Schritt</a:t>
                      </a:r>
                      <a:endParaRPr lang="en-GB" dirty="0"/>
                    </a:p>
                  </a:txBody>
                  <a:tcPr/>
                </a:tc>
                <a:tc>
                  <a:txBody>
                    <a:bodyPr/>
                    <a:lstStyle/>
                    <a:p>
                      <a:r>
                        <a:rPr lang="de-DE" dirty="0"/>
                        <a:t>Kurzbeschreibung</a:t>
                      </a:r>
                      <a:endParaRPr lang="en-GB" dirty="0"/>
                    </a:p>
                  </a:txBody>
                  <a:tcPr/>
                </a:tc>
                <a:tc>
                  <a:txBody>
                    <a:bodyPr/>
                    <a:lstStyle/>
                    <a:p>
                      <a:r>
                        <a:rPr lang="de-DE" dirty="0"/>
                        <a:t>Bemerkung</a:t>
                      </a:r>
                      <a:endParaRPr lang="en-GB" dirty="0"/>
                    </a:p>
                  </a:txBody>
                  <a:tcPr/>
                </a:tc>
                <a:extLst>
                  <a:ext uri="{0D108BD9-81ED-4DB2-BD59-A6C34878D82A}">
                    <a16:rowId xmlns:a16="http://schemas.microsoft.com/office/drawing/2014/main" val="470211606"/>
                  </a:ext>
                </a:extLst>
              </a:tr>
              <a:tr h="370840">
                <a:tc>
                  <a:txBody>
                    <a:bodyPr/>
                    <a:lstStyle/>
                    <a:p>
                      <a:r>
                        <a:rPr lang="de-DE" dirty="0"/>
                        <a:t>1</a:t>
                      </a:r>
                      <a:endParaRPr lang="en-GB" dirty="0"/>
                    </a:p>
                  </a:txBody>
                  <a:tcPr/>
                </a:tc>
                <a:tc>
                  <a:txBody>
                    <a:bodyPr/>
                    <a:lstStyle/>
                    <a:p>
                      <a:r>
                        <a:rPr lang="de-DE" dirty="0"/>
                        <a:t>Punktewolken Dorn und Verzahnung einladen</a:t>
                      </a:r>
                      <a:endParaRPr lang="en-GB" dirty="0"/>
                    </a:p>
                  </a:txBody>
                  <a:tcPr/>
                </a:tc>
                <a:tc>
                  <a:txBody>
                    <a:bodyPr/>
                    <a:lstStyle/>
                    <a:p>
                      <a:r>
                        <a:rPr lang="de-DE" dirty="0"/>
                        <a:t>Einladen der beiden getrennten Dateien</a:t>
                      </a:r>
                      <a:endParaRPr lang="en-GB" dirty="0"/>
                    </a:p>
                  </a:txBody>
                  <a:tcPr/>
                </a:tc>
                <a:extLst>
                  <a:ext uri="{0D108BD9-81ED-4DB2-BD59-A6C34878D82A}">
                    <a16:rowId xmlns:a16="http://schemas.microsoft.com/office/drawing/2014/main" val="4198014336"/>
                  </a:ext>
                </a:extLst>
              </a:tr>
              <a:tr h="370840">
                <a:tc>
                  <a:txBody>
                    <a:bodyPr/>
                    <a:lstStyle/>
                    <a:p>
                      <a:r>
                        <a:rPr lang="de-DE" dirty="0"/>
                        <a:t>2</a:t>
                      </a:r>
                      <a:endParaRPr lang="en-GB" dirty="0"/>
                    </a:p>
                  </a:txBody>
                  <a:tcPr/>
                </a:tc>
                <a:tc>
                  <a:txBody>
                    <a:bodyPr/>
                    <a:lstStyle/>
                    <a:p>
                      <a:r>
                        <a:rPr lang="de-DE" dirty="0"/>
                        <a:t>Fusionierung der beiden Punktewolken</a:t>
                      </a:r>
                      <a:endParaRPr lang="en-GB" dirty="0"/>
                    </a:p>
                  </a:txBody>
                  <a:tcPr/>
                </a:tc>
                <a:tc>
                  <a:txBody>
                    <a:bodyPr/>
                    <a:lstStyle/>
                    <a:p>
                      <a:r>
                        <a:rPr lang="de-DE" dirty="0"/>
                        <a:t>Fusionierung zu einer Punktewolke</a:t>
                      </a:r>
                      <a:endParaRPr lang="en-GB" dirty="0"/>
                    </a:p>
                  </a:txBody>
                  <a:tcPr/>
                </a:tc>
                <a:extLst>
                  <a:ext uri="{0D108BD9-81ED-4DB2-BD59-A6C34878D82A}">
                    <a16:rowId xmlns:a16="http://schemas.microsoft.com/office/drawing/2014/main" val="2937691430"/>
                  </a:ext>
                </a:extLst>
              </a:tr>
              <a:tr h="370840">
                <a:tc>
                  <a:txBody>
                    <a:bodyPr/>
                    <a:lstStyle/>
                    <a:p>
                      <a:r>
                        <a:rPr lang="de-DE" dirty="0"/>
                        <a:t>3</a:t>
                      </a:r>
                      <a:endParaRPr lang="en-GB" dirty="0"/>
                    </a:p>
                  </a:txBody>
                  <a:tcPr/>
                </a:tc>
                <a:tc>
                  <a:txBody>
                    <a:bodyPr/>
                    <a:lstStyle/>
                    <a:p>
                      <a:r>
                        <a:rPr lang="de-DE" dirty="0"/>
                        <a:t>Grobausrichtung</a:t>
                      </a:r>
                      <a:endParaRPr lang="en-GB" dirty="0"/>
                    </a:p>
                  </a:txBody>
                  <a:tcPr/>
                </a:tc>
                <a:tc>
                  <a:txBody>
                    <a:bodyPr/>
                    <a:lstStyle/>
                    <a:p>
                      <a:r>
                        <a:rPr lang="de-DE" dirty="0"/>
                        <a:t>Grobausrichtung, um Präzision der Feinausrichtung zu erhöhen</a:t>
                      </a:r>
                      <a:endParaRPr lang="en-GB" dirty="0"/>
                    </a:p>
                  </a:txBody>
                  <a:tcPr/>
                </a:tc>
                <a:extLst>
                  <a:ext uri="{0D108BD9-81ED-4DB2-BD59-A6C34878D82A}">
                    <a16:rowId xmlns:a16="http://schemas.microsoft.com/office/drawing/2014/main" val="2428004366"/>
                  </a:ext>
                </a:extLst>
              </a:tr>
              <a:tr h="370840">
                <a:tc>
                  <a:txBody>
                    <a:bodyPr/>
                    <a:lstStyle/>
                    <a:p>
                      <a:r>
                        <a:rPr lang="de-DE" dirty="0"/>
                        <a:t>4</a:t>
                      </a:r>
                      <a:endParaRPr lang="en-GB" dirty="0"/>
                    </a:p>
                  </a:txBody>
                  <a:tcPr/>
                </a:tc>
                <a:tc>
                  <a:txBody>
                    <a:bodyPr/>
                    <a:lstStyle/>
                    <a:p>
                      <a:r>
                        <a:rPr lang="de-DE" dirty="0"/>
                        <a:t>Feinausrichtung</a:t>
                      </a:r>
                      <a:endParaRPr lang="en-GB" dirty="0"/>
                    </a:p>
                  </a:txBody>
                  <a:tcPr/>
                </a:tc>
                <a:tc>
                  <a:txBody>
                    <a:bodyPr/>
                    <a:lstStyle/>
                    <a:p>
                      <a:r>
                        <a:rPr lang="de-DE" dirty="0"/>
                        <a:t>Finale Ausrichtung</a:t>
                      </a:r>
                      <a:endParaRPr lang="en-GB" dirty="0"/>
                    </a:p>
                  </a:txBody>
                  <a:tcPr/>
                </a:tc>
                <a:extLst>
                  <a:ext uri="{0D108BD9-81ED-4DB2-BD59-A6C34878D82A}">
                    <a16:rowId xmlns:a16="http://schemas.microsoft.com/office/drawing/2014/main" val="2958988606"/>
                  </a:ext>
                </a:extLst>
              </a:tr>
              <a:tr h="370840">
                <a:tc>
                  <a:txBody>
                    <a:bodyPr/>
                    <a:lstStyle/>
                    <a:p>
                      <a:r>
                        <a:rPr lang="de-DE" dirty="0"/>
                        <a:t>4.1</a:t>
                      </a:r>
                      <a:endParaRPr lang="en-GB" dirty="0"/>
                    </a:p>
                  </a:txBody>
                  <a:tcPr/>
                </a:tc>
                <a:tc>
                  <a:txBody>
                    <a:bodyPr/>
                    <a:lstStyle/>
                    <a:p>
                      <a:r>
                        <a:rPr lang="de-DE" dirty="0"/>
                        <a:t>Raumausrichtung</a:t>
                      </a:r>
                      <a:endParaRPr lang="en-GB" dirty="0"/>
                    </a:p>
                  </a:txBody>
                  <a:tcPr/>
                </a:tc>
                <a:tc>
                  <a:txBody>
                    <a:bodyPr/>
                    <a:lstStyle/>
                    <a:p>
                      <a:r>
                        <a:rPr lang="de-DE" dirty="0"/>
                        <a:t>Definition der Z-Achse (Bohrungsachse bzw. Dornachse)</a:t>
                      </a:r>
                      <a:endParaRPr lang="en-GB" dirty="0"/>
                    </a:p>
                  </a:txBody>
                  <a:tcPr/>
                </a:tc>
                <a:extLst>
                  <a:ext uri="{0D108BD9-81ED-4DB2-BD59-A6C34878D82A}">
                    <a16:rowId xmlns:a16="http://schemas.microsoft.com/office/drawing/2014/main" val="3186987295"/>
                  </a:ext>
                </a:extLst>
              </a:tr>
              <a:tr h="370840">
                <a:tc>
                  <a:txBody>
                    <a:bodyPr/>
                    <a:lstStyle/>
                    <a:p>
                      <a:r>
                        <a:rPr lang="de-DE" dirty="0"/>
                        <a:t>4.2</a:t>
                      </a:r>
                      <a:endParaRPr lang="en-GB" dirty="0"/>
                    </a:p>
                  </a:txBody>
                  <a:tcPr/>
                </a:tc>
                <a:tc>
                  <a:txBody>
                    <a:bodyPr/>
                    <a:lstStyle/>
                    <a:p>
                      <a:r>
                        <a:rPr lang="de-DE" dirty="0"/>
                        <a:t>Nullpunkt</a:t>
                      </a:r>
                      <a:endParaRPr lang="en-GB" dirty="0"/>
                    </a:p>
                  </a:txBody>
                  <a:tcPr/>
                </a:tc>
                <a:tc>
                  <a:txBody>
                    <a:bodyPr/>
                    <a:lstStyle/>
                    <a:p>
                      <a:r>
                        <a:rPr lang="de-DE" dirty="0"/>
                        <a:t>Definition Z=0</a:t>
                      </a:r>
                      <a:endParaRPr lang="en-GB" dirty="0"/>
                    </a:p>
                  </a:txBody>
                  <a:tcPr/>
                </a:tc>
                <a:extLst>
                  <a:ext uri="{0D108BD9-81ED-4DB2-BD59-A6C34878D82A}">
                    <a16:rowId xmlns:a16="http://schemas.microsoft.com/office/drawing/2014/main" val="481058472"/>
                  </a:ext>
                </a:extLst>
              </a:tr>
              <a:tr h="370840">
                <a:tc>
                  <a:txBody>
                    <a:bodyPr/>
                    <a:lstStyle/>
                    <a:p>
                      <a:r>
                        <a:rPr lang="de-DE" dirty="0"/>
                        <a:t>4.3</a:t>
                      </a:r>
                      <a:endParaRPr lang="en-GB" dirty="0"/>
                    </a:p>
                  </a:txBody>
                  <a:tcPr/>
                </a:tc>
                <a:tc>
                  <a:txBody>
                    <a:bodyPr/>
                    <a:lstStyle/>
                    <a:p>
                      <a:r>
                        <a:rPr lang="de-DE" dirty="0"/>
                        <a:t>Drehung</a:t>
                      </a:r>
                      <a:endParaRPr lang="en-GB" dirty="0"/>
                    </a:p>
                  </a:txBody>
                  <a:tcPr/>
                </a:tc>
                <a:tc>
                  <a:txBody>
                    <a:bodyPr/>
                    <a:lstStyle/>
                    <a:p>
                      <a:r>
                        <a:rPr lang="de-DE" dirty="0"/>
                        <a:t>Definition Rotation um Z</a:t>
                      </a:r>
                      <a:endParaRPr lang="en-GB" dirty="0"/>
                    </a:p>
                  </a:txBody>
                  <a:tcPr/>
                </a:tc>
                <a:extLst>
                  <a:ext uri="{0D108BD9-81ED-4DB2-BD59-A6C34878D82A}">
                    <a16:rowId xmlns:a16="http://schemas.microsoft.com/office/drawing/2014/main" val="3322956254"/>
                  </a:ext>
                </a:extLst>
              </a:tr>
            </a:tbl>
          </a:graphicData>
        </a:graphic>
      </p:graphicFrame>
    </p:spTree>
    <p:extLst>
      <p:ext uri="{BB962C8B-B14F-4D97-AF65-F5344CB8AC3E}">
        <p14:creationId xmlns:p14="http://schemas.microsoft.com/office/powerpoint/2010/main" val="381569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1. Punktewolken Dorn und Verzahnung einladen</a:t>
            </a:r>
            <a:br>
              <a:rPr lang="en-GB" dirty="0"/>
            </a:br>
            <a:endParaRPr lang="de-DE" dirty="0"/>
          </a:p>
        </p:txBody>
      </p:sp>
      <p:graphicFrame>
        <p:nvGraphicFramePr>
          <p:cNvPr id="4" name="Tabelle 4">
            <a:extLst>
              <a:ext uri="{FF2B5EF4-FFF2-40B4-BE49-F238E27FC236}">
                <a16:creationId xmlns:a16="http://schemas.microsoft.com/office/drawing/2014/main" id="{953D153D-155C-BD96-4597-BE2F770E2B84}"/>
              </a:ext>
            </a:extLst>
          </p:cNvPr>
          <p:cNvGraphicFramePr>
            <a:graphicFrameLocks noGrp="1"/>
          </p:cNvGraphicFramePr>
          <p:nvPr>
            <p:extLst>
              <p:ext uri="{D42A27DB-BD31-4B8C-83A1-F6EECF244321}">
                <p14:modId xmlns:p14="http://schemas.microsoft.com/office/powerpoint/2010/main" val="3467326881"/>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Einladen der beiden Punktewolken, beide basieren auf dem gleichen Maschinenkoordinatensystem des </a:t>
                      </a:r>
                      <a:r>
                        <a:rPr lang="de-DE" dirty="0" err="1"/>
                        <a:t>alicona</a:t>
                      </a:r>
                      <a:r>
                        <a:rPr lang="de-DE" dirty="0"/>
                        <a:t> µCMM und passen daher zusammen</a:t>
                      </a:r>
                      <a:endParaRPr lang="en-GB" dirty="0"/>
                    </a:p>
                  </a:txBody>
                  <a:tcPr/>
                </a:tc>
                <a:tc>
                  <a:txBody>
                    <a:bodyPr/>
                    <a:lstStyle/>
                    <a:p>
                      <a:pPr algn="ctr"/>
                      <a:endParaRPr lang="en-GB" dirty="0"/>
                    </a:p>
                  </a:txBody>
                  <a:tcPr/>
                </a:tc>
                <a:tc>
                  <a:txBody>
                    <a:bodyPr/>
                    <a:lstStyle/>
                    <a:p>
                      <a:pPr algn="ctr"/>
                      <a:r>
                        <a:rPr lang="de-DE" dirty="0"/>
                        <a:t>-</a:t>
                      </a:r>
                      <a:endParaRPr lang="en-GB" dirty="0"/>
                    </a:p>
                  </a:txBody>
                  <a:tcPr/>
                </a:tc>
                <a:extLst>
                  <a:ext uri="{0D108BD9-81ED-4DB2-BD59-A6C34878D82A}">
                    <a16:rowId xmlns:a16="http://schemas.microsoft.com/office/drawing/2014/main" val="384886151"/>
                  </a:ext>
                </a:extLst>
              </a:tr>
            </a:tbl>
          </a:graphicData>
        </a:graphic>
      </p:graphicFrame>
      <p:pic>
        <p:nvPicPr>
          <p:cNvPr id="6" name="Grafik 5">
            <a:extLst>
              <a:ext uri="{FF2B5EF4-FFF2-40B4-BE49-F238E27FC236}">
                <a16:creationId xmlns:a16="http://schemas.microsoft.com/office/drawing/2014/main" id="{4B38DC32-6F72-67F1-DFB9-45F9DFB9D64B}"/>
              </a:ext>
            </a:extLst>
          </p:cNvPr>
          <p:cNvPicPr>
            <a:picLocks noChangeAspect="1"/>
          </p:cNvPicPr>
          <p:nvPr/>
        </p:nvPicPr>
        <p:blipFill rotWithShape="1">
          <a:blip r:embed="rId2"/>
          <a:srcRect l="17694" b="21290"/>
          <a:stretch/>
        </p:blipFill>
        <p:spPr>
          <a:xfrm>
            <a:off x="3059836" y="2089420"/>
            <a:ext cx="6072327" cy="2544254"/>
          </a:xfrm>
          <a:prstGeom prst="rect">
            <a:avLst/>
          </a:prstGeom>
        </p:spPr>
      </p:pic>
    </p:spTree>
    <p:extLst>
      <p:ext uri="{BB962C8B-B14F-4D97-AF65-F5344CB8AC3E}">
        <p14:creationId xmlns:p14="http://schemas.microsoft.com/office/powerpoint/2010/main" val="118855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2. </a:t>
            </a:r>
            <a:r>
              <a:rPr lang="de-DE" dirty="0"/>
              <a:t>Fusionierung der beiden Punktewolken</a:t>
            </a:r>
            <a:br>
              <a:rPr lang="en-GB" dirty="0"/>
            </a:br>
            <a:endParaRPr lang="de-DE" dirty="0"/>
          </a:p>
        </p:txBody>
      </p:sp>
      <p:graphicFrame>
        <p:nvGraphicFramePr>
          <p:cNvPr id="5" name="Tabelle 4">
            <a:extLst>
              <a:ext uri="{FF2B5EF4-FFF2-40B4-BE49-F238E27FC236}">
                <a16:creationId xmlns:a16="http://schemas.microsoft.com/office/drawing/2014/main" id="{55A7D128-4843-AAD9-1B2F-BE5BF94D09AB}"/>
              </a:ext>
            </a:extLst>
          </p:cNvPr>
          <p:cNvGraphicFramePr>
            <a:graphicFrameLocks noGrp="1"/>
          </p:cNvGraphicFramePr>
          <p:nvPr>
            <p:extLst>
              <p:ext uri="{D42A27DB-BD31-4B8C-83A1-F6EECF244321}">
                <p14:modId xmlns:p14="http://schemas.microsoft.com/office/powerpoint/2010/main" val="2591498099"/>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Zusammenfassen der beiden Punktewolken zu einer Punktewolke; Hintergrund: so wirken Koordinaten-transformationen im Rahmen des Ausrichtens auf alle Punkte</a:t>
                      </a:r>
                      <a:endParaRPr lang="en-GB" dirty="0"/>
                    </a:p>
                  </a:txBody>
                  <a:tcPr/>
                </a:tc>
                <a:tc>
                  <a:txBody>
                    <a:bodyPr/>
                    <a:lstStyle/>
                    <a:p>
                      <a:pPr algn="ctr"/>
                      <a:endParaRPr lang="en-GB" dirty="0"/>
                    </a:p>
                  </a:txBody>
                  <a:tcPr/>
                </a:tc>
                <a:tc>
                  <a:txBody>
                    <a:bodyPr/>
                    <a:lstStyle/>
                    <a:p>
                      <a:pPr algn="ctr"/>
                      <a:r>
                        <a:rPr lang="de-DE" dirty="0"/>
                        <a:t>Dieser Schritt könnte aus prozessualer Sicht bereits in der </a:t>
                      </a:r>
                      <a:r>
                        <a:rPr lang="de-DE" dirty="0" err="1"/>
                        <a:t>alicona</a:t>
                      </a:r>
                      <a:r>
                        <a:rPr lang="de-DE" dirty="0"/>
                        <a:t>-Software vor dem Dateiexport stattfinden; konnte aber zumindest im Rahmen der bisherigen Zusammenarbeit nicht von </a:t>
                      </a:r>
                      <a:r>
                        <a:rPr lang="de-DE" dirty="0" err="1"/>
                        <a:t>alicona</a:t>
                      </a:r>
                      <a:r>
                        <a:rPr lang="de-DE" dirty="0"/>
                        <a:t> integriert werden</a:t>
                      </a:r>
                      <a:endParaRPr lang="en-GB" dirty="0"/>
                    </a:p>
                  </a:txBody>
                  <a:tcPr/>
                </a:tc>
                <a:extLst>
                  <a:ext uri="{0D108BD9-81ED-4DB2-BD59-A6C34878D82A}">
                    <a16:rowId xmlns:a16="http://schemas.microsoft.com/office/drawing/2014/main" val="384886151"/>
                  </a:ext>
                </a:extLst>
              </a:tr>
            </a:tbl>
          </a:graphicData>
        </a:graphic>
      </p:graphicFrame>
      <p:pic>
        <p:nvPicPr>
          <p:cNvPr id="7" name="Grafik 6">
            <a:extLst>
              <a:ext uri="{FF2B5EF4-FFF2-40B4-BE49-F238E27FC236}">
                <a16:creationId xmlns:a16="http://schemas.microsoft.com/office/drawing/2014/main" id="{35E94FFC-036D-EFB4-DC11-F35D3144DD0A}"/>
              </a:ext>
            </a:extLst>
          </p:cNvPr>
          <p:cNvPicPr>
            <a:picLocks noChangeAspect="1"/>
          </p:cNvPicPr>
          <p:nvPr/>
        </p:nvPicPr>
        <p:blipFill rotWithShape="1">
          <a:blip r:embed="rId2"/>
          <a:srcRect l="14563"/>
          <a:stretch/>
        </p:blipFill>
        <p:spPr>
          <a:xfrm>
            <a:off x="2984376" y="2092515"/>
            <a:ext cx="5884416" cy="2794788"/>
          </a:xfrm>
          <a:prstGeom prst="rect">
            <a:avLst/>
          </a:prstGeom>
        </p:spPr>
      </p:pic>
    </p:spTree>
    <p:extLst>
      <p:ext uri="{BB962C8B-B14F-4D97-AF65-F5344CB8AC3E}">
        <p14:creationId xmlns:p14="http://schemas.microsoft.com/office/powerpoint/2010/main" val="320781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3. </a:t>
            </a:r>
            <a:r>
              <a:rPr lang="de-DE" dirty="0"/>
              <a:t>Grobausrichtung</a:t>
            </a:r>
            <a:br>
              <a:rPr lang="en-GB" dirty="0"/>
            </a:br>
            <a:endParaRPr lang="de-DE" dirty="0"/>
          </a:p>
        </p:txBody>
      </p:sp>
      <p:sp>
        <p:nvSpPr>
          <p:cNvPr id="3" name="Content Placeholder 2">
            <a:extLst>
              <a:ext uri="{FF2B5EF4-FFF2-40B4-BE49-F238E27FC236}">
                <a16:creationId xmlns:a16="http://schemas.microsoft.com/office/drawing/2014/main" id="{8FE984A3-DA79-4C04-9368-F6F5ECF840A6}"/>
              </a:ext>
            </a:extLst>
          </p:cNvPr>
          <p:cNvSpPr>
            <a:spLocks noGrp="1"/>
          </p:cNvSpPr>
          <p:nvPr>
            <p:ph idx="1"/>
          </p:nvPr>
        </p:nvSpPr>
        <p:spPr/>
        <p:txBody>
          <a:bodyPr/>
          <a:lstStyle/>
          <a:p>
            <a:endParaRPr lang="en-GB" dirty="0"/>
          </a:p>
        </p:txBody>
      </p:sp>
      <p:graphicFrame>
        <p:nvGraphicFramePr>
          <p:cNvPr id="4" name="Tabelle 3">
            <a:extLst>
              <a:ext uri="{FF2B5EF4-FFF2-40B4-BE49-F238E27FC236}">
                <a16:creationId xmlns:a16="http://schemas.microsoft.com/office/drawing/2014/main" id="{D55E482D-98CC-570B-9BF6-FC6B836019DE}"/>
              </a:ext>
            </a:extLst>
          </p:cNvPr>
          <p:cNvGraphicFramePr>
            <a:graphicFrameLocks noGrp="1"/>
          </p:cNvGraphicFramePr>
          <p:nvPr>
            <p:extLst>
              <p:ext uri="{D42A27DB-BD31-4B8C-83A1-F6EECF244321}">
                <p14:modId xmlns:p14="http://schemas.microsoft.com/office/powerpoint/2010/main" val="1276432323"/>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Die Grobausrichtung bereitet die gemeinsame Punktewolke auf die Feinausrichtung vor; die bei der Feinausrichtung benötigten Geometrieelemente (Kreise) müssen in der richtigen Orientierung auf das Bauteil gelegt werden, da sonst Ovale/</a:t>
                      </a:r>
                      <a:r>
                        <a:rPr lang="de-DE" dirty="0" err="1"/>
                        <a:t>Elipsen</a:t>
                      </a:r>
                      <a:r>
                        <a:rPr lang="de-DE" dirty="0"/>
                        <a:t> entstehen</a:t>
                      </a:r>
                    </a:p>
                    <a:p>
                      <a:pPr algn="ctr"/>
                      <a:r>
                        <a:rPr lang="de-DE" dirty="0"/>
                        <a:t>Ansatz VG: </a:t>
                      </a:r>
                      <a:r>
                        <a:rPr lang="de-DE" dirty="0" err="1"/>
                        <a:t>einfitten</a:t>
                      </a:r>
                      <a:r>
                        <a:rPr lang="de-DE" dirty="0"/>
                        <a:t> jeweils eines Kreises die beiden Dornzylinder, gemeinsame Achse = Z-Achse</a:t>
                      </a:r>
                      <a:endParaRPr lang="en-GB" dirty="0"/>
                    </a:p>
                  </a:txBody>
                  <a:tcPr/>
                </a:tc>
                <a:tc>
                  <a:txBody>
                    <a:bodyPr/>
                    <a:lstStyle/>
                    <a:p>
                      <a:pPr algn="ctr"/>
                      <a:endParaRPr lang="en-GB" dirty="0"/>
                    </a:p>
                  </a:txBody>
                  <a:tcPr/>
                </a:tc>
                <a:tc>
                  <a:txBody>
                    <a:bodyPr/>
                    <a:lstStyle/>
                    <a:p>
                      <a:pPr algn="ctr"/>
                      <a:r>
                        <a:rPr lang="de-DE" dirty="0"/>
                        <a:t>In VG gehört zur Grobausrichtung bereits auch die vorläufige Ausrichtung hinsichtlich Z-Nullpunkt und Verdrehung dazu, Details s. 4.; </a:t>
                      </a:r>
                    </a:p>
                    <a:p>
                      <a:pPr algn="ctr"/>
                      <a:r>
                        <a:rPr lang="de-DE" dirty="0"/>
                        <a:t>Alternativ:</a:t>
                      </a:r>
                    </a:p>
                    <a:p>
                      <a:pPr algn="ctr"/>
                      <a:r>
                        <a:rPr lang="de-DE" dirty="0"/>
                        <a:t>Best fit auf ein angepasstes CAD (z.B. nur der beiden Dornzylinder) oder Ausrichtung über einen </a:t>
                      </a:r>
                      <a:r>
                        <a:rPr lang="de-DE" dirty="0" err="1"/>
                        <a:t>eingefitteten</a:t>
                      </a:r>
                      <a:r>
                        <a:rPr lang="de-DE" dirty="0"/>
                        <a:t> Zylinder in einen der Dornzylinder</a:t>
                      </a:r>
                      <a:endParaRPr lang="en-GB" dirty="0"/>
                    </a:p>
                  </a:txBody>
                  <a:tcPr/>
                </a:tc>
                <a:extLst>
                  <a:ext uri="{0D108BD9-81ED-4DB2-BD59-A6C34878D82A}">
                    <a16:rowId xmlns:a16="http://schemas.microsoft.com/office/drawing/2014/main" val="384886151"/>
                  </a:ext>
                </a:extLst>
              </a:tr>
            </a:tbl>
          </a:graphicData>
        </a:graphic>
      </p:graphicFrame>
      <p:pic>
        <p:nvPicPr>
          <p:cNvPr id="6" name="Grafik 5">
            <a:extLst>
              <a:ext uri="{FF2B5EF4-FFF2-40B4-BE49-F238E27FC236}">
                <a16:creationId xmlns:a16="http://schemas.microsoft.com/office/drawing/2014/main" id="{74688CA1-57FD-117F-F094-35C3EF469C5C}"/>
              </a:ext>
            </a:extLst>
          </p:cNvPr>
          <p:cNvPicPr>
            <a:picLocks noChangeAspect="1"/>
          </p:cNvPicPr>
          <p:nvPr/>
        </p:nvPicPr>
        <p:blipFill>
          <a:blip r:embed="rId3"/>
          <a:stretch>
            <a:fillRect/>
          </a:stretch>
        </p:blipFill>
        <p:spPr>
          <a:xfrm>
            <a:off x="2980608" y="2027292"/>
            <a:ext cx="6013774" cy="3598752"/>
          </a:xfrm>
          <a:prstGeom prst="rect">
            <a:avLst/>
          </a:prstGeom>
        </p:spPr>
      </p:pic>
      <p:sp>
        <p:nvSpPr>
          <p:cNvPr id="7" name="Textfeld 6">
            <a:extLst>
              <a:ext uri="{FF2B5EF4-FFF2-40B4-BE49-F238E27FC236}">
                <a16:creationId xmlns:a16="http://schemas.microsoft.com/office/drawing/2014/main" id="{F9B60ADB-229C-D9C5-6804-93F5EF6EB481}"/>
              </a:ext>
            </a:extLst>
          </p:cNvPr>
          <p:cNvSpPr txBox="1"/>
          <p:nvPr/>
        </p:nvSpPr>
        <p:spPr>
          <a:xfrm>
            <a:off x="3069771" y="5827712"/>
            <a:ext cx="5402425" cy="369332"/>
          </a:xfrm>
          <a:prstGeom prst="rect">
            <a:avLst/>
          </a:prstGeom>
          <a:noFill/>
        </p:spPr>
        <p:txBody>
          <a:bodyPr wrap="square" rtlCol="0">
            <a:spAutoFit/>
          </a:bodyPr>
          <a:lstStyle/>
          <a:p>
            <a:r>
              <a:rPr lang="de-DE" dirty="0"/>
              <a:t>Rote Kreise auf den beiden Dornzylindern beachten</a:t>
            </a:r>
            <a:endParaRPr lang="en-GB" dirty="0"/>
          </a:p>
        </p:txBody>
      </p:sp>
    </p:spTree>
    <p:extLst>
      <p:ext uri="{BB962C8B-B14F-4D97-AF65-F5344CB8AC3E}">
        <p14:creationId xmlns:p14="http://schemas.microsoft.com/office/powerpoint/2010/main" val="234354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C4B-7C98-4517-A6BA-E2EAB488B853}"/>
              </a:ext>
            </a:extLst>
          </p:cNvPr>
          <p:cNvSpPr>
            <a:spLocks noGrp="1"/>
          </p:cNvSpPr>
          <p:nvPr>
            <p:ph type="title"/>
          </p:nvPr>
        </p:nvSpPr>
        <p:spPr/>
        <p:txBody>
          <a:bodyPr>
            <a:normAutofit fontScale="90000"/>
          </a:bodyPr>
          <a:lstStyle/>
          <a:p>
            <a:r>
              <a:rPr lang="de-DE" dirty="0"/>
              <a:t>Prozessdetails</a:t>
            </a:r>
            <a:br>
              <a:rPr lang="de-DE" dirty="0"/>
            </a:br>
            <a:r>
              <a:rPr lang="de-DE" sz="3600" dirty="0"/>
              <a:t>4. Feinausrichtung</a:t>
            </a:r>
            <a:br>
              <a:rPr lang="en-GB" dirty="0"/>
            </a:br>
            <a:endParaRPr lang="de-DE" dirty="0"/>
          </a:p>
        </p:txBody>
      </p:sp>
      <p:graphicFrame>
        <p:nvGraphicFramePr>
          <p:cNvPr id="6" name="Tabelle 5">
            <a:extLst>
              <a:ext uri="{FF2B5EF4-FFF2-40B4-BE49-F238E27FC236}">
                <a16:creationId xmlns:a16="http://schemas.microsoft.com/office/drawing/2014/main" id="{F6FAC35B-86A2-2C34-2958-F65C82E840DB}"/>
              </a:ext>
            </a:extLst>
          </p:cNvPr>
          <p:cNvGraphicFramePr>
            <a:graphicFrameLocks noGrp="1"/>
          </p:cNvGraphicFramePr>
          <p:nvPr>
            <p:extLst>
              <p:ext uri="{D42A27DB-BD31-4B8C-83A1-F6EECF244321}">
                <p14:modId xmlns:p14="http://schemas.microsoft.com/office/powerpoint/2010/main" val="100411355"/>
              </p:ext>
            </p:extLst>
          </p:nvPr>
        </p:nvGraphicFramePr>
        <p:xfrm>
          <a:off x="96668" y="1319847"/>
          <a:ext cx="11781654" cy="5347283"/>
        </p:xfrm>
        <a:graphic>
          <a:graphicData uri="http://schemas.openxmlformats.org/drawingml/2006/table">
            <a:tbl>
              <a:tblPr firstRow="1" bandRow="1">
                <a:tableStyleId>{D7AC3CCA-C797-4891-BE02-D94E43425B78}</a:tableStyleId>
              </a:tblPr>
              <a:tblGrid>
                <a:gridCol w="2735309">
                  <a:extLst>
                    <a:ext uri="{9D8B030D-6E8A-4147-A177-3AD203B41FA5}">
                      <a16:colId xmlns:a16="http://schemas.microsoft.com/office/drawing/2014/main" val="2015499324"/>
                    </a:ext>
                  </a:extLst>
                </a:gridCol>
                <a:gridCol w="6471821">
                  <a:extLst>
                    <a:ext uri="{9D8B030D-6E8A-4147-A177-3AD203B41FA5}">
                      <a16:colId xmlns:a16="http://schemas.microsoft.com/office/drawing/2014/main" val="1506941807"/>
                    </a:ext>
                  </a:extLst>
                </a:gridCol>
                <a:gridCol w="2574524">
                  <a:extLst>
                    <a:ext uri="{9D8B030D-6E8A-4147-A177-3AD203B41FA5}">
                      <a16:colId xmlns:a16="http://schemas.microsoft.com/office/drawing/2014/main" val="411014395"/>
                    </a:ext>
                  </a:extLst>
                </a:gridCol>
              </a:tblGrid>
              <a:tr h="649199">
                <a:tc>
                  <a:txBody>
                    <a:bodyPr/>
                    <a:lstStyle/>
                    <a:p>
                      <a:pPr algn="ctr"/>
                      <a:r>
                        <a:rPr lang="de-DE" dirty="0"/>
                        <a:t>Beschreibung / Herausforderungen</a:t>
                      </a:r>
                      <a:endParaRPr lang="en-GB" dirty="0"/>
                    </a:p>
                  </a:txBody>
                  <a:tcPr/>
                </a:tc>
                <a:tc>
                  <a:txBody>
                    <a:bodyPr/>
                    <a:lstStyle/>
                    <a:p>
                      <a:pPr algn="ctr"/>
                      <a:r>
                        <a:rPr lang="de-DE" dirty="0"/>
                        <a:t>Screenshot Volume Graphics</a:t>
                      </a:r>
                      <a:endParaRPr lang="en-GB" dirty="0"/>
                    </a:p>
                  </a:txBody>
                  <a:tcPr/>
                </a:tc>
                <a:tc>
                  <a:txBody>
                    <a:bodyPr/>
                    <a:lstStyle/>
                    <a:p>
                      <a:pPr algn="ctr"/>
                      <a:r>
                        <a:rPr lang="de-DE" dirty="0"/>
                        <a:t>Alternativen</a:t>
                      </a:r>
                      <a:endParaRPr lang="en-GB" dirty="0"/>
                    </a:p>
                  </a:txBody>
                  <a:tcPr/>
                </a:tc>
                <a:extLst>
                  <a:ext uri="{0D108BD9-81ED-4DB2-BD59-A6C34878D82A}">
                    <a16:rowId xmlns:a16="http://schemas.microsoft.com/office/drawing/2014/main" val="2270799485"/>
                  </a:ext>
                </a:extLst>
              </a:tr>
              <a:tr h="4698084">
                <a:tc>
                  <a:txBody>
                    <a:bodyPr/>
                    <a:lstStyle/>
                    <a:p>
                      <a:pPr algn="ctr"/>
                      <a:r>
                        <a:rPr lang="de-DE" dirty="0"/>
                        <a:t>Die Feinausrichtung dient nun der genauen messtechnischen Ausrichtung der gemeinsamen Punktewolke, um später korrekte Schnitte (senkrecht zur Bauteilachse, die die Dornachse repräsentiert) bereitstellen zu können</a:t>
                      </a:r>
                      <a:endParaRPr lang="en-GB" dirty="0"/>
                    </a:p>
                  </a:txBody>
                  <a:tcPr/>
                </a:tc>
                <a:tc>
                  <a:txBody>
                    <a:bodyPr/>
                    <a:lstStyle/>
                    <a:p>
                      <a:pPr algn="ctr"/>
                      <a:endParaRPr lang="en-GB" dirty="0"/>
                    </a:p>
                  </a:txBody>
                  <a:tcPr/>
                </a:tc>
                <a:tc>
                  <a:txBody>
                    <a:bodyPr/>
                    <a:lstStyle/>
                    <a:p>
                      <a:pPr algn="ctr"/>
                      <a:r>
                        <a:rPr lang="de-DE" dirty="0"/>
                        <a:t>-</a:t>
                      </a:r>
                      <a:endParaRPr lang="en-GB" dirty="0"/>
                    </a:p>
                  </a:txBody>
                  <a:tcPr/>
                </a:tc>
                <a:extLst>
                  <a:ext uri="{0D108BD9-81ED-4DB2-BD59-A6C34878D82A}">
                    <a16:rowId xmlns:a16="http://schemas.microsoft.com/office/drawing/2014/main" val="384886151"/>
                  </a:ext>
                </a:extLst>
              </a:tr>
            </a:tbl>
          </a:graphicData>
        </a:graphic>
      </p:graphicFrame>
      <p:pic>
        <p:nvPicPr>
          <p:cNvPr id="8" name="Grafik 7">
            <a:extLst>
              <a:ext uri="{FF2B5EF4-FFF2-40B4-BE49-F238E27FC236}">
                <a16:creationId xmlns:a16="http://schemas.microsoft.com/office/drawing/2014/main" id="{40D85D74-5A3F-B8C6-FB0E-9911ED656EB5}"/>
              </a:ext>
            </a:extLst>
          </p:cNvPr>
          <p:cNvPicPr>
            <a:picLocks noChangeAspect="1"/>
          </p:cNvPicPr>
          <p:nvPr/>
        </p:nvPicPr>
        <p:blipFill>
          <a:blip r:embed="rId2"/>
          <a:stretch>
            <a:fillRect/>
          </a:stretch>
        </p:blipFill>
        <p:spPr>
          <a:xfrm>
            <a:off x="2941184" y="2018814"/>
            <a:ext cx="4219575" cy="3324225"/>
          </a:xfrm>
          <a:prstGeom prst="rect">
            <a:avLst/>
          </a:prstGeom>
        </p:spPr>
      </p:pic>
      <p:sp>
        <p:nvSpPr>
          <p:cNvPr id="9" name="Textfeld 8">
            <a:extLst>
              <a:ext uri="{FF2B5EF4-FFF2-40B4-BE49-F238E27FC236}">
                <a16:creationId xmlns:a16="http://schemas.microsoft.com/office/drawing/2014/main" id="{84E29791-9A31-34A4-0251-3F6DEC3EF727}"/>
              </a:ext>
            </a:extLst>
          </p:cNvPr>
          <p:cNvSpPr txBox="1"/>
          <p:nvPr/>
        </p:nvSpPr>
        <p:spPr>
          <a:xfrm>
            <a:off x="2941184" y="5512968"/>
            <a:ext cx="5652310" cy="646331"/>
          </a:xfrm>
          <a:prstGeom prst="rect">
            <a:avLst/>
          </a:prstGeom>
          <a:noFill/>
        </p:spPr>
        <p:txBody>
          <a:bodyPr wrap="square" rtlCol="0">
            <a:spAutoFit/>
          </a:bodyPr>
          <a:lstStyle/>
          <a:p>
            <a:r>
              <a:rPr lang="de-DE" dirty="0"/>
              <a:t>Details zu den Geometrieelementen und der Vorgehensweise s. Detailfolien</a:t>
            </a:r>
            <a:endParaRPr lang="en-GB" dirty="0"/>
          </a:p>
        </p:txBody>
      </p:sp>
    </p:spTree>
    <p:extLst>
      <p:ext uri="{BB962C8B-B14F-4D97-AF65-F5344CB8AC3E}">
        <p14:creationId xmlns:p14="http://schemas.microsoft.com/office/powerpoint/2010/main" val="113152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47E7A989D9D3940A930332EAF3D2A48" ma:contentTypeVersion="5" ma:contentTypeDescription="Create a new document." ma:contentTypeScope="" ma:versionID="41edcb7e1cd520cc38d674f69e67131e">
  <xsd:schema xmlns:xsd="http://www.w3.org/2001/XMLSchema" xmlns:xs="http://www.w3.org/2001/XMLSchema" xmlns:p="http://schemas.microsoft.com/office/2006/metadata/properties" xmlns:ns2="38323aaf-243e-461f-8a0f-48eaf67dffba" targetNamespace="http://schemas.microsoft.com/office/2006/metadata/properties" ma:root="true" ma:fieldsID="dc936c8ec7d7187dee940a5ee63e1d0f" ns2:_="">
    <xsd:import namespace="38323aaf-243e-461f-8a0f-48eaf67dff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23aaf-243e-461f-8a0f-48eaf67dff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C1CE40-774E-4FE6-A207-4D0A9ED3B9D1}">
  <ds:schemaRefs>
    <ds:schemaRef ds:uri="http://schemas.microsoft.com/sharepoint/v3/contenttype/forms"/>
  </ds:schemaRefs>
</ds:datastoreItem>
</file>

<file path=customXml/itemProps2.xml><?xml version="1.0" encoding="utf-8"?>
<ds:datastoreItem xmlns:ds="http://schemas.openxmlformats.org/officeDocument/2006/customXml" ds:itemID="{7B435D2E-519A-4409-BCF3-62CA7D0317CC}">
  <ds:schemaRefs>
    <ds:schemaRef ds:uri="http://purl.org/dc/elements/1.1/"/>
    <ds:schemaRef ds:uri="http://schemas.microsoft.com/office/2006/metadata/properties"/>
    <ds:schemaRef ds:uri="8799ac79-69eb-4f88-9351-b16bd93123a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C68D493-8EFE-4ACD-9751-F83E576BC375}"/>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Breitbild</PresentationFormat>
  <Paragraphs>97</Paragraphs>
  <Slides>14</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 Theme</vt:lpstr>
      <vt:lpstr>Konzept Ausrichtung Kopfwelle mit Spanndorn µCMM</vt:lpstr>
      <vt:lpstr>Inhalt</vt:lpstr>
      <vt:lpstr>Einleitung und Hintergrund </vt:lpstr>
      <vt:lpstr>Einleitung und Hintergrund</vt:lpstr>
      <vt:lpstr>Ablaufentwurf „DentsplySirona“ in Volume Graphics</vt:lpstr>
      <vt:lpstr>Prozessdetails 1. Punktewolken Dorn und Verzahnung einladen </vt:lpstr>
      <vt:lpstr>Prozessdetails 2. Fusionierung der beiden Punktewolken </vt:lpstr>
      <vt:lpstr>Prozessdetails 3. Grobausrichtung </vt:lpstr>
      <vt:lpstr>Prozessdetails 4. Feinausrichtung </vt:lpstr>
      <vt:lpstr>Prozessdetails 4.1 Raumausrichtung </vt:lpstr>
      <vt:lpstr>Prozessdetails 4.2 Nullpunkt </vt:lpstr>
      <vt:lpstr>Prozessdetails 4.3 Drehung </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Ragnhild Eleftheriadis</dc:creator>
  <cp:lastModifiedBy>Schmitt, Robert</cp:lastModifiedBy>
  <cp:revision>10</cp:revision>
  <dcterms:created xsi:type="dcterms:W3CDTF">2020-10-12T13:49:09Z</dcterms:created>
  <dcterms:modified xsi:type="dcterms:W3CDTF">2023-06-30T12:47:54Z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0x010100E47E7A989D9D3940A930332EAF3D2A48</vt:lpwstr>
  </property>
</Properties>
</file>