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20"/>
  </p:notesMasterIdLst>
  <p:sldIdLst>
    <p:sldId id="256" r:id="rId2"/>
    <p:sldId id="299" r:id="rId3"/>
    <p:sldId id="357" r:id="rId4"/>
    <p:sldId id="347" r:id="rId5"/>
    <p:sldId id="328" r:id="rId6"/>
    <p:sldId id="337" r:id="rId7"/>
    <p:sldId id="342" r:id="rId8"/>
    <p:sldId id="258" r:id="rId9"/>
    <p:sldId id="298" r:id="rId10"/>
    <p:sldId id="311" r:id="rId11"/>
    <p:sldId id="275" r:id="rId12"/>
    <p:sldId id="273" r:id="rId13"/>
    <p:sldId id="317" r:id="rId14"/>
    <p:sldId id="320" r:id="rId15"/>
    <p:sldId id="260" r:id="rId16"/>
    <p:sldId id="262" r:id="rId17"/>
    <p:sldId id="336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65" autoAdjust="0"/>
    <p:restoredTop sz="78263"/>
  </p:normalViewPr>
  <p:slideViewPr>
    <p:cSldViewPr snapToGrid="0">
      <p:cViewPr varScale="1">
        <p:scale>
          <a:sx n="130" d="100"/>
          <a:sy n="130" d="100"/>
        </p:scale>
        <p:origin x="824" y="176"/>
      </p:cViewPr>
      <p:guideLst/>
    </p:cSldViewPr>
  </p:slideViewPr>
  <p:outlineViewPr>
    <p:cViewPr>
      <p:scale>
        <a:sx n="33" d="100"/>
        <a:sy n="33" d="100"/>
      </p:scale>
      <p:origin x="0" y="-201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0BD68-07B3-2E49-AF2B-BD1E68F4D0BF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CA63-B087-6540-94A1-8A268213E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9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CA63-B087-6540-94A1-8A268213E6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85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Error codes/API</a:t>
            </a:r>
            <a:r>
              <a:rPr lang="en-US" baseline="0" dirty="0"/>
              <a:t> structure/HTTP principles (GET vs POST)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CA63-B087-6540-94A1-8A268213E6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6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 integrator,</a:t>
            </a:r>
            <a:r>
              <a:rPr lang="en-US" baseline="0" dirty="0"/>
              <a:t> I see a lot of APIs that are good.  I see far more that are bad.  I’ve seen good SOAP APIs and bad ”REST” APIs.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CA63-B087-6540-94A1-8A268213E6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87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the business you’re in.  Think about the</a:t>
            </a:r>
            <a:r>
              <a:rPr lang="en-US" baseline="0" dirty="0"/>
              <a:t> services your business could provide to external consumers if you have an API.</a:t>
            </a:r>
          </a:p>
          <a:p>
            <a:endParaRPr lang="en-US" baseline="0" dirty="0"/>
          </a:p>
          <a:p>
            <a:r>
              <a:rPr lang="en-US" baseline="0" dirty="0"/>
              <a:t>Now think about your competition.  A good API can means the difference between a lead and a customer.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CA63-B087-6540-94A1-8A268213E6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58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means simple for your users.</a:t>
            </a:r>
            <a:r>
              <a:rPr lang="en-US" baseline="0" dirty="0"/>
              <a:t>  Think about the effort put into creating a user interface that’s easy to use.</a:t>
            </a:r>
            <a:endParaRPr lang="en-US" dirty="0"/>
          </a:p>
          <a:p>
            <a:endParaRPr lang="en-US" dirty="0"/>
          </a:p>
          <a:p>
            <a:r>
              <a:rPr lang="en-US" dirty="0"/>
              <a:t>Making it</a:t>
            </a:r>
            <a:r>
              <a:rPr lang="en-US" baseline="0" dirty="0"/>
              <a:t> easy for developers to consume your API is not a trivial task.  Requires lots of thinking, research, and design.  Not to mention good documentation!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CA63-B087-6540-94A1-8A268213E6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8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no silver</a:t>
            </a:r>
            <a:r>
              <a:rPr lang="en-US" baseline="0" dirty="0"/>
              <a:t> bullet, or one answer, to your API problems.  Sometimes you’re limited by scalability.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CA63-B087-6540-94A1-8A268213E6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31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the architecture</a:t>
            </a:r>
            <a:r>
              <a:rPr lang="en-US" baseline="0" dirty="0"/>
              <a:t> of the 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CA63-B087-6540-94A1-8A268213E6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37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CA63-B087-6540-94A1-8A268213E6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75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CA63-B087-6540-94A1-8A268213E6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10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Error codes/API</a:t>
            </a:r>
            <a:r>
              <a:rPr lang="en-US" baseline="0" dirty="0"/>
              <a:t> structure/HTTP principles (GET vs POST)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CA63-B087-6540-94A1-8A268213E6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7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33A-3EEC-4C40-80FC-8439C3268880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650-CD81-6E48-B930-962F1E687B6F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6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519C-B592-6740-AEFB-B8FEFC9BD8D3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37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857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+mn-lt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+mn-lt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+mn-lt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+mn-lt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7761082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84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7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FB6F-E794-884C-9174-7F57717F7CD8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EBE6-F2BA-A24D-AD4B-9CDB89C58554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EBC3-2B66-C949-96B8-CC1B37841CF3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9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C049-0DCA-5C42-99B5-EBA686F157B2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1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6BA3-C2D4-AB46-86FD-74E3C51F60D6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271F-12F7-DA44-BC5D-BAA14FB15371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2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37BF-2AC6-D643-B81C-0A59C3B00257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789" y="1122363"/>
            <a:ext cx="11574379" cy="2267951"/>
          </a:xfrm>
        </p:spPr>
        <p:txBody>
          <a:bodyPr/>
          <a:lstStyle/>
          <a:p>
            <a:r>
              <a:rPr lang="en-US" sz="4400" dirty="0"/>
              <a:t>RESTful APIs built in ASP.NET Core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544290"/>
            <a:ext cx="583376" cy="583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0112" y="476032"/>
            <a:ext cx="688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@</a:t>
            </a:r>
            <a:r>
              <a:rPr lang="en-US" sz="3600" dirty="0" err="1"/>
              <a:t>schneidenbach</a:t>
            </a:r>
            <a:endParaRPr lang="en-US" sz="36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22F4BFA-C1CF-494B-981E-1DC9DCFF03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Schneidenbach</a:t>
            </a:r>
          </a:p>
        </p:txBody>
      </p:sp>
    </p:spTree>
    <p:extLst>
      <p:ext uri="{BB962C8B-B14F-4D97-AF65-F5344CB8AC3E}">
        <p14:creationId xmlns:p14="http://schemas.microsoft.com/office/powerpoint/2010/main" val="2749655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/>
          <p:cNvPicPr>
            <a:picLocks noGrp="1" noChangeAspect="1"/>
          </p:cNvPicPr>
          <p:nvPr>
            <p:ph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641" y="1877383"/>
            <a:ext cx="2503488" cy="974809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95865" y="4683936"/>
            <a:ext cx="2503258" cy="1231106"/>
          </a:xfrm>
        </p:spPr>
        <p:txBody>
          <a:bodyPr/>
          <a:lstStyle/>
          <a:p>
            <a:r>
              <a:rPr lang="en-US" dirty="0"/>
              <a:t>Resource identification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5635" y="623415"/>
            <a:ext cx="10778971" cy="437131"/>
          </a:xfrm>
        </p:spPr>
        <p:txBody>
          <a:bodyPr/>
          <a:lstStyle/>
          <a:p>
            <a:r>
              <a:rPr lang="en-US" dirty="0"/>
              <a:t>Uniform Interface constraint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Content-Type: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application/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json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075" y="2698396"/>
            <a:ext cx="2503488" cy="924633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Resource manipulation with representations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Self-descriptive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Hypermedia as the engine of application state (HATEOAS)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4" y="3345972"/>
            <a:ext cx="2503488" cy="974809"/>
          </a:xfrm>
        </p:spPr>
      </p:pic>
      <p:sp>
        <p:nvSpPr>
          <p:cNvPr id="14" name="TextBox 13"/>
          <p:cNvSpPr txBox="1"/>
          <p:nvPr/>
        </p:nvSpPr>
        <p:spPr>
          <a:xfrm>
            <a:off x="597376" y="1878393"/>
            <a:ext cx="260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GET /employees/1234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47379" y="2365796"/>
            <a:ext cx="0" cy="822960"/>
          </a:xfrm>
          <a:prstGeom prst="straightConnector1">
            <a:avLst/>
          </a:prstGeom>
          <a:ln>
            <a:tailEnd type="triangle"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15697" y="2853202"/>
            <a:ext cx="0" cy="822960"/>
          </a:xfrm>
          <a:prstGeom prst="straightConnector1">
            <a:avLst/>
          </a:prstGeom>
          <a:ln>
            <a:tailEnd type="triangle"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65579" y="3859966"/>
            <a:ext cx="260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PUT /employees/1234</a:t>
            </a:r>
          </a:p>
        </p:txBody>
      </p:sp>
      <p:sp>
        <p:nvSpPr>
          <p:cNvPr id="19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21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2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  <p:bldP spid="8" grpId="0" build="p"/>
      <p:bldP spid="9" grpId="0" build="p"/>
      <p:bldP spid="14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</a:t>
            </a:r>
            <a:r>
              <a:rPr lang="en-US" dirty="0" err="1"/>
              <a:t>RESTful</a:t>
            </a:r>
            <a:r>
              <a:rPr lang="en-US" dirty="0"/>
              <a:t>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RESTful API == an API that follows REST architecture</a:t>
            </a:r>
          </a:p>
          <a:p>
            <a:pPr marL="0" indent="0" algn="ctr">
              <a:buNone/>
            </a:pPr>
            <a:r>
              <a:rPr lang="en-US" dirty="0"/>
              <a:t>Term has been sort of co-opted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REST != JSON</a:t>
            </a:r>
          </a:p>
          <a:p>
            <a:pPr marL="0" indent="0" algn="ctr">
              <a:buNone/>
            </a:pPr>
            <a:r>
              <a:rPr lang="en-US" dirty="0"/>
              <a:t>REST != HTTP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Lots of people say “REST API” when they </a:t>
            </a:r>
            <a:r>
              <a:rPr lang="en-US" i="1" dirty="0">
                <a:solidFill>
                  <a:srgbClr val="FF0000"/>
                </a:solidFill>
              </a:rPr>
              <a:t>really mean </a:t>
            </a:r>
            <a:r>
              <a:rPr lang="en-US" dirty="0"/>
              <a:t>HTTP JSON API</a:t>
            </a:r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5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Pragmatic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9017"/>
            <a:ext cx="10515600" cy="39879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8000" dirty="0"/>
              <a:t>RESTful API != Good API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5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4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8650"/>
            <a:ext cx="10515600" cy="55483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Do what makes sense. </a:t>
            </a:r>
            <a:r>
              <a:rPr lang="en-US" sz="4000" u="sng" dirty="0"/>
              <a:t>Throw out the rest.</a:t>
            </a:r>
          </a:p>
          <a:p>
            <a:endParaRPr lang="en-US" sz="4000" u="sng" dirty="0"/>
          </a:p>
          <a:p>
            <a:pPr marL="0" indent="0" algn="ctr">
              <a:buNone/>
            </a:pPr>
            <a:r>
              <a:rPr lang="en-US" sz="4400" dirty="0">
                <a:solidFill>
                  <a:srgbClr val="FF0000"/>
                </a:solidFill>
              </a:rPr>
              <a:t>Is that vague enough for you?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52" y="2136157"/>
            <a:ext cx="627870" cy="756945"/>
          </a:xfrm>
          <a:prstGeom prst="rect">
            <a:avLst/>
          </a:prstGeom>
        </p:spPr>
      </p:pic>
      <p:sp>
        <p:nvSpPr>
          <p:cNvPr id="6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1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Maintain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Document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Implement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Design Process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10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74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283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Designing your RESTful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334"/>
            <a:ext cx="2971800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HAVE ONE RULE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2050" name="Picture 2" descr="https://qph.is.quoracdn.net/main-qimg-d13b405eeb56b3fb2083940383250501?convert_to_webp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912" y="2699475"/>
            <a:ext cx="5988618" cy="337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10000" y="1853334"/>
            <a:ext cx="7696200" cy="50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s-IS" dirty="0"/>
              <a:t>okay I actually have two rules</a:t>
            </a:r>
            <a:endParaRPr lang="en-US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0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10886087" cy="5732929"/>
          </a:xfrm>
        </p:spPr>
        <p:txBody>
          <a:bodyPr/>
          <a:lstStyle/>
          <a:p>
            <a:pPr algn="ctr"/>
            <a:r>
              <a:rPr lang="en-US" sz="28700" dirty="0"/>
              <a:t>KISS</a:t>
            </a:r>
            <a:br>
              <a:rPr lang="en-US" dirty="0"/>
            </a:br>
            <a:r>
              <a:rPr lang="en-US" dirty="0"/>
              <a:t>(or, Keep it Simple, Stupid)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30" y="4619171"/>
            <a:ext cx="1039586" cy="1253299"/>
          </a:xfrm>
          <a:prstGeom prst="rect">
            <a:avLst/>
          </a:prstGeom>
        </p:spPr>
      </p:pic>
      <p:sp>
        <p:nvSpPr>
          <p:cNvPr id="5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64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KISS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336" y="1997242"/>
            <a:ext cx="10515600" cy="4622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Don’t be creative.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Provide what is necessary – no more, no less.</a:t>
            </a:r>
          </a:p>
          <a:p>
            <a:pPr marL="0" indent="0" algn="ctr">
              <a:buNone/>
            </a:pPr>
            <a:endParaRPr lang="en-US" sz="4400" dirty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4400" dirty="0"/>
              <a:t>Don’t let your specific implementations leak if they are hard to use or understand.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168" y="1997242"/>
            <a:ext cx="713048" cy="6760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12" y="3397935"/>
            <a:ext cx="648524" cy="781844"/>
          </a:xfrm>
          <a:prstGeom prst="rect">
            <a:avLst/>
          </a:prstGeom>
        </p:spPr>
      </p:pic>
      <p:sp>
        <p:nvSpPr>
          <p:cNvPr id="8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11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2A4ED3-173F-9747-B343-CD51FDE4E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4" y="4824016"/>
            <a:ext cx="713048" cy="67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5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Second big rule – Be Consistent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336" y="226832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Be consistent with accepted best practices.</a:t>
            </a:r>
          </a:p>
          <a:p>
            <a:pPr marL="0" indent="0" algn="ctr">
              <a:buNone/>
            </a:pPr>
            <a:br>
              <a:rPr lang="en-US" sz="4400" dirty="0"/>
            </a:br>
            <a:r>
              <a:rPr lang="en-US" sz="4400" dirty="0"/>
              <a:t>Be consistent with yourself.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87" y="2957524"/>
            <a:ext cx="648524" cy="781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587" y="4235592"/>
            <a:ext cx="648524" cy="781844"/>
          </a:xfrm>
          <a:prstGeom prst="rect">
            <a:avLst/>
          </a:prstGeom>
        </p:spPr>
      </p:pic>
      <p:sp>
        <p:nvSpPr>
          <p:cNvPr id="8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9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67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5000"/>
            <a:ext cx="10515600" cy="5541963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600" dirty="0"/>
              <a:t>Why?</a:t>
            </a:r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5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35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API Design is UX for Developers</a:t>
            </a:r>
          </a:p>
        </p:txBody>
      </p:sp>
      <p:sp>
        <p:nvSpPr>
          <p:cNvPr id="5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7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908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This quote sums it up nicely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If you don’t make usability a priority, you’ll never have to worry about scalability.</a:t>
            </a:r>
          </a:p>
          <a:p>
            <a:pPr marL="0" indent="0">
              <a:buNone/>
            </a:pPr>
            <a:r>
              <a:rPr lang="en-US" sz="4000" dirty="0"/>
              <a:t>			-Kirsten Hunter @</a:t>
            </a:r>
            <a:r>
              <a:rPr lang="en-US" sz="4000" dirty="0" err="1"/>
              <a:t>synedra</a:t>
            </a:r>
            <a:endParaRPr lang="en-US" sz="4000" dirty="0"/>
          </a:p>
        </p:txBody>
      </p:sp>
      <p:sp>
        <p:nvSpPr>
          <p:cNvPr id="5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14" y="1697037"/>
            <a:ext cx="2733675" cy="3295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71" y="1858962"/>
            <a:ext cx="3305175" cy="3133725"/>
          </a:xfrm>
          <a:prstGeom prst="rect">
            <a:avLst/>
          </a:prstGeom>
        </p:spPr>
      </p:pic>
      <p:sp>
        <p:nvSpPr>
          <p:cNvPr id="5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3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84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/>
              <a:t>Simple != Easy</a:t>
            </a:r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5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4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84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There’s No Silver Bullet</a:t>
            </a:r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5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3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REST?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8189"/>
            <a:ext cx="10515600" cy="40069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6000" u="sng" dirty="0"/>
          </a:p>
          <a:p>
            <a:pPr marL="0" indent="0" algn="ctr">
              <a:buNone/>
            </a:pPr>
            <a:r>
              <a:rPr lang="en-US" sz="6000" u="sng" dirty="0"/>
              <a:t>Re</a:t>
            </a:r>
            <a:r>
              <a:rPr lang="en-US" sz="6000" dirty="0"/>
              <a:t>presentational </a:t>
            </a:r>
            <a:r>
              <a:rPr lang="en-US" sz="6000" u="sng" dirty="0"/>
              <a:t>S</a:t>
            </a:r>
            <a:r>
              <a:rPr lang="en-US" sz="6000" dirty="0"/>
              <a:t>tate </a:t>
            </a:r>
            <a:r>
              <a:rPr lang="en-US" sz="6000" u="sng" dirty="0"/>
              <a:t>T</a:t>
            </a:r>
            <a:r>
              <a:rPr lang="en-US" sz="6000" dirty="0"/>
              <a:t>ransfer</a:t>
            </a:r>
          </a:p>
        </p:txBody>
      </p:sp>
      <p:sp>
        <p:nvSpPr>
          <p:cNvPr id="5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2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b="1" dirty="0"/>
              <a:t>Uniform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Code on Demand</a:t>
            </a:r>
          </a:p>
          <a:p>
            <a:r>
              <a:rPr lang="en-US" dirty="0"/>
              <a:t>(optional)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Layered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Stateless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Cacheable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Client-Server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Six Constraints of REST</a:t>
            </a:r>
          </a:p>
        </p:txBody>
      </p:sp>
      <p:sp>
        <p:nvSpPr>
          <p:cNvPr id="12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13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4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10515</TotalTime>
  <Words>468</Words>
  <Application>Microsoft Macintosh PowerPoint</Application>
  <PresentationFormat>Widescreen</PresentationFormat>
  <Paragraphs>107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RESTful APIs built in ASP.NET Core</vt:lpstr>
      <vt:lpstr>PowerPoint Presentation</vt:lpstr>
      <vt:lpstr>API Design is UX for Developers</vt:lpstr>
      <vt:lpstr>This quote sums it up nicely</vt:lpstr>
      <vt:lpstr>PowerPoint Presentation</vt:lpstr>
      <vt:lpstr>Simple != Easy</vt:lpstr>
      <vt:lpstr>There’s No Silver Bullet</vt:lpstr>
      <vt:lpstr>What is REST?</vt:lpstr>
      <vt:lpstr>The Six Constraints of REST</vt:lpstr>
      <vt:lpstr>Uniform Interface constraint</vt:lpstr>
      <vt:lpstr>What is a RESTful API?</vt:lpstr>
      <vt:lpstr>Pragmatic REST</vt:lpstr>
      <vt:lpstr>PowerPoint Presentation</vt:lpstr>
      <vt:lpstr>API Design Process</vt:lpstr>
      <vt:lpstr>Designing your RESTful API</vt:lpstr>
      <vt:lpstr>KISS (or, Keep it Simple, Stupid)</vt:lpstr>
      <vt:lpstr>KISS</vt:lpstr>
      <vt:lpstr>Second big rule – Be Consistent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Best Practices</dc:title>
  <dc:creator>Spencer</dc:creator>
  <cp:lastModifiedBy>Spencer Schneidenbach</cp:lastModifiedBy>
  <cp:revision>209</cp:revision>
  <dcterms:created xsi:type="dcterms:W3CDTF">2016-04-29T02:00:25Z</dcterms:created>
  <dcterms:modified xsi:type="dcterms:W3CDTF">2019-05-06T01:59:51Z</dcterms:modified>
</cp:coreProperties>
</file>