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43"/>
    <p:restoredTop sz="94655"/>
  </p:normalViewPr>
  <p:slideViewPr>
    <p:cSldViewPr snapToGrid="0" snapToObjects="1">
      <p:cViewPr>
        <p:scale>
          <a:sx n="23" d="100"/>
          <a:sy n="23" d="100"/>
        </p:scale>
        <p:origin x="420" y="1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9724D-6106-B84D-AD73-88AB3BCE741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78A6-91B1-A94B-8013-D04A98434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38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78A6-91B1-A94B-8013-D04A98434E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57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 bwMode="auto">
          <a:xfrm>
            <a:off x="11185525" y="6742380"/>
            <a:ext cx="0" cy="22860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ffectLst/>
        </p:spPr>
      </p:cxnSp>
      <p:cxnSp>
        <p:nvCxnSpPr>
          <p:cNvPr id="9" name="Straight Connector 9"/>
          <p:cNvCxnSpPr>
            <a:cxnSpLocks noChangeShapeType="1"/>
          </p:cNvCxnSpPr>
          <p:nvPr userDrawn="1"/>
        </p:nvCxnSpPr>
        <p:spPr bwMode="auto">
          <a:xfrm>
            <a:off x="11307763" y="8992295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21945600" y="6742380"/>
            <a:ext cx="0" cy="22860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ffectLst/>
        </p:spPr>
      </p:cxnSp>
      <p:cxnSp>
        <p:nvCxnSpPr>
          <p:cNvPr id="11" name="Straight Connector 10"/>
          <p:cNvCxnSpPr/>
          <p:nvPr userDrawn="1"/>
        </p:nvCxnSpPr>
        <p:spPr bwMode="auto">
          <a:xfrm>
            <a:off x="32705675" y="6742380"/>
            <a:ext cx="0" cy="22860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ffectLst/>
        </p:spPr>
      </p:cxnSp>
      <p:sp>
        <p:nvSpPr>
          <p:cNvPr id="12" name="Content Placeholder 9"/>
          <p:cNvSpPr>
            <a:spLocks noGrp="1"/>
          </p:cNvSpPr>
          <p:nvPr>
            <p:ph sz="quarter" idx="10"/>
          </p:nvPr>
        </p:nvSpPr>
        <p:spPr>
          <a:xfrm>
            <a:off x="914400" y="6859659"/>
            <a:ext cx="9798050" cy="14728138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14400" y="22086737"/>
            <a:ext cx="9798050" cy="745236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3194624" y="17881325"/>
            <a:ext cx="9798050" cy="745236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  <p:sp>
        <p:nvSpPr>
          <p:cNvPr id="15" name="Content Placeholder 9"/>
          <p:cNvSpPr>
            <a:spLocks noGrp="1"/>
          </p:cNvSpPr>
          <p:nvPr>
            <p:ph sz="quarter" idx="18"/>
          </p:nvPr>
        </p:nvSpPr>
        <p:spPr>
          <a:xfrm>
            <a:off x="11674474" y="6859658"/>
            <a:ext cx="9798050" cy="22679442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9"/>
          <p:cNvSpPr>
            <a:spLocks noGrp="1"/>
          </p:cNvSpPr>
          <p:nvPr>
            <p:ph sz="quarter" idx="19"/>
          </p:nvPr>
        </p:nvSpPr>
        <p:spPr>
          <a:xfrm>
            <a:off x="22418677" y="6863122"/>
            <a:ext cx="9798050" cy="6975763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9"/>
          <p:cNvSpPr>
            <a:spLocks noGrp="1"/>
          </p:cNvSpPr>
          <p:nvPr>
            <p:ph sz="quarter" idx="20"/>
          </p:nvPr>
        </p:nvSpPr>
        <p:spPr>
          <a:xfrm>
            <a:off x="33194624" y="6859659"/>
            <a:ext cx="9798050" cy="10195894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9"/>
          <p:cNvSpPr>
            <a:spLocks noGrp="1"/>
          </p:cNvSpPr>
          <p:nvPr>
            <p:ph sz="quarter" idx="21"/>
          </p:nvPr>
        </p:nvSpPr>
        <p:spPr>
          <a:xfrm>
            <a:off x="33194624" y="25808882"/>
            <a:ext cx="9798050" cy="3849485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hart Placeholder 23"/>
          <p:cNvSpPr>
            <a:spLocks noGrp="1"/>
          </p:cNvSpPr>
          <p:nvPr>
            <p:ph type="chart" sz="quarter" idx="22"/>
          </p:nvPr>
        </p:nvSpPr>
        <p:spPr>
          <a:xfrm>
            <a:off x="22550435" y="14690434"/>
            <a:ext cx="9666291" cy="69421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23"/>
          </p:nvPr>
        </p:nvSpPr>
        <p:spPr>
          <a:xfrm>
            <a:off x="22550435" y="22557898"/>
            <a:ext cx="9798050" cy="7140230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737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6"/>
          <p:cNvSpPr>
            <a:spLocks noChangeArrowheads="1"/>
          </p:cNvSpPr>
          <p:nvPr userDrawn="1"/>
        </p:nvSpPr>
        <p:spPr bwMode="auto">
          <a:xfrm>
            <a:off x="0" y="30409662"/>
            <a:ext cx="43891200" cy="2508738"/>
          </a:xfrm>
          <a:prstGeom prst="rect">
            <a:avLst/>
          </a:prstGeom>
          <a:solidFill>
            <a:srgbClr val="005BB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b="0" i="0" baseline="0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Rectangle 36"/>
          <p:cNvSpPr>
            <a:spLocks noChangeArrowheads="1"/>
          </p:cNvSpPr>
          <p:nvPr userDrawn="1"/>
        </p:nvSpPr>
        <p:spPr bwMode="auto">
          <a:xfrm>
            <a:off x="0" y="0"/>
            <a:ext cx="43891200" cy="5486400"/>
          </a:xfrm>
          <a:prstGeom prst="rect">
            <a:avLst/>
          </a:prstGeom>
          <a:solidFill>
            <a:srgbClr val="005BB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b="0" i="0" baseline="0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-1" y="5257800"/>
            <a:ext cx="43891201" cy="2612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5" b="40121"/>
          <a:stretch/>
        </p:blipFill>
        <p:spPr>
          <a:xfrm>
            <a:off x="32191332" y="0"/>
            <a:ext cx="9341680" cy="52569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33" y="31154745"/>
            <a:ext cx="13595412" cy="1008282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32696865" y="30837463"/>
            <a:ext cx="0" cy="1588169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49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914400" y="6770201"/>
            <a:ext cx="982980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US" altLang="en-US" dirty="0">
              <a:latin typeface="Arial" charset="0"/>
              <a:ea typeface="Arial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010653" y="6856802"/>
            <a:ext cx="9829800" cy="651268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>
              <a:lnSpc>
                <a:spcPts val="4600"/>
              </a:lnSpc>
              <a:spcAft>
                <a:spcPts val="1200"/>
              </a:spcAft>
            </a:pPr>
            <a:r>
              <a:rPr lang="en-US" sz="4800" b="1" dirty="0">
                <a:solidFill>
                  <a:srgbClr val="005BBB"/>
                </a:solidFill>
                <a:latin typeface="+mj-lt"/>
              </a:rPr>
              <a:t>Introduction</a:t>
            </a:r>
          </a:p>
          <a:p>
            <a:pPr>
              <a:lnSpc>
                <a:spcPts val="5600"/>
              </a:lnSpc>
              <a:spcBef>
                <a:spcPts val="0"/>
              </a:spcBef>
            </a:pPr>
            <a:r>
              <a:rPr lang="en-US" altLang="en-US" sz="3800" dirty="0">
                <a:latin typeface="Arial" charset="0"/>
                <a:ea typeface="Arial" charset="0"/>
              </a:rPr>
              <a:t>The treatment of nonalcoholic fatty liver disease (NAFLD) and nonalcoholic steatohepatitis (NASH) is an area of active investigation. This study presents a model for assessing the cost-effectiveness of therapies for NAFLD using modification of fibrosis progression and its association with mortality.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6150" y="14020147"/>
            <a:ext cx="9829800" cy="9029075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>
            <a:spAutoFit/>
          </a:bodyPr>
          <a:lstStyle/>
          <a:p>
            <a:pPr>
              <a:lnSpc>
                <a:spcPts val="4600"/>
              </a:lnSpc>
              <a:spcAft>
                <a:spcPts val="1200"/>
              </a:spcAft>
              <a:defRPr/>
            </a:pPr>
            <a:r>
              <a:rPr lang="en-US" sz="4800" b="1" dirty="0">
                <a:solidFill>
                  <a:srgbClr val="005BBB"/>
                </a:solidFill>
                <a:latin typeface="+mj-lt"/>
              </a:rPr>
              <a:t>Model structure</a:t>
            </a:r>
          </a:p>
          <a:p>
            <a:pPr>
              <a:lnSpc>
                <a:spcPts val="4600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A Markov model was used to assess the cost-effectiveness of treatment of NAFLD, fibrosis stages F1 and F2, with bariatric surgery or 5-years of an anti-fibrosis medication compared to no treatment. The model simulated disease progression for a cohort of 10,000 Americans, ages 19-80, over a lifetime horizon to compute quality-adjusted life years (QALY). Annual disease progression was simulated for patients in 5-year age cohorts from simple steatosis through fibrosis stages 1-4, to decompensated cirrhosis, hepatocellular carcinoma, and liver transplant. Lifetime healthcare costs were calculated based on disease progression from a payer perspective and were used to determine an incremental cost effectiveness ratio (ICER) for each treatment. </a:t>
            </a:r>
          </a:p>
        </p:txBody>
      </p:sp>
      <p:sp>
        <p:nvSpPr>
          <p:cNvPr id="15" name="Freeform 14"/>
          <p:cNvSpPr/>
          <p:nvPr/>
        </p:nvSpPr>
        <p:spPr>
          <a:xfrm rot="10800000">
            <a:off x="19982190" y="15188625"/>
            <a:ext cx="249237" cy="1147763"/>
          </a:xfrm>
          <a:custGeom>
            <a:avLst/>
            <a:gdLst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72768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4713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87397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1055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71154 w 376733"/>
              <a:gd name="connsiteY5" fmla="*/ 1564474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87365"/>
              <a:gd name="connsiteY0" fmla="*/ 0 h 1645920"/>
              <a:gd name="connsiteX1" fmla="*/ 0 w 387365"/>
              <a:gd name="connsiteY1" fmla="*/ 0 h 1645920"/>
              <a:gd name="connsiteX2" fmla="*/ 0 w 387365"/>
              <a:gd name="connsiteY2" fmla="*/ 1645920 h 1645920"/>
              <a:gd name="connsiteX3" fmla="*/ 376733 w 387365"/>
              <a:gd name="connsiteY3" fmla="*/ 1645920 h 1645920"/>
              <a:gd name="connsiteX4" fmla="*/ 387365 w 387365"/>
              <a:gd name="connsiteY4" fmla="*/ 1564475 h 1645920"/>
              <a:gd name="connsiteX5" fmla="*/ 71154 w 387365"/>
              <a:gd name="connsiteY5" fmla="*/ 1564474 h 1645920"/>
              <a:gd name="connsiteX6" fmla="*/ 65837 w 387365"/>
              <a:gd name="connsiteY6" fmla="*/ 58521 h 1645920"/>
              <a:gd name="connsiteX7" fmla="*/ 336499 w 387365"/>
              <a:gd name="connsiteY7" fmla="*/ 58521 h 1645920"/>
              <a:gd name="connsiteX8" fmla="*/ 336499 w 387365"/>
              <a:gd name="connsiteY8" fmla="*/ 0 h 1645920"/>
              <a:gd name="connsiteX0" fmla="*/ 336499 w 405611"/>
              <a:gd name="connsiteY0" fmla="*/ 0 h 1645920"/>
              <a:gd name="connsiteX1" fmla="*/ 0 w 405611"/>
              <a:gd name="connsiteY1" fmla="*/ 0 h 1645920"/>
              <a:gd name="connsiteX2" fmla="*/ 0 w 405611"/>
              <a:gd name="connsiteY2" fmla="*/ 1645920 h 1645920"/>
              <a:gd name="connsiteX3" fmla="*/ 376733 w 405611"/>
              <a:gd name="connsiteY3" fmla="*/ 1645920 h 1645920"/>
              <a:gd name="connsiteX4" fmla="*/ 387365 w 405611"/>
              <a:gd name="connsiteY4" fmla="*/ 1564475 h 1645920"/>
              <a:gd name="connsiteX5" fmla="*/ 71154 w 405611"/>
              <a:gd name="connsiteY5" fmla="*/ 1564474 h 1645920"/>
              <a:gd name="connsiteX6" fmla="*/ 65837 w 405611"/>
              <a:gd name="connsiteY6" fmla="*/ 58521 h 1645920"/>
              <a:gd name="connsiteX7" fmla="*/ 405611 w 405611"/>
              <a:gd name="connsiteY7" fmla="*/ 63838 h 1645920"/>
              <a:gd name="connsiteX8" fmla="*/ 336499 w 405611"/>
              <a:gd name="connsiteY8" fmla="*/ 0 h 1645920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76733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403314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71490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44886"/>
              <a:gd name="connsiteX1" fmla="*/ 0 w 405611"/>
              <a:gd name="connsiteY1" fmla="*/ 5316 h 1644886"/>
              <a:gd name="connsiteX2" fmla="*/ 0 w 405611"/>
              <a:gd name="connsiteY2" fmla="*/ 1644886 h 1644886"/>
              <a:gd name="connsiteX3" fmla="*/ 387439 w 405611"/>
              <a:gd name="connsiteY3" fmla="*/ 1644886 h 1644886"/>
              <a:gd name="connsiteX4" fmla="*/ 387365 w 405611"/>
              <a:gd name="connsiteY4" fmla="*/ 1566616 h 1644886"/>
              <a:gd name="connsiteX5" fmla="*/ 71154 w 405611"/>
              <a:gd name="connsiteY5" fmla="*/ 1569790 h 1644886"/>
              <a:gd name="connsiteX6" fmla="*/ 65837 w 405611"/>
              <a:gd name="connsiteY6" fmla="*/ 63837 h 1644886"/>
              <a:gd name="connsiteX7" fmla="*/ 405611 w 405611"/>
              <a:gd name="connsiteY7" fmla="*/ 69154 h 1644886"/>
              <a:gd name="connsiteX8" fmla="*/ 400294 w 405611"/>
              <a:gd name="connsiteY8" fmla="*/ 0 h 1644886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63837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60662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414236"/>
              <a:gd name="connsiteY0" fmla="*/ 0 h 1641711"/>
              <a:gd name="connsiteX1" fmla="*/ 0 w 414236"/>
              <a:gd name="connsiteY1" fmla="*/ 2141 h 1641711"/>
              <a:gd name="connsiteX2" fmla="*/ 0 w 414236"/>
              <a:gd name="connsiteY2" fmla="*/ 1641711 h 1641711"/>
              <a:gd name="connsiteX3" fmla="*/ 387439 w 414236"/>
              <a:gd name="connsiteY3" fmla="*/ 1641711 h 1641711"/>
              <a:gd name="connsiteX4" fmla="*/ 379172 w 414236"/>
              <a:gd name="connsiteY4" fmla="*/ 1600163 h 1641711"/>
              <a:gd name="connsiteX5" fmla="*/ 387365 w 414236"/>
              <a:gd name="connsiteY5" fmla="*/ 1563441 h 1641711"/>
              <a:gd name="connsiteX6" fmla="*/ 71154 w 414236"/>
              <a:gd name="connsiteY6" fmla="*/ 1566615 h 1641711"/>
              <a:gd name="connsiteX7" fmla="*/ 65837 w 414236"/>
              <a:gd name="connsiteY7" fmla="*/ 76537 h 1641711"/>
              <a:gd name="connsiteX8" fmla="*/ 386561 w 414236"/>
              <a:gd name="connsiteY8" fmla="*/ 75504 h 1641711"/>
              <a:gd name="connsiteX9" fmla="*/ 384419 w 414236"/>
              <a:gd name="connsiteY9" fmla="*/ 0 h 1641711"/>
              <a:gd name="connsiteX0" fmla="*/ 384419 w 431494"/>
              <a:gd name="connsiteY0" fmla="*/ 0 h 1641711"/>
              <a:gd name="connsiteX1" fmla="*/ 0 w 431494"/>
              <a:gd name="connsiteY1" fmla="*/ 2141 h 1641711"/>
              <a:gd name="connsiteX2" fmla="*/ 0 w 431494"/>
              <a:gd name="connsiteY2" fmla="*/ 1641711 h 1641711"/>
              <a:gd name="connsiteX3" fmla="*/ 387439 w 431494"/>
              <a:gd name="connsiteY3" fmla="*/ 1641711 h 1641711"/>
              <a:gd name="connsiteX4" fmla="*/ 387365 w 431494"/>
              <a:gd name="connsiteY4" fmla="*/ 1563441 h 1641711"/>
              <a:gd name="connsiteX5" fmla="*/ 71154 w 431494"/>
              <a:gd name="connsiteY5" fmla="*/ 1566615 h 1641711"/>
              <a:gd name="connsiteX6" fmla="*/ 65837 w 431494"/>
              <a:gd name="connsiteY6" fmla="*/ 76537 h 1641711"/>
              <a:gd name="connsiteX7" fmla="*/ 386561 w 431494"/>
              <a:gd name="connsiteY7" fmla="*/ 75504 h 1641711"/>
              <a:gd name="connsiteX8" fmla="*/ 384419 w 431494"/>
              <a:gd name="connsiteY8" fmla="*/ 0 h 1641711"/>
              <a:gd name="connsiteX0" fmla="*/ 384419 w 409039"/>
              <a:gd name="connsiteY0" fmla="*/ 0 h 1642067"/>
              <a:gd name="connsiteX1" fmla="*/ 0 w 409039"/>
              <a:gd name="connsiteY1" fmla="*/ 2141 h 1642067"/>
              <a:gd name="connsiteX2" fmla="*/ 0 w 409039"/>
              <a:gd name="connsiteY2" fmla="*/ 1641711 h 1642067"/>
              <a:gd name="connsiteX3" fmla="*/ 387439 w 409039"/>
              <a:gd name="connsiteY3" fmla="*/ 1641711 h 1642067"/>
              <a:gd name="connsiteX4" fmla="*/ 387365 w 409039"/>
              <a:gd name="connsiteY4" fmla="*/ 1563441 h 1642067"/>
              <a:gd name="connsiteX5" fmla="*/ 71154 w 409039"/>
              <a:gd name="connsiteY5" fmla="*/ 1566615 h 1642067"/>
              <a:gd name="connsiteX6" fmla="*/ 65837 w 409039"/>
              <a:gd name="connsiteY6" fmla="*/ 76537 h 1642067"/>
              <a:gd name="connsiteX7" fmla="*/ 386561 w 409039"/>
              <a:gd name="connsiteY7" fmla="*/ 75504 h 1642067"/>
              <a:gd name="connsiteX8" fmla="*/ 384419 w 409039"/>
              <a:gd name="connsiteY8" fmla="*/ 0 h 1642067"/>
              <a:gd name="connsiteX0" fmla="*/ 384419 w 410804"/>
              <a:gd name="connsiteY0" fmla="*/ 0 h 1641711"/>
              <a:gd name="connsiteX1" fmla="*/ 0 w 410804"/>
              <a:gd name="connsiteY1" fmla="*/ 2141 h 1641711"/>
              <a:gd name="connsiteX2" fmla="*/ 0 w 410804"/>
              <a:gd name="connsiteY2" fmla="*/ 1641711 h 1641711"/>
              <a:gd name="connsiteX3" fmla="*/ 387439 w 410804"/>
              <a:gd name="connsiteY3" fmla="*/ 1641711 h 1641711"/>
              <a:gd name="connsiteX4" fmla="*/ 387365 w 410804"/>
              <a:gd name="connsiteY4" fmla="*/ 1563441 h 1641711"/>
              <a:gd name="connsiteX5" fmla="*/ 71154 w 410804"/>
              <a:gd name="connsiteY5" fmla="*/ 1566615 h 1641711"/>
              <a:gd name="connsiteX6" fmla="*/ 65837 w 410804"/>
              <a:gd name="connsiteY6" fmla="*/ 76537 h 1641711"/>
              <a:gd name="connsiteX7" fmla="*/ 386561 w 410804"/>
              <a:gd name="connsiteY7" fmla="*/ 75504 h 1641711"/>
              <a:gd name="connsiteX8" fmla="*/ 384419 w 410804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79712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7806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7806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439" h="1641711">
                <a:moveTo>
                  <a:pt x="384419" y="0"/>
                </a:moveTo>
                <a:lnTo>
                  <a:pt x="0" y="2141"/>
                </a:lnTo>
                <a:lnTo>
                  <a:pt x="0" y="1641711"/>
                </a:lnTo>
                <a:lnTo>
                  <a:pt x="387439" y="1641711"/>
                </a:lnTo>
                <a:cubicBezTo>
                  <a:pt x="387414" y="1615621"/>
                  <a:pt x="387390" y="1589531"/>
                  <a:pt x="387365" y="1563441"/>
                </a:cubicBezTo>
                <a:lnTo>
                  <a:pt x="71154" y="1566615"/>
                </a:lnTo>
                <a:cubicBezTo>
                  <a:pt x="68495" y="821576"/>
                  <a:pt x="68495" y="821576"/>
                  <a:pt x="65837" y="76537"/>
                </a:cubicBezTo>
                <a:lnTo>
                  <a:pt x="386561" y="75504"/>
                </a:lnTo>
                <a:lnTo>
                  <a:pt x="384419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628404" y="6932975"/>
            <a:ext cx="9829800" cy="16173658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>
            <a:spAutoFit/>
          </a:bodyPr>
          <a:lstStyle/>
          <a:p>
            <a:pPr>
              <a:lnSpc>
                <a:spcPts val="4600"/>
              </a:lnSpc>
              <a:spcAft>
                <a:spcPts val="1200"/>
              </a:spcAft>
              <a:defRPr/>
            </a:pPr>
            <a:r>
              <a:rPr lang="en-US" sz="4800" b="1" dirty="0">
                <a:solidFill>
                  <a:srgbClr val="005BBB"/>
                </a:solidFill>
                <a:latin typeface="+mj-lt"/>
              </a:rPr>
              <a:t>Model inputs</a:t>
            </a:r>
          </a:p>
          <a:p>
            <a:pPr>
              <a:lnSpc>
                <a:spcPts val="46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All model inputs were sourced from literature and compared to inputs used in existing Markov models of NAFLD. </a:t>
            </a:r>
          </a:p>
          <a:p>
            <a:pPr marL="971550" lvl="1" indent="-514350"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+mj-lt"/>
              <a:buAutoNum type="alphaUcPeriod"/>
              <a:defRPr/>
            </a:pP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Transition probabilities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: were sourced from various natural history studies [1-6] and compared to values used by existing Markov models for NAFLD for concordance [7-10]</a:t>
            </a:r>
          </a:p>
          <a:p>
            <a:pPr marL="971550" lvl="1" indent="-514350"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+mj-lt"/>
              <a:buAutoNum type="alphaUcPeriod"/>
              <a:defRPr/>
            </a:pPr>
            <a:r>
              <a:rPr lang="en-US" sz="2400" b="1" dirty="0" err="1">
                <a:latin typeface="Arial" charset="0"/>
                <a:ea typeface="Arial" charset="0"/>
                <a:cs typeface="Arial" charset="0"/>
              </a:rPr>
              <a:t>Prevalences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NAFLD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prevalences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by age were sourced from National Health and Nutrition Examination Survey III (NHANES III) data [11] and disease stage-specific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prevalences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were adapted from various studies [12-16]</a:t>
            </a:r>
          </a:p>
          <a:p>
            <a:pPr marL="971550" lvl="1" indent="-514350"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+mj-lt"/>
              <a:buAutoNum type="alphaUcPeriod"/>
              <a:defRPr/>
            </a:pP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Mortality: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Background mortality was determined using the publicly available Human Mortality Database [17]. Relative risks of mortality for fibrosis stages 1-4 were calculated based on a quantitative systematic meta-analysis of fibrosis mortality studies [18]. High mortality events, such as DCC, HCC, and LT, were not age-adjusted and were adapted from literature [19-22]. </a:t>
            </a:r>
          </a:p>
          <a:p>
            <a:pPr marL="971550" lvl="1" indent="-514350"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+mj-lt"/>
              <a:buAutoNum type="alphaUcPeriod"/>
              <a:defRPr/>
            </a:pP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Age-related relative risk adjustments: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were introduced to modify probabilities of disease progression, regression, and death for age. Values were derived from data from NHANES III [11] and United Network of Organ Sharing data [22] and calculated by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Younossi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et al., 2015 [8]</a:t>
            </a:r>
            <a:endParaRPr lang="en-US" sz="2400" b="1" dirty="0">
              <a:latin typeface="Arial" charset="0"/>
              <a:ea typeface="Arial" charset="0"/>
              <a:cs typeface="Arial" charset="0"/>
            </a:endParaRPr>
          </a:p>
          <a:p>
            <a:pPr marL="971550" lvl="1" indent="-514350"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+mj-lt"/>
              <a:buAutoNum type="alphaUcPeriod"/>
              <a:defRPr/>
            </a:pP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Costs for each disease state: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were sourced from two large retrospective cohort studies of an administrative claims databased [23, 24]</a:t>
            </a:r>
            <a:endParaRPr lang="en-US" sz="2400" b="1" dirty="0">
              <a:latin typeface="Arial" charset="0"/>
              <a:ea typeface="Arial" charset="0"/>
              <a:cs typeface="Arial" charset="0"/>
            </a:endParaRPr>
          </a:p>
          <a:p>
            <a:pPr marL="971550" lvl="1" indent="-514350"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+mj-lt"/>
              <a:buAutoNum type="alphaUcPeriod"/>
              <a:defRPr/>
            </a:pP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Utility values: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were adapted from a studies of patient-derived survey responses [25-29]. </a:t>
            </a:r>
            <a:endParaRPr lang="en-US" sz="2400" b="1" dirty="0">
              <a:latin typeface="Arial" charset="0"/>
              <a:ea typeface="Arial" charset="0"/>
              <a:cs typeface="Arial" charset="0"/>
            </a:endParaRPr>
          </a:p>
          <a:p>
            <a:pPr marL="971550" lvl="1" indent="-514350"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+mj-lt"/>
              <a:buAutoNum type="alphaUcPeriod"/>
              <a:defRPr/>
            </a:pP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Treatment effect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: Treatment effects of bariatric surgery were derived from a retrospective cohort study of 45 NASH patients with a mean follow-up of 4.5 years [30]. Effects of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obeticholic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acid were derived from a 72 week randomized, clinical trial of 141 patients with NASH without cirrhosis [31]. </a:t>
            </a:r>
          </a:p>
          <a:p>
            <a:pPr marL="971550" lvl="1" indent="-514350"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+mj-lt"/>
              <a:buAutoNum type="alphaUcPeriod"/>
              <a:defRPr/>
            </a:pP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Costs of treatment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: Total medical cost of bariatric surgery was derived from a retrospective study [32]. Annual cost of treatment with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obeticholic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acid was sourced from actual pricing for its current approved use for treatment of primary biliary cholangitis [33], and assumed to be the same for the 25 mg dose studied in its clinical trial for NAFLD as the currently available 10 mg dose. 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169436" y="28428532"/>
            <a:ext cx="9737512" cy="1180772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Aft>
                <a:spcPts val="1200"/>
              </a:spcAft>
              <a:buClr>
                <a:schemeClr val="tx2"/>
              </a:buClr>
              <a:defRPr/>
            </a:pPr>
            <a:r>
              <a:rPr lang="en-US" sz="4800" b="1" dirty="0">
                <a:solidFill>
                  <a:srgbClr val="005BBB"/>
                </a:solidFill>
                <a:latin typeface="+mj-lt"/>
              </a:rPr>
              <a:t>References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ts val="38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See reference handout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946150" y="13477190"/>
            <a:ext cx="958932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22533110" y="11508236"/>
            <a:ext cx="978408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2510250" y="26626053"/>
            <a:ext cx="9829800" cy="2976136"/>
          </a:xfrm>
          <a:prstGeom prst="rect">
            <a:avLst/>
          </a:prstGeom>
          <a:solidFill>
            <a:schemeClr val="bg1">
              <a:alpha val="42000"/>
            </a:schemeClr>
          </a:solidFill>
        </p:spPr>
        <p:txBody>
          <a:bodyPr>
            <a:spAutoFit/>
          </a:bodyPr>
          <a:lstStyle/>
          <a:p>
            <a:pPr>
              <a:lnSpc>
                <a:spcPts val="4600"/>
              </a:lnSpc>
              <a:spcBef>
                <a:spcPts val="0"/>
              </a:spcBef>
              <a:defRPr/>
            </a:pPr>
            <a:r>
              <a:rPr lang="en-US" sz="28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Effect of treatments on QALYs and ICERs by Age cohort </a:t>
            </a:r>
            <a:br>
              <a:rPr lang="en-US" sz="2800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Effects of treatments were modeled by modifying transition probabilities given relative risk of fibrosis regression (defined as regression of ≥,1 stage in fibrosis score) reported in existing literature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487390" y="6856802"/>
            <a:ext cx="9691570" cy="4309834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  <a:spcAft>
                <a:spcPts val="1200"/>
              </a:spcAft>
              <a:defRPr/>
            </a:pPr>
            <a:r>
              <a:rPr lang="en-US" sz="4800" b="1" dirty="0">
                <a:solidFill>
                  <a:srgbClr val="005BBB"/>
                </a:solidFill>
                <a:latin typeface="+mj-lt"/>
              </a:rPr>
              <a:t>Results</a:t>
            </a:r>
          </a:p>
          <a:p>
            <a:pPr>
              <a:lnSpc>
                <a:spcPts val="4600"/>
              </a:lnSpc>
              <a:spcBef>
                <a:spcPts val="0"/>
              </a:spcBef>
              <a:spcAft>
                <a:spcPts val="1800"/>
              </a:spcAft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Treatment with bariatric surgery resulted in an average 4.59 QALY gained per patient treated and a computed ICER of $4,269 per QALY. Treatment of most age cohorts &lt;45 years resulted in lifetime cost savings. Treatment with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</a:rPr>
              <a:t>obeticholic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 acid was associated with 3.55 QALY gained per patient treated and an ICER of $140,486 per QALY. </a:t>
            </a:r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33146152" y="28037921"/>
            <a:ext cx="978408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33253866" y="6737455"/>
            <a:ext cx="9829800" cy="10798790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>
            <a:spAutoFit/>
          </a:bodyPr>
          <a:lstStyle/>
          <a:p>
            <a:pPr>
              <a:lnSpc>
                <a:spcPts val="4600"/>
              </a:lnSpc>
              <a:spcAft>
                <a:spcPts val="1200"/>
              </a:spcAft>
              <a:defRPr/>
            </a:pPr>
            <a:r>
              <a:rPr lang="en-US" sz="4800" b="1" dirty="0">
                <a:solidFill>
                  <a:srgbClr val="005BBB"/>
                </a:solidFill>
                <a:latin typeface="+mj-lt"/>
              </a:rPr>
              <a:t>Conclusion</a:t>
            </a:r>
          </a:p>
          <a:p>
            <a:pPr>
              <a:lnSpc>
                <a:spcPts val="46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Bariatric surgery was cost-effective at a willingness-to-pay (WTP) threshold of &lt;$50,000 versus no treatment for patients over a life-time horizon. Moreover, treatment with bariatric surgery of patients &lt;45 years was a dominant strategy and resulted in lifetime cost savings. Treatment with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</a:rPr>
              <a:t>obeticholic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 acid, at current pricing, was not cost effective overall or for any specific age cohort at a WTP threshold of &lt;$50,000. The model presented is a conceptual framework for modeling the cost-effectiveness of NAFLD with fibrosis that can be adapted to the results of on-going clinical trials and to model payers’ own populations. Clinicians should consider bariatric surgery as a treatment option in patients with an indication for surgery with NAFLD fibrosis stages F1-F2, especially in patients &lt;45 years. Ongoing clinical trials should be oriented towards quantifying the size, distribution and clinical characteristics associated with fibrosis regression due to treatment effects. </a:t>
            </a: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33169436" y="17737143"/>
            <a:ext cx="978408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881046" y="28843168"/>
            <a:ext cx="9829800" cy="461665"/>
          </a:xfrm>
          <a:prstGeom prst="rect">
            <a:avLst/>
          </a:prstGeom>
          <a:solidFill>
            <a:schemeClr val="bg1">
              <a:alpha val="42000"/>
            </a:schemeClr>
          </a:solidFill>
        </p:spPr>
        <p:txBody>
          <a:bodyPr>
            <a:spAutoFit/>
          </a:bodyPr>
          <a:lstStyle/>
          <a:p>
            <a:pPr>
              <a:spcBef>
                <a:spcPts val="600"/>
              </a:spcBef>
              <a:buClr>
                <a:schemeClr val="tx2"/>
              </a:buClr>
              <a:defRPr/>
            </a:pP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A Markov model for NAFLD, transition state diagram shown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44B39901-280C-4D51-8884-329B522E4B0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2426" r="2790"/>
          <a:stretch/>
        </p:blipFill>
        <p:spPr>
          <a:xfrm>
            <a:off x="542405" y="22844945"/>
            <a:ext cx="10424230" cy="5890514"/>
          </a:xfrm>
        </p:spPr>
      </p:pic>
      <p:sp>
        <p:nvSpPr>
          <p:cNvPr id="94" name="Rectangle 93"/>
          <p:cNvSpPr/>
          <p:nvPr/>
        </p:nvSpPr>
        <p:spPr>
          <a:xfrm>
            <a:off x="33196429" y="30840633"/>
            <a:ext cx="9780371" cy="14961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spcAft>
                <a:spcPts val="800"/>
              </a:spcAft>
              <a:defRPr/>
            </a:pPr>
            <a:r>
              <a:rPr lang="en-US" altLang="en-US" sz="2800" dirty="0">
                <a:solidFill>
                  <a:schemeClr val="bg1"/>
                </a:solidFill>
                <a:ea typeface="Arial" charset="0"/>
              </a:rPr>
              <a:t>School of Pharmacy and Pharmaceutical Sciences</a:t>
            </a:r>
            <a:br>
              <a:rPr lang="en-US" altLang="en-US" sz="2800" dirty="0">
                <a:solidFill>
                  <a:schemeClr val="bg1"/>
                </a:solidFill>
                <a:ea typeface="Arial" charset="0"/>
              </a:rPr>
            </a:br>
            <a:r>
              <a:rPr lang="en-US" altLang="en-US" sz="2800" dirty="0">
                <a:solidFill>
                  <a:schemeClr val="bg1"/>
                </a:solidFill>
                <a:ea typeface="Arial" charset="0"/>
              </a:rPr>
              <a:t>University at Buffalo, The State University of New York</a:t>
            </a:r>
          </a:p>
          <a:p>
            <a:pPr>
              <a:spcAft>
                <a:spcPts val="800"/>
              </a:spcAft>
              <a:defRPr/>
            </a:pPr>
            <a:r>
              <a:rPr lang="en-US" sz="3400" b="1" dirty="0">
                <a:solidFill>
                  <a:schemeClr val="bg1"/>
                </a:solidFill>
              </a:rPr>
              <a:t>pharmacy.buffalo.edu</a:t>
            </a:r>
          </a:p>
          <a:p>
            <a:pPr>
              <a:spcAft>
                <a:spcPts val="80"/>
              </a:spcAft>
              <a:defRPr/>
            </a:pPr>
            <a:endParaRPr lang="en-US" altLang="en-US" sz="2800" dirty="0">
              <a:solidFill>
                <a:schemeClr val="bg1"/>
              </a:solidFill>
              <a:ea typeface="Arial" charset="0"/>
            </a:endParaRP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999938" y="1550522"/>
            <a:ext cx="41224200" cy="315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43" tIns="45614" rIns="91243" bIns="45614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8800" b="1" dirty="0">
                <a:solidFill>
                  <a:srgbClr val="FFFFFF"/>
                </a:solidFill>
                <a:latin typeface="+mn-lt"/>
                <a:ea typeface="Arial" charset="0"/>
              </a:rPr>
              <a:t>A COST-UTILITY ANALYSIS OF TREATMENTS FOR NAFLD WITH FIBROSIS</a:t>
            </a:r>
          </a:p>
          <a:p>
            <a:pPr>
              <a:spcBef>
                <a:spcPts val="600"/>
              </a:spcBef>
              <a:spcAft>
                <a:spcPts val="1800"/>
              </a:spcAft>
              <a:defRPr/>
            </a:pPr>
            <a:r>
              <a:rPr lang="en-US" altLang="en-US" sz="4400" dirty="0">
                <a:solidFill>
                  <a:srgbClr val="FFFFFF"/>
                </a:solidFill>
                <a:latin typeface="+mn-lt"/>
                <a:ea typeface="Arial" charset="0"/>
              </a:rPr>
              <a:t>A Markov model for modeling the progression of NASH through fibrosis and its associated costs</a:t>
            </a:r>
          </a:p>
          <a:p>
            <a:pPr>
              <a:spcBef>
                <a:spcPts val="1800"/>
              </a:spcBef>
              <a:defRPr/>
            </a:pPr>
            <a:r>
              <a:rPr lang="en-US" altLang="en-US" sz="3200" dirty="0">
                <a:solidFill>
                  <a:srgbClr val="FFFFFF"/>
                </a:solidFill>
                <a:latin typeface="+mn-lt"/>
                <a:ea typeface="Arial" charset="0"/>
              </a:rPr>
              <a:t>Poornima Subramanian, PharmD Candidate. Jerome </a:t>
            </a:r>
            <a:r>
              <a:rPr lang="en-US" altLang="en-US" sz="3200" dirty="0" err="1">
                <a:solidFill>
                  <a:srgbClr val="FFFFFF"/>
                </a:solidFill>
                <a:latin typeface="+mn-lt"/>
                <a:ea typeface="Arial" charset="0"/>
              </a:rPr>
              <a:t>Schentag</a:t>
            </a:r>
            <a:r>
              <a:rPr lang="en-US" altLang="en-US" sz="3200" dirty="0">
                <a:solidFill>
                  <a:srgbClr val="FFFFFF"/>
                </a:solidFill>
                <a:latin typeface="+mn-lt"/>
                <a:ea typeface="Arial" charset="0"/>
              </a:rPr>
              <a:t>, PharmD. University of Buffalo School of Pharmacy and Pharmaceutical Sciences, Buffalo, NY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0D32B4-7B49-4924-A81B-F47FBC4C08CE}"/>
              </a:ext>
            </a:extLst>
          </p:cNvPr>
          <p:cNvSpPr txBox="1"/>
          <p:nvPr/>
        </p:nvSpPr>
        <p:spPr>
          <a:xfrm>
            <a:off x="11736518" y="24174261"/>
            <a:ext cx="9829800" cy="5643533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  <a:spcAft>
                <a:spcPts val="1200"/>
              </a:spcAft>
              <a:defRPr/>
            </a:pPr>
            <a:r>
              <a:rPr lang="en-US" sz="4800" b="1" dirty="0">
                <a:solidFill>
                  <a:srgbClr val="005BBB"/>
                </a:solidFill>
                <a:latin typeface="+mj-lt"/>
              </a:rPr>
              <a:t>Data Analysis</a:t>
            </a:r>
          </a:p>
          <a:p>
            <a:pPr>
              <a:lnSpc>
                <a:spcPts val="46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The Markov model was built in Microsoft Excel® 2016 (Microsoft Corp., Redmond, WA). Calculated values included life-years (LYs), quality-adjusted life years (QALYs), lifetime cost of care overall and per patient, lifetime costs and savings per patient treated,  incremental cost-effectiveness ratios (ICERs). For both treatments, ICERS were calculated relative to no treatment. No discounting was applied for the results shown.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D21865C-2F72-44F2-BF92-17196A9B9DC2}"/>
              </a:ext>
            </a:extLst>
          </p:cNvPr>
          <p:cNvSpPr txBox="1"/>
          <p:nvPr/>
        </p:nvSpPr>
        <p:spPr>
          <a:xfrm>
            <a:off x="33200428" y="18184314"/>
            <a:ext cx="9829800" cy="9490740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>
            <a:spAutoFit/>
          </a:bodyPr>
          <a:lstStyle/>
          <a:p>
            <a:pPr>
              <a:lnSpc>
                <a:spcPts val="4600"/>
              </a:lnSpc>
              <a:spcAft>
                <a:spcPts val="1200"/>
              </a:spcAft>
              <a:defRPr/>
            </a:pPr>
            <a:r>
              <a:rPr lang="en-US" sz="4800" b="1" dirty="0">
                <a:solidFill>
                  <a:srgbClr val="005BBB"/>
                </a:solidFill>
                <a:latin typeface="+mj-lt"/>
              </a:rPr>
              <a:t>Future Directions</a:t>
            </a:r>
          </a:p>
          <a:p>
            <a:pPr>
              <a:lnSpc>
                <a:spcPts val="46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Results shown represent an exploratory analysis, future directions for the model include:</a:t>
            </a:r>
          </a:p>
          <a:p>
            <a:pPr marL="914400" lvl="1" indent="-457200">
              <a:lnSpc>
                <a:spcPts val="46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Translation of model to Python: 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for ease of editing, sensitivity analysis, and web-app development for payers to model their own populations and costs</a:t>
            </a:r>
          </a:p>
          <a:p>
            <a:pPr marL="914400" lvl="1" indent="-457200">
              <a:lnSpc>
                <a:spcPts val="46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Monte Carlo probabilistic sensitivity analysis: 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to conduct 10,000 microsimulations sampling within uncertainty distributions for numerous parameters. Output distributions and probability of cost-effectiveness at various willingness-to-pay thresholds can then be quantified. </a:t>
            </a:r>
          </a:p>
          <a:p>
            <a:pPr marL="914400" lvl="1" indent="-457200">
              <a:lnSpc>
                <a:spcPts val="46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Expert model validation: 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model structure, assumptions, and inputs will be reviewed by experts for soundness and validity.  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67D7BED-D51B-4E32-8F40-276194646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667420"/>
              </p:ext>
            </p:extLst>
          </p:nvPr>
        </p:nvGraphicFramePr>
        <p:xfrm>
          <a:off x="22597891" y="11985695"/>
          <a:ext cx="9529629" cy="6904736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2418541">
                  <a:extLst>
                    <a:ext uri="{9D8B030D-6E8A-4147-A177-3AD203B41FA5}">
                      <a16:colId xmlns:a16="http://schemas.microsoft.com/office/drawing/2014/main" val="2517018782"/>
                    </a:ext>
                  </a:extLst>
                </a:gridCol>
                <a:gridCol w="3468823">
                  <a:extLst>
                    <a:ext uri="{9D8B030D-6E8A-4147-A177-3AD203B41FA5}">
                      <a16:colId xmlns:a16="http://schemas.microsoft.com/office/drawing/2014/main" val="2190599039"/>
                    </a:ext>
                  </a:extLst>
                </a:gridCol>
                <a:gridCol w="3642265">
                  <a:extLst>
                    <a:ext uri="{9D8B030D-6E8A-4147-A177-3AD203B41FA5}">
                      <a16:colId xmlns:a16="http://schemas.microsoft.com/office/drawing/2014/main" val="583055628"/>
                    </a:ext>
                  </a:extLst>
                </a:gridCol>
              </a:tblGrid>
              <a:tr h="14773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Age Cohort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Bariatric Surgery QALY gained per patient treated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Obeticholic</a:t>
                      </a:r>
                      <a:r>
                        <a:rPr lang="en-US" sz="2800" dirty="0">
                          <a:effectLst/>
                        </a:rPr>
                        <a:t> Acid QALY gained per patient treated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2804310"/>
                  </a:ext>
                </a:extLst>
              </a:tr>
              <a:tr h="4174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20-24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6.94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4.40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7220287"/>
                  </a:ext>
                </a:extLst>
              </a:tr>
              <a:tr h="4174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25-29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5.68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3.37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3295956"/>
                  </a:ext>
                </a:extLst>
              </a:tr>
              <a:tr h="4174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30-34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5.59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3.50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566895"/>
                  </a:ext>
                </a:extLst>
              </a:tr>
              <a:tr h="4174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35-39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6.46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4.57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3537990"/>
                  </a:ext>
                </a:extLst>
              </a:tr>
              <a:tr h="4174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40-44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8.79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7.15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0442697"/>
                  </a:ext>
                </a:extLst>
              </a:tr>
              <a:tr h="4174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45-49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5.49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4.25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4725087"/>
                  </a:ext>
                </a:extLst>
              </a:tr>
              <a:tr h="4174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50-54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4.29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3.31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4873303"/>
                  </a:ext>
                </a:extLst>
              </a:tr>
              <a:tr h="4174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55-59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3.91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3.16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3469212"/>
                  </a:ext>
                </a:extLst>
              </a:tr>
              <a:tr h="4174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60-64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4.12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3.32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4639667"/>
                  </a:ext>
                </a:extLst>
              </a:tr>
              <a:tr h="4174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65-69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3.88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3.58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545365"/>
                  </a:ext>
                </a:extLst>
              </a:tr>
              <a:tr h="4174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70-74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3.46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3.33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9929394"/>
                  </a:ext>
                </a:extLst>
              </a:tr>
              <a:tr h="4174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75-79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6755675"/>
                  </a:ext>
                </a:extLst>
              </a:tr>
              <a:tr h="4174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All ages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4.59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3.55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342742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DB1F4C9-7725-4F67-B12A-41C849D9B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152498"/>
              </p:ext>
            </p:extLst>
          </p:nvPr>
        </p:nvGraphicFramePr>
        <p:xfrm>
          <a:off x="22556505" y="19461102"/>
          <a:ext cx="9691570" cy="6693695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2459640">
                  <a:extLst>
                    <a:ext uri="{9D8B030D-6E8A-4147-A177-3AD203B41FA5}">
                      <a16:colId xmlns:a16="http://schemas.microsoft.com/office/drawing/2014/main" val="2029312835"/>
                    </a:ext>
                  </a:extLst>
                </a:gridCol>
                <a:gridCol w="3527771">
                  <a:extLst>
                    <a:ext uri="{9D8B030D-6E8A-4147-A177-3AD203B41FA5}">
                      <a16:colId xmlns:a16="http://schemas.microsoft.com/office/drawing/2014/main" val="4188869506"/>
                    </a:ext>
                  </a:extLst>
                </a:gridCol>
                <a:gridCol w="3704159">
                  <a:extLst>
                    <a:ext uri="{9D8B030D-6E8A-4147-A177-3AD203B41FA5}">
                      <a16:colId xmlns:a16="http://schemas.microsoft.com/office/drawing/2014/main" val="1062989001"/>
                    </a:ext>
                  </a:extLst>
                </a:gridCol>
              </a:tblGrid>
              <a:tr h="12910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Age Cohort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Bariatric Surgery ICER ($/QALY)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Obeticholic</a:t>
                      </a:r>
                      <a:r>
                        <a:rPr lang="en-US" sz="2800" dirty="0">
                          <a:effectLst/>
                        </a:rPr>
                        <a:t> Acid ICER ($/QALY)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42684705"/>
                  </a:ext>
                </a:extLst>
              </a:tr>
              <a:tr h="4155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20-24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-$1,526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$104,129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0545848"/>
                  </a:ext>
                </a:extLst>
              </a:tr>
              <a:tr h="4155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25-29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-$1,642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$135,208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5340475"/>
                  </a:ext>
                </a:extLst>
              </a:tr>
              <a:tr h="4155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30-34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-$1,199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$131,118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8533479"/>
                  </a:ext>
                </a:extLst>
              </a:tr>
              <a:tr h="4155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35-39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$18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$101,633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3456831"/>
                  </a:ext>
                </a:extLst>
              </a:tr>
              <a:tr h="4155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40-44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-$1,979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$62,232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4197046"/>
                  </a:ext>
                </a:extLst>
              </a:tr>
              <a:tr h="4155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45-49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$2,912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$123,165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6330692"/>
                  </a:ext>
                </a:extLst>
              </a:tr>
              <a:tr h="4155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50-54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$4,687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$152,603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3373809"/>
                  </a:ext>
                </a:extLst>
              </a:tr>
              <a:tr h="4155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55-59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$6,493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$159,345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273004"/>
                  </a:ext>
                </a:extLst>
              </a:tr>
              <a:tr h="4155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60-64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$4,174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$148,270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3093519"/>
                  </a:ext>
                </a:extLst>
              </a:tr>
              <a:tr h="4155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65-69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$11,818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$151,922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7915318"/>
                  </a:ext>
                </a:extLst>
              </a:tr>
              <a:tr h="4155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70-74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$15,748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$161,595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3792201"/>
                  </a:ext>
                </a:extLst>
              </a:tr>
              <a:tr h="4155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75-79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$1,567,406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$27,596,321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7912750"/>
                  </a:ext>
                </a:extLst>
              </a:tr>
              <a:tr h="4155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All ages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$4,269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$140,487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4998429"/>
                  </a:ext>
                </a:extLst>
              </a:tr>
            </a:tbl>
          </a:graphicData>
        </a:graphic>
      </p:graphicFrame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FF0B18A-5753-41FD-A629-27DDED6003C8}"/>
              </a:ext>
            </a:extLst>
          </p:cNvPr>
          <p:cNvCxnSpPr/>
          <p:nvPr/>
        </p:nvCxnSpPr>
        <p:spPr bwMode="auto">
          <a:xfrm>
            <a:off x="11782238" y="23717813"/>
            <a:ext cx="978408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9865799"/>
      </p:ext>
    </p:extLst>
  </p:cSld>
  <p:clrMapOvr>
    <a:masterClrMapping/>
  </p:clrMapOvr>
</p:sld>
</file>

<file path=ppt/theme/theme1.xml><?xml version="1.0" encoding="utf-8"?>
<a:theme xmlns:a="http://schemas.openxmlformats.org/drawingml/2006/main" name="Research Poster Template">
  <a:themeElements>
    <a:clrScheme name="UB Color Palette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1452</TotalTime>
  <Words>1148</Words>
  <Application>Microsoft Office PowerPoint</Application>
  <PresentationFormat>Custom</PresentationFormat>
  <Paragraphs>119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MS PGothic</vt:lpstr>
      <vt:lpstr>Arial</vt:lpstr>
      <vt:lpstr>Calibri</vt:lpstr>
      <vt:lpstr>Times New Roman</vt:lpstr>
      <vt:lpstr>Research Poster Template</vt:lpstr>
      <vt:lpstr>PowerPoint Presentation</vt:lpstr>
    </vt:vector>
  </TitlesOfParts>
  <Manager/>
  <Company>© University at Buffalo</Company>
  <LinksUpToDate>false</LinksUpToDate>
  <SharedDoc>false</SharedDoc>
  <HyperlinkBase>www.buffalo.edu/brand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Research Poster Template</dc:title>
  <dc:subject/>
  <dc:creator>livia</dc:creator>
  <cp:keywords/>
  <dc:description/>
  <cp:lastModifiedBy> </cp:lastModifiedBy>
  <cp:revision>74</cp:revision>
  <cp:lastPrinted>2018-07-27T15:05:13Z</cp:lastPrinted>
  <dcterms:created xsi:type="dcterms:W3CDTF">2016-09-29T18:43:16Z</dcterms:created>
  <dcterms:modified xsi:type="dcterms:W3CDTF">2018-10-29T11:34:51Z</dcterms:modified>
  <cp:category/>
</cp:coreProperties>
</file>