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69" r:id="rId2"/>
    <p:sldId id="337" r:id="rId3"/>
    <p:sldId id="359" r:id="rId4"/>
    <p:sldId id="365" r:id="rId5"/>
    <p:sldId id="361" r:id="rId6"/>
    <p:sldId id="363" r:id="rId7"/>
    <p:sldId id="364" r:id="rId8"/>
    <p:sldId id="366" r:id="rId9"/>
    <p:sldId id="370" r:id="rId10"/>
    <p:sldId id="371" r:id="rId11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33CC"/>
    <a:srgbClr val="CC3300"/>
    <a:srgbClr val="FF3300"/>
    <a:srgbClr val="3366FF"/>
    <a:srgbClr val="FF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88746C53-6C49-4B4E-8577-EAD79411F5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830B8445-4E10-4CB0-82C9-14ECC75AB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8445-4E10-4CB0-82C9-14ECC75AB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8445-4E10-4CB0-82C9-14ECC75ABF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9F547-8526-4B6B-A20D-F0B11D88A38F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91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2AC27-3FDA-4B57-968A-1DD264D63436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67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CDFD-AD0B-467C-BD35-AE8BD78D45CF}" type="slidenum">
              <a:rPr lang="en-US"/>
              <a:pPr/>
              <a:t>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82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2D38F-9A14-42FE-987E-B48E85BEA9EF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27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15A28-6340-4549-84EC-53C11AA2D7CC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77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EEF4B-DBA7-4A0E-8302-270FF9B58A15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234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A3062-789C-4A40-996D-3C3E9BAF1B27}" type="slidenum">
              <a:rPr lang="en-US"/>
              <a:pPr/>
              <a:t>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9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2363" y="692150"/>
            <a:ext cx="4613275" cy="3460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B8445-4E10-4CB0-82C9-14ECC75ABF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E477E-D6DC-454B-8DAF-C664E314B7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A570F-AD11-4D7C-A75F-87AA1FAA8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F9299-A75F-4524-A653-C27ED71235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9E734-6009-44CD-929E-23D10D4FFD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C258A-CA2D-4D0D-BCB7-8076C2005F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055FC-F944-4D2D-821F-E32A44418A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68D62-283A-4FF5-B134-D98BF598D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B82C5-3643-4820-9E47-F8A63B1E5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BDC07-F447-4BFF-83B8-64C58BE55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030C6-70C3-49A6-BDEF-82DC936EBF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7068-3250-4D43-B9FC-901376AA87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9D96BF-6E19-453A-BA84-739BD1B206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Lecture 0: Systems Software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Pawel</a:t>
            </a:r>
            <a:r>
              <a:rPr lang="en-US" dirty="0" smtClean="0"/>
              <a:t> Wocjan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Modules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DC07-F447-4BFF-83B8-64C58BE55F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6002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PM/0 Virtual Machine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Lexical Analyzer for PL/0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Parser and Code Generator for tiny PL/0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PL/0 Compiler </a:t>
            </a:r>
          </a:p>
          <a:p>
            <a:endParaRPr lang="en-US" sz="2000" dirty="0" smtClean="0"/>
          </a:p>
          <a:p>
            <a:endParaRPr lang="en-US" sz="1000" dirty="0" smtClean="0"/>
          </a:p>
          <a:p>
            <a:r>
              <a:rPr lang="en-US" sz="2000" dirty="0" smtClean="0"/>
              <a:t>The lectures will present the </a:t>
            </a:r>
          </a:p>
          <a:p>
            <a:endParaRPr lang="en-U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algorithms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r>
              <a:rPr lang="en-US" sz="2000" dirty="0" smtClean="0"/>
              <a:t>necessary to implement an efficient </a:t>
            </a:r>
            <a:r>
              <a:rPr lang="en-US" sz="2000" smtClean="0"/>
              <a:t>compiler PL/0 =&gt; PM/0.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35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499A0-6391-443A-99FA-E73E59D02CD8}" type="slidenum">
              <a:rPr lang="en-US"/>
              <a:pPr/>
              <a:t>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  <a:cs typeface="Times New Roman" panose="02020603050405020304" pitchFamily="18" charset="0"/>
              </a:rPr>
              <a:t>Course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Organization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61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+mn-lt"/>
              </a:rPr>
              <a:t>Syllabus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http</a:t>
            </a:r>
            <a:r>
              <a:rPr lang="en-US" sz="2000" b="1" smtClean="0">
                <a:latin typeface="Times New Roman" pitchFamily="18" charset="0"/>
              </a:rPr>
              <a:t>://</a:t>
            </a:r>
            <a:r>
              <a:rPr lang="en-US" sz="2000" b="1" smtClean="0">
                <a:latin typeface="Times New Roman" pitchFamily="18" charset="0"/>
              </a:rPr>
              <a:t>www.cs.ucf.edu</a:t>
            </a:r>
            <a:r>
              <a:rPr lang="en-US" sz="2000" b="1" smtClean="0">
                <a:latin typeface="Times New Roman" pitchFamily="18" charset="0"/>
              </a:rPr>
              <a:t>/~wocjan/Teaching/2016_Fall/SS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229B3-8BBE-4899-90E3-BF731012142B}" type="slidenum">
              <a:rPr lang="en-US"/>
              <a:pPr/>
              <a:t>3</a:t>
            </a:fld>
            <a:endParaRPr lang="en-US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66700" y="1066800"/>
            <a:ext cx="88011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Course Outline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course is designed to provide a fundamental understanding </a:t>
            </a:r>
          </a:p>
          <a:p>
            <a:r>
              <a:rPr lang="en-US" sz="2000" dirty="0"/>
              <a:t>of real and virtual machines as </a:t>
            </a:r>
            <a:r>
              <a:rPr lang="en-US" sz="2000" dirty="0" smtClean="0"/>
              <a:t>a language processor. </a:t>
            </a:r>
            <a:r>
              <a:rPr lang="en-US" sz="2000" dirty="0"/>
              <a:t>We will study the processor </a:t>
            </a:r>
            <a:r>
              <a:rPr lang="en-US" sz="2000" dirty="0" smtClean="0"/>
              <a:t>as </a:t>
            </a:r>
            <a:r>
              <a:rPr lang="en-US" sz="2000" dirty="0"/>
              <a:t>an instruction interpreter. Compilers, assemblers, and virtual machines will </a:t>
            </a:r>
            <a:r>
              <a:rPr lang="en-US" sz="2000" dirty="0" smtClean="0"/>
              <a:t>be presented </a:t>
            </a:r>
            <a:r>
              <a:rPr lang="en-US" sz="2000" dirty="0"/>
              <a:t>as systems software for program development. An introduction </a:t>
            </a:r>
            <a:r>
              <a:rPr lang="en-US" sz="2000" dirty="0" smtClean="0"/>
              <a:t>to operating systems </a:t>
            </a:r>
            <a:r>
              <a:rPr lang="en-US" sz="2000" dirty="0"/>
              <a:t>will be given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/>
              <a:t>Course </a:t>
            </a:r>
            <a:r>
              <a:rPr lang="en-US" sz="2000" b="1" dirty="0" smtClean="0"/>
              <a:t>Topics</a:t>
            </a:r>
          </a:p>
          <a:p>
            <a:r>
              <a:rPr lang="en-US" sz="2000" dirty="0" smtClean="0"/>
              <a:t>Introduction </a:t>
            </a:r>
            <a:r>
              <a:rPr lang="en-US" sz="2000" dirty="0"/>
              <a:t>to compilers and interpreters, virtual machines, </a:t>
            </a:r>
          </a:p>
          <a:p>
            <a:r>
              <a:rPr lang="en-US" sz="2000" dirty="0"/>
              <a:t>computer architecture and assembler, loaders and linkers, macro-processors, </a:t>
            </a:r>
            <a:r>
              <a:rPr lang="en-US" sz="2000" dirty="0" smtClean="0"/>
              <a:t>run </a:t>
            </a:r>
            <a:r>
              <a:rPr lang="en-US" sz="2000" dirty="0"/>
              <a:t>time </a:t>
            </a:r>
            <a:r>
              <a:rPr lang="en-US" sz="2000" dirty="0" smtClean="0"/>
              <a:t>environments </a:t>
            </a:r>
            <a:r>
              <a:rPr lang="en-US" sz="2000" dirty="0"/>
              <a:t>and operating systems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/>
              <a:t>Prerequisites</a:t>
            </a:r>
            <a:endParaRPr lang="en-US" sz="2000" dirty="0"/>
          </a:p>
          <a:p>
            <a:r>
              <a:rPr lang="en-US" sz="2000" dirty="0"/>
              <a:t>COP 3502 – Computer Science </a:t>
            </a:r>
            <a:r>
              <a:rPr lang="en-US" sz="2000" dirty="0" smtClean="0"/>
              <a:t>I, COP 3402 Intro to Programming with C, CDA 3101 Computer Organization</a:t>
            </a:r>
            <a:endParaRPr lang="en-US" sz="2000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33400" y="-152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Systems Software</a:t>
            </a:r>
            <a:endParaRPr lang="en-US" sz="44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CEE3D-F0E5-4B3B-B917-B549BCD14667}" type="slidenum">
              <a:rPr lang="en-US"/>
              <a:pPr/>
              <a:t>4</a:t>
            </a:fld>
            <a:endParaRPr lang="en-US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300748" y="381000"/>
            <a:ext cx="7556877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What 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is Systems Software?</a:t>
            </a:r>
          </a:p>
          <a:p>
            <a:endParaRPr lang="en-US" sz="2400" b="1" dirty="0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Systems Software</a:t>
            </a:r>
            <a:r>
              <a:rPr lang="en-US" sz="2000" dirty="0">
                <a:latin typeface="+mn-lt"/>
              </a:rPr>
              <a:t> consists of a set of programs that </a:t>
            </a:r>
            <a:endParaRPr lang="en-US" sz="2000" dirty="0" smtClean="0">
              <a:latin typeface="+mn-lt"/>
            </a:endParaRPr>
          </a:p>
          <a:p>
            <a:endParaRPr lang="en-US" sz="10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upport the </a:t>
            </a:r>
            <a:r>
              <a:rPr lang="en-US" sz="2000" dirty="0">
                <a:latin typeface="+mn-lt"/>
              </a:rPr>
              <a:t>operation of a computer </a:t>
            </a:r>
            <a:r>
              <a:rPr lang="en-US" sz="2000" dirty="0" smtClean="0">
                <a:latin typeface="+mn-lt"/>
              </a:rPr>
              <a:t>system,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help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>programmer simplify the </a:t>
            </a:r>
            <a:r>
              <a:rPr lang="en-US" sz="2000" dirty="0">
                <a:latin typeface="+mn-lt"/>
              </a:rPr>
              <a:t>programming </a:t>
            </a:r>
            <a:r>
              <a:rPr lang="en-US" sz="2000" dirty="0" smtClean="0">
                <a:latin typeface="+mn-lt"/>
              </a:rPr>
              <a:t>process, </a:t>
            </a:r>
            <a:r>
              <a:rPr lang="en-US" sz="2000" dirty="0">
                <a:latin typeface="+mn-lt"/>
              </a:rPr>
              <a:t>and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create </a:t>
            </a:r>
            <a:r>
              <a:rPr lang="en-US" sz="2000" dirty="0">
                <a:latin typeface="+mn-lt"/>
              </a:rPr>
              <a:t>an </a:t>
            </a:r>
            <a:r>
              <a:rPr lang="en-US" sz="2000" dirty="0" smtClean="0">
                <a:latin typeface="+mn-lt"/>
              </a:rPr>
              <a:t>environment </a:t>
            </a:r>
            <a:r>
              <a:rPr lang="en-US" sz="2000" dirty="0">
                <a:latin typeface="+mn-lt"/>
              </a:rPr>
              <a:t>to run application software efficiently.  </a:t>
            </a:r>
          </a:p>
          <a:p>
            <a:endParaRPr lang="en-US" sz="1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Examples of </a:t>
            </a:r>
            <a:r>
              <a:rPr lang="en-US" sz="2000" dirty="0" smtClean="0">
                <a:latin typeface="+mn-lt"/>
              </a:rPr>
              <a:t>Systems </a:t>
            </a: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oftware </a:t>
            </a:r>
            <a:r>
              <a:rPr lang="en-US" sz="2000" dirty="0">
                <a:latin typeface="+mn-lt"/>
              </a:rPr>
              <a:t>are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Text Editor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Compiler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Loader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Linker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Debugger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Assembler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Operating System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30F6B-0A79-4763-BDBA-BB2A00F6D4B7}" type="slidenum">
              <a:rPr lang="en-US"/>
              <a:pPr/>
              <a:t>5</a:t>
            </a:fld>
            <a:endParaRPr lang="en-US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83929" y="152400"/>
            <a:ext cx="8745279" cy="5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/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Classification of Systems Software in Two Groups</a:t>
            </a:r>
            <a:endParaRPr lang="en-US" sz="2800" b="1" dirty="0">
              <a:solidFill>
                <a:srgbClr val="0000FF"/>
              </a:solidFill>
              <a:latin typeface="+mj-lt"/>
            </a:endParaRPr>
          </a:p>
          <a:p>
            <a:pPr marL="914400" lvl="1" indent="-457200">
              <a:lnSpc>
                <a:spcPct val="140000"/>
              </a:lnSpc>
            </a:pPr>
            <a:endParaRPr lang="en-US" sz="2400" b="1" dirty="0">
              <a:solidFill>
                <a:srgbClr val="0000FF"/>
              </a:solidFill>
              <a:latin typeface="Verdana" pitchFamily="34" charset="0"/>
            </a:endParaRPr>
          </a:p>
          <a:p>
            <a:pPr marL="457200" indent="-457200">
              <a:lnSpc>
                <a:spcPct val="140000"/>
              </a:lnSpc>
            </a:pPr>
            <a:r>
              <a:rPr lang="en-US" sz="2000" b="1" dirty="0" smtClean="0"/>
              <a:t>Software </a:t>
            </a:r>
            <a:r>
              <a:rPr lang="en-US" sz="2000" b="1" dirty="0"/>
              <a:t>to create a </a:t>
            </a:r>
            <a:r>
              <a:rPr lang="en-US" sz="2000" b="1" dirty="0" smtClean="0">
                <a:solidFill>
                  <a:srgbClr val="0000FF"/>
                </a:solidFill>
              </a:rPr>
              <a:t>Program </a:t>
            </a:r>
            <a:r>
              <a:rPr lang="en-US" sz="2000" b="1" dirty="0">
                <a:solidFill>
                  <a:srgbClr val="0000FF"/>
                </a:solidFill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</a:rPr>
              <a:t>evelopment </a:t>
            </a:r>
            <a:r>
              <a:rPr lang="en-US" sz="2000" b="1" dirty="0">
                <a:solidFill>
                  <a:srgbClr val="0000FF"/>
                </a:solidFill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</a:rPr>
              <a:t>nvironment</a:t>
            </a:r>
            <a:endParaRPr lang="en-US" sz="20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Text Editor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Compiler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Assembler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Linker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Debugger </a:t>
            </a:r>
            <a:r>
              <a:rPr lang="en-US" sz="2000" b="1" dirty="0">
                <a:solidFill>
                  <a:srgbClr val="FF0000"/>
                </a:solidFill>
              </a:rPr>
              <a:t>(low-level)</a:t>
            </a:r>
          </a:p>
          <a:p>
            <a:pPr marL="457200" indent="-457200">
              <a:lnSpc>
                <a:spcPct val="140000"/>
              </a:lnSpc>
            </a:pPr>
            <a:endParaRPr lang="en-US" sz="1000" b="1" dirty="0" smtClean="0"/>
          </a:p>
          <a:p>
            <a:pPr marL="457200" indent="-457200">
              <a:lnSpc>
                <a:spcPct val="140000"/>
              </a:lnSpc>
            </a:pPr>
            <a:r>
              <a:rPr lang="en-US" sz="2000" b="1" dirty="0" smtClean="0"/>
              <a:t>Software </a:t>
            </a:r>
            <a:r>
              <a:rPr lang="en-US" sz="2000" b="1" dirty="0"/>
              <a:t>to create a </a:t>
            </a:r>
            <a:r>
              <a:rPr lang="en-US" sz="2000" b="1" dirty="0" smtClean="0">
                <a:solidFill>
                  <a:srgbClr val="0000FF"/>
                </a:solidFill>
              </a:rPr>
              <a:t>Run-Time </a:t>
            </a:r>
            <a:r>
              <a:rPr lang="en-US" sz="2000" b="1" dirty="0">
                <a:solidFill>
                  <a:srgbClr val="0000FF"/>
                </a:solidFill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</a:rPr>
              <a:t>nvironment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Operating System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Loader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Dynamic Linker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Program Libraries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DFE3B-8619-43FD-8CEA-5332A867A678}" type="slidenum">
              <a:rPr lang="en-US"/>
              <a:pPr/>
              <a:t>6</a:t>
            </a:fld>
            <a:endParaRPr lang="en-US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6200" y="42724"/>
            <a:ext cx="88392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3600" b="1" dirty="0" smtClean="0">
                <a:solidFill>
                  <a:srgbClr val="0000FF"/>
                </a:solidFill>
                <a:latin typeface="+mj-lt"/>
              </a:rPr>
              <a:t>Program </a:t>
            </a:r>
            <a:r>
              <a:rPr lang="en-US" sz="3600" b="1" dirty="0">
                <a:solidFill>
                  <a:srgbClr val="0000FF"/>
                </a:solidFill>
                <a:latin typeface="+mj-lt"/>
              </a:rPr>
              <a:t>Development Environment</a:t>
            </a:r>
          </a:p>
          <a:p>
            <a:pPr marL="457200" indent="-457200"/>
            <a:endParaRPr lang="en-US" sz="20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b="1" dirty="0">
                <a:solidFill>
                  <a:srgbClr val="FF0000"/>
                </a:solidFill>
              </a:rPr>
              <a:t>Text E</a:t>
            </a:r>
            <a:r>
              <a:rPr lang="en-US" sz="2000" b="1" dirty="0" smtClean="0">
                <a:solidFill>
                  <a:srgbClr val="FF0000"/>
                </a:solidFill>
              </a:rPr>
              <a:t>ditor 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dirty="0"/>
              <a:t>P</a:t>
            </a:r>
            <a:r>
              <a:rPr lang="en-US" sz="2000" dirty="0" smtClean="0"/>
              <a:t>ermits </a:t>
            </a:r>
            <a:r>
              <a:rPr lang="en-US" sz="2000" dirty="0"/>
              <a:t>the creation and editing of </a:t>
            </a:r>
            <a:r>
              <a:rPr lang="en-US" sz="2000" dirty="0" smtClean="0"/>
              <a:t>text files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0000FF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Compiler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dirty="0" smtClean="0"/>
              <a:t>Translates </a:t>
            </a:r>
            <a:r>
              <a:rPr lang="en-US" sz="2000" dirty="0"/>
              <a:t>programs written in a high </a:t>
            </a:r>
            <a:r>
              <a:rPr lang="en-US" sz="2000" dirty="0" smtClean="0"/>
              <a:t>level language </a:t>
            </a:r>
            <a:r>
              <a:rPr lang="en-US" sz="2000" dirty="0"/>
              <a:t>to </a:t>
            </a:r>
            <a:r>
              <a:rPr lang="en-US" sz="2000" dirty="0" smtClean="0"/>
              <a:t>machine code</a:t>
            </a:r>
          </a:p>
          <a:p>
            <a:pPr marL="457200" indent="-457200"/>
            <a:r>
              <a:rPr lang="en-US" sz="2000" dirty="0" smtClean="0"/>
              <a:t>(Assembly Language)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0000FF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Assembler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dirty="0" smtClean="0"/>
              <a:t>Translates </a:t>
            </a:r>
            <a:r>
              <a:rPr lang="en-US" sz="2000" dirty="0"/>
              <a:t>programs written in assembly language </a:t>
            </a:r>
            <a:r>
              <a:rPr lang="en-US" sz="2000" dirty="0" smtClean="0"/>
              <a:t>to object</a:t>
            </a:r>
          </a:p>
          <a:p>
            <a:pPr marL="457200" indent="-457200"/>
            <a:r>
              <a:rPr lang="en-US" sz="2000" dirty="0"/>
              <a:t>c</a:t>
            </a:r>
            <a:r>
              <a:rPr lang="en-US" sz="2000" dirty="0" smtClean="0"/>
              <a:t>ode (binary)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b="1" dirty="0">
                <a:solidFill>
                  <a:srgbClr val="FF0000"/>
                </a:solidFill>
              </a:rPr>
              <a:t>Static </a:t>
            </a:r>
            <a:r>
              <a:rPr lang="en-US" sz="2000" b="1" dirty="0" smtClean="0">
                <a:solidFill>
                  <a:srgbClr val="FF0000"/>
                </a:solidFill>
              </a:rPr>
              <a:t>Linker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dirty="0" smtClean="0"/>
              <a:t>Combines </a:t>
            </a:r>
            <a:r>
              <a:rPr lang="en-US" sz="2000" dirty="0"/>
              <a:t>and resolves references between object </a:t>
            </a:r>
            <a:r>
              <a:rPr lang="en-US" sz="2000" dirty="0" smtClean="0"/>
              <a:t>programs and</a:t>
            </a:r>
          </a:p>
          <a:p>
            <a:pPr marL="457200" indent="-457200"/>
            <a:r>
              <a:rPr lang="en-US" sz="2000" dirty="0" smtClean="0"/>
              <a:t>creates </a:t>
            </a:r>
            <a:r>
              <a:rPr lang="en-US" sz="2000" dirty="0"/>
              <a:t>the executable </a:t>
            </a:r>
            <a:r>
              <a:rPr lang="en-US" sz="2000" dirty="0" smtClean="0"/>
              <a:t>code 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b="1" dirty="0">
                <a:solidFill>
                  <a:srgbClr val="FF0000"/>
                </a:solidFill>
              </a:rPr>
              <a:t>Debugger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dirty="0" smtClean="0"/>
              <a:t>Is </a:t>
            </a:r>
            <a:r>
              <a:rPr lang="en-US" sz="2000" dirty="0"/>
              <a:t>used to debug executable programs and their </a:t>
            </a:r>
            <a:r>
              <a:rPr lang="en-US" sz="2000" dirty="0" smtClean="0"/>
              <a:t>related </a:t>
            </a:r>
            <a:r>
              <a:rPr lang="en-US" sz="2000" dirty="0"/>
              <a:t>object </a:t>
            </a:r>
            <a:r>
              <a:rPr lang="en-US" sz="2000" dirty="0" smtClean="0"/>
              <a:t>code</a:t>
            </a:r>
          </a:p>
          <a:p>
            <a:pPr marL="457200" indent="-457200"/>
            <a:r>
              <a:rPr lang="en-US" sz="2000" dirty="0" smtClean="0"/>
              <a:t>and </a:t>
            </a:r>
            <a:r>
              <a:rPr lang="en-US" sz="2000" dirty="0"/>
              <a:t>source </a:t>
            </a:r>
            <a:r>
              <a:rPr lang="en-US" sz="2000" dirty="0" smtClean="0"/>
              <a:t>program</a:t>
            </a:r>
            <a:endParaRPr lang="en-US" sz="2000" dirty="0"/>
          </a:p>
          <a:p>
            <a:pPr marL="914400" lvl="1" indent="-457200">
              <a:lnSpc>
                <a:spcPct val="14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E6A2A-E33A-42BD-9AB7-871EE19C2112}" type="slidenum">
              <a:rPr lang="en-US"/>
              <a:pPr/>
              <a:t>7</a:t>
            </a:fld>
            <a:endParaRPr lang="en-US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43219" y="196692"/>
            <a:ext cx="8991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Run-Time 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Environment</a:t>
            </a:r>
          </a:p>
          <a:p>
            <a:pPr marL="457200" indent="-457200"/>
            <a:endParaRPr lang="en-US" sz="20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Loader</a:t>
            </a:r>
          </a:p>
          <a:p>
            <a:pPr marL="457200" indent="-457200"/>
            <a:r>
              <a:rPr lang="en-US" sz="2000" dirty="0" smtClean="0"/>
              <a:t>Loads </a:t>
            </a:r>
            <a:r>
              <a:rPr lang="en-US" sz="2000" dirty="0"/>
              <a:t>an executable code and starts its </a:t>
            </a:r>
            <a:r>
              <a:rPr lang="en-US" sz="2000" dirty="0" smtClean="0"/>
              <a:t>execution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0000FF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Libraries</a:t>
            </a:r>
          </a:p>
          <a:p>
            <a:pPr marL="457200" indent="-457200"/>
            <a:r>
              <a:rPr lang="en-US" sz="2000" dirty="0" smtClean="0"/>
              <a:t>Precompiled </a:t>
            </a:r>
            <a:r>
              <a:rPr lang="en-US" sz="2000" dirty="0"/>
              <a:t>programs that create a set of functions for use </a:t>
            </a:r>
            <a:r>
              <a:rPr lang="en-US" sz="2000" dirty="0" smtClean="0"/>
              <a:t>by</a:t>
            </a:r>
          </a:p>
          <a:p>
            <a:pPr marL="457200" indent="-457200"/>
            <a:r>
              <a:rPr lang="en-US" sz="2000" dirty="0" smtClean="0"/>
              <a:t>other programs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FF3300"/>
              </a:solidFill>
            </a:endParaRPr>
          </a:p>
          <a:p>
            <a:pPr marL="457200" indent="-457200"/>
            <a:r>
              <a:rPr lang="en-US" sz="2000" b="1" dirty="0">
                <a:solidFill>
                  <a:srgbClr val="FF0000"/>
                </a:solidFill>
              </a:rPr>
              <a:t>Dynamic </a:t>
            </a:r>
            <a:r>
              <a:rPr lang="en-US" sz="2000" b="1" dirty="0" smtClean="0">
                <a:solidFill>
                  <a:srgbClr val="FF0000"/>
                </a:solidFill>
              </a:rPr>
              <a:t>Linker</a:t>
            </a:r>
          </a:p>
          <a:p>
            <a:pPr marL="457200" indent="-457200"/>
            <a:r>
              <a:rPr lang="en-US" sz="2000" b="1" dirty="0" smtClean="0"/>
              <a:t>Loads </a:t>
            </a:r>
            <a:r>
              <a:rPr lang="en-US" sz="2000" b="1" dirty="0"/>
              <a:t>and links shared libraries at </a:t>
            </a:r>
            <a:r>
              <a:rPr lang="en-US" sz="2000" b="1" dirty="0" smtClean="0"/>
              <a:t>run-time</a:t>
            </a:r>
            <a:endParaRPr lang="en-US" sz="2000" b="1" dirty="0"/>
          </a:p>
          <a:p>
            <a:pPr marL="457200" indent="-457200"/>
            <a:endParaRPr lang="en-US" sz="2000" b="1" dirty="0">
              <a:solidFill>
                <a:srgbClr val="0000FF"/>
              </a:solidFill>
            </a:endParaRPr>
          </a:p>
          <a:p>
            <a:pPr marL="457200" indent="-457200"/>
            <a:r>
              <a:rPr lang="en-US" sz="2000" b="1" dirty="0">
                <a:solidFill>
                  <a:srgbClr val="FF0000"/>
                </a:solidFill>
              </a:rPr>
              <a:t>Operating </a:t>
            </a:r>
            <a:r>
              <a:rPr lang="en-US" sz="2000" b="1" dirty="0" smtClean="0">
                <a:solidFill>
                  <a:srgbClr val="FF0000"/>
                </a:solidFill>
              </a:rPr>
              <a:t>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Is an </a:t>
            </a:r>
            <a:r>
              <a:rPr lang="en-US" sz="2000" dirty="0"/>
              <a:t>event driven program that </a:t>
            </a:r>
            <a:r>
              <a:rPr lang="en-US" sz="2000" dirty="0" smtClean="0"/>
              <a:t>provides </a:t>
            </a:r>
            <a:r>
              <a:rPr lang="en-US" sz="2000" dirty="0"/>
              <a:t>an abstraction of </a:t>
            </a:r>
            <a:r>
              <a:rPr lang="en-US" sz="2000" dirty="0" smtClean="0"/>
              <a:t>the computer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handles </a:t>
            </a:r>
            <a:r>
              <a:rPr lang="en-US" sz="2000" dirty="0"/>
              <a:t>all resources efficiently, </a:t>
            </a:r>
            <a:r>
              <a:rPr lang="en-US" sz="2000" dirty="0" smtClean="0"/>
              <a:t>creates </a:t>
            </a:r>
            <a:r>
              <a:rPr lang="en-US" sz="2000" dirty="0"/>
              <a:t>an </a:t>
            </a:r>
            <a:r>
              <a:rPr lang="en-US" sz="2000" dirty="0" smtClean="0"/>
              <a:t>environment for application </a:t>
            </a:r>
            <a:r>
              <a:rPr lang="en-US" sz="2000" dirty="0"/>
              <a:t>programs to </a:t>
            </a:r>
            <a:r>
              <a:rPr lang="en-US" sz="2000" dirty="0" smtClean="0"/>
              <a:t>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rovides a friendly </a:t>
            </a:r>
            <a:r>
              <a:rPr lang="en-US" sz="2000" dirty="0"/>
              <a:t>interface between </a:t>
            </a:r>
            <a:r>
              <a:rPr lang="en-US" sz="2000" dirty="0" smtClean="0"/>
              <a:t>the </a:t>
            </a:r>
            <a:r>
              <a:rPr lang="en-US" sz="2000" dirty="0"/>
              <a:t>user and the computer </a:t>
            </a:r>
            <a:r>
              <a:rPr lang="en-US" sz="2000" dirty="0" smtClean="0"/>
              <a:t>system</a:t>
            </a:r>
            <a:endParaRPr lang="en-US" sz="2000" dirty="0"/>
          </a:p>
          <a:p>
            <a:pPr marL="457200" indent="-457200"/>
            <a:endParaRPr lang="en-US" sz="2000" b="1" dirty="0">
              <a:solidFill>
                <a:srgbClr val="0000FF"/>
              </a:solidFill>
            </a:endParaRPr>
          </a:p>
          <a:p>
            <a:pPr marL="914400" lvl="1" indent="-457200">
              <a:lnSpc>
                <a:spcPct val="140000"/>
              </a:lnSpc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0: Systems Software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830BE-04C7-496F-B388-6A26FD5FE023}" type="slidenum">
              <a:rPr lang="en-US"/>
              <a:pPr/>
              <a:t>8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838200" y="838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898525" y="947738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Source</a:t>
            </a:r>
          </a:p>
          <a:p>
            <a:r>
              <a:rPr lang="en-US" sz="1200" b="1"/>
              <a:t>Program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114800" y="3124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4114800" y="5410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11"/>
          <p:cNvSpPr>
            <a:spLocks noChangeArrowheads="1"/>
          </p:cNvSpPr>
          <p:nvPr/>
        </p:nvSpPr>
        <p:spPr bwMode="auto">
          <a:xfrm>
            <a:off x="2667000" y="685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13"/>
          <p:cNvSpPr txBox="1">
            <a:spLocks noChangeArrowheads="1"/>
          </p:cNvSpPr>
          <p:nvPr/>
        </p:nvSpPr>
        <p:spPr bwMode="auto">
          <a:xfrm>
            <a:off x="2667000" y="914400"/>
            <a:ext cx="968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Compiler/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</a:rPr>
              <a:t>ssembler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946" name="Line 14"/>
          <p:cNvSpPr>
            <a:spLocks noChangeShapeType="1"/>
          </p:cNvSpPr>
          <p:nvPr/>
        </p:nvSpPr>
        <p:spPr bwMode="auto">
          <a:xfrm>
            <a:off x="1905000" y="114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7" name="Text Box 15"/>
          <p:cNvSpPr txBox="1">
            <a:spLocks noChangeArrowheads="1"/>
          </p:cNvSpPr>
          <p:nvPr/>
        </p:nvSpPr>
        <p:spPr bwMode="auto">
          <a:xfrm>
            <a:off x="4267200" y="9144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Object</a:t>
            </a:r>
          </a:p>
          <a:p>
            <a:r>
              <a:rPr lang="en-US" sz="1200" b="1"/>
              <a:t>Module</a:t>
            </a:r>
          </a:p>
        </p:txBody>
      </p:sp>
      <p:sp>
        <p:nvSpPr>
          <p:cNvPr id="39948" name="Line 16"/>
          <p:cNvSpPr>
            <a:spLocks noChangeShapeType="1"/>
          </p:cNvSpPr>
          <p:nvPr/>
        </p:nvSpPr>
        <p:spPr bwMode="auto">
          <a:xfrm>
            <a:off x="3581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Oval 17"/>
          <p:cNvSpPr>
            <a:spLocks noChangeArrowheads="1"/>
          </p:cNvSpPr>
          <p:nvPr/>
        </p:nvSpPr>
        <p:spPr bwMode="auto">
          <a:xfrm>
            <a:off x="4191000" y="1828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9"/>
          <p:cNvSpPr txBox="1">
            <a:spLocks noChangeArrowheads="1"/>
          </p:cNvSpPr>
          <p:nvPr/>
        </p:nvSpPr>
        <p:spPr bwMode="auto">
          <a:xfrm>
            <a:off x="4339588" y="2144325"/>
            <a:ext cx="6896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Linker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46482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2" name="Rectangle 21"/>
          <p:cNvSpPr>
            <a:spLocks noChangeArrowheads="1"/>
          </p:cNvSpPr>
          <p:nvPr/>
        </p:nvSpPr>
        <p:spPr bwMode="auto">
          <a:xfrm>
            <a:off x="5638800" y="1219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2"/>
          <p:cNvSpPr txBox="1">
            <a:spLocks noChangeArrowheads="1"/>
          </p:cNvSpPr>
          <p:nvPr/>
        </p:nvSpPr>
        <p:spPr bwMode="auto">
          <a:xfrm>
            <a:off x="5638800" y="12954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Other Object </a:t>
            </a:r>
          </a:p>
          <a:p>
            <a:r>
              <a:rPr lang="en-US" sz="1200" b="1"/>
              <a:t>   Modules</a:t>
            </a:r>
          </a:p>
        </p:txBody>
      </p:sp>
      <p:sp>
        <p:nvSpPr>
          <p:cNvPr id="39954" name="Line 23"/>
          <p:cNvSpPr>
            <a:spLocks noChangeShapeType="1"/>
          </p:cNvSpPr>
          <p:nvPr/>
        </p:nvSpPr>
        <p:spPr bwMode="auto">
          <a:xfrm flipH="1">
            <a:off x="5029200" y="1524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5" name="Oval 24"/>
          <p:cNvSpPr>
            <a:spLocks noChangeArrowheads="1"/>
          </p:cNvSpPr>
          <p:nvPr/>
        </p:nvSpPr>
        <p:spPr bwMode="auto">
          <a:xfrm>
            <a:off x="4191000" y="40386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5"/>
          <p:cNvSpPr>
            <a:spLocks noChangeArrowheads="1"/>
          </p:cNvSpPr>
          <p:nvPr/>
        </p:nvSpPr>
        <p:spPr bwMode="auto">
          <a:xfrm>
            <a:off x="4114800" y="838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26"/>
          <p:cNvSpPr txBox="1">
            <a:spLocks noChangeArrowheads="1"/>
          </p:cNvSpPr>
          <p:nvPr/>
        </p:nvSpPr>
        <p:spPr bwMode="auto">
          <a:xfrm>
            <a:off x="4267200" y="4343400"/>
            <a:ext cx="7409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Loader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958" name="Text Box 27"/>
          <p:cNvSpPr txBox="1">
            <a:spLocks noChangeArrowheads="1"/>
          </p:cNvSpPr>
          <p:nvPr/>
        </p:nvSpPr>
        <p:spPr bwMode="auto">
          <a:xfrm>
            <a:off x="4114800" y="3200400"/>
            <a:ext cx="997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/>
              <a:t>Executable</a:t>
            </a:r>
          </a:p>
          <a:p>
            <a:r>
              <a:rPr lang="en-US" sz="1200" b="1" dirty="0" smtClean="0"/>
              <a:t>File (ELF)</a:t>
            </a:r>
            <a:endParaRPr lang="en-US" sz="1200" b="1" dirty="0"/>
          </a:p>
        </p:txBody>
      </p:sp>
      <p:sp>
        <p:nvSpPr>
          <p:cNvPr id="39959" name="Line 28"/>
          <p:cNvSpPr>
            <a:spLocks noChangeShapeType="1"/>
          </p:cNvSpPr>
          <p:nvPr/>
        </p:nvSpPr>
        <p:spPr bwMode="auto">
          <a:xfrm>
            <a:off x="4648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0" name="Line 29"/>
          <p:cNvSpPr>
            <a:spLocks noChangeShapeType="1"/>
          </p:cNvSpPr>
          <p:nvPr/>
        </p:nvSpPr>
        <p:spPr bwMode="auto">
          <a:xfrm>
            <a:off x="46482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30"/>
          <p:cNvSpPr>
            <a:spLocks noChangeArrowheads="1"/>
          </p:cNvSpPr>
          <p:nvPr/>
        </p:nvSpPr>
        <p:spPr bwMode="auto">
          <a:xfrm>
            <a:off x="5638800" y="2133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31"/>
          <p:cNvSpPr txBox="1">
            <a:spLocks noChangeArrowheads="1"/>
          </p:cNvSpPr>
          <p:nvPr/>
        </p:nvSpPr>
        <p:spPr bwMode="auto">
          <a:xfrm>
            <a:off x="5791200" y="2209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System</a:t>
            </a:r>
          </a:p>
          <a:p>
            <a:r>
              <a:rPr lang="en-US" sz="1200" b="1"/>
              <a:t>Library</a:t>
            </a:r>
          </a:p>
        </p:txBody>
      </p:sp>
      <p:sp>
        <p:nvSpPr>
          <p:cNvPr id="39963" name="Line 32"/>
          <p:cNvSpPr>
            <a:spLocks noChangeShapeType="1"/>
          </p:cNvSpPr>
          <p:nvPr/>
        </p:nvSpPr>
        <p:spPr bwMode="auto">
          <a:xfrm flipH="1">
            <a:off x="51054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4" name="Line 33"/>
          <p:cNvSpPr>
            <a:spLocks noChangeShapeType="1"/>
          </p:cNvSpPr>
          <p:nvPr/>
        </p:nvSpPr>
        <p:spPr bwMode="auto">
          <a:xfrm>
            <a:off x="4648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5" name="Rectangle 34"/>
          <p:cNvSpPr>
            <a:spLocks noChangeArrowheads="1"/>
          </p:cNvSpPr>
          <p:nvPr/>
        </p:nvSpPr>
        <p:spPr bwMode="auto">
          <a:xfrm>
            <a:off x="5638800" y="4724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Text Box 35"/>
          <p:cNvSpPr txBox="1">
            <a:spLocks noChangeArrowheads="1"/>
          </p:cNvSpPr>
          <p:nvPr/>
        </p:nvSpPr>
        <p:spPr bwMode="auto">
          <a:xfrm>
            <a:off x="5638800" y="4724400"/>
            <a:ext cx="130968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Dynamically</a:t>
            </a:r>
          </a:p>
          <a:p>
            <a:r>
              <a:rPr lang="en-US" sz="1200" b="1"/>
              <a:t>Loaded System</a:t>
            </a:r>
          </a:p>
          <a:p>
            <a:r>
              <a:rPr lang="en-US" sz="1200" b="1"/>
              <a:t>Library</a:t>
            </a:r>
          </a:p>
        </p:txBody>
      </p:sp>
      <p:sp>
        <p:nvSpPr>
          <p:cNvPr id="39967" name="Text Box 36"/>
          <p:cNvSpPr txBox="1">
            <a:spLocks noChangeArrowheads="1"/>
          </p:cNvSpPr>
          <p:nvPr/>
        </p:nvSpPr>
        <p:spPr bwMode="auto">
          <a:xfrm>
            <a:off x="4267200" y="54864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Running</a:t>
            </a:r>
          </a:p>
          <a:p>
            <a:r>
              <a:rPr lang="en-US" sz="1200" b="1"/>
              <a:t>Program</a:t>
            </a:r>
          </a:p>
        </p:txBody>
      </p:sp>
      <p:sp>
        <p:nvSpPr>
          <p:cNvPr id="39968" name="Text Box 37"/>
          <p:cNvSpPr txBox="1">
            <a:spLocks noChangeArrowheads="1"/>
          </p:cNvSpPr>
          <p:nvPr/>
        </p:nvSpPr>
        <p:spPr bwMode="auto">
          <a:xfrm>
            <a:off x="5715000" y="5552647"/>
            <a:ext cx="2677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Computer </a:t>
            </a:r>
            <a:r>
              <a:rPr lang="en-US" sz="1600" b="1" dirty="0" smtClean="0">
                <a:solidFill>
                  <a:srgbClr val="FF0000"/>
                </a:solidFill>
              </a:rPr>
              <a:t>Hardware </a:t>
            </a:r>
            <a:r>
              <a:rPr lang="en-US" sz="1600" b="1" dirty="0">
                <a:solidFill>
                  <a:srgbClr val="FF0000"/>
                </a:solidFill>
              </a:rPr>
              <a:t>+ OS</a:t>
            </a:r>
          </a:p>
        </p:txBody>
      </p:sp>
      <p:sp>
        <p:nvSpPr>
          <p:cNvPr id="39970" name="AutoShape 40"/>
          <p:cNvSpPr>
            <a:spLocks/>
          </p:cNvSpPr>
          <p:nvPr/>
        </p:nvSpPr>
        <p:spPr bwMode="auto">
          <a:xfrm>
            <a:off x="3581400" y="1981200"/>
            <a:ext cx="457200" cy="3124200"/>
          </a:xfrm>
          <a:prstGeom prst="leftBrace">
            <a:avLst>
              <a:gd name="adj1" fmla="val 56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Text Box 42"/>
          <p:cNvSpPr txBox="1">
            <a:spLocks noChangeArrowheads="1"/>
          </p:cNvSpPr>
          <p:nvPr/>
        </p:nvSpPr>
        <p:spPr bwMode="auto">
          <a:xfrm>
            <a:off x="2514600" y="3429000"/>
            <a:ext cx="10758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Load </a:t>
            </a:r>
            <a:r>
              <a:rPr lang="en-US" sz="1400" b="1" dirty="0" smtClean="0"/>
              <a:t>Time</a:t>
            </a:r>
            <a:endParaRPr lang="en-US" sz="1400" b="1" dirty="0"/>
          </a:p>
        </p:txBody>
      </p:sp>
      <p:sp>
        <p:nvSpPr>
          <p:cNvPr id="39972" name="Text Box 43"/>
          <p:cNvSpPr txBox="1">
            <a:spLocks noChangeArrowheads="1"/>
          </p:cNvSpPr>
          <p:nvPr/>
        </p:nvSpPr>
        <p:spPr bwMode="auto">
          <a:xfrm>
            <a:off x="2438400" y="228600"/>
            <a:ext cx="13563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Compile </a:t>
            </a:r>
            <a:r>
              <a:rPr lang="en-US" sz="1400" b="1" dirty="0" smtClean="0"/>
              <a:t>Time</a:t>
            </a:r>
            <a:endParaRPr lang="en-US" sz="1400" b="1" dirty="0"/>
          </a:p>
        </p:txBody>
      </p:sp>
      <p:sp>
        <p:nvSpPr>
          <p:cNvPr id="39973" name="Text Box 44"/>
          <p:cNvSpPr txBox="1">
            <a:spLocks noChangeArrowheads="1"/>
          </p:cNvSpPr>
          <p:nvPr/>
        </p:nvSpPr>
        <p:spPr bwMode="auto">
          <a:xfrm>
            <a:off x="2057400" y="5562600"/>
            <a:ext cx="15038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Execution </a:t>
            </a:r>
            <a:r>
              <a:rPr lang="en-US" sz="1400" b="1" dirty="0" smtClean="0"/>
              <a:t>Time</a:t>
            </a:r>
            <a:endParaRPr lang="en-US" sz="1400" b="1" dirty="0"/>
          </a:p>
        </p:txBody>
      </p:sp>
      <p:sp>
        <p:nvSpPr>
          <p:cNvPr id="39974" name="AutoShape 45"/>
          <p:cNvSpPr>
            <a:spLocks/>
          </p:cNvSpPr>
          <p:nvPr/>
        </p:nvSpPr>
        <p:spPr bwMode="auto">
          <a:xfrm>
            <a:off x="3657600" y="53340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AutoShape 46"/>
          <p:cNvSpPr>
            <a:spLocks/>
          </p:cNvSpPr>
          <p:nvPr/>
        </p:nvSpPr>
        <p:spPr bwMode="auto">
          <a:xfrm rot="5400000">
            <a:off x="3009900" y="1143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7"/>
          <p:cNvSpPr>
            <a:spLocks noChangeShapeType="1"/>
          </p:cNvSpPr>
          <p:nvPr/>
        </p:nvSpPr>
        <p:spPr bwMode="auto">
          <a:xfrm flipH="1">
            <a:off x="5029200" y="4953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>
            <a:off x="5181600" y="573463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Programming Project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0: Systems Software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DC07-F447-4BFF-83B8-64C58BE55F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 Language</a:t>
            </a:r>
          </a:p>
          <a:p>
            <a:r>
              <a:rPr lang="en-US" sz="2000" b="1" dirty="0" smtClean="0"/>
              <a:t>PL/0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1911" y="2287488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Compiler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2356" y="2133600"/>
            <a:ext cx="223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Target Language</a:t>
            </a:r>
          </a:p>
          <a:p>
            <a:r>
              <a:rPr lang="en-US" sz="2000" b="1" dirty="0" smtClean="0"/>
              <a:t>PM/0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889944" y="2487543"/>
            <a:ext cx="950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052246" y="2487543"/>
            <a:ext cx="950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04800" y="3195429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PL/0</a:t>
            </a:r>
            <a:r>
              <a:rPr lang="en-US" sz="2000" dirty="0" smtClean="0"/>
              <a:t> is an instructional language that is much simpler than the general purpose language Pascal.  It was originally introduced by Nikolas Wirth in the 70s.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PM/0</a:t>
            </a:r>
            <a:r>
              <a:rPr lang="en-US" sz="2000" dirty="0" smtClean="0"/>
              <a:t> is the instruction set architecture for a simple virtual software machine. The instruction set architecture is based on a </a:t>
            </a:r>
            <a:r>
              <a:rPr lang="en-US" sz="2000" b="1" dirty="0" smtClean="0">
                <a:solidFill>
                  <a:srgbClr val="FF0000"/>
                </a:solidFill>
              </a:rPr>
              <a:t>stack</a:t>
            </a:r>
            <a:r>
              <a:rPr lang="en-US" sz="2000" dirty="0" smtClean="0"/>
              <a:t> with </a:t>
            </a:r>
            <a:r>
              <a:rPr lang="en-US" sz="2000" b="1" dirty="0" smtClean="0">
                <a:solidFill>
                  <a:srgbClr val="FF0000"/>
                </a:solidFill>
              </a:rPr>
              <a:t>activation records</a:t>
            </a:r>
            <a:r>
              <a:rPr lang="en-US" sz="2000" dirty="0" smtClean="0"/>
              <a:t>.  It was implemented in the 70s as the target architecture for Pascal compilers.  Execution was </a:t>
            </a:r>
            <a:r>
              <a:rPr lang="en-US" sz="2000" smtClean="0"/>
              <a:t>by interpretation.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 bwMode="auto">
          <a:xfrm>
            <a:off x="3840055" y="2133600"/>
            <a:ext cx="1212191" cy="7078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2133600"/>
            <a:ext cx="2432744" cy="7078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02356" y="2133600"/>
            <a:ext cx="2233497" cy="6715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12860</TotalTime>
  <Words>509</Words>
  <Application>Microsoft Office PowerPoint</Application>
  <PresentationFormat>On-screen Show (4:3)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 New Roman</vt:lpstr>
      <vt:lpstr>Verdana</vt:lpstr>
      <vt:lpstr>Default Design</vt:lpstr>
      <vt:lpstr>Lecture 0: Systems Software</vt:lpstr>
      <vt:lpstr>Course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Project</vt:lpstr>
      <vt:lpstr>Modules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330</cp:revision>
  <cp:lastPrinted>2010-01-12T16:52:57Z</cp:lastPrinted>
  <dcterms:created xsi:type="dcterms:W3CDTF">2010-01-12T16:06:39Z</dcterms:created>
  <dcterms:modified xsi:type="dcterms:W3CDTF">2016-08-24T16:48:24Z</dcterms:modified>
</cp:coreProperties>
</file>