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3"/>
  </p:notesMasterIdLst>
  <p:sldIdLst>
    <p:sldId id="256" r:id="rId2"/>
    <p:sldId id="258" r:id="rId3"/>
    <p:sldId id="264" r:id="rId4"/>
    <p:sldId id="260" r:id="rId5"/>
    <p:sldId id="300" r:id="rId6"/>
    <p:sldId id="259" r:id="rId7"/>
    <p:sldId id="261" r:id="rId8"/>
    <p:sldId id="262" r:id="rId9"/>
    <p:sldId id="263" r:id="rId10"/>
    <p:sldId id="299" r:id="rId11"/>
    <p:sldId id="265" r:id="rId12"/>
    <p:sldId id="266" r:id="rId13"/>
    <p:sldId id="298" r:id="rId14"/>
    <p:sldId id="268" r:id="rId15"/>
    <p:sldId id="278" r:id="rId16"/>
    <p:sldId id="297" r:id="rId17"/>
    <p:sldId id="301" r:id="rId18"/>
    <p:sldId id="272" r:id="rId19"/>
    <p:sldId id="273" r:id="rId20"/>
    <p:sldId id="274" r:id="rId21"/>
    <p:sldId id="267" r:id="rId22"/>
    <p:sldId id="275" r:id="rId23"/>
    <p:sldId id="276" r:id="rId24"/>
    <p:sldId id="277" r:id="rId25"/>
    <p:sldId id="279" r:id="rId26"/>
    <p:sldId id="280" r:id="rId27"/>
    <p:sldId id="281" r:id="rId28"/>
    <p:sldId id="282" r:id="rId29"/>
    <p:sldId id="283" r:id="rId30"/>
    <p:sldId id="284" r:id="rId31"/>
    <p:sldId id="285" r:id="rId32"/>
    <p:sldId id="286" r:id="rId33"/>
    <p:sldId id="287" r:id="rId34"/>
    <p:sldId id="289" r:id="rId35"/>
    <p:sldId id="290" r:id="rId36"/>
    <p:sldId id="291" r:id="rId37"/>
    <p:sldId id="292" r:id="rId38"/>
    <p:sldId id="293" r:id="rId39"/>
    <p:sldId id="294" r:id="rId40"/>
    <p:sldId id="295" r:id="rId41"/>
    <p:sldId id="296" r:id="rId42"/>
  </p:sldIdLst>
  <p:sldSz cx="9144000" cy="6858000" type="screen4x3"/>
  <p:notesSz cx="6858000" cy="9199563"/>
  <p:defaultTextStyle>
    <a:defPPr>
      <a:defRPr lang="en-GB"/>
    </a:defPPr>
    <a:lvl1pPr algn="l" defTabSz="457200" rtl="0" fontAlgn="base">
      <a:spcBef>
        <a:spcPct val="0"/>
      </a:spcBef>
      <a:spcAft>
        <a:spcPct val="0"/>
      </a:spcAft>
      <a:buClr>
        <a:srgbClr val="000000"/>
      </a:buClr>
      <a:buSzPct val="100000"/>
      <a:buFont typeface="Times New Roman" pitchFamily="-105" charset="0"/>
      <a:defRPr kern="1200">
        <a:solidFill>
          <a:schemeClr val="bg1"/>
        </a:solidFill>
        <a:latin typeface="Arial" charset="0"/>
        <a:ea typeface="Lucida Sans Unicode" pitchFamily="-105" charset="-52"/>
        <a:cs typeface="Lucida Sans Unicode" pitchFamily="-105" charset="-52"/>
      </a:defRPr>
    </a:lvl1pPr>
    <a:lvl2pPr marL="742950" indent="-285750" algn="l" defTabSz="457200" rtl="0" fontAlgn="base">
      <a:spcBef>
        <a:spcPct val="0"/>
      </a:spcBef>
      <a:spcAft>
        <a:spcPct val="0"/>
      </a:spcAft>
      <a:buClr>
        <a:srgbClr val="000000"/>
      </a:buClr>
      <a:buSzPct val="100000"/>
      <a:buFont typeface="Times New Roman" pitchFamily="-105" charset="0"/>
      <a:defRPr kern="1200">
        <a:solidFill>
          <a:schemeClr val="bg1"/>
        </a:solidFill>
        <a:latin typeface="Arial" charset="0"/>
        <a:ea typeface="Lucida Sans Unicode" pitchFamily="-105" charset="-52"/>
        <a:cs typeface="Lucida Sans Unicode" pitchFamily="-105" charset="-52"/>
      </a:defRPr>
    </a:lvl2pPr>
    <a:lvl3pPr marL="1143000" indent="-228600" algn="l" defTabSz="457200" rtl="0" fontAlgn="base">
      <a:spcBef>
        <a:spcPct val="0"/>
      </a:spcBef>
      <a:spcAft>
        <a:spcPct val="0"/>
      </a:spcAft>
      <a:buClr>
        <a:srgbClr val="000000"/>
      </a:buClr>
      <a:buSzPct val="100000"/>
      <a:buFont typeface="Times New Roman" pitchFamily="-105" charset="0"/>
      <a:defRPr kern="1200">
        <a:solidFill>
          <a:schemeClr val="bg1"/>
        </a:solidFill>
        <a:latin typeface="Arial" charset="0"/>
        <a:ea typeface="Lucida Sans Unicode" pitchFamily="-105" charset="-52"/>
        <a:cs typeface="Lucida Sans Unicode" pitchFamily="-105" charset="-52"/>
      </a:defRPr>
    </a:lvl3pPr>
    <a:lvl4pPr marL="1600200" indent="-228600" algn="l" defTabSz="457200" rtl="0" fontAlgn="base">
      <a:spcBef>
        <a:spcPct val="0"/>
      </a:spcBef>
      <a:spcAft>
        <a:spcPct val="0"/>
      </a:spcAft>
      <a:buClr>
        <a:srgbClr val="000000"/>
      </a:buClr>
      <a:buSzPct val="100000"/>
      <a:buFont typeface="Times New Roman" pitchFamily="-105" charset="0"/>
      <a:defRPr kern="1200">
        <a:solidFill>
          <a:schemeClr val="bg1"/>
        </a:solidFill>
        <a:latin typeface="Arial" charset="0"/>
        <a:ea typeface="Lucida Sans Unicode" pitchFamily="-105" charset="-52"/>
        <a:cs typeface="Lucida Sans Unicode" pitchFamily="-105" charset="-52"/>
      </a:defRPr>
    </a:lvl4pPr>
    <a:lvl5pPr marL="2057400" indent="-228600" algn="l" defTabSz="457200" rtl="0" fontAlgn="base">
      <a:spcBef>
        <a:spcPct val="0"/>
      </a:spcBef>
      <a:spcAft>
        <a:spcPct val="0"/>
      </a:spcAft>
      <a:buClr>
        <a:srgbClr val="000000"/>
      </a:buClr>
      <a:buSzPct val="100000"/>
      <a:buFont typeface="Times New Roman" pitchFamily="-105" charset="0"/>
      <a:defRPr kern="1200">
        <a:solidFill>
          <a:schemeClr val="bg1"/>
        </a:solidFill>
        <a:latin typeface="Arial" charset="0"/>
        <a:ea typeface="Lucida Sans Unicode" pitchFamily="-105" charset="-52"/>
        <a:cs typeface="Lucida Sans Unicode" pitchFamily="-105" charset="-52"/>
      </a:defRPr>
    </a:lvl5pPr>
    <a:lvl6pPr marL="2286000" algn="l" defTabSz="914400" rtl="0" eaLnBrk="1" latinLnBrk="0" hangingPunct="1">
      <a:defRPr kern="1200">
        <a:solidFill>
          <a:schemeClr val="bg1"/>
        </a:solidFill>
        <a:latin typeface="Arial" charset="0"/>
        <a:ea typeface="Lucida Sans Unicode" pitchFamily="-105" charset="-52"/>
        <a:cs typeface="Lucida Sans Unicode" pitchFamily="-105" charset="-52"/>
      </a:defRPr>
    </a:lvl6pPr>
    <a:lvl7pPr marL="2743200" algn="l" defTabSz="914400" rtl="0" eaLnBrk="1" latinLnBrk="0" hangingPunct="1">
      <a:defRPr kern="1200">
        <a:solidFill>
          <a:schemeClr val="bg1"/>
        </a:solidFill>
        <a:latin typeface="Arial" charset="0"/>
        <a:ea typeface="Lucida Sans Unicode" pitchFamily="-105" charset="-52"/>
        <a:cs typeface="Lucida Sans Unicode" pitchFamily="-105" charset="-52"/>
      </a:defRPr>
    </a:lvl7pPr>
    <a:lvl8pPr marL="3200400" algn="l" defTabSz="914400" rtl="0" eaLnBrk="1" latinLnBrk="0" hangingPunct="1">
      <a:defRPr kern="1200">
        <a:solidFill>
          <a:schemeClr val="bg1"/>
        </a:solidFill>
        <a:latin typeface="Arial" charset="0"/>
        <a:ea typeface="Lucida Sans Unicode" pitchFamily="-105" charset="-52"/>
        <a:cs typeface="Lucida Sans Unicode" pitchFamily="-105" charset="-52"/>
      </a:defRPr>
    </a:lvl8pPr>
    <a:lvl9pPr marL="3657600" algn="l" defTabSz="914400" rtl="0" eaLnBrk="1" latinLnBrk="0" hangingPunct="1">
      <a:defRPr kern="1200">
        <a:solidFill>
          <a:schemeClr val="bg1"/>
        </a:solidFill>
        <a:latin typeface="Arial" charset="0"/>
        <a:ea typeface="Lucida Sans Unicode" pitchFamily="-105" charset="-52"/>
        <a:cs typeface="Lucida Sans Unicode" pitchFamily="-105" charset="-5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06" autoAdjust="0"/>
  </p:normalViewPr>
  <p:slideViewPr>
    <p:cSldViewPr>
      <p:cViewPr varScale="1">
        <p:scale>
          <a:sx n="95" d="100"/>
          <a:sy n="95" d="100"/>
        </p:scale>
        <p:origin x="1458"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99563"/>
          </a:xfrm>
          <a:prstGeom prst="roundRect">
            <a:avLst>
              <a:gd name="adj" fmla="val 23"/>
            </a:avLst>
          </a:prstGeom>
          <a:solidFill>
            <a:srgbClr val="FFFFFF"/>
          </a:solidFill>
          <a:ln w="9360">
            <a:noFill/>
            <a:miter lim="800000"/>
            <a:headEnd/>
            <a:tailEnd/>
          </a:ln>
          <a:effectLst/>
        </p:spPr>
        <p:txBody>
          <a:bodyPr wrap="none" anchor="ctr"/>
          <a:lstStyle/>
          <a:p>
            <a:endParaRPr lang="en-US"/>
          </a:p>
        </p:txBody>
      </p:sp>
      <p:sp>
        <p:nvSpPr>
          <p:cNvPr id="2050" name="AutoShape 2"/>
          <p:cNvSpPr>
            <a:spLocks noChangeArrowheads="1"/>
          </p:cNvSpPr>
          <p:nvPr/>
        </p:nvSpPr>
        <p:spPr bwMode="auto">
          <a:xfrm>
            <a:off x="0" y="0"/>
            <a:ext cx="6858000" cy="9199563"/>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2051" name="AutoShape 3"/>
          <p:cNvSpPr>
            <a:spLocks noChangeArrowheads="1"/>
          </p:cNvSpPr>
          <p:nvPr/>
        </p:nvSpPr>
        <p:spPr bwMode="auto">
          <a:xfrm>
            <a:off x="0" y="0"/>
            <a:ext cx="6858000" cy="9199563"/>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2052" name="AutoShape 4"/>
          <p:cNvSpPr>
            <a:spLocks noChangeArrowheads="1"/>
          </p:cNvSpPr>
          <p:nvPr/>
        </p:nvSpPr>
        <p:spPr bwMode="auto">
          <a:xfrm>
            <a:off x="0" y="0"/>
            <a:ext cx="6858000" cy="9199563"/>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2053" name="Text Box 5"/>
          <p:cNvSpPr txBox="1">
            <a:spLocks noChangeArrowheads="1"/>
          </p:cNvSpPr>
          <p:nvPr/>
        </p:nvSpPr>
        <p:spPr bwMode="auto">
          <a:xfrm>
            <a:off x="0" y="0"/>
            <a:ext cx="2971800" cy="460375"/>
          </a:xfrm>
          <a:prstGeom prst="rect">
            <a:avLst/>
          </a:prstGeom>
          <a:noFill/>
          <a:ln w="9525">
            <a:noFill/>
            <a:round/>
            <a:headEnd/>
            <a:tailEnd/>
          </a:ln>
          <a:effectLst/>
        </p:spPr>
        <p:txBody>
          <a:bodyPr wrap="none" anchor="ctr"/>
          <a:lstStyle/>
          <a:p>
            <a:endParaRPr lang="en-US"/>
          </a:p>
        </p:txBody>
      </p:sp>
      <p:sp>
        <p:nvSpPr>
          <p:cNvPr id="2054" name="Text Box 6"/>
          <p:cNvSpPr txBox="1">
            <a:spLocks noChangeArrowheads="1"/>
          </p:cNvSpPr>
          <p:nvPr/>
        </p:nvSpPr>
        <p:spPr bwMode="auto">
          <a:xfrm>
            <a:off x="3886200" y="0"/>
            <a:ext cx="2971800" cy="460375"/>
          </a:xfrm>
          <a:prstGeom prst="rect">
            <a:avLst/>
          </a:prstGeom>
          <a:noFill/>
          <a:ln w="9525">
            <a:noFill/>
            <a:round/>
            <a:headEnd/>
            <a:tailEnd/>
          </a:ln>
          <a:effectLst/>
        </p:spPr>
        <p:txBody>
          <a:bodyPr wrap="none" anchor="ctr"/>
          <a:lstStyle/>
          <a:p>
            <a:endParaRPr lang="en-US"/>
          </a:p>
        </p:txBody>
      </p:sp>
      <p:sp>
        <p:nvSpPr>
          <p:cNvPr id="13320" name="Rectangle 7"/>
          <p:cNvSpPr>
            <a:spLocks noGrp="1" noRot="1" noChangeAspect="1" noChangeArrowheads="1"/>
          </p:cNvSpPr>
          <p:nvPr>
            <p:ph type="sldImg"/>
          </p:nvPr>
        </p:nvSpPr>
        <p:spPr bwMode="auto">
          <a:xfrm>
            <a:off x="1122363" y="692150"/>
            <a:ext cx="4605337" cy="3454400"/>
          </a:xfrm>
          <a:prstGeom prst="rect">
            <a:avLst/>
          </a:prstGeom>
          <a:noFill/>
          <a:ln w="9360">
            <a:solidFill>
              <a:srgbClr val="000000"/>
            </a:solidFill>
            <a:miter lim="800000"/>
            <a:headEnd/>
            <a:tailEnd/>
          </a:ln>
        </p:spPr>
      </p:sp>
      <p:sp>
        <p:nvSpPr>
          <p:cNvPr id="2056" name="Rectangle 8"/>
          <p:cNvSpPr>
            <a:spLocks noGrp="1" noChangeArrowheads="1"/>
          </p:cNvSpPr>
          <p:nvPr>
            <p:ph type="body"/>
          </p:nvPr>
        </p:nvSpPr>
        <p:spPr bwMode="auto">
          <a:xfrm>
            <a:off x="912813" y="4383088"/>
            <a:ext cx="5026025" cy="4148137"/>
          </a:xfrm>
          <a:prstGeom prst="rect">
            <a:avLst/>
          </a:prstGeom>
          <a:noFill/>
          <a:ln w="9525">
            <a:noFill/>
            <a:round/>
            <a:headEnd/>
            <a:tailEnd/>
          </a:ln>
          <a:effectLst/>
        </p:spPr>
        <p:txBody>
          <a:bodyPr vert="horz" wrap="square" lIns="91800" tIns="46080" rIns="91800" bIns="46080" numCol="1" anchor="t" anchorCtr="0" compatLnSpc="1">
            <a:prstTxWarp prst="textNoShape">
              <a:avLst/>
            </a:prstTxWarp>
          </a:bodyPr>
          <a:lstStyle/>
          <a:p>
            <a:pPr lvl="0"/>
            <a:endParaRPr lang="en-US" smtClean="0"/>
          </a:p>
        </p:txBody>
      </p:sp>
      <p:sp>
        <p:nvSpPr>
          <p:cNvPr id="2057" name="Text Box 9"/>
          <p:cNvSpPr txBox="1">
            <a:spLocks noChangeArrowheads="1"/>
          </p:cNvSpPr>
          <p:nvPr/>
        </p:nvSpPr>
        <p:spPr bwMode="auto">
          <a:xfrm>
            <a:off x="0" y="8766175"/>
            <a:ext cx="2971800" cy="460375"/>
          </a:xfrm>
          <a:prstGeom prst="rect">
            <a:avLst/>
          </a:prstGeom>
          <a:noFill/>
          <a:ln w="9525">
            <a:noFill/>
            <a:round/>
            <a:headEnd/>
            <a:tailEnd/>
          </a:ln>
          <a:effectLst/>
        </p:spPr>
        <p:txBody>
          <a:bodyPr wrap="none" anchor="ctr"/>
          <a:lstStyle/>
          <a:p>
            <a:endParaRPr lang="en-US"/>
          </a:p>
        </p:txBody>
      </p:sp>
      <p:sp>
        <p:nvSpPr>
          <p:cNvPr id="2058" name="Rectangle 10"/>
          <p:cNvSpPr>
            <a:spLocks noGrp="1" noChangeArrowheads="1"/>
          </p:cNvSpPr>
          <p:nvPr>
            <p:ph type="sldNum"/>
          </p:nvPr>
        </p:nvSpPr>
        <p:spPr bwMode="auto">
          <a:xfrm>
            <a:off x="3886200" y="8766175"/>
            <a:ext cx="2965450" cy="454025"/>
          </a:xfrm>
          <a:prstGeom prst="rect">
            <a:avLst/>
          </a:prstGeom>
          <a:noFill/>
          <a:ln w="9525">
            <a:noFill/>
            <a:round/>
            <a:headEnd/>
            <a:tailEnd/>
          </a:ln>
          <a:effectLst/>
        </p:spPr>
        <p:txBody>
          <a:bodyPr vert="horz" wrap="square" lIns="91800" tIns="46080" rIns="91800" bIns="46080" numCol="1" anchor="b"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05" charset="0"/>
              </a:defRPr>
            </a:lvl1pPr>
          </a:lstStyle>
          <a:p>
            <a:fld id="{6A22D0E6-9081-491D-A97D-1A74CEE34655}" type="slidenum">
              <a:rPr lang="en-US"/>
              <a:pPr/>
              <a:t>‹#›</a:t>
            </a:fld>
            <a:endParaRPr lang="en-US"/>
          </a:p>
        </p:txBody>
      </p:sp>
    </p:spTree>
    <p:extLst>
      <p:ext uri="{BB962C8B-B14F-4D97-AF65-F5344CB8AC3E}">
        <p14:creationId xmlns:p14="http://schemas.microsoft.com/office/powerpoint/2010/main" val="355148601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05" charset="0"/>
      <a:defRPr sz="1200" kern="1200">
        <a:solidFill>
          <a:srgbClr val="000000"/>
        </a:solidFill>
        <a:latin typeface="Times New Roman" pitchFamily="-105" charset="0"/>
        <a:ea typeface="ＭＳ Ｐゴシック" pitchFamily="-105" charset="-128"/>
        <a:cs typeface="ＭＳ Ｐゴシック" pitchFamily="-105" charset="-128"/>
      </a:defRPr>
    </a:lvl1pPr>
    <a:lvl2pPr marL="37931725" indent="-37474525" algn="l" defTabSz="457200" rtl="0" eaLnBrk="0" fontAlgn="base" hangingPunct="0">
      <a:spcBef>
        <a:spcPct val="30000"/>
      </a:spcBef>
      <a:spcAft>
        <a:spcPct val="0"/>
      </a:spcAft>
      <a:buClr>
        <a:srgbClr val="000000"/>
      </a:buClr>
      <a:buSzPct val="100000"/>
      <a:buFont typeface="Times New Roman" pitchFamily="-105" charset="0"/>
      <a:defRPr sz="1200" kern="1200">
        <a:solidFill>
          <a:srgbClr val="000000"/>
        </a:solidFill>
        <a:latin typeface="Times New Roman" pitchFamily="-105" charset="0"/>
        <a:ea typeface="ＭＳ Ｐゴシック" pitchFamily="-105"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05" charset="0"/>
      <a:defRPr sz="1200" kern="1200">
        <a:solidFill>
          <a:srgbClr val="000000"/>
        </a:solidFill>
        <a:latin typeface="Times New Roman" pitchFamily="-105" charset="0"/>
        <a:ea typeface="ＭＳ Ｐゴシック" pitchFamily="-105"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05" charset="0"/>
      <a:defRPr sz="1200" kern="1200">
        <a:solidFill>
          <a:srgbClr val="000000"/>
        </a:solidFill>
        <a:latin typeface="Times New Roman" pitchFamily="-105" charset="0"/>
        <a:ea typeface="ＭＳ Ｐゴシック" pitchFamily="-105"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05" charset="0"/>
      <a:defRPr sz="1200" kern="1200">
        <a:solidFill>
          <a:srgbClr val="000000"/>
        </a:solidFill>
        <a:latin typeface="Times New Roman"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0"/>
          <p:cNvSpPr>
            <a:spLocks noGrp="1" noChangeArrowheads="1"/>
          </p:cNvSpPr>
          <p:nvPr>
            <p:ph type="sldNum" sz="quarter"/>
          </p:nvPr>
        </p:nvSpPr>
        <p:spPr>
          <a:noFill/>
        </p:spPr>
        <p:txBody>
          <a:bodyPr/>
          <a:lstStyle/>
          <a:p>
            <a:fld id="{37EFC7D4-091C-47D1-84EE-1E0DCBF51C4E}" type="slidenum">
              <a:rPr lang="en-US"/>
              <a:pPr/>
              <a:t>1</a:t>
            </a:fld>
            <a:endParaRPr lang="en-US"/>
          </a:p>
        </p:txBody>
      </p:sp>
      <p:sp>
        <p:nvSpPr>
          <p:cNvPr id="15363" name="Text Box 1"/>
          <p:cNvSpPr txBox="1">
            <a:spLocks noChangeArrowheads="1"/>
          </p:cNvSpPr>
          <p:nvPr/>
        </p:nvSpPr>
        <p:spPr bwMode="auto">
          <a:xfrm>
            <a:off x="3886200" y="8767763"/>
            <a:ext cx="2971800" cy="460375"/>
          </a:xfrm>
          <a:prstGeom prst="rect">
            <a:avLst/>
          </a:prstGeom>
          <a:noFill/>
          <a:ln w="9525">
            <a:noFill/>
            <a:round/>
            <a:headEnd/>
            <a:tailEnd/>
          </a:ln>
        </p:spPr>
        <p:txBody>
          <a:bodyPr lIns="91800" tIns="46080" rIns="91800" bIns="4608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25FD63A-E89E-4AC6-8337-3214A566A414}" type="slidenum">
              <a:rPr lang="en-US" sz="1200">
                <a:solidFill>
                  <a:srgbClr val="000000"/>
                </a:solidFill>
                <a:latin typeface="Times New Roman" pitchFamily="-105"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US" sz="1200">
              <a:solidFill>
                <a:srgbClr val="000000"/>
              </a:solidFill>
              <a:latin typeface="Times New Roman" pitchFamily="-105" charset="0"/>
            </a:endParaRPr>
          </a:p>
        </p:txBody>
      </p:sp>
      <p:sp>
        <p:nvSpPr>
          <p:cNvPr id="15364" name="Text Box 2"/>
          <p:cNvSpPr txBox="1">
            <a:spLocks noChangeArrowheads="1"/>
          </p:cNvSpPr>
          <p:nvPr/>
        </p:nvSpPr>
        <p:spPr bwMode="auto">
          <a:xfrm>
            <a:off x="1122363" y="692150"/>
            <a:ext cx="4613275"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5365" name="Text Box 3"/>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1314422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0"/>
          <p:cNvSpPr>
            <a:spLocks noGrp="1" noChangeArrowheads="1"/>
          </p:cNvSpPr>
          <p:nvPr>
            <p:ph type="sldNum" sz="quarter"/>
          </p:nvPr>
        </p:nvSpPr>
        <p:spPr>
          <a:noFill/>
        </p:spPr>
        <p:txBody>
          <a:bodyPr/>
          <a:lstStyle/>
          <a:p>
            <a:fld id="{2970EEA6-C894-4B27-A6F1-6CCA500D56F3}" type="slidenum">
              <a:rPr lang="en-US"/>
              <a:pPr/>
              <a:t>10</a:t>
            </a:fld>
            <a:endParaRPr lang="en-US"/>
          </a:p>
        </p:txBody>
      </p:sp>
      <p:sp>
        <p:nvSpPr>
          <p:cNvPr id="31747"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1748"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973413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0"/>
          <p:cNvSpPr>
            <a:spLocks noGrp="1" noChangeArrowheads="1"/>
          </p:cNvSpPr>
          <p:nvPr>
            <p:ph type="sldNum" sz="quarter"/>
          </p:nvPr>
        </p:nvSpPr>
        <p:spPr>
          <a:noFill/>
        </p:spPr>
        <p:txBody>
          <a:bodyPr/>
          <a:lstStyle/>
          <a:p>
            <a:fld id="{B20E0844-F529-4678-8309-819BE8AE7894}" type="slidenum">
              <a:rPr lang="en-US"/>
              <a:pPr/>
              <a:t>11</a:t>
            </a:fld>
            <a:endParaRPr lang="en-US"/>
          </a:p>
        </p:txBody>
      </p:sp>
      <p:sp>
        <p:nvSpPr>
          <p:cNvPr id="33795"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3796"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2024052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0"/>
          <p:cNvSpPr>
            <a:spLocks noGrp="1" noChangeArrowheads="1"/>
          </p:cNvSpPr>
          <p:nvPr>
            <p:ph type="sldNum" sz="quarter"/>
          </p:nvPr>
        </p:nvSpPr>
        <p:spPr>
          <a:noFill/>
        </p:spPr>
        <p:txBody>
          <a:bodyPr/>
          <a:lstStyle/>
          <a:p>
            <a:fld id="{653FFF7B-B3B3-4A8A-8D84-C2B4B27DA785}" type="slidenum">
              <a:rPr lang="en-US"/>
              <a:pPr/>
              <a:t>12</a:t>
            </a:fld>
            <a:endParaRPr lang="en-US"/>
          </a:p>
        </p:txBody>
      </p:sp>
      <p:sp>
        <p:nvSpPr>
          <p:cNvPr id="35843"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5844"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2280434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0"/>
          <p:cNvSpPr>
            <a:spLocks noGrp="1" noChangeArrowheads="1"/>
          </p:cNvSpPr>
          <p:nvPr>
            <p:ph type="sldNum" sz="quarter"/>
          </p:nvPr>
        </p:nvSpPr>
        <p:spPr>
          <a:noFill/>
        </p:spPr>
        <p:txBody>
          <a:bodyPr/>
          <a:lstStyle/>
          <a:p>
            <a:fld id="{B3A4E24B-FE18-48F5-A0A2-BE994A1A0BBA}" type="slidenum">
              <a:rPr lang="en-US"/>
              <a:pPr/>
              <a:t>13</a:t>
            </a:fld>
            <a:endParaRPr lang="en-US"/>
          </a:p>
        </p:txBody>
      </p:sp>
      <p:sp>
        <p:nvSpPr>
          <p:cNvPr id="39939" name="Text Box 2"/>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9940" name="Text Box 3"/>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2749333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0"/>
          <p:cNvSpPr>
            <a:spLocks noGrp="1" noChangeArrowheads="1"/>
          </p:cNvSpPr>
          <p:nvPr>
            <p:ph type="sldNum" sz="quarter"/>
          </p:nvPr>
        </p:nvSpPr>
        <p:spPr>
          <a:noFill/>
        </p:spPr>
        <p:txBody>
          <a:bodyPr/>
          <a:lstStyle/>
          <a:p>
            <a:fld id="{987B4AEB-5FBA-48A9-9285-73261CDCC8DA}" type="slidenum">
              <a:rPr lang="en-US"/>
              <a:pPr/>
              <a:t>14</a:t>
            </a:fld>
            <a:endParaRPr lang="en-US"/>
          </a:p>
        </p:txBody>
      </p:sp>
      <p:sp>
        <p:nvSpPr>
          <p:cNvPr id="41987"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41988"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3126150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0"/>
          <p:cNvSpPr>
            <a:spLocks noGrp="1" noChangeArrowheads="1"/>
          </p:cNvSpPr>
          <p:nvPr>
            <p:ph type="sldNum" sz="quarter"/>
          </p:nvPr>
        </p:nvSpPr>
        <p:spPr>
          <a:noFill/>
        </p:spPr>
        <p:txBody>
          <a:bodyPr/>
          <a:lstStyle/>
          <a:p>
            <a:fld id="{675765EE-5D23-4FFA-81CE-97B24EF8A3E5}" type="slidenum">
              <a:rPr lang="en-US"/>
              <a:pPr/>
              <a:t>15</a:t>
            </a:fld>
            <a:endParaRPr lang="en-US"/>
          </a:p>
        </p:txBody>
      </p:sp>
      <p:sp>
        <p:nvSpPr>
          <p:cNvPr id="62467"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62468"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609680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0"/>
          <p:cNvSpPr>
            <a:spLocks noGrp="1" noChangeArrowheads="1"/>
          </p:cNvSpPr>
          <p:nvPr>
            <p:ph type="sldNum" sz="quarter"/>
          </p:nvPr>
        </p:nvSpPr>
        <p:spPr>
          <a:noFill/>
        </p:spPr>
        <p:txBody>
          <a:bodyPr/>
          <a:lstStyle/>
          <a:p>
            <a:fld id="{73D268ED-5D30-4EF3-95D0-F945FB2A38AF}" type="slidenum">
              <a:rPr lang="en-US"/>
              <a:pPr/>
              <a:t>16</a:t>
            </a:fld>
            <a:endParaRPr lang="en-US"/>
          </a:p>
        </p:txBody>
      </p:sp>
      <p:sp>
        <p:nvSpPr>
          <p:cNvPr id="46083" name="Text Box 2"/>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46084" name="Text Box 3"/>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1460148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0"/>
          <p:cNvSpPr>
            <a:spLocks noGrp="1" noChangeArrowheads="1"/>
          </p:cNvSpPr>
          <p:nvPr>
            <p:ph type="sldNum" sz="quarter"/>
          </p:nvPr>
        </p:nvSpPr>
        <p:spPr>
          <a:noFill/>
        </p:spPr>
        <p:txBody>
          <a:bodyPr/>
          <a:lstStyle/>
          <a:p>
            <a:fld id="{00EA9D3C-BC9F-424F-B6FD-3561854D9318}" type="slidenum">
              <a:rPr lang="en-US"/>
              <a:pPr/>
              <a:t>18</a:t>
            </a:fld>
            <a:endParaRPr lang="en-US"/>
          </a:p>
        </p:txBody>
      </p:sp>
      <p:sp>
        <p:nvSpPr>
          <p:cNvPr id="50179"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0180"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3399065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0"/>
          <p:cNvSpPr>
            <a:spLocks noGrp="1" noChangeArrowheads="1"/>
          </p:cNvSpPr>
          <p:nvPr>
            <p:ph type="sldNum" sz="quarter"/>
          </p:nvPr>
        </p:nvSpPr>
        <p:spPr>
          <a:noFill/>
        </p:spPr>
        <p:txBody>
          <a:bodyPr/>
          <a:lstStyle/>
          <a:p>
            <a:fld id="{03D9D4EA-2ECC-4880-985F-28E8A603F6BD}" type="slidenum">
              <a:rPr lang="en-US"/>
              <a:pPr/>
              <a:t>19</a:t>
            </a:fld>
            <a:endParaRPr lang="en-US"/>
          </a:p>
        </p:txBody>
      </p:sp>
      <p:sp>
        <p:nvSpPr>
          <p:cNvPr id="52227"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2228"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2051645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0"/>
          <p:cNvSpPr>
            <a:spLocks noGrp="1" noChangeArrowheads="1"/>
          </p:cNvSpPr>
          <p:nvPr>
            <p:ph type="sldNum" sz="quarter"/>
          </p:nvPr>
        </p:nvSpPr>
        <p:spPr>
          <a:noFill/>
        </p:spPr>
        <p:txBody>
          <a:bodyPr/>
          <a:lstStyle/>
          <a:p>
            <a:fld id="{0DCEFDD3-F3E3-43ED-AE9C-F1C6F3119998}" type="slidenum">
              <a:rPr lang="en-US"/>
              <a:pPr/>
              <a:t>20</a:t>
            </a:fld>
            <a:endParaRPr lang="en-US"/>
          </a:p>
        </p:txBody>
      </p:sp>
      <p:sp>
        <p:nvSpPr>
          <p:cNvPr id="54275"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4276"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147149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0"/>
          <p:cNvSpPr>
            <a:spLocks noGrp="1" noChangeArrowheads="1"/>
          </p:cNvSpPr>
          <p:nvPr>
            <p:ph type="sldNum" sz="quarter"/>
          </p:nvPr>
        </p:nvSpPr>
        <p:spPr>
          <a:noFill/>
        </p:spPr>
        <p:txBody>
          <a:bodyPr/>
          <a:lstStyle/>
          <a:p>
            <a:fld id="{0CECFFCE-29C3-4C56-95D6-9F4B15436520}" type="slidenum">
              <a:rPr lang="en-US"/>
              <a:pPr/>
              <a:t>2</a:t>
            </a:fld>
            <a:endParaRPr lang="en-US"/>
          </a:p>
        </p:txBody>
      </p:sp>
      <p:sp>
        <p:nvSpPr>
          <p:cNvPr id="19459" name="Text Box 1"/>
          <p:cNvSpPr txBox="1">
            <a:spLocks noChangeArrowheads="1"/>
          </p:cNvSpPr>
          <p:nvPr/>
        </p:nvSpPr>
        <p:spPr bwMode="auto">
          <a:xfrm>
            <a:off x="3886200" y="8767763"/>
            <a:ext cx="2971800" cy="460375"/>
          </a:xfrm>
          <a:prstGeom prst="rect">
            <a:avLst/>
          </a:prstGeom>
          <a:noFill/>
          <a:ln w="9525">
            <a:noFill/>
            <a:round/>
            <a:headEnd/>
            <a:tailEnd/>
          </a:ln>
        </p:spPr>
        <p:txBody>
          <a:bodyPr lIns="91800" tIns="46080" rIns="91800" bIns="4608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115A4B2-0727-4AFE-88FA-0D081270BD91}" type="slidenum">
              <a:rPr lang="en-US" sz="1200">
                <a:solidFill>
                  <a:srgbClr val="000000"/>
                </a:solidFill>
                <a:latin typeface="Times New Roman" pitchFamily="-105"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US" sz="1200">
              <a:solidFill>
                <a:srgbClr val="000000"/>
              </a:solidFill>
              <a:latin typeface="Times New Roman" pitchFamily="-105" charset="0"/>
            </a:endParaRPr>
          </a:p>
        </p:txBody>
      </p:sp>
      <p:sp>
        <p:nvSpPr>
          <p:cNvPr id="19460" name="Text Box 2"/>
          <p:cNvSpPr txBox="1">
            <a:spLocks noChangeArrowheads="1"/>
          </p:cNvSpPr>
          <p:nvPr/>
        </p:nvSpPr>
        <p:spPr bwMode="auto">
          <a:xfrm>
            <a:off x="1122363" y="692150"/>
            <a:ext cx="4613275"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9461" name="Text Box 3"/>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2025364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0"/>
          <p:cNvSpPr>
            <a:spLocks noGrp="1" noChangeArrowheads="1"/>
          </p:cNvSpPr>
          <p:nvPr>
            <p:ph type="sldNum" sz="quarter"/>
          </p:nvPr>
        </p:nvSpPr>
        <p:spPr>
          <a:noFill/>
        </p:spPr>
        <p:txBody>
          <a:bodyPr/>
          <a:lstStyle/>
          <a:p>
            <a:fld id="{807F78B2-4884-442F-969E-F9B71F174388}" type="slidenum">
              <a:rPr lang="en-US"/>
              <a:pPr/>
              <a:t>21</a:t>
            </a:fld>
            <a:endParaRPr lang="en-US"/>
          </a:p>
        </p:txBody>
      </p:sp>
      <p:sp>
        <p:nvSpPr>
          <p:cNvPr id="37891"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7892"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332645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0"/>
          <p:cNvSpPr>
            <a:spLocks noGrp="1" noChangeArrowheads="1"/>
          </p:cNvSpPr>
          <p:nvPr>
            <p:ph type="sldNum" sz="quarter"/>
          </p:nvPr>
        </p:nvSpPr>
        <p:spPr>
          <a:noFill/>
        </p:spPr>
        <p:txBody>
          <a:bodyPr/>
          <a:lstStyle/>
          <a:p>
            <a:fld id="{5F9D798B-5FDA-4620-A360-DDB8FA389A4D}" type="slidenum">
              <a:rPr lang="en-US"/>
              <a:pPr/>
              <a:t>22</a:t>
            </a:fld>
            <a:endParaRPr lang="en-US"/>
          </a:p>
        </p:txBody>
      </p:sp>
      <p:sp>
        <p:nvSpPr>
          <p:cNvPr id="56323"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6324"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3185167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0"/>
          <p:cNvSpPr>
            <a:spLocks noGrp="1" noChangeArrowheads="1"/>
          </p:cNvSpPr>
          <p:nvPr>
            <p:ph type="sldNum" sz="quarter"/>
          </p:nvPr>
        </p:nvSpPr>
        <p:spPr>
          <a:noFill/>
        </p:spPr>
        <p:txBody>
          <a:bodyPr/>
          <a:lstStyle/>
          <a:p>
            <a:fld id="{5FB84C78-0CD9-4989-B770-C6868B823E52}" type="slidenum">
              <a:rPr lang="en-US"/>
              <a:pPr/>
              <a:t>23</a:t>
            </a:fld>
            <a:endParaRPr lang="en-US"/>
          </a:p>
        </p:txBody>
      </p:sp>
      <p:sp>
        <p:nvSpPr>
          <p:cNvPr id="58371"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8372"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2685142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0"/>
          <p:cNvSpPr>
            <a:spLocks noGrp="1" noChangeArrowheads="1"/>
          </p:cNvSpPr>
          <p:nvPr>
            <p:ph type="sldNum" sz="quarter"/>
          </p:nvPr>
        </p:nvSpPr>
        <p:spPr>
          <a:noFill/>
        </p:spPr>
        <p:txBody>
          <a:bodyPr/>
          <a:lstStyle/>
          <a:p>
            <a:fld id="{D2383216-8197-432C-AC58-5B230926CB5F}" type="slidenum">
              <a:rPr lang="en-US"/>
              <a:pPr/>
              <a:t>24</a:t>
            </a:fld>
            <a:endParaRPr lang="en-US"/>
          </a:p>
        </p:txBody>
      </p:sp>
      <p:sp>
        <p:nvSpPr>
          <p:cNvPr id="60419"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60420"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2344345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0"/>
          <p:cNvSpPr>
            <a:spLocks noGrp="1" noChangeArrowheads="1"/>
          </p:cNvSpPr>
          <p:nvPr>
            <p:ph type="sldNum" sz="quarter"/>
          </p:nvPr>
        </p:nvSpPr>
        <p:spPr>
          <a:noFill/>
        </p:spPr>
        <p:txBody>
          <a:bodyPr/>
          <a:lstStyle/>
          <a:p>
            <a:fld id="{14584880-E3CC-44A9-9227-FE9D664F12F9}" type="slidenum">
              <a:rPr lang="en-US"/>
              <a:pPr/>
              <a:t>25</a:t>
            </a:fld>
            <a:endParaRPr lang="en-US"/>
          </a:p>
        </p:txBody>
      </p:sp>
      <p:sp>
        <p:nvSpPr>
          <p:cNvPr id="64515"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64516"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496662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0"/>
          <p:cNvSpPr>
            <a:spLocks noGrp="1" noChangeArrowheads="1"/>
          </p:cNvSpPr>
          <p:nvPr>
            <p:ph type="sldNum" sz="quarter"/>
          </p:nvPr>
        </p:nvSpPr>
        <p:spPr>
          <a:noFill/>
        </p:spPr>
        <p:txBody>
          <a:bodyPr/>
          <a:lstStyle/>
          <a:p>
            <a:fld id="{3D5081A8-AAEE-4695-B295-035F47CDFC96}" type="slidenum">
              <a:rPr lang="en-US"/>
              <a:pPr/>
              <a:t>26</a:t>
            </a:fld>
            <a:endParaRPr lang="en-US"/>
          </a:p>
        </p:txBody>
      </p:sp>
      <p:sp>
        <p:nvSpPr>
          <p:cNvPr id="66563"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66564"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949755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0"/>
          <p:cNvSpPr>
            <a:spLocks noGrp="1" noChangeArrowheads="1"/>
          </p:cNvSpPr>
          <p:nvPr>
            <p:ph type="sldNum" sz="quarter"/>
          </p:nvPr>
        </p:nvSpPr>
        <p:spPr>
          <a:noFill/>
        </p:spPr>
        <p:txBody>
          <a:bodyPr/>
          <a:lstStyle/>
          <a:p>
            <a:fld id="{7BC1D71E-F30E-4B11-AEC5-E6C5D6D4E108}" type="slidenum">
              <a:rPr lang="en-US"/>
              <a:pPr/>
              <a:t>27</a:t>
            </a:fld>
            <a:endParaRPr lang="en-US"/>
          </a:p>
        </p:txBody>
      </p:sp>
      <p:sp>
        <p:nvSpPr>
          <p:cNvPr id="68611"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68612"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1391422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
          <p:cNvSpPr>
            <a:spLocks noGrp="1" noChangeArrowheads="1"/>
          </p:cNvSpPr>
          <p:nvPr>
            <p:ph type="sldNum" sz="quarter"/>
          </p:nvPr>
        </p:nvSpPr>
        <p:spPr>
          <a:noFill/>
        </p:spPr>
        <p:txBody>
          <a:bodyPr/>
          <a:lstStyle/>
          <a:p>
            <a:fld id="{6F87A299-FE6D-4443-AC46-888D4868C4D4}" type="slidenum">
              <a:rPr lang="en-US"/>
              <a:pPr/>
              <a:t>28</a:t>
            </a:fld>
            <a:endParaRPr lang="en-US"/>
          </a:p>
        </p:txBody>
      </p:sp>
      <p:sp>
        <p:nvSpPr>
          <p:cNvPr id="70659"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0660"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3372413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
          <p:cNvSpPr>
            <a:spLocks noGrp="1" noChangeArrowheads="1"/>
          </p:cNvSpPr>
          <p:nvPr>
            <p:ph type="sldNum" sz="quarter"/>
          </p:nvPr>
        </p:nvSpPr>
        <p:spPr>
          <a:noFill/>
        </p:spPr>
        <p:txBody>
          <a:bodyPr/>
          <a:lstStyle/>
          <a:p>
            <a:fld id="{DFD7A7D3-47D4-43FB-B1EE-1A5716138DBC}" type="slidenum">
              <a:rPr lang="en-US"/>
              <a:pPr/>
              <a:t>29</a:t>
            </a:fld>
            <a:endParaRPr lang="en-US"/>
          </a:p>
        </p:txBody>
      </p:sp>
      <p:sp>
        <p:nvSpPr>
          <p:cNvPr id="72707"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2708" name="Text Box 2"/>
          <p:cNvSpPr>
            <a:spLocks noGrp="1" noChangeArrowheads="1"/>
          </p:cNvSpPr>
          <p:nvPr>
            <p:ph type="body"/>
          </p:nvPr>
        </p:nvSpPr>
        <p:spPr>
          <a:xfrm>
            <a:off x="912813" y="4383088"/>
            <a:ext cx="5027612" cy="4151312"/>
          </a:xfrm>
          <a:noFill/>
          <a:ln/>
        </p:spPr>
        <p:txBody>
          <a:bodyPr wrap="none" anchor="ctr"/>
          <a:lstStyle/>
          <a:p>
            <a:endParaRPr lang="en-US" dirty="0" smtClean="0"/>
          </a:p>
        </p:txBody>
      </p:sp>
    </p:spTree>
    <p:extLst>
      <p:ext uri="{BB962C8B-B14F-4D97-AF65-F5344CB8AC3E}">
        <p14:creationId xmlns:p14="http://schemas.microsoft.com/office/powerpoint/2010/main" val="1642453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0"/>
          <p:cNvSpPr>
            <a:spLocks noGrp="1" noChangeArrowheads="1"/>
          </p:cNvSpPr>
          <p:nvPr>
            <p:ph type="sldNum" sz="quarter"/>
          </p:nvPr>
        </p:nvSpPr>
        <p:spPr>
          <a:noFill/>
        </p:spPr>
        <p:txBody>
          <a:bodyPr/>
          <a:lstStyle/>
          <a:p>
            <a:fld id="{E08D06FE-924A-49A6-AD8B-613F917F9641}" type="slidenum">
              <a:rPr lang="en-US"/>
              <a:pPr/>
              <a:t>30</a:t>
            </a:fld>
            <a:endParaRPr lang="en-US"/>
          </a:p>
        </p:txBody>
      </p:sp>
      <p:sp>
        <p:nvSpPr>
          <p:cNvPr id="74755"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4756"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2514892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0"/>
          <p:cNvSpPr>
            <a:spLocks noGrp="1" noChangeArrowheads="1"/>
          </p:cNvSpPr>
          <p:nvPr>
            <p:ph type="sldNum" sz="quarter"/>
          </p:nvPr>
        </p:nvSpPr>
        <p:spPr>
          <a:noFill/>
        </p:spPr>
        <p:txBody>
          <a:bodyPr/>
          <a:lstStyle/>
          <a:p>
            <a:fld id="{2970EEA6-C894-4B27-A6F1-6CCA500D56F3}" type="slidenum">
              <a:rPr lang="en-US"/>
              <a:pPr/>
              <a:t>3</a:t>
            </a:fld>
            <a:endParaRPr lang="en-US"/>
          </a:p>
        </p:txBody>
      </p:sp>
      <p:sp>
        <p:nvSpPr>
          <p:cNvPr id="31747"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1748"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3537421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0"/>
          <p:cNvSpPr>
            <a:spLocks noGrp="1" noChangeArrowheads="1"/>
          </p:cNvSpPr>
          <p:nvPr>
            <p:ph type="sldNum" sz="quarter"/>
          </p:nvPr>
        </p:nvSpPr>
        <p:spPr>
          <a:noFill/>
        </p:spPr>
        <p:txBody>
          <a:bodyPr/>
          <a:lstStyle/>
          <a:p>
            <a:fld id="{BBDC0F3F-39DD-4FBC-97AF-7A7A433C8880}" type="slidenum">
              <a:rPr lang="en-US"/>
              <a:pPr/>
              <a:t>31</a:t>
            </a:fld>
            <a:endParaRPr lang="en-US"/>
          </a:p>
        </p:txBody>
      </p:sp>
      <p:sp>
        <p:nvSpPr>
          <p:cNvPr id="76803"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6804"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461082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0"/>
          <p:cNvSpPr>
            <a:spLocks noGrp="1" noChangeArrowheads="1"/>
          </p:cNvSpPr>
          <p:nvPr>
            <p:ph type="sldNum" sz="quarter"/>
          </p:nvPr>
        </p:nvSpPr>
        <p:spPr>
          <a:noFill/>
        </p:spPr>
        <p:txBody>
          <a:bodyPr/>
          <a:lstStyle/>
          <a:p>
            <a:fld id="{5754E6A9-C169-4210-8C23-A22112DA81B8}" type="slidenum">
              <a:rPr lang="en-US"/>
              <a:pPr/>
              <a:t>32</a:t>
            </a:fld>
            <a:endParaRPr lang="en-US"/>
          </a:p>
        </p:txBody>
      </p:sp>
      <p:sp>
        <p:nvSpPr>
          <p:cNvPr id="78851"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8852"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4134673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p:nvPr>
        </p:nvSpPr>
        <p:spPr>
          <a:noFill/>
        </p:spPr>
        <p:txBody>
          <a:bodyPr/>
          <a:lstStyle/>
          <a:p>
            <a:fld id="{42615AFF-3B41-415C-887E-E7B997AA8527}" type="slidenum">
              <a:rPr lang="en-US"/>
              <a:pPr/>
              <a:t>33</a:t>
            </a:fld>
            <a:endParaRPr lang="en-US"/>
          </a:p>
        </p:txBody>
      </p:sp>
      <p:sp>
        <p:nvSpPr>
          <p:cNvPr id="80899"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80900"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3092206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
          <p:cNvSpPr>
            <a:spLocks noGrp="1" noChangeArrowheads="1"/>
          </p:cNvSpPr>
          <p:nvPr>
            <p:ph type="sldNum" sz="quarter"/>
          </p:nvPr>
        </p:nvSpPr>
        <p:spPr>
          <a:noFill/>
        </p:spPr>
        <p:txBody>
          <a:bodyPr/>
          <a:lstStyle/>
          <a:p>
            <a:fld id="{68D73C57-6D23-44E9-A078-5E8F6B7FA6D2}" type="slidenum">
              <a:rPr lang="en-US"/>
              <a:pPr/>
              <a:t>34</a:t>
            </a:fld>
            <a:endParaRPr lang="en-US"/>
          </a:p>
        </p:txBody>
      </p:sp>
      <p:sp>
        <p:nvSpPr>
          <p:cNvPr id="84995"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84996"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4203197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
          <p:cNvSpPr>
            <a:spLocks noGrp="1" noChangeArrowheads="1"/>
          </p:cNvSpPr>
          <p:nvPr>
            <p:ph type="sldNum" sz="quarter"/>
          </p:nvPr>
        </p:nvSpPr>
        <p:spPr>
          <a:noFill/>
        </p:spPr>
        <p:txBody>
          <a:bodyPr/>
          <a:lstStyle/>
          <a:p>
            <a:fld id="{FE0E0208-F3CC-4276-82D6-72E40D374E15}" type="slidenum">
              <a:rPr lang="en-US"/>
              <a:pPr/>
              <a:t>35</a:t>
            </a:fld>
            <a:endParaRPr lang="en-US"/>
          </a:p>
        </p:txBody>
      </p:sp>
      <p:sp>
        <p:nvSpPr>
          <p:cNvPr id="87043"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87044"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19732618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p:spPr>
        <p:txBody>
          <a:bodyPr/>
          <a:lstStyle/>
          <a:p>
            <a:fld id="{1E91E2B7-E524-4C16-BA98-916E4FA047EA}" type="slidenum">
              <a:rPr lang="en-US"/>
              <a:pPr/>
              <a:t>36</a:t>
            </a:fld>
            <a:endParaRPr lang="en-US"/>
          </a:p>
        </p:txBody>
      </p:sp>
      <p:sp>
        <p:nvSpPr>
          <p:cNvPr id="89091"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89092"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33916066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
          <p:cNvSpPr>
            <a:spLocks noGrp="1" noChangeArrowheads="1"/>
          </p:cNvSpPr>
          <p:nvPr>
            <p:ph type="sldNum" sz="quarter"/>
          </p:nvPr>
        </p:nvSpPr>
        <p:spPr>
          <a:noFill/>
        </p:spPr>
        <p:txBody>
          <a:bodyPr/>
          <a:lstStyle/>
          <a:p>
            <a:fld id="{3BDD857E-C80B-4134-90AF-A99A2840E0C8}" type="slidenum">
              <a:rPr lang="en-US"/>
              <a:pPr/>
              <a:t>37</a:t>
            </a:fld>
            <a:endParaRPr lang="en-US"/>
          </a:p>
        </p:txBody>
      </p:sp>
      <p:sp>
        <p:nvSpPr>
          <p:cNvPr id="91139"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1140"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35092314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p:spPr>
        <p:txBody>
          <a:bodyPr/>
          <a:lstStyle/>
          <a:p>
            <a:fld id="{4AD57671-CD87-427C-8967-DC30468466E5}" type="slidenum">
              <a:rPr lang="en-US"/>
              <a:pPr/>
              <a:t>38</a:t>
            </a:fld>
            <a:endParaRPr lang="en-US"/>
          </a:p>
        </p:txBody>
      </p:sp>
      <p:sp>
        <p:nvSpPr>
          <p:cNvPr id="93187" name="Text Box 1"/>
          <p:cNvSpPr txBox="1">
            <a:spLocks noChangeArrowheads="1"/>
          </p:cNvSpPr>
          <p:nvPr/>
        </p:nvSpPr>
        <p:spPr bwMode="auto">
          <a:xfrm>
            <a:off x="3886200" y="8767763"/>
            <a:ext cx="2971800" cy="460375"/>
          </a:xfrm>
          <a:prstGeom prst="rect">
            <a:avLst/>
          </a:prstGeom>
          <a:noFill/>
          <a:ln w="9525">
            <a:noFill/>
            <a:round/>
            <a:headEnd/>
            <a:tailEnd/>
          </a:ln>
        </p:spPr>
        <p:txBody>
          <a:bodyPr lIns="91800" tIns="46080" rIns="91800" bIns="4608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830CDF3-36BA-44E6-A538-7DA8F0AB97E1}" type="slidenum">
              <a:rPr lang="en-US" sz="1200">
                <a:solidFill>
                  <a:srgbClr val="000000"/>
                </a:solidFill>
                <a:latin typeface="Times New Roman" pitchFamily="-105"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38</a:t>
            </a:fld>
            <a:endParaRPr lang="en-US" sz="1200">
              <a:solidFill>
                <a:srgbClr val="000000"/>
              </a:solidFill>
              <a:latin typeface="Times New Roman" pitchFamily="-105" charset="0"/>
            </a:endParaRPr>
          </a:p>
        </p:txBody>
      </p:sp>
      <p:sp>
        <p:nvSpPr>
          <p:cNvPr id="93188" name="Text Box 2"/>
          <p:cNvSpPr txBox="1">
            <a:spLocks noChangeArrowheads="1"/>
          </p:cNvSpPr>
          <p:nvPr/>
        </p:nvSpPr>
        <p:spPr bwMode="auto">
          <a:xfrm>
            <a:off x="1122363" y="692150"/>
            <a:ext cx="4613275"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3189" name="Text Box 3"/>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106657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0"/>
          <p:cNvSpPr>
            <a:spLocks noGrp="1" noChangeArrowheads="1"/>
          </p:cNvSpPr>
          <p:nvPr>
            <p:ph type="sldNum" sz="quarter"/>
          </p:nvPr>
        </p:nvSpPr>
        <p:spPr>
          <a:noFill/>
        </p:spPr>
        <p:txBody>
          <a:bodyPr/>
          <a:lstStyle/>
          <a:p>
            <a:fld id="{18949438-7409-447E-A4D6-823E35EA0100}" type="slidenum">
              <a:rPr lang="en-US"/>
              <a:pPr/>
              <a:t>39</a:t>
            </a:fld>
            <a:endParaRPr lang="en-US"/>
          </a:p>
        </p:txBody>
      </p:sp>
      <p:sp>
        <p:nvSpPr>
          <p:cNvPr id="95235"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5236"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1488773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0"/>
          <p:cNvSpPr>
            <a:spLocks noGrp="1" noChangeArrowheads="1"/>
          </p:cNvSpPr>
          <p:nvPr>
            <p:ph type="sldNum" sz="quarter"/>
          </p:nvPr>
        </p:nvSpPr>
        <p:spPr>
          <a:noFill/>
        </p:spPr>
        <p:txBody>
          <a:bodyPr/>
          <a:lstStyle/>
          <a:p>
            <a:fld id="{C2F78817-888D-4087-B903-29B0E7E361FD}" type="slidenum">
              <a:rPr lang="en-US"/>
              <a:pPr/>
              <a:t>40</a:t>
            </a:fld>
            <a:endParaRPr lang="en-US"/>
          </a:p>
        </p:txBody>
      </p:sp>
      <p:sp>
        <p:nvSpPr>
          <p:cNvPr id="97283"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7284"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514679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0"/>
          <p:cNvSpPr>
            <a:spLocks noGrp="1" noChangeArrowheads="1"/>
          </p:cNvSpPr>
          <p:nvPr>
            <p:ph type="sldNum" sz="quarter"/>
          </p:nvPr>
        </p:nvSpPr>
        <p:spPr>
          <a:noFill/>
        </p:spPr>
        <p:txBody>
          <a:bodyPr/>
          <a:lstStyle/>
          <a:p>
            <a:fld id="{3CE0F112-10CF-403A-B60F-D3F8D3F8EF4F}" type="slidenum">
              <a:rPr lang="en-US"/>
              <a:pPr/>
              <a:t>4</a:t>
            </a:fld>
            <a:endParaRPr lang="en-US"/>
          </a:p>
        </p:txBody>
      </p:sp>
      <p:sp>
        <p:nvSpPr>
          <p:cNvPr id="23555"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23556"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3250014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0"/>
          <p:cNvSpPr>
            <a:spLocks noGrp="1" noChangeArrowheads="1"/>
          </p:cNvSpPr>
          <p:nvPr>
            <p:ph type="sldNum" sz="quarter"/>
          </p:nvPr>
        </p:nvSpPr>
        <p:spPr>
          <a:noFill/>
        </p:spPr>
        <p:txBody>
          <a:bodyPr/>
          <a:lstStyle/>
          <a:p>
            <a:fld id="{035DF01F-7ED6-4AF5-B7AF-D13CF2103527}" type="slidenum">
              <a:rPr lang="en-US"/>
              <a:pPr/>
              <a:t>41</a:t>
            </a:fld>
            <a:endParaRPr lang="en-US"/>
          </a:p>
        </p:txBody>
      </p:sp>
      <p:sp>
        <p:nvSpPr>
          <p:cNvPr id="99331" name="Text Box 1"/>
          <p:cNvSpPr txBox="1">
            <a:spLocks noChangeArrowheads="1"/>
          </p:cNvSpPr>
          <p:nvPr/>
        </p:nvSpPr>
        <p:spPr bwMode="auto">
          <a:xfrm>
            <a:off x="3886200" y="8767763"/>
            <a:ext cx="2971800" cy="460375"/>
          </a:xfrm>
          <a:prstGeom prst="rect">
            <a:avLst/>
          </a:prstGeom>
          <a:noFill/>
          <a:ln w="9525">
            <a:noFill/>
            <a:round/>
            <a:headEnd/>
            <a:tailEnd/>
          </a:ln>
        </p:spPr>
        <p:txBody>
          <a:bodyPr lIns="91800" tIns="46080" rIns="91800" bIns="4608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23B6DB7-BCBC-4BC7-AB4F-9EB083EB8587}" type="slidenum">
              <a:rPr lang="en-US" sz="1200">
                <a:solidFill>
                  <a:srgbClr val="000000"/>
                </a:solidFill>
                <a:latin typeface="Times New Roman" pitchFamily="-105"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41</a:t>
            </a:fld>
            <a:endParaRPr lang="en-US" sz="1200">
              <a:solidFill>
                <a:srgbClr val="000000"/>
              </a:solidFill>
              <a:latin typeface="Times New Roman" pitchFamily="-105" charset="0"/>
            </a:endParaRPr>
          </a:p>
        </p:txBody>
      </p:sp>
      <p:sp>
        <p:nvSpPr>
          <p:cNvPr id="99332" name="Text Box 2"/>
          <p:cNvSpPr txBox="1">
            <a:spLocks noChangeArrowheads="1"/>
          </p:cNvSpPr>
          <p:nvPr/>
        </p:nvSpPr>
        <p:spPr bwMode="auto">
          <a:xfrm>
            <a:off x="1122363" y="692150"/>
            <a:ext cx="4613275"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9333" name="Text Box 3"/>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255477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0"/>
          <p:cNvSpPr>
            <a:spLocks noGrp="1" noChangeArrowheads="1"/>
          </p:cNvSpPr>
          <p:nvPr>
            <p:ph type="sldNum" sz="quarter"/>
          </p:nvPr>
        </p:nvSpPr>
        <p:spPr>
          <a:noFill/>
        </p:spPr>
        <p:txBody>
          <a:bodyPr/>
          <a:lstStyle/>
          <a:p>
            <a:fld id="{3CE0F112-10CF-403A-B60F-D3F8D3F8EF4F}" type="slidenum">
              <a:rPr lang="en-US"/>
              <a:pPr/>
              <a:t>5</a:t>
            </a:fld>
            <a:endParaRPr lang="en-US"/>
          </a:p>
        </p:txBody>
      </p:sp>
      <p:sp>
        <p:nvSpPr>
          <p:cNvPr id="23555"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23556"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259679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0"/>
          <p:cNvSpPr>
            <a:spLocks noGrp="1" noChangeArrowheads="1"/>
          </p:cNvSpPr>
          <p:nvPr>
            <p:ph type="sldNum" sz="quarter"/>
          </p:nvPr>
        </p:nvSpPr>
        <p:spPr>
          <a:noFill/>
        </p:spPr>
        <p:txBody>
          <a:bodyPr/>
          <a:lstStyle/>
          <a:p>
            <a:fld id="{E9674877-105C-4617-9F18-90340F12FA2A}" type="slidenum">
              <a:rPr lang="en-US"/>
              <a:pPr/>
              <a:t>6</a:t>
            </a:fld>
            <a:endParaRPr lang="en-US"/>
          </a:p>
        </p:txBody>
      </p:sp>
      <p:sp>
        <p:nvSpPr>
          <p:cNvPr id="21507"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21508"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981388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0"/>
          <p:cNvSpPr>
            <a:spLocks noGrp="1" noChangeArrowheads="1"/>
          </p:cNvSpPr>
          <p:nvPr>
            <p:ph type="sldNum" sz="quarter"/>
          </p:nvPr>
        </p:nvSpPr>
        <p:spPr>
          <a:noFill/>
        </p:spPr>
        <p:txBody>
          <a:bodyPr/>
          <a:lstStyle/>
          <a:p>
            <a:fld id="{973C7661-84B0-485D-83B3-64DE846A03E4}" type="slidenum">
              <a:rPr lang="en-US"/>
              <a:pPr/>
              <a:t>7</a:t>
            </a:fld>
            <a:endParaRPr lang="en-US"/>
          </a:p>
        </p:txBody>
      </p:sp>
      <p:sp>
        <p:nvSpPr>
          <p:cNvPr id="25603"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25604"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217982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0"/>
          <p:cNvSpPr>
            <a:spLocks noGrp="1" noChangeArrowheads="1"/>
          </p:cNvSpPr>
          <p:nvPr>
            <p:ph type="sldNum" sz="quarter"/>
          </p:nvPr>
        </p:nvSpPr>
        <p:spPr>
          <a:noFill/>
        </p:spPr>
        <p:txBody>
          <a:bodyPr/>
          <a:lstStyle/>
          <a:p>
            <a:fld id="{65EB4357-F66F-4065-A02D-93B902BAD402}" type="slidenum">
              <a:rPr lang="en-US"/>
              <a:pPr/>
              <a:t>8</a:t>
            </a:fld>
            <a:endParaRPr lang="en-US"/>
          </a:p>
        </p:txBody>
      </p:sp>
      <p:sp>
        <p:nvSpPr>
          <p:cNvPr id="27651"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27652"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2627486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0"/>
          <p:cNvSpPr>
            <a:spLocks noGrp="1" noChangeArrowheads="1"/>
          </p:cNvSpPr>
          <p:nvPr>
            <p:ph type="sldNum" sz="quarter"/>
          </p:nvPr>
        </p:nvSpPr>
        <p:spPr>
          <a:noFill/>
        </p:spPr>
        <p:txBody>
          <a:bodyPr/>
          <a:lstStyle/>
          <a:p>
            <a:fld id="{B15BFDA4-1023-4A1F-83E1-6F7A5DFFE7F8}" type="slidenum">
              <a:rPr lang="en-US"/>
              <a:pPr/>
              <a:t>9</a:t>
            </a:fld>
            <a:endParaRPr lang="en-US"/>
          </a:p>
        </p:txBody>
      </p:sp>
      <p:sp>
        <p:nvSpPr>
          <p:cNvPr id="29699" name="Text Box 1"/>
          <p:cNvSpPr txBox="1">
            <a:spLocks noChangeArrowheads="1"/>
          </p:cNvSpPr>
          <p:nvPr/>
        </p:nvSpPr>
        <p:spPr bwMode="auto">
          <a:xfrm>
            <a:off x="1120775" y="692150"/>
            <a:ext cx="4616450" cy="346075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29700" name="Text Box 2"/>
          <p:cNvSpPr>
            <a:spLocks noGrp="1" noChangeArrowheads="1"/>
          </p:cNvSpPr>
          <p:nvPr>
            <p:ph type="body"/>
          </p:nvPr>
        </p:nvSpPr>
        <p:spPr>
          <a:xfrm>
            <a:off x="912813" y="4383088"/>
            <a:ext cx="5027612" cy="4151312"/>
          </a:xfrm>
          <a:noFill/>
          <a:ln/>
        </p:spPr>
        <p:txBody>
          <a:bodyPr wrap="none" anchor="ctr"/>
          <a:lstStyle/>
          <a:p>
            <a:endParaRPr lang="en-US" smtClean="0"/>
          </a:p>
        </p:txBody>
      </p:sp>
    </p:spTree>
    <p:extLst>
      <p:ext uri="{BB962C8B-B14F-4D97-AF65-F5344CB8AC3E}">
        <p14:creationId xmlns:p14="http://schemas.microsoft.com/office/powerpoint/2010/main" val="59049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pPr>
              <a:defRPr/>
            </a:pPr>
            <a:r>
              <a:rPr lang="en-US" smtClean="0"/>
              <a:t>Lecture 1: The Tiny Machine</a:t>
            </a:r>
            <a:endParaRPr lang="en-US"/>
          </a:p>
        </p:txBody>
      </p:sp>
      <p:sp>
        <p:nvSpPr>
          <p:cNvPr id="6" name="Rectangle 5"/>
          <p:cNvSpPr>
            <a:spLocks noGrp="1" noChangeArrowheads="1"/>
          </p:cNvSpPr>
          <p:nvPr>
            <p:ph type="sldNum" idx="12"/>
          </p:nvPr>
        </p:nvSpPr>
        <p:spPr>
          <a:ln/>
        </p:spPr>
        <p:txBody>
          <a:bodyPr/>
          <a:lstStyle>
            <a:lvl1pPr>
              <a:defRPr/>
            </a:lvl1pPr>
          </a:lstStyle>
          <a:p>
            <a:fld id="{74757F2C-4D21-4AB2-A99F-8544829364E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pPr>
              <a:defRPr/>
            </a:pPr>
            <a:r>
              <a:rPr lang="en-US" smtClean="0"/>
              <a:t>Lecture 1: The Tiny Machine</a:t>
            </a:r>
            <a:endParaRPr lang="en-US"/>
          </a:p>
        </p:txBody>
      </p:sp>
      <p:sp>
        <p:nvSpPr>
          <p:cNvPr id="6" name="Rectangle 5"/>
          <p:cNvSpPr>
            <a:spLocks noGrp="1" noChangeArrowheads="1"/>
          </p:cNvSpPr>
          <p:nvPr>
            <p:ph type="sldNum" idx="12"/>
          </p:nvPr>
        </p:nvSpPr>
        <p:spPr>
          <a:ln/>
        </p:spPr>
        <p:txBody>
          <a:bodyPr/>
          <a:lstStyle>
            <a:lvl1pPr>
              <a:defRPr/>
            </a:lvl1pPr>
          </a:lstStyle>
          <a:p>
            <a:fld id="{7E8B1576-EA98-4DC7-8585-C0A059C623B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74638"/>
            <a:ext cx="2055812" cy="5845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5038" cy="5845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pPr>
              <a:defRPr/>
            </a:pPr>
            <a:r>
              <a:rPr lang="en-US" smtClean="0"/>
              <a:t>Lecture 1: The Tiny Machine</a:t>
            </a:r>
            <a:endParaRPr lang="en-US"/>
          </a:p>
        </p:txBody>
      </p:sp>
      <p:sp>
        <p:nvSpPr>
          <p:cNvPr id="6" name="Rectangle 5"/>
          <p:cNvSpPr>
            <a:spLocks noGrp="1" noChangeArrowheads="1"/>
          </p:cNvSpPr>
          <p:nvPr>
            <p:ph type="sldNum" idx="12"/>
          </p:nvPr>
        </p:nvSpPr>
        <p:spPr>
          <a:ln/>
        </p:spPr>
        <p:txBody>
          <a:bodyPr/>
          <a:lstStyle>
            <a:lvl1pPr>
              <a:defRPr/>
            </a:lvl1pPr>
          </a:lstStyle>
          <a:p>
            <a:fld id="{FC052AE0-3E9D-417A-B85D-36112F28902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pPr>
              <a:defRPr/>
            </a:pPr>
            <a:r>
              <a:rPr lang="en-US" smtClean="0"/>
              <a:t>Lecture 1: The Tiny Machine</a:t>
            </a:r>
            <a:endParaRPr lang="en-US"/>
          </a:p>
        </p:txBody>
      </p:sp>
      <p:sp>
        <p:nvSpPr>
          <p:cNvPr id="6" name="Rectangle 5"/>
          <p:cNvSpPr>
            <a:spLocks noGrp="1" noChangeArrowheads="1"/>
          </p:cNvSpPr>
          <p:nvPr>
            <p:ph type="sldNum" idx="12"/>
          </p:nvPr>
        </p:nvSpPr>
        <p:spPr>
          <a:ln/>
        </p:spPr>
        <p:txBody>
          <a:bodyPr/>
          <a:lstStyle>
            <a:lvl1pPr>
              <a:defRPr/>
            </a:lvl1pPr>
          </a:lstStyle>
          <a:p>
            <a:fld id="{ECB2DE33-335E-4C3E-B40C-AC4ABACCD29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pPr>
              <a:defRPr/>
            </a:pPr>
            <a:r>
              <a:rPr lang="en-US" smtClean="0"/>
              <a:t>Lecture 1: The Tiny Machine</a:t>
            </a:r>
            <a:endParaRPr lang="en-US"/>
          </a:p>
        </p:txBody>
      </p:sp>
      <p:sp>
        <p:nvSpPr>
          <p:cNvPr id="6" name="Rectangle 5"/>
          <p:cNvSpPr>
            <a:spLocks noGrp="1" noChangeArrowheads="1"/>
          </p:cNvSpPr>
          <p:nvPr>
            <p:ph type="sldNum" idx="12"/>
          </p:nvPr>
        </p:nvSpPr>
        <p:spPr>
          <a:ln/>
        </p:spPr>
        <p:txBody>
          <a:bodyPr/>
          <a:lstStyle>
            <a:lvl1pPr>
              <a:defRPr/>
            </a:lvl1pPr>
          </a:lstStyle>
          <a:p>
            <a:fld id="{3DCAEC1C-8986-49DC-80B1-B0E3BBFB7E6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5425" cy="4519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5425" cy="4519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pPr>
              <a:defRPr/>
            </a:pPr>
            <a:r>
              <a:rPr lang="en-US" smtClean="0"/>
              <a:t>Lecture 1: The Tiny Machine</a:t>
            </a:r>
            <a:endParaRPr lang="en-US"/>
          </a:p>
        </p:txBody>
      </p:sp>
      <p:sp>
        <p:nvSpPr>
          <p:cNvPr id="7" name="Rectangle 5"/>
          <p:cNvSpPr>
            <a:spLocks noGrp="1" noChangeArrowheads="1"/>
          </p:cNvSpPr>
          <p:nvPr>
            <p:ph type="sldNum" idx="12"/>
          </p:nvPr>
        </p:nvSpPr>
        <p:spPr>
          <a:ln/>
        </p:spPr>
        <p:txBody>
          <a:bodyPr/>
          <a:lstStyle>
            <a:lvl1pPr>
              <a:defRPr/>
            </a:lvl1pPr>
          </a:lstStyle>
          <a:p>
            <a:fld id="{01ECF1E9-B88D-4670-BC84-6588BDDE07C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endParaRPr lang="en-US"/>
          </a:p>
        </p:txBody>
      </p:sp>
      <p:sp>
        <p:nvSpPr>
          <p:cNvPr id="8" name="Rectangle 4"/>
          <p:cNvSpPr>
            <a:spLocks noGrp="1" noChangeArrowheads="1"/>
          </p:cNvSpPr>
          <p:nvPr>
            <p:ph type="ftr" idx="11"/>
          </p:nvPr>
        </p:nvSpPr>
        <p:spPr>
          <a:ln/>
        </p:spPr>
        <p:txBody>
          <a:bodyPr/>
          <a:lstStyle>
            <a:lvl1pPr>
              <a:defRPr/>
            </a:lvl1pPr>
          </a:lstStyle>
          <a:p>
            <a:pPr>
              <a:defRPr/>
            </a:pPr>
            <a:r>
              <a:rPr lang="en-US" smtClean="0"/>
              <a:t>Lecture 1: The Tiny Machine</a:t>
            </a:r>
            <a:endParaRPr lang="en-US"/>
          </a:p>
        </p:txBody>
      </p:sp>
      <p:sp>
        <p:nvSpPr>
          <p:cNvPr id="9" name="Rectangle 5"/>
          <p:cNvSpPr>
            <a:spLocks noGrp="1" noChangeArrowheads="1"/>
          </p:cNvSpPr>
          <p:nvPr>
            <p:ph type="sldNum" idx="12"/>
          </p:nvPr>
        </p:nvSpPr>
        <p:spPr>
          <a:ln/>
        </p:spPr>
        <p:txBody>
          <a:bodyPr/>
          <a:lstStyle>
            <a:lvl1pPr>
              <a:defRPr/>
            </a:lvl1pPr>
          </a:lstStyle>
          <a:p>
            <a:fld id="{7AC41568-346F-4089-AD18-451512A2C2E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endParaRPr lang="en-US"/>
          </a:p>
        </p:txBody>
      </p:sp>
      <p:sp>
        <p:nvSpPr>
          <p:cNvPr id="4" name="Rectangle 4"/>
          <p:cNvSpPr>
            <a:spLocks noGrp="1" noChangeArrowheads="1"/>
          </p:cNvSpPr>
          <p:nvPr>
            <p:ph type="ftr" idx="11"/>
          </p:nvPr>
        </p:nvSpPr>
        <p:spPr>
          <a:ln/>
        </p:spPr>
        <p:txBody>
          <a:bodyPr/>
          <a:lstStyle>
            <a:lvl1pPr>
              <a:defRPr/>
            </a:lvl1pPr>
          </a:lstStyle>
          <a:p>
            <a:pPr>
              <a:defRPr/>
            </a:pPr>
            <a:r>
              <a:rPr lang="en-US" smtClean="0"/>
              <a:t>Lecture 1: The Tiny Machine</a:t>
            </a:r>
            <a:endParaRPr lang="en-US"/>
          </a:p>
        </p:txBody>
      </p:sp>
      <p:sp>
        <p:nvSpPr>
          <p:cNvPr id="5" name="Rectangle 5"/>
          <p:cNvSpPr>
            <a:spLocks noGrp="1" noChangeArrowheads="1"/>
          </p:cNvSpPr>
          <p:nvPr>
            <p:ph type="sldNum" idx="12"/>
          </p:nvPr>
        </p:nvSpPr>
        <p:spPr>
          <a:ln/>
        </p:spPr>
        <p:txBody>
          <a:bodyPr/>
          <a:lstStyle>
            <a:lvl1pPr>
              <a:defRPr/>
            </a:lvl1pPr>
          </a:lstStyle>
          <a:p>
            <a:fld id="{C1121C48-6130-410A-B88F-8A5B55DC84C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endParaRPr lang="en-US"/>
          </a:p>
        </p:txBody>
      </p:sp>
      <p:sp>
        <p:nvSpPr>
          <p:cNvPr id="3" name="Rectangle 4"/>
          <p:cNvSpPr>
            <a:spLocks noGrp="1" noChangeArrowheads="1"/>
          </p:cNvSpPr>
          <p:nvPr>
            <p:ph type="ftr" idx="11"/>
          </p:nvPr>
        </p:nvSpPr>
        <p:spPr>
          <a:ln/>
        </p:spPr>
        <p:txBody>
          <a:bodyPr/>
          <a:lstStyle>
            <a:lvl1pPr>
              <a:defRPr/>
            </a:lvl1pPr>
          </a:lstStyle>
          <a:p>
            <a:pPr>
              <a:defRPr/>
            </a:pPr>
            <a:r>
              <a:rPr lang="en-US" smtClean="0"/>
              <a:t>Lecture 1: The Tiny Machine</a:t>
            </a:r>
            <a:endParaRPr lang="en-US"/>
          </a:p>
        </p:txBody>
      </p:sp>
      <p:sp>
        <p:nvSpPr>
          <p:cNvPr id="4" name="Rectangle 5"/>
          <p:cNvSpPr>
            <a:spLocks noGrp="1" noChangeArrowheads="1"/>
          </p:cNvSpPr>
          <p:nvPr>
            <p:ph type="sldNum" idx="12"/>
          </p:nvPr>
        </p:nvSpPr>
        <p:spPr>
          <a:ln/>
        </p:spPr>
        <p:txBody>
          <a:bodyPr/>
          <a:lstStyle>
            <a:lvl1pPr>
              <a:defRPr/>
            </a:lvl1pPr>
          </a:lstStyle>
          <a:p>
            <a:fld id="{6C7C9E40-57CE-4731-9C18-56B72A6F070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pPr>
              <a:defRPr/>
            </a:pPr>
            <a:r>
              <a:rPr lang="en-US" smtClean="0"/>
              <a:t>Lecture 1: The Tiny Machine</a:t>
            </a:r>
            <a:endParaRPr lang="en-US"/>
          </a:p>
        </p:txBody>
      </p:sp>
      <p:sp>
        <p:nvSpPr>
          <p:cNvPr id="7" name="Rectangle 5"/>
          <p:cNvSpPr>
            <a:spLocks noGrp="1" noChangeArrowheads="1"/>
          </p:cNvSpPr>
          <p:nvPr>
            <p:ph type="sldNum" idx="12"/>
          </p:nvPr>
        </p:nvSpPr>
        <p:spPr>
          <a:ln/>
        </p:spPr>
        <p:txBody>
          <a:bodyPr/>
          <a:lstStyle>
            <a:lvl1pPr>
              <a:defRPr/>
            </a:lvl1pPr>
          </a:lstStyle>
          <a:p>
            <a:fld id="{0FAADF01-5B0A-4DEE-A898-E6926977955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pPr>
              <a:defRPr/>
            </a:pPr>
            <a:r>
              <a:rPr lang="en-US" smtClean="0"/>
              <a:t>Lecture 1: The Tiny Machine</a:t>
            </a:r>
            <a:endParaRPr lang="en-US"/>
          </a:p>
        </p:txBody>
      </p:sp>
      <p:sp>
        <p:nvSpPr>
          <p:cNvPr id="7" name="Rectangle 5"/>
          <p:cNvSpPr>
            <a:spLocks noGrp="1" noChangeArrowheads="1"/>
          </p:cNvSpPr>
          <p:nvPr>
            <p:ph type="sldNum" idx="12"/>
          </p:nvPr>
        </p:nvSpPr>
        <p:spPr>
          <a:ln/>
        </p:spPr>
        <p:txBody>
          <a:bodyPr/>
          <a:lstStyle>
            <a:lvl1pPr>
              <a:defRPr/>
            </a:lvl1pPr>
          </a:lstStyle>
          <a:p>
            <a:fld id="{C2274D66-2736-4889-B801-E86B79E682E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3250" cy="113665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57200" y="1600200"/>
            <a:ext cx="8223250" cy="4519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457200" y="6245225"/>
            <a:ext cx="2127250" cy="4699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defRPr sz="1400">
                <a:solidFill>
                  <a:srgbClr val="000000"/>
                </a:solidFill>
              </a:defRPr>
            </a:lvl1pPr>
          </a:lstStyle>
          <a:p>
            <a:endParaRPr lang="en-US"/>
          </a:p>
        </p:txBody>
      </p:sp>
      <p:sp>
        <p:nvSpPr>
          <p:cNvPr id="1028" name="Rectangle 4"/>
          <p:cNvSpPr>
            <a:spLocks noGrp="1" noChangeArrowheads="1"/>
          </p:cNvSpPr>
          <p:nvPr>
            <p:ph type="ftr"/>
          </p:nvPr>
        </p:nvSpPr>
        <p:spPr bwMode="auto">
          <a:xfrm>
            <a:off x="3124200" y="6245225"/>
            <a:ext cx="2889250" cy="4699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itchFamily="-105" charset="0"/>
              </a:defRPr>
            </a:lvl1pPr>
          </a:lstStyle>
          <a:p>
            <a:pPr>
              <a:defRPr/>
            </a:pPr>
            <a:r>
              <a:rPr lang="en-US" smtClean="0"/>
              <a:t>Lecture 1: The Tiny Machine</a:t>
            </a:r>
            <a:endParaRPr lang="en-US"/>
          </a:p>
        </p:txBody>
      </p:sp>
      <p:sp>
        <p:nvSpPr>
          <p:cNvPr id="1029" name="Rectangle 5"/>
          <p:cNvSpPr>
            <a:spLocks noGrp="1" noChangeArrowheads="1"/>
          </p:cNvSpPr>
          <p:nvPr>
            <p:ph type="sldNum"/>
          </p:nvPr>
        </p:nvSpPr>
        <p:spPr bwMode="auto">
          <a:xfrm>
            <a:off x="6553200" y="6245225"/>
            <a:ext cx="2127250" cy="4699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defRPr sz="1400">
                <a:solidFill>
                  <a:srgbClr val="000000"/>
                </a:solidFill>
              </a:defRPr>
            </a:lvl1pPr>
          </a:lstStyle>
          <a:p>
            <a:fld id="{FDC0681A-3B85-4A39-8B0D-6E7428C406B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buClr>
          <a:srgbClr val="000000"/>
        </a:buClr>
        <a:buSzPct val="100000"/>
        <a:buFont typeface="Times New Roman" pitchFamily="-105"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05" charset="0"/>
        <a:defRPr sz="4400">
          <a:solidFill>
            <a:srgbClr val="000000"/>
          </a:solidFill>
          <a:latin typeface="Arial" pitchFamily="-105" charset="0"/>
          <a:ea typeface="Lucida Sans Unicode" pitchFamily="-105" charset="-52"/>
          <a:cs typeface="Lucida Sans Unicode" pitchFamily="-105" charset="-52"/>
        </a:defRPr>
      </a:lvl2pPr>
      <a:lvl3pPr algn="ctr" defTabSz="457200" rtl="0" eaLnBrk="0" fontAlgn="base" hangingPunct="0">
        <a:spcBef>
          <a:spcPct val="0"/>
        </a:spcBef>
        <a:spcAft>
          <a:spcPct val="0"/>
        </a:spcAft>
        <a:buClr>
          <a:srgbClr val="000000"/>
        </a:buClr>
        <a:buSzPct val="100000"/>
        <a:buFont typeface="Times New Roman" pitchFamily="-105" charset="0"/>
        <a:defRPr sz="4400">
          <a:solidFill>
            <a:srgbClr val="000000"/>
          </a:solidFill>
          <a:latin typeface="Arial" pitchFamily="-105" charset="0"/>
          <a:ea typeface="Lucida Sans Unicode" pitchFamily="-105" charset="-52"/>
          <a:cs typeface="Lucida Sans Unicode" pitchFamily="-105" charset="-52"/>
        </a:defRPr>
      </a:lvl3pPr>
      <a:lvl4pPr algn="ctr" defTabSz="457200" rtl="0" eaLnBrk="0" fontAlgn="base" hangingPunct="0">
        <a:spcBef>
          <a:spcPct val="0"/>
        </a:spcBef>
        <a:spcAft>
          <a:spcPct val="0"/>
        </a:spcAft>
        <a:buClr>
          <a:srgbClr val="000000"/>
        </a:buClr>
        <a:buSzPct val="100000"/>
        <a:buFont typeface="Times New Roman" pitchFamily="-105" charset="0"/>
        <a:defRPr sz="4400">
          <a:solidFill>
            <a:srgbClr val="000000"/>
          </a:solidFill>
          <a:latin typeface="Arial" pitchFamily="-105" charset="0"/>
          <a:ea typeface="Lucida Sans Unicode" pitchFamily="-105" charset="-52"/>
          <a:cs typeface="Lucida Sans Unicode" pitchFamily="-105" charset="-52"/>
        </a:defRPr>
      </a:lvl4pPr>
      <a:lvl5pPr algn="ctr" defTabSz="457200" rtl="0" eaLnBrk="0" fontAlgn="base" hangingPunct="0">
        <a:spcBef>
          <a:spcPct val="0"/>
        </a:spcBef>
        <a:spcAft>
          <a:spcPct val="0"/>
        </a:spcAft>
        <a:buClr>
          <a:srgbClr val="000000"/>
        </a:buClr>
        <a:buSzPct val="100000"/>
        <a:buFont typeface="Times New Roman" pitchFamily="-105" charset="0"/>
        <a:defRPr sz="4400">
          <a:solidFill>
            <a:srgbClr val="000000"/>
          </a:solidFill>
          <a:latin typeface="Arial" pitchFamily="-105" charset="0"/>
          <a:ea typeface="Lucida Sans Unicode" pitchFamily="-105" charset="-52"/>
          <a:cs typeface="Lucida Sans Unicode" pitchFamily="-105" charset="-52"/>
        </a:defRPr>
      </a:lvl5pPr>
      <a:lvl6pPr marL="2514600" indent="-228600" algn="ctr" defTabSz="457200" rtl="0" eaLnBrk="0" fontAlgn="base" hangingPunct="0">
        <a:spcBef>
          <a:spcPct val="0"/>
        </a:spcBef>
        <a:spcAft>
          <a:spcPct val="0"/>
        </a:spcAft>
        <a:buClr>
          <a:srgbClr val="000000"/>
        </a:buClr>
        <a:buSzPct val="100000"/>
        <a:buFont typeface="Times New Roman" pitchFamily="-105" charset="0"/>
        <a:defRPr sz="4400">
          <a:solidFill>
            <a:srgbClr val="000000"/>
          </a:solidFill>
          <a:latin typeface="Arial" pitchFamily="-105" charset="0"/>
          <a:ea typeface="Lucida Sans Unicode" pitchFamily="-105" charset="-52"/>
          <a:cs typeface="Lucida Sans Unicode" pitchFamily="-105" charset="-52"/>
        </a:defRPr>
      </a:lvl6pPr>
      <a:lvl7pPr marL="2971800" indent="-228600" algn="ctr" defTabSz="457200" rtl="0" eaLnBrk="0" fontAlgn="base" hangingPunct="0">
        <a:spcBef>
          <a:spcPct val="0"/>
        </a:spcBef>
        <a:spcAft>
          <a:spcPct val="0"/>
        </a:spcAft>
        <a:buClr>
          <a:srgbClr val="000000"/>
        </a:buClr>
        <a:buSzPct val="100000"/>
        <a:buFont typeface="Times New Roman" pitchFamily="-105" charset="0"/>
        <a:defRPr sz="4400">
          <a:solidFill>
            <a:srgbClr val="000000"/>
          </a:solidFill>
          <a:latin typeface="Arial" pitchFamily="-105" charset="0"/>
          <a:ea typeface="Lucida Sans Unicode" pitchFamily="-105" charset="-52"/>
          <a:cs typeface="Lucida Sans Unicode" pitchFamily="-105" charset="-52"/>
        </a:defRPr>
      </a:lvl7pPr>
      <a:lvl8pPr marL="3429000" indent="-228600" algn="ctr" defTabSz="457200" rtl="0" eaLnBrk="0" fontAlgn="base" hangingPunct="0">
        <a:spcBef>
          <a:spcPct val="0"/>
        </a:spcBef>
        <a:spcAft>
          <a:spcPct val="0"/>
        </a:spcAft>
        <a:buClr>
          <a:srgbClr val="000000"/>
        </a:buClr>
        <a:buSzPct val="100000"/>
        <a:buFont typeface="Times New Roman" pitchFamily="-105" charset="0"/>
        <a:defRPr sz="4400">
          <a:solidFill>
            <a:srgbClr val="000000"/>
          </a:solidFill>
          <a:latin typeface="Arial" pitchFamily="-105" charset="0"/>
          <a:ea typeface="Lucida Sans Unicode" pitchFamily="-105" charset="-52"/>
          <a:cs typeface="Lucida Sans Unicode" pitchFamily="-105" charset="-52"/>
        </a:defRPr>
      </a:lvl8pPr>
      <a:lvl9pPr marL="3886200" indent="-228600" algn="ctr" defTabSz="457200" rtl="0" eaLnBrk="0" fontAlgn="base" hangingPunct="0">
        <a:spcBef>
          <a:spcPct val="0"/>
        </a:spcBef>
        <a:spcAft>
          <a:spcPct val="0"/>
        </a:spcAft>
        <a:buClr>
          <a:srgbClr val="000000"/>
        </a:buClr>
        <a:buSzPct val="100000"/>
        <a:buFont typeface="Times New Roman" pitchFamily="-105" charset="0"/>
        <a:defRPr sz="4400">
          <a:solidFill>
            <a:srgbClr val="000000"/>
          </a:solidFill>
          <a:latin typeface="Arial" pitchFamily="-105" charset="0"/>
          <a:ea typeface="Lucida Sans Unicode" pitchFamily="-105" charset="-52"/>
          <a:cs typeface="Lucida Sans Unicode" pitchFamily="-105" charset="-5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05"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05"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05"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05"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05"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05"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05"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05"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05"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533400" y="609600"/>
            <a:ext cx="7772400" cy="1470025"/>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0000FF"/>
                </a:solidFill>
              </a:rPr>
              <a:t>Lecture 1: Tiny Machine</a:t>
            </a:r>
            <a:endParaRPr lang="en-US" sz="4400" b="1" dirty="0">
              <a:solidFill>
                <a:srgbClr val="0000FF"/>
              </a:solidFill>
            </a:endParaRPr>
          </a:p>
        </p:txBody>
      </p:sp>
      <p:sp>
        <p:nvSpPr>
          <p:cNvPr id="14339" name="Text Box 2"/>
          <p:cNvSpPr txBox="1">
            <a:spLocks noChangeArrowheads="1"/>
          </p:cNvSpPr>
          <p:nvPr/>
        </p:nvSpPr>
        <p:spPr bwMode="auto">
          <a:xfrm>
            <a:off x="762000" y="1828800"/>
            <a:ext cx="7848600" cy="3192463"/>
          </a:xfrm>
          <a:prstGeom prst="rect">
            <a:avLst/>
          </a:prstGeom>
          <a:solidFill>
            <a:srgbClr val="FFFFFF"/>
          </a:solidFill>
          <a:ln w="9525">
            <a:noFill/>
            <a:round/>
            <a:headEnd/>
            <a:tailEnd/>
          </a:ln>
        </p:spPr>
        <p:txBody>
          <a:bodyPr/>
          <a:lstStyle/>
          <a:p>
            <a:pPr algn="ct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4400" b="1" dirty="0">
              <a:solidFill>
                <a:srgbClr val="0000FF"/>
              </a:solidFill>
            </a:endParaRPr>
          </a:p>
          <a:p>
            <a:pPr algn="ct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0000FF"/>
                </a:solidFill>
              </a:rPr>
              <a:t> </a:t>
            </a:r>
            <a:r>
              <a:rPr lang="en-US" sz="4400" b="1" dirty="0" smtClean="0">
                <a:solidFill>
                  <a:schemeClr val="tx1"/>
                </a:solidFill>
              </a:rPr>
              <a:t>The processor as an instruction interpreter</a:t>
            </a:r>
            <a:endParaRPr lang="en-US" sz="4400" b="1" dirty="0">
              <a:solidFill>
                <a:schemeClr val="tx1"/>
              </a:solidFill>
            </a:endParaRP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30723"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30724"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9497CFD-6104-4319-967F-592CD363BA35}"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a:t>
            </a:fld>
            <a:endParaRPr lang="en-US" sz="1400">
              <a:solidFill>
                <a:srgbClr val="000000"/>
              </a:solidFill>
            </a:endParaRPr>
          </a:p>
        </p:txBody>
      </p:sp>
      <p:sp>
        <p:nvSpPr>
          <p:cNvPr id="30725"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0000FF"/>
                </a:solidFill>
              </a:rPr>
              <a:t>Fetch Cycle</a:t>
            </a:r>
            <a:endParaRPr lang="en-US" sz="4400" b="1" dirty="0">
              <a:solidFill>
                <a:srgbClr val="0000FF"/>
              </a:solidFill>
            </a:endParaRPr>
          </a:p>
        </p:txBody>
      </p:sp>
      <p:sp>
        <p:nvSpPr>
          <p:cNvPr id="30726" name="Text Box 5"/>
          <p:cNvSpPr txBox="1">
            <a:spLocks noChangeArrowheads="1"/>
          </p:cNvSpPr>
          <p:nvPr/>
        </p:nvSpPr>
        <p:spPr bwMode="auto">
          <a:xfrm>
            <a:off x="589756" y="1585913"/>
            <a:ext cx="7958138" cy="4076700"/>
          </a:xfrm>
          <a:prstGeom prst="rect">
            <a:avLst/>
          </a:prstGeom>
          <a:noFill/>
          <a:ln w="9525">
            <a:noFill/>
            <a:round/>
            <a:headEnd/>
            <a:tailEnd/>
          </a:ln>
        </p:spPr>
        <p:txBody>
          <a:bodyPr/>
          <a:lstStyle/>
          <a:p>
            <a:pPr>
              <a:lnSpc>
                <a:spcPct val="90000"/>
              </a:lnSpc>
              <a:spcBef>
                <a:spcPts val="700"/>
              </a:spcBef>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dirty="0" smtClean="0">
                <a:solidFill>
                  <a:srgbClr val="000000"/>
                </a:solidFill>
              </a:rPr>
              <a:t>The </a:t>
            </a:r>
            <a:r>
              <a:rPr lang="en-US" sz="2800" b="1" dirty="0">
                <a:solidFill>
                  <a:srgbClr val="FF0000"/>
                </a:solidFill>
              </a:rPr>
              <a:t>data flow</a:t>
            </a:r>
            <a:r>
              <a:rPr lang="en-US" sz="2800" dirty="0">
                <a:solidFill>
                  <a:srgbClr val="000000"/>
                </a:solidFill>
              </a:rPr>
              <a:t> </a:t>
            </a:r>
            <a:r>
              <a:rPr lang="en-US" sz="2800" dirty="0" smtClean="0">
                <a:solidFill>
                  <a:srgbClr val="000000"/>
                </a:solidFill>
              </a:rPr>
              <a:t>for the Fetch Cycle consists </a:t>
            </a:r>
            <a:r>
              <a:rPr lang="en-US" sz="2800" dirty="0">
                <a:solidFill>
                  <a:srgbClr val="000000"/>
                </a:solidFill>
              </a:rPr>
              <a:t>of 4 steps.</a:t>
            </a:r>
          </a:p>
          <a:p>
            <a:pPr marL="336550" indent="-336550">
              <a:lnSpc>
                <a:spcPct val="90000"/>
              </a:lnSpc>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800" dirty="0">
              <a:solidFill>
                <a:srgbClr val="000000"/>
              </a:solidFill>
            </a:endParaRPr>
          </a:p>
          <a:p>
            <a:pPr marL="336550" indent="-336550">
              <a:lnSpc>
                <a:spcPct val="90000"/>
              </a:lnSpc>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800" dirty="0">
              <a:solidFill>
                <a:srgbClr val="000000"/>
              </a:solidFill>
            </a:endParaRPr>
          </a:p>
        </p:txBody>
      </p:sp>
      <p:sp>
        <p:nvSpPr>
          <p:cNvPr id="4" name="Footer Placeholder 3"/>
          <p:cNvSpPr>
            <a:spLocks noGrp="1"/>
          </p:cNvSpPr>
          <p:nvPr>
            <p:ph type="ftr" idx="11"/>
          </p:nvPr>
        </p:nvSpPr>
        <p:spPr/>
        <p:txBody>
          <a:bodyPr/>
          <a:lstStyle/>
          <a:p>
            <a:pPr>
              <a:defRPr/>
            </a:pPr>
            <a:r>
              <a:rPr lang="en-US" smtClean="0"/>
              <a:t>Lecture 1: The Tiny Machine</a:t>
            </a:r>
            <a:endParaRPr lang="en-US"/>
          </a:p>
        </p:txBody>
      </p:sp>
      <p:sp>
        <p:nvSpPr>
          <p:cNvPr id="5" name="Slide Number Placeholder 4"/>
          <p:cNvSpPr>
            <a:spLocks noGrp="1"/>
          </p:cNvSpPr>
          <p:nvPr>
            <p:ph type="sldNum" idx="12"/>
          </p:nvPr>
        </p:nvSpPr>
        <p:spPr/>
        <p:txBody>
          <a:bodyPr/>
          <a:lstStyle/>
          <a:p>
            <a:fld id="{6C7C9E40-57CE-4731-9C18-56B72A6F0706}" type="slidenum">
              <a:rPr lang="en-US" smtClean="0"/>
              <a:pPr/>
              <a:t>10</a:t>
            </a:fld>
            <a:endParaRPr lang="en-US"/>
          </a:p>
        </p:txBody>
      </p:sp>
    </p:spTree>
    <p:extLst>
      <p:ext uri="{BB962C8B-B14F-4D97-AF65-F5344CB8AC3E}">
        <p14:creationId xmlns:p14="http://schemas.microsoft.com/office/powerpoint/2010/main" val="3404420467"/>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32771"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32772"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36E1D41-CE32-4EE1-B1A8-66171CCB3860}"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US" sz="1400">
              <a:solidFill>
                <a:srgbClr val="000000"/>
              </a:solidFill>
            </a:endParaRPr>
          </a:p>
        </p:txBody>
      </p:sp>
      <p:sp>
        <p:nvSpPr>
          <p:cNvPr id="32773"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0000FF"/>
                </a:solidFill>
              </a:rPr>
              <a:t>Data Movement 1</a:t>
            </a:r>
          </a:p>
        </p:txBody>
      </p:sp>
      <p:sp>
        <p:nvSpPr>
          <p:cNvPr id="32774" name="Text Box 5"/>
          <p:cNvSpPr txBox="1">
            <a:spLocks noChangeArrowheads="1"/>
          </p:cNvSpPr>
          <p:nvPr/>
        </p:nvSpPr>
        <p:spPr bwMode="auto">
          <a:xfrm>
            <a:off x="457200" y="1600200"/>
            <a:ext cx="3497263" cy="4525963"/>
          </a:xfrm>
          <a:prstGeom prst="rect">
            <a:avLst/>
          </a:prstGeom>
          <a:noFill/>
          <a:ln w="9525">
            <a:noFill/>
            <a:round/>
            <a:headEnd/>
            <a:tailEnd/>
          </a:ln>
        </p:spPr>
        <p:txBody>
          <a:bodyPr/>
          <a:lstStyle/>
          <a:p>
            <a:pPr marL="336550" indent="-336550">
              <a:spcBef>
                <a:spcPts val="6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a:solidFill>
                  <a:srgbClr val="000000"/>
                </a:solidFill>
              </a:rPr>
              <a:t>Given registers PC and MAR, the transfer of the contents of PC into MAR is indicated as:</a:t>
            </a:r>
          </a:p>
          <a:p>
            <a:pPr marL="336550" indent="-336550">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a:solidFill>
                  <a:srgbClr val="000000"/>
                </a:solidFill>
              </a:rPr>
              <a:t>		</a:t>
            </a:r>
            <a:r>
              <a:rPr lang="en-US" sz="2400">
                <a:solidFill>
                  <a:srgbClr val="0000FF"/>
                </a:solidFill>
              </a:rPr>
              <a:t>MAR</a:t>
            </a:r>
            <a:r>
              <a:rPr lang="en-US" sz="2400">
                <a:solidFill>
                  <a:srgbClr val="0000FF"/>
                </a:solidFill>
                <a:latin typeface="Wingdings" pitchFamily="-105" charset="2"/>
              </a:rPr>
              <a:t></a:t>
            </a:r>
            <a:r>
              <a:rPr lang="en-US" sz="2400">
                <a:solidFill>
                  <a:srgbClr val="0000FF"/>
                </a:solidFill>
              </a:rPr>
              <a:t>PC</a:t>
            </a:r>
          </a:p>
          <a:p>
            <a:pPr marL="336550" indent="-336550">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400">
              <a:solidFill>
                <a:srgbClr val="0000FF"/>
              </a:solidFill>
            </a:endParaRPr>
          </a:p>
        </p:txBody>
      </p:sp>
      <p:sp>
        <p:nvSpPr>
          <p:cNvPr id="32775" name="Rectangle 6"/>
          <p:cNvSpPr>
            <a:spLocks noChangeArrowheads="1"/>
          </p:cNvSpPr>
          <p:nvPr/>
        </p:nvSpPr>
        <p:spPr bwMode="auto">
          <a:xfrm>
            <a:off x="7388225" y="4471988"/>
            <a:ext cx="1009650" cy="303212"/>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A</a:t>
            </a:r>
          </a:p>
        </p:txBody>
      </p:sp>
      <p:sp>
        <p:nvSpPr>
          <p:cNvPr id="32776" name="Line 7"/>
          <p:cNvSpPr>
            <a:spLocks noChangeShapeType="1"/>
          </p:cNvSpPr>
          <p:nvPr/>
        </p:nvSpPr>
        <p:spPr bwMode="auto">
          <a:xfrm>
            <a:off x="7154863" y="6172200"/>
            <a:ext cx="1165225" cy="1588"/>
          </a:xfrm>
          <a:prstGeom prst="line">
            <a:avLst/>
          </a:prstGeom>
          <a:noFill/>
          <a:ln w="9360">
            <a:solidFill>
              <a:srgbClr val="000000"/>
            </a:solidFill>
            <a:miter lim="800000"/>
            <a:headEnd/>
            <a:tailEnd/>
          </a:ln>
        </p:spPr>
        <p:txBody>
          <a:bodyPr/>
          <a:lstStyle/>
          <a:p>
            <a:endParaRPr lang="en-US"/>
          </a:p>
        </p:txBody>
      </p:sp>
      <p:sp>
        <p:nvSpPr>
          <p:cNvPr id="32777" name="Line 8"/>
          <p:cNvSpPr>
            <a:spLocks noChangeShapeType="1"/>
          </p:cNvSpPr>
          <p:nvPr/>
        </p:nvSpPr>
        <p:spPr bwMode="auto">
          <a:xfrm flipV="1">
            <a:off x="8320088" y="4768850"/>
            <a:ext cx="1587" cy="1409700"/>
          </a:xfrm>
          <a:prstGeom prst="line">
            <a:avLst/>
          </a:prstGeom>
          <a:noFill/>
          <a:ln w="9360">
            <a:solidFill>
              <a:srgbClr val="000000"/>
            </a:solidFill>
            <a:miter lim="800000"/>
            <a:headEnd/>
            <a:tailEnd type="triangle" w="med" len="med"/>
          </a:ln>
        </p:spPr>
        <p:txBody>
          <a:bodyPr/>
          <a:lstStyle/>
          <a:p>
            <a:endParaRPr lang="en-US"/>
          </a:p>
        </p:txBody>
      </p:sp>
      <p:sp>
        <p:nvSpPr>
          <p:cNvPr id="32778" name="Line 9"/>
          <p:cNvSpPr>
            <a:spLocks noChangeShapeType="1"/>
          </p:cNvSpPr>
          <p:nvPr/>
        </p:nvSpPr>
        <p:spPr bwMode="auto">
          <a:xfrm flipV="1">
            <a:off x="6299200" y="3797300"/>
            <a:ext cx="1588" cy="255588"/>
          </a:xfrm>
          <a:prstGeom prst="line">
            <a:avLst/>
          </a:prstGeom>
          <a:noFill/>
          <a:ln w="9360">
            <a:solidFill>
              <a:srgbClr val="000000"/>
            </a:solidFill>
            <a:miter lim="800000"/>
            <a:headEnd/>
            <a:tailEnd type="triangle" w="med" len="med"/>
          </a:ln>
        </p:spPr>
        <p:txBody>
          <a:bodyPr/>
          <a:lstStyle/>
          <a:p>
            <a:endParaRPr lang="en-US"/>
          </a:p>
        </p:txBody>
      </p:sp>
      <p:sp>
        <p:nvSpPr>
          <p:cNvPr id="32779" name="Rectangle 10"/>
          <p:cNvSpPr>
            <a:spLocks noChangeArrowheads="1"/>
          </p:cNvSpPr>
          <p:nvPr/>
        </p:nvSpPr>
        <p:spPr bwMode="auto">
          <a:xfrm>
            <a:off x="5600700" y="1981200"/>
            <a:ext cx="1087438" cy="303213"/>
          </a:xfrm>
          <a:prstGeom prst="rect">
            <a:avLst/>
          </a:prstGeom>
          <a:solidFill>
            <a:srgbClr val="FFFFFF"/>
          </a:solidFill>
          <a:ln w="28575">
            <a:solidFill>
              <a:srgbClr val="0000FF"/>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PC</a:t>
            </a:r>
          </a:p>
        </p:txBody>
      </p:sp>
      <p:sp>
        <p:nvSpPr>
          <p:cNvPr id="32780" name="Rectangle 11"/>
          <p:cNvSpPr>
            <a:spLocks noChangeArrowheads="1"/>
          </p:cNvSpPr>
          <p:nvPr/>
        </p:nvSpPr>
        <p:spPr bwMode="auto">
          <a:xfrm>
            <a:off x="5600700" y="2527300"/>
            <a:ext cx="1087438" cy="304800"/>
          </a:xfrm>
          <a:prstGeom prst="rect">
            <a:avLst/>
          </a:prstGeom>
          <a:solidFill>
            <a:srgbClr val="FFFFFF"/>
          </a:solidFill>
          <a:ln w="28575">
            <a:solidFill>
              <a:srgbClr val="0000FF"/>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MAR</a:t>
            </a:r>
          </a:p>
        </p:txBody>
      </p:sp>
      <p:sp>
        <p:nvSpPr>
          <p:cNvPr id="32781" name="Rectangle 12"/>
          <p:cNvSpPr>
            <a:spLocks noChangeArrowheads="1"/>
          </p:cNvSpPr>
          <p:nvPr/>
        </p:nvSpPr>
        <p:spPr bwMode="auto">
          <a:xfrm>
            <a:off x="5600700" y="4471988"/>
            <a:ext cx="1165225" cy="303212"/>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MDR</a:t>
            </a:r>
          </a:p>
        </p:txBody>
      </p:sp>
      <p:sp>
        <p:nvSpPr>
          <p:cNvPr id="32782" name="Rectangle 13"/>
          <p:cNvSpPr>
            <a:spLocks noChangeArrowheads="1"/>
          </p:cNvSpPr>
          <p:nvPr/>
        </p:nvSpPr>
        <p:spPr bwMode="auto">
          <a:xfrm>
            <a:off x="3890963" y="4471988"/>
            <a:ext cx="1320800" cy="303212"/>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OP    ADDRESS</a:t>
            </a:r>
          </a:p>
        </p:txBody>
      </p:sp>
      <p:sp>
        <p:nvSpPr>
          <p:cNvPr id="32783" name="Rectangle 14"/>
          <p:cNvSpPr>
            <a:spLocks noChangeArrowheads="1"/>
          </p:cNvSpPr>
          <p:nvPr/>
        </p:nvSpPr>
        <p:spPr bwMode="auto">
          <a:xfrm>
            <a:off x="5289550" y="3135313"/>
            <a:ext cx="2098675" cy="850900"/>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MEMORY</a:t>
            </a:r>
          </a:p>
        </p:txBody>
      </p:sp>
      <p:sp>
        <p:nvSpPr>
          <p:cNvPr id="32784" name="Line 15"/>
          <p:cNvSpPr>
            <a:spLocks noChangeShapeType="1"/>
          </p:cNvSpPr>
          <p:nvPr/>
        </p:nvSpPr>
        <p:spPr bwMode="auto">
          <a:xfrm>
            <a:off x="6299200" y="4349750"/>
            <a:ext cx="1588" cy="122238"/>
          </a:xfrm>
          <a:prstGeom prst="line">
            <a:avLst/>
          </a:prstGeom>
          <a:noFill/>
          <a:ln w="9360">
            <a:solidFill>
              <a:srgbClr val="000000"/>
            </a:solidFill>
            <a:miter lim="800000"/>
            <a:headEnd/>
            <a:tailEnd type="triangle" w="med" len="med"/>
          </a:ln>
        </p:spPr>
        <p:txBody>
          <a:bodyPr/>
          <a:lstStyle/>
          <a:p>
            <a:endParaRPr lang="en-US"/>
          </a:p>
        </p:txBody>
      </p:sp>
      <p:sp>
        <p:nvSpPr>
          <p:cNvPr id="32785" name="Line 16"/>
          <p:cNvSpPr>
            <a:spLocks noChangeShapeType="1"/>
          </p:cNvSpPr>
          <p:nvPr/>
        </p:nvSpPr>
        <p:spPr bwMode="auto">
          <a:xfrm flipV="1">
            <a:off x="6299200" y="3979863"/>
            <a:ext cx="1588" cy="376237"/>
          </a:xfrm>
          <a:prstGeom prst="line">
            <a:avLst/>
          </a:prstGeom>
          <a:noFill/>
          <a:ln w="9360">
            <a:solidFill>
              <a:srgbClr val="000000"/>
            </a:solidFill>
            <a:miter lim="800000"/>
            <a:headEnd/>
            <a:tailEnd type="triangle" w="med" len="med"/>
          </a:ln>
        </p:spPr>
        <p:txBody>
          <a:bodyPr/>
          <a:lstStyle/>
          <a:p>
            <a:endParaRPr lang="en-US"/>
          </a:p>
        </p:txBody>
      </p:sp>
      <p:sp>
        <p:nvSpPr>
          <p:cNvPr id="32786" name="Line 17"/>
          <p:cNvSpPr>
            <a:spLocks noChangeShapeType="1"/>
          </p:cNvSpPr>
          <p:nvPr/>
        </p:nvSpPr>
        <p:spPr bwMode="auto">
          <a:xfrm>
            <a:off x="6299200" y="2832100"/>
            <a:ext cx="1588" cy="303213"/>
          </a:xfrm>
          <a:prstGeom prst="line">
            <a:avLst/>
          </a:prstGeom>
          <a:noFill/>
          <a:ln w="9360">
            <a:solidFill>
              <a:srgbClr val="000000"/>
            </a:solidFill>
            <a:miter lim="800000"/>
            <a:headEnd/>
            <a:tailEnd type="triangle" w="med" len="med"/>
          </a:ln>
        </p:spPr>
        <p:txBody>
          <a:bodyPr/>
          <a:lstStyle/>
          <a:p>
            <a:endParaRPr lang="en-US"/>
          </a:p>
        </p:txBody>
      </p:sp>
      <p:sp>
        <p:nvSpPr>
          <p:cNvPr id="32787" name="Line 18"/>
          <p:cNvSpPr>
            <a:spLocks noChangeShapeType="1"/>
          </p:cNvSpPr>
          <p:nvPr/>
        </p:nvSpPr>
        <p:spPr bwMode="auto">
          <a:xfrm>
            <a:off x="6299200" y="2284413"/>
            <a:ext cx="1588" cy="242887"/>
          </a:xfrm>
          <a:prstGeom prst="line">
            <a:avLst/>
          </a:prstGeom>
          <a:noFill/>
          <a:ln w="28575">
            <a:solidFill>
              <a:srgbClr val="0000FF"/>
            </a:solidFill>
            <a:miter lim="800000"/>
            <a:headEnd/>
            <a:tailEnd type="triangle" w="med" len="med"/>
          </a:ln>
        </p:spPr>
        <p:txBody>
          <a:bodyPr/>
          <a:lstStyle/>
          <a:p>
            <a:endParaRPr lang="en-US"/>
          </a:p>
        </p:txBody>
      </p:sp>
      <p:sp>
        <p:nvSpPr>
          <p:cNvPr id="32788" name="Line 19"/>
          <p:cNvSpPr>
            <a:spLocks noChangeShapeType="1"/>
          </p:cNvSpPr>
          <p:nvPr/>
        </p:nvSpPr>
        <p:spPr bwMode="auto">
          <a:xfrm flipV="1">
            <a:off x="4435475" y="2097088"/>
            <a:ext cx="1588" cy="2381250"/>
          </a:xfrm>
          <a:prstGeom prst="line">
            <a:avLst/>
          </a:prstGeom>
          <a:noFill/>
          <a:ln w="9360">
            <a:solidFill>
              <a:srgbClr val="000000"/>
            </a:solidFill>
            <a:miter lim="800000"/>
            <a:headEnd/>
            <a:tailEnd/>
          </a:ln>
        </p:spPr>
        <p:txBody>
          <a:bodyPr/>
          <a:lstStyle/>
          <a:p>
            <a:endParaRPr lang="en-US"/>
          </a:p>
        </p:txBody>
      </p:sp>
      <p:sp>
        <p:nvSpPr>
          <p:cNvPr id="32789" name="Line 20"/>
          <p:cNvSpPr>
            <a:spLocks noChangeShapeType="1"/>
          </p:cNvSpPr>
          <p:nvPr/>
        </p:nvSpPr>
        <p:spPr bwMode="auto">
          <a:xfrm>
            <a:off x="4435475" y="2103438"/>
            <a:ext cx="1165225" cy="1587"/>
          </a:xfrm>
          <a:prstGeom prst="line">
            <a:avLst/>
          </a:prstGeom>
          <a:noFill/>
          <a:ln w="9360">
            <a:solidFill>
              <a:srgbClr val="000000"/>
            </a:solidFill>
            <a:miter lim="800000"/>
            <a:headEnd/>
            <a:tailEnd type="triangle" w="med" len="med"/>
          </a:ln>
        </p:spPr>
        <p:txBody>
          <a:bodyPr/>
          <a:lstStyle/>
          <a:p>
            <a:endParaRPr lang="en-US"/>
          </a:p>
        </p:txBody>
      </p:sp>
      <p:sp>
        <p:nvSpPr>
          <p:cNvPr id="32790" name="Line 21"/>
          <p:cNvSpPr>
            <a:spLocks noChangeShapeType="1"/>
          </p:cNvSpPr>
          <p:nvPr/>
        </p:nvSpPr>
        <p:spPr bwMode="auto">
          <a:xfrm>
            <a:off x="4435475" y="2709863"/>
            <a:ext cx="1165225" cy="1587"/>
          </a:xfrm>
          <a:prstGeom prst="line">
            <a:avLst/>
          </a:prstGeom>
          <a:noFill/>
          <a:ln w="9360">
            <a:solidFill>
              <a:srgbClr val="000000"/>
            </a:solidFill>
            <a:miter lim="800000"/>
            <a:headEnd/>
            <a:tailEnd type="triangle" w="med" len="med"/>
          </a:ln>
        </p:spPr>
        <p:txBody>
          <a:bodyPr/>
          <a:lstStyle/>
          <a:p>
            <a:endParaRPr lang="en-US"/>
          </a:p>
        </p:txBody>
      </p:sp>
      <p:sp>
        <p:nvSpPr>
          <p:cNvPr id="32791" name="Line 22"/>
          <p:cNvSpPr>
            <a:spLocks noChangeShapeType="1"/>
          </p:cNvSpPr>
          <p:nvPr/>
        </p:nvSpPr>
        <p:spPr bwMode="auto">
          <a:xfrm flipH="1">
            <a:off x="5205413" y="4652963"/>
            <a:ext cx="401637" cy="1587"/>
          </a:xfrm>
          <a:prstGeom prst="line">
            <a:avLst/>
          </a:prstGeom>
          <a:noFill/>
          <a:ln w="9360">
            <a:solidFill>
              <a:srgbClr val="000000"/>
            </a:solidFill>
            <a:miter lim="800000"/>
            <a:headEnd/>
            <a:tailEnd type="triangle" w="med" len="med"/>
          </a:ln>
        </p:spPr>
        <p:txBody>
          <a:bodyPr/>
          <a:lstStyle/>
          <a:p>
            <a:endParaRPr lang="en-US"/>
          </a:p>
        </p:txBody>
      </p:sp>
      <p:sp>
        <p:nvSpPr>
          <p:cNvPr id="32792" name="AutoShape 23"/>
          <p:cNvSpPr>
            <a:spLocks noChangeArrowheads="1"/>
          </p:cNvSpPr>
          <p:nvPr/>
        </p:nvSpPr>
        <p:spPr bwMode="auto">
          <a:xfrm>
            <a:off x="6477000" y="5181600"/>
            <a:ext cx="1398588" cy="7286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   A L U</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    </a:t>
            </a:r>
          </a:p>
        </p:txBody>
      </p:sp>
      <p:sp>
        <p:nvSpPr>
          <p:cNvPr id="32793" name="Line 24"/>
          <p:cNvSpPr>
            <a:spLocks noChangeShapeType="1"/>
          </p:cNvSpPr>
          <p:nvPr/>
        </p:nvSpPr>
        <p:spPr bwMode="auto">
          <a:xfrm>
            <a:off x="7154863" y="5929313"/>
            <a:ext cx="1587" cy="242887"/>
          </a:xfrm>
          <a:prstGeom prst="line">
            <a:avLst/>
          </a:prstGeom>
          <a:noFill/>
          <a:ln w="9360">
            <a:solidFill>
              <a:srgbClr val="000000"/>
            </a:solidFill>
            <a:miter lim="800000"/>
            <a:headEnd/>
            <a:tailEnd type="triangle" w="med" len="med"/>
          </a:ln>
        </p:spPr>
        <p:txBody>
          <a:bodyPr/>
          <a:lstStyle/>
          <a:p>
            <a:endParaRPr lang="en-US"/>
          </a:p>
        </p:txBody>
      </p:sp>
      <p:sp>
        <p:nvSpPr>
          <p:cNvPr id="32794" name="Line 25"/>
          <p:cNvSpPr>
            <a:spLocks noChangeShapeType="1"/>
          </p:cNvSpPr>
          <p:nvPr/>
        </p:nvSpPr>
        <p:spPr bwMode="auto">
          <a:xfrm>
            <a:off x="6921500" y="5200650"/>
            <a:ext cx="233363" cy="363538"/>
          </a:xfrm>
          <a:prstGeom prst="line">
            <a:avLst/>
          </a:prstGeom>
          <a:noFill/>
          <a:ln w="9360">
            <a:solidFill>
              <a:srgbClr val="000000"/>
            </a:solidFill>
            <a:miter lim="800000"/>
            <a:headEnd/>
            <a:tailEnd/>
          </a:ln>
        </p:spPr>
        <p:txBody>
          <a:bodyPr/>
          <a:lstStyle/>
          <a:p>
            <a:endParaRPr lang="en-US"/>
          </a:p>
        </p:txBody>
      </p:sp>
      <p:sp>
        <p:nvSpPr>
          <p:cNvPr id="32795" name="Line 26"/>
          <p:cNvSpPr>
            <a:spLocks noChangeShapeType="1"/>
          </p:cNvSpPr>
          <p:nvPr/>
        </p:nvSpPr>
        <p:spPr bwMode="auto">
          <a:xfrm flipH="1">
            <a:off x="7148513" y="5200650"/>
            <a:ext cx="168275" cy="363538"/>
          </a:xfrm>
          <a:prstGeom prst="line">
            <a:avLst/>
          </a:prstGeom>
          <a:noFill/>
          <a:ln w="9360">
            <a:solidFill>
              <a:srgbClr val="000000"/>
            </a:solidFill>
            <a:miter lim="800000"/>
            <a:headEnd/>
            <a:tailEnd/>
          </a:ln>
        </p:spPr>
        <p:txBody>
          <a:bodyPr/>
          <a:lstStyle/>
          <a:p>
            <a:endParaRPr lang="en-US"/>
          </a:p>
        </p:txBody>
      </p:sp>
      <p:sp>
        <p:nvSpPr>
          <p:cNvPr id="32796" name="Line 27"/>
          <p:cNvSpPr>
            <a:spLocks noChangeShapeType="1"/>
          </p:cNvSpPr>
          <p:nvPr/>
        </p:nvSpPr>
        <p:spPr bwMode="auto">
          <a:xfrm>
            <a:off x="6688138" y="4775200"/>
            <a:ext cx="1587" cy="425450"/>
          </a:xfrm>
          <a:prstGeom prst="line">
            <a:avLst/>
          </a:prstGeom>
          <a:noFill/>
          <a:ln w="9360">
            <a:solidFill>
              <a:srgbClr val="000000"/>
            </a:solidFill>
            <a:miter lim="800000"/>
            <a:headEnd/>
            <a:tailEnd type="triangle" w="med" len="med"/>
          </a:ln>
        </p:spPr>
        <p:txBody>
          <a:bodyPr/>
          <a:lstStyle/>
          <a:p>
            <a:endParaRPr lang="en-US"/>
          </a:p>
        </p:txBody>
      </p:sp>
      <p:sp>
        <p:nvSpPr>
          <p:cNvPr id="32797" name="Line 28"/>
          <p:cNvSpPr>
            <a:spLocks noChangeShapeType="1"/>
          </p:cNvSpPr>
          <p:nvPr/>
        </p:nvSpPr>
        <p:spPr bwMode="auto">
          <a:xfrm>
            <a:off x="7620000" y="4775200"/>
            <a:ext cx="1588" cy="425450"/>
          </a:xfrm>
          <a:prstGeom prst="line">
            <a:avLst/>
          </a:prstGeom>
          <a:noFill/>
          <a:ln w="9360">
            <a:solidFill>
              <a:srgbClr val="000000"/>
            </a:solidFill>
            <a:miter lim="800000"/>
            <a:headEnd/>
            <a:tailEnd type="triangle" w="med" len="med"/>
          </a:ln>
        </p:spPr>
        <p:txBody>
          <a:bodyPr/>
          <a:lstStyle/>
          <a:p>
            <a:endParaRPr lang="en-US"/>
          </a:p>
        </p:txBody>
      </p:sp>
      <p:sp>
        <p:nvSpPr>
          <p:cNvPr id="32798" name="AutoShape 29"/>
          <p:cNvSpPr>
            <a:spLocks noChangeArrowheads="1"/>
          </p:cNvSpPr>
          <p:nvPr/>
        </p:nvSpPr>
        <p:spPr bwMode="auto">
          <a:xfrm rot="10800000">
            <a:off x="3663950" y="5035550"/>
            <a:ext cx="1398588" cy="425450"/>
          </a:xfrm>
          <a:prstGeom prst="flowChartManualOperation">
            <a:avLst/>
          </a:prstGeom>
          <a:solidFill>
            <a:srgbClr val="FFFFFF"/>
          </a:solidFill>
          <a:ln w="9360">
            <a:solidFill>
              <a:srgbClr val="000000"/>
            </a:solidFill>
            <a:miter lim="800000"/>
            <a:headEnd/>
            <a:tailEnd/>
          </a:ln>
        </p:spPr>
        <p:txBody>
          <a:bodyPr rot="10800000" wrap="none" anchor="ctr"/>
          <a:lstStyle/>
          <a:p>
            <a:endParaRPr lang="en-US"/>
          </a:p>
        </p:txBody>
      </p:sp>
      <p:sp>
        <p:nvSpPr>
          <p:cNvPr id="32799" name="Line 30"/>
          <p:cNvSpPr>
            <a:spLocks noChangeShapeType="1"/>
          </p:cNvSpPr>
          <p:nvPr/>
        </p:nvSpPr>
        <p:spPr bwMode="auto">
          <a:xfrm>
            <a:off x="4202113" y="4471988"/>
            <a:ext cx="1587" cy="303212"/>
          </a:xfrm>
          <a:prstGeom prst="line">
            <a:avLst/>
          </a:prstGeom>
          <a:noFill/>
          <a:ln w="9360">
            <a:solidFill>
              <a:srgbClr val="000000"/>
            </a:solidFill>
            <a:miter lim="800000"/>
            <a:headEnd/>
            <a:tailEnd/>
          </a:ln>
        </p:spPr>
        <p:txBody>
          <a:bodyPr/>
          <a:lstStyle/>
          <a:p>
            <a:endParaRPr lang="en-US"/>
          </a:p>
        </p:txBody>
      </p:sp>
      <p:sp>
        <p:nvSpPr>
          <p:cNvPr id="32800" name="Line 31"/>
          <p:cNvSpPr>
            <a:spLocks noChangeShapeType="1"/>
          </p:cNvSpPr>
          <p:nvPr/>
        </p:nvSpPr>
        <p:spPr bwMode="auto">
          <a:xfrm>
            <a:off x="4046538" y="4775200"/>
            <a:ext cx="1587" cy="242888"/>
          </a:xfrm>
          <a:prstGeom prst="line">
            <a:avLst/>
          </a:prstGeom>
          <a:noFill/>
          <a:ln w="9360">
            <a:solidFill>
              <a:srgbClr val="000000"/>
            </a:solidFill>
            <a:miter lim="800000"/>
            <a:headEnd/>
            <a:tailEnd type="triangle" w="med" len="med"/>
          </a:ln>
        </p:spPr>
        <p:txBody>
          <a:bodyPr/>
          <a:lstStyle/>
          <a:p>
            <a:endParaRPr lang="en-US"/>
          </a:p>
        </p:txBody>
      </p:sp>
      <p:sp>
        <p:nvSpPr>
          <p:cNvPr id="32801" name="Line 32"/>
          <p:cNvSpPr>
            <a:spLocks noChangeShapeType="1"/>
          </p:cNvSpPr>
          <p:nvPr/>
        </p:nvSpPr>
        <p:spPr bwMode="auto">
          <a:xfrm>
            <a:off x="4572000" y="5486400"/>
            <a:ext cx="17463" cy="139700"/>
          </a:xfrm>
          <a:prstGeom prst="line">
            <a:avLst/>
          </a:prstGeom>
          <a:noFill/>
          <a:ln w="9360">
            <a:solidFill>
              <a:srgbClr val="000000"/>
            </a:solidFill>
            <a:miter lim="800000"/>
            <a:headEnd/>
            <a:tailEnd/>
          </a:ln>
        </p:spPr>
        <p:txBody>
          <a:bodyPr/>
          <a:lstStyle/>
          <a:p>
            <a:endParaRPr lang="en-US"/>
          </a:p>
        </p:txBody>
      </p:sp>
      <p:sp>
        <p:nvSpPr>
          <p:cNvPr id="32802" name="Line 33"/>
          <p:cNvSpPr>
            <a:spLocks noChangeShapeType="1"/>
          </p:cNvSpPr>
          <p:nvPr/>
        </p:nvSpPr>
        <p:spPr bwMode="auto">
          <a:xfrm>
            <a:off x="4589463" y="5626100"/>
            <a:ext cx="2020887" cy="1588"/>
          </a:xfrm>
          <a:prstGeom prst="line">
            <a:avLst/>
          </a:prstGeom>
          <a:noFill/>
          <a:ln w="9360">
            <a:solidFill>
              <a:srgbClr val="000000"/>
            </a:solidFill>
            <a:miter lim="800000"/>
            <a:headEnd/>
            <a:tailEnd type="triangle" w="med" len="med"/>
          </a:ln>
        </p:spPr>
        <p:txBody>
          <a:bodyPr/>
          <a:lstStyle/>
          <a:p>
            <a:endParaRPr lang="en-US"/>
          </a:p>
        </p:txBody>
      </p:sp>
      <p:sp>
        <p:nvSpPr>
          <p:cNvPr id="32803" name="Line 34"/>
          <p:cNvSpPr>
            <a:spLocks noChangeShapeType="1"/>
          </p:cNvSpPr>
          <p:nvPr/>
        </p:nvSpPr>
        <p:spPr bwMode="auto">
          <a:xfrm>
            <a:off x="4357688" y="5443538"/>
            <a:ext cx="4762" cy="365125"/>
          </a:xfrm>
          <a:prstGeom prst="line">
            <a:avLst/>
          </a:prstGeom>
          <a:noFill/>
          <a:ln w="9360">
            <a:solidFill>
              <a:srgbClr val="000000"/>
            </a:solidFill>
            <a:miter lim="800000"/>
            <a:headEnd/>
            <a:tailEnd/>
          </a:ln>
        </p:spPr>
        <p:txBody>
          <a:bodyPr/>
          <a:lstStyle/>
          <a:p>
            <a:endParaRPr lang="en-US"/>
          </a:p>
        </p:txBody>
      </p:sp>
      <p:sp>
        <p:nvSpPr>
          <p:cNvPr id="32804" name="Line 35"/>
          <p:cNvSpPr>
            <a:spLocks noChangeShapeType="1"/>
          </p:cNvSpPr>
          <p:nvPr/>
        </p:nvSpPr>
        <p:spPr bwMode="auto">
          <a:xfrm>
            <a:off x="4362450" y="5808663"/>
            <a:ext cx="2330450" cy="1587"/>
          </a:xfrm>
          <a:prstGeom prst="line">
            <a:avLst/>
          </a:prstGeom>
          <a:noFill/>
          <a:ln w="9360">
            <a:solidFill>
              <a:srgbClr val="000000"/>
            </a:solidFill>
            <a:miter lim="800000"/>
            <a:headEnd/>
            <a:tailEnd type="triangle" w="med" len="med"/>
          </a:ln>
        </p:spPr>
        <p:txBody>
          <a:bodyPr/>
          <a:lstStyle/>
          <a:p>
            <a:endParaRPr lang="en-US"/>
          </a:p>
        </p:txBody>
      </p:sp>
      <p:sp>
        <p:nvSpPr>
          <p:cNvPr id="32805" name="Line 36"/>
          <p:cNvSpPr>
            <a:spLocks noChangeShapeType="1"/>
          </p:cNvSpPr>
          <p:nvPr/>
        </p:nvSpPr>
        <p:spPr bwMode="auto">
          <a:xfrm>
            <a:off x="6888163" y="4670425"/>
            <a:ext cx="484187" cy="1588"/>
          </a:xfrm>
          <a:prstGeom prst="line">
            <a:avLst/>
          </a:prstGeom>
          <a:noFill/>
          <a:ln w="9360">
            <a:solidFill>
              <a:srgbClr val="000000"/>
            </a:solidFill>
            <a:miter lim="800000"/>
            <a:headEnd/>
            <a:tailEnd type="triangle" w="med" len="med"/>
          </a:ln>
        </p:spPr>
        <p:txBody>
          <a:bodyPr/>
          <a:lstStyle/>
          <a:p>
            <a:endParaRPr lang="en-US"/>
          </a:p>
        </p:txBody>
      </p:sp>
      <p:sp>
        <p:nvSpPr>
          <p:cNvPr id="32806" name="Line 37"/>
          <p:cNvSpPr>
            <a:spLocks noChangeShapeType="1"/>
          </p:cNvSpPr>
          <p:nvPr/>
        </p:nvSpPr>
        <p:spPr bwMode="auto">
          <a:xfrm flipH="1">
            <a:off x="6783388" y="4670425"/>
            <a:ext cx="111125" cy="1588"/>
          </a:xfrm>
          <a:prstGeom prst="line">
            <a:avLst/>
          </a:prstGeom>
          <a:noFill/>
          <a:ln w="9360">
            <a:solidFill>
              <a:srgbClr val="000000"/>
            </a:solidFill>
            <a:miter lim="800000"/>
            <a:headEnd/>
            <a:tailEnd type="triangle" w="med" len="med"/>
          </a:ln>
        </p:spPr>
        <p:txBody>
          <a:bodyPr/>
          <a:lstStyle/>
          <a:p>
            <a:endParaRPr lang="en-US"/>
          </a:p>
        </p:txBody>
      </p:sp>
      <p:sp>
        <p:nvSpPr>
          <p:cNvPr id="32807" name="Text Box 38"/>
          <p:cNvSpPr txBox="1">
            <a:spLocks noChangeArrowheads="1"/>
          </p:cNvSpPr>
          <p:nvPr/>
        </p:nvSpPr>
        <p:spPr bwMode="auto">
          <a:xfrm>
            <a:off x="3962400" y="5105400"/>
            <a:ext cx="838200" cy="306388"/>
          </a:xfrm>
          <a:prstGeom prst="rect">
            <a:avLst/>
          </a:prstGeom>
          <a:noFill/>
          <a:ln w="9525">
            <a:noFill/>
            <a:round/>
            <a:headEnd/>
            <a:tailEnd/>
          </a:ln>
        </p:spPr>
        <p:txBody>
          <a:bodyPr lIns="90000" tIns="46800" rIns="90000" bIns="46800">
            <a:spAutoFit/>
          </a:bodyPr>
          <a:lstStyle/>
          <a:p>
            <a:pPr>
              <a:spcBef>
                <a:spcPts val="8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imes New Roman" pitchFamily="-105" charset="0"/>
              </a:rPr>
              <a:t>Decoder</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11</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34819"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34820"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B95DF39-7878-470E-9DFD-705CD44C1753}"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a:t>
            </a:fld>
            <a:endParaRPr lang="en-US" sz="1400">
              <a:solidFill>
                <a:srgbClr val="000000"/>
              </a:solidFill>
            </a:endParaRPr>
          </a:p>
        </p:txBody>
      </p:sp>
      <p:sp>
        <p:nvSpPr>
          <p:cNvPr id="34821"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0000FF"/>
                </a:solidFill>
              </a:rPr>
              <a:t>Data Movement 2</a:t>
            </a:r>
          </a:p>
        </p:txBody>
      </p:sp>
      <p:sp>
        <p:nvSpPr>
          <p:cNvPr id="34822" name="Text Box 5"/>
          <p:cNvSpPr txBox="1">
            <a:spLocks noChangeArrowheads="1"/>
          </p:cNvSpPr>
          <p:nvPr/>
        </p:nvSpPr>
        <p:spPr bwMode="auto">
          <a:xfrm>
            <a:off x="685800" y="2209800"/>
            <a:ext cx="3886200" cy="4419600"/>
          </a:xfrm>
          <a:prstGeom prst="rect">
            <a:avLst/>
          </a:prstGeom>
          <a:noFill/>
          <a:ln w="9525">
            <a:noFill/>
            <a:round/>
            <a:headEnd/>
            <a:tailEnd/>
          </a:ln>
        </p:spPr>
        <p:txBody>
          <a:bodyPr/>
          <a:lstStyle/>
          <a:p>
            <a:pPr marL="336550" indent="-336550">
              <a:lnSpc>
                <a:spcPct val="90000"/>
              </a:lnSpc>
              <a:spcBef>
                <a:spcPts val="6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a:solidFill>
                  <a:srgbClr val="000000"/>
                </a:solidFill>
              </a:rPr>
              <a:t>To transfer information from a memory location to the register MDR, we use:</a:t>
            </a:r>
          </a:p>
          <a:p>
            <a:pPr marL="336550" indent="-336550">
              <a:lnSpc>
                <a:spcPct val="9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400">
              <a:solidFill>
                <a:srgbClr val="000000"/>
              </a:solidFill>
            </a:endParaRPr>
          </a:p>
          <a:p>
            <a:pPr marL="336550" indent="-336550">
              <a:lnSpc>
                <a:spcPct val="9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a:solidFill>
                  <a:srgbClr val="000000"/>
                </a:solidFill>
              </a:rPr>
              <a:t>	</a:t>
            </a:r>
            <a:r>
              <a:rPr lang="en-US" sz="2400">
                <a:solidFill>
                  <a:srgbClr val="0000FF"/>
                </a:solidFill>
              </a:rPr>
              <a:t>MDR</a:t>
            </a:r>
            <a:r>
              <a:rPr lang="en-US" sz="2400">
                <a:solidFill>
                  <a:srgbClr val="0000FF"/>
                </a:solidFill>
                <a:latin typeface="Wingdings" pitchFamily="-105" charset="2"/>
              </a:rPr>
              <a:t></a:t>
            </a:r>
            <a:r>
              <a:rPr lang="en-US" sz="2400">
                <a:solidFill>
                  <a:srgbClr val="0000FF"/>
                </a:solidFill>
              </a:rPr>
              <a:t>MEM[MAR]</a:t>
            </a:r>
          </a:p>
          <a:p>
            <a:pPr marL="336550" indent="-336550">
              <a:lnSpc>
                <a:spcPct val="9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400">
              <a:solidFill>
                <a:srgbClr val="99CC00"/>
              </a:solidFill>
            </a:endParaRPr>
          </a:p>
          <a:p>
            <a:pPr marL="336550" indent="-336550">
              <a:lnSpc>
                <a:spcPct val="90000"/>
              </a:lnSpc>
              <a:spcBef>
                <a:spcPts val="6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a:solidFill>
                  <a:srgbClr val="000000"/>
                </a:solidFill>
              </a:rPr>
              <a:t>The address of the memory location has been stored previously into the MAR register</a:t>
            </a:r>
          </a:p>
          <a:p>
            <a:pPr marL="336550" indent="-336550">
              <a:lnSpc>
                <a:spcPct val="9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400">
              <a:solidFill>
                <a:srgbClr val="000000"/>
              </a:solidFill>
            </a:endParaRPr>
          </a:p>
        </p:txBody>
      </p:sp>
      <p:sp>
        <p:nvSpPr>
          <p:cNvPr id="34823" name="Rectangle 6"/>
          <p:cNvSpPr>
            <a:spLocks noChangeArrowheads="1"/>
          </p:cNvSpPr>
          <p:nvPr/>
        </p:nvSpPr>
        <p:spPr bwMode="auto">
          <a:xfrm>
            <a:off x="6362700" y="2209800"/>
            <a:ext cx="1087438" cy="303213"/>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PC</a:t>
            </a:r>
          </a:p>
        </p:txBody>
      </p:sp>
      <p:sp>
        <p:nvSpPr>
          <p:cNvPr id="34824" name="Rectangle 7"/>
          <p:cNvSpPr>
            <a:spLocks noChangeArrowheads="1"/>
          </p:cNvSpPr>
          <p:nvPr/>
        </p:nvSpPr>
        <p:spPr bwMode="auto">
          <a:xfrm>
            <a:off x="6362700" y="2755900"/>
            <a:ext cx="1087438" cy="304800"/>
          </a:xfrm>
          <a:prstGeom prst="rect">
            <a:avLst/>
          </a:prstGeom>
          <a:solidFill>
            <a:srgbClr val="FFFFFF"/>
          </a:solidFill>
          <a:ln w="28575">
            <a:solidFill>
              <a:srgbClr val="0000FF"/>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MAR</a:t>
            </a:r>
          </a:p>
        </p:txBody>
      </p:sp>
      <p:sp>
        <p:nvSpPr>
          <p:cNvPr id="34825" name="Rectangle 8"/>
          <p:cNvSpPr>
            <a:spLocks noChangeArrowheads="1"/>
          </p:cNvSpPr>
          <p:nvPr/>
        </p:nvSpPr>
        <p:spPr bwMode="auto">
          <a:xfrm>
            <a:off x="6362700" y="4700588"/>
            <a:ext cx="1165225" cy="303212"/>
          </a:xfrm>
          <a:prstGeom prst="rect">
            <a:avLst/>
          </a:prstGeom>
          <a:solidFill>
            <a:srgbClr val="FFFFFF"/>
          </a:solidFill>
          <a:ln w="28575">
            <a:solidFill>
              <a:srgbClr val="0000FF"/>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MDR</a:t>
            </a:r>
          </a:p>
        </p:txBody>
      </p:sp>
      <p:sp>
        <p:nvSpPr>
          <p:cNvPr id="34826" name="Rectangle 9"/>
          <p:cNvSpPr>
            <a:spLocks noChangeArrowheads="1"/>
          </p:cNvSpPr>
          <p:nvPr/>
        </p:nvSpPr>
        <p:spPr bwMode="auto">
          <a:xfrm>
            <a:off x="4652963" y="4700588"/>
            <a:ext cx="1320800" cy="303212"/>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OP    ADDRESS</a:t>
            </a:r>
          </a:p>
        </p:txBody>
      </p:sp>
      <p:sp>
        <p:nvSpPr>
          <p:cNvPr id="34827" name="Rectangle 10"/>
          <p:cNvSpPr>
            <a:spLocks noChangeArrowheads="1"/>
          </p:cNvSpPr>
          <p:nvPr/>
        </p:nvSpPr>
        <p:spPr bwMode="auto">
          <a:xfrm>
            <a:off x="6019800" y="3352800"/>
            <a:ext cx="2057400" cy="762000"/>
          </a:xfrm>
          <a:prstGeom prst="rect">
            <a:avLst/>
          </a:prstGeom>
          <a:solidFill>
            <a:srgbClr val="FFFFFF"/>
          </a:solidFill>
          <a:ln w="28575">
            <a:solidFill>
              <a:srgbClr val="0000FF"/>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MEMORY(MEM)</a:t>
            </a:r>
          </a:p>
        </p:txBody>
      </p:sp>
      <p:sp>
        <p:nvSpPr>
          <p:cNvPr id="34828" name="Line 11"/>
          <p:cNvSpPr>
            <a:spLocks noChangeShapeType="1"/>
          </p:cNvSpPr>
          <p:nvPr/>
        </p:nvSpPr>
        <p:spPr bwMode="auto">
          <a:xfrm>
            <a:off x="7061200" y="3060700"/>
            <a:ext cx="1588" cy="303213"/>
          </a:xfrm>
          <a:prstGeom prst="line">
            <a:avLst/>
          </a:prstGeom>
          <a:noFill/>
          <a:ln w="19050">
            <a:solidFill>
              <a:srgbClr val="0000FF"/>
            </a:solidFill>
            <a:miter lim="800000"/>
            <a:headEnd/>
            <a:tailEnd type="triangle" w="med" len="med"/>
          </a:ln>
        </p:spPr>
        <p:txBody>
          <a:bodyPr/>
          <a:lstStyle/>
          <a:p>
            <a:endParaRPr lang="en-US"/>
          </a:p>
        </p:txBody>
      </p:sp>
      <p:sp>
        <p:nvSpPr>
          <p:cNvPr id="34829" name="Line 12"/>
          <p:cNvSpPr>
            <a:spLocks noChangeShapeType="1"/>
          </p:cNvSpPr>
          <p:nvPr/>
        </p:nvSpPr>
        <p:spPr bwMode="auto">
          <a:xfrm>
            <a:off x="7061200" y="2513013"/>
            <a:ext cx="1588" cy="242887"/>
          </a:xfrm>
          <a:prstGeom prst="line">
            <a:avLst/>
          </a:prstGeom>
          <a:noFill/>
          <a:ln w="9360">
            <a:solidFill>
              <a:srgbClr val="000000"/>
            </a:solidFill>
            <a:miter lim="800000"/>
            <a:headEnd/>
            <a:tailEnd type="triangle" w="med" len="med"/>
          </a:ln>
        </p:spPr>
        <p:txBody>
          <a:bodyPr/>
          <a:lstStyle/>
          <a:p>
            <a:endParaRPr lang="en-US"/>
          </a:p>
        </p:txBody>
      </p:sp>
      <p:sp>
        <p:nvSpPr>
          <p:cNvPr id="34830" name="Line 13"/>
          <p:cNvSpPr>
            <a:spLocks noChangeShapeType="1"/>
          </p:cNvSpPr>
          <p:nvPr/>
        </p:nvSpPr>
        <p:spPr bwMode="auto">
          <a:xfrm flipV="1">
            <a:off x="5197475" y="2325688"/>
            <a:ext cx="1588" cy="2381250"/>
          </a:xfrm>
          <a:prstGeom prst="line">
            <a:avLst/>
          </a:prstGeom>
          <a:noFill/>
          <a:ln w="9360">
            <a:solidFill>
              <a:srgbClr val="000000"/>
            </a:solidFill>
            <a:miter lim="800000"/>
            <a:headEnd/>
            <a:tailEnd/>
          </a:ln>
        </p:spPr>
        <p:txBody>
          <a:bodyPr/>
          <a:lstStyle/>
          <a:p>
            <a:endParaRPr lang="en-US"/>
          </a:p>
        </p:txBody>
      </p:sp>
      <p:sp>
        <p:nvSpPr>
          <p:cNvPr id="34831" name="Line 14"/>
          <p:cNvSpPr>
            <a:spLocks noChangeShapeType="1"/>
          </p:cNvSpPr>
          <p:nvPr/>
        </p:nvSpPr>
        <p:spPr bwMode="auto">
          <a:xfrm>
            <a:off x="5197475" y="2332038"/>
            <a:ext cx="1165225" cy="1587"/>
          </a:xfrm>
          <a:prstGeom prst="line">
            <a:avLst/>
          </a:prstGeom>
          <a:noFill/>
          <a:ln w="9360">
            <a:solidFill>
              <a:srgbClr val="000000"/>
            </a:solidFill>
            <a:miter lim="800000"/>
            <a:headEnd/>
            <a:tailEnd type="triangle" w="med" len="med"/>
          </a:ln>
        </p:spPr>
        <p:txBody>
          <a:bodyPr/>
          <a:lstStyle/>
          <a:p>
            <a:endParaRPr lang="en-US"/>
          </a:p>
        </p:txBody>
      </p:sp>
      <p:sp>
        <p:nvSpPr>
          <p:cNvPr id="34832" name="Line 15"/>
          <p:cNvSpPr>
            <a:spLocks noChangeShapeType="1"/>
          </p:cNvSpPr>
          <p:nvPr/>
        </p:nvSpPr>
        <p:spPr bwMode="auto">
          <a:xfrm>
            <a:off x="5197475" y="2938463"/>
            <a:ext cx="1165225" cy="1587"/>
          </a:xfrm>
          <a:prstGeom prst="line">
            <a:avLst/>
          </a:prstGeom>
          <a:noFill/>
          <a:ln w="9360">
            <a:solidFill>
              <a:srgbClr val="000000"/>
            </a:solidFill>
            <a:miter lim="800000"/>
            <a:headEnd/>
            <a:tailEnd type="triangle" w="med" len="med"/>
          </a:ln>
        </p:spPr>
        <p:txBody>
          <a:bodyPr/>
          <a:lstStyle/>
          <a:p>
            <a:endParaRPr lang="en-US"/>
          </a:p>
        </p:txBody>
      </p:sp>
      <p:sp>
        <p:nvSpPr>
          <p:cNvPr id="34833" name="Line 16"/>
          <p:cNvSpPr>
            <a:spLocks noChangeShapeType="1"/>
          </p:cNvSpPr>
          <p:nvPr/>
        </p:nvSpPr>
        <p:spPr bwMode="auto">
          <a:xfrm flipH="1">
            <a:off x="5967413" y="4881563"/>
            <a:ext cx="401637" cy="1587"/>
          </a:xfrm>
          <a:prstGeom prst="line">
            <a:avLst/>
          </a:prstGeom>
          <a:noFill/>
          <a:ln w="9360">
            <a:solidFill>
              <a:srgbClr val="000000"/>
            </a:solidFill>
            <a:miter lim="800000"/>
            <a:headEnd/>
            <a:tailEnd type="triangle" w="med" len="med"/>
          </a:ln>
        </p:spPr>
        <p:txBody>
          <a:bodyPr/>
          <a:lstStyle/>
          <a:p>
            <a:endParaRPr lang="en-US"/>
          </a:p>
        </p:txBody>
      </p:sp>
      <p:sp>
        <p:nvSpPr>
          <p:cNvPr id="34834" name="AutoShape 17"/>
          <p:cNvSpPr>
            <a:spLocks noChangeArrowheads="1"/>
          </p:cNvSpPr>
          <p:nvPr/>
        </p:nvSpPr>
        <p:spPr bwMode="auto">
          <a:xfrm>
            <a:off x="7239000" y="5410200"/>
            <a:ext cx="1398588" cy="7286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   A L U</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    </a:t>
            </a:r>
          </a:p>
        </p:txBody>
      </p:sp>
      <p:sp>
        <p:nvSpPr>
          <p:cNvPr id="34835" name="Line 18"/>
          <p:cNvSpPr>
            <a:spLocks noChangeShapeType="1"/>
          </p:cNvSpPr>
          <p:nvPr/>
        </p:nvSpPr>
        <p:spPr bwMode="auto">
          <a:xfrm>
            <a:off x="7916863" y="6157913"/>
            <a:ext cx="1587" cy="242887"/>
          </a:xfrm>
          <a:prstGeom prst="line">
            <a:avLst/>
          </a:prstGeom>
          <a:noFill/>
          <a:ln w="9360">
            <a:solidFill>
              <a:srgbClr val="000000"/>
            </a:solidFill>
            <a:miter lim="800000"/>
            <a:headEnd/>
            <a:tailEnd type="triangle" w="med" len="med"/>
          </a:ln>
        </p:spPr>
        <p:txBody>
          <a:bodyPr/>
          <a:lstStyle/>
          <a:p>
            <a:endParaRPr lang="en-US"/>
          </a:p>
        </p:txBody>
      </p:sp>
      <p:sp>
        <p:nvSpPr>
          <p:cNvPr id="34836" name="Line 19"/>
          <p:cNvSpPr>
            <a:spLocks noChangeShapeType="1"/>
          </p:cNvSpPr>
          <p:nvPr/>
        </p:nvSpPr>
        <p:spPr bwMode="auto">
          <a:xfrm>
            <a:off x="7683500" y="5429250"/>
            <a:ext cx="233363" cy="363538"/>
          </a:xfrm>
          <a:prstGeom prst="line">
            <a:avLst/>
          </a:prstGeom>
          <a:noFill/>
          <a:ln w="9360">
            <a:solidFill>
              <a:srgbClr val="000000"/>
            </a:solidFill>
            <a:miter lim="800000"/>
            <a:headEnd/>
            <a:tailEnd/>
          </a:ln>
        </p:spPr>
        <p:txBody>
          <a:bodyPr/>
          <a:lstStyle/>
          <a:p>
            <a:endParaRPr lang="en-US"/>
          </a:p>
        </p:txBody>
      </p:sp>
      <p:sp>
        <p:nvSpPr>
          <p:cNvPr id="34837" name="Line 20"/>
          <p:cNvSpPr>
            <a:spLocks noChangeShapeType="1"/>
          </p:cNvSpPr>
          <p:nvPr/>
        </p:nvSpPr>
        <p:spPr bwMode="auto">
          <a:xfrm flipH="1">
            <a:off x="7910513" y="5429250"/>
            <a:ext cx="168275" cy="363538"/>
          </a:xfrm>
          <a:prstGeom prst="line">
            <a:avLst/>
          </a:prstGeom>
          <a:noFill/>
          <a:ln w="9360">
            <a:solidFill>
              <a:srgbClr val="000000"/>
            </a:solidFill>
            <a:miter lim="800000"/>
            <a:headEnd/>
            <a:tailEnd/>
          </a:ln>
        </p:spPr>
        <p:txBody>
          <a:bodyPr/>
          <a:lstStyle/>
          <a:p>
            <a:endParaRPr lang="en-US"/>
          </a:p>
        </p:txBody>
      </p:sp>
      <p:sp>
        <p:nvSpPr>
          <p:cNvPr id="34838" name="Line 21"/>
          <p:cNvSpPr>
            <a:spLocks noChangeShapeType="1"/>
          </p:cNvSpPr>
          <p:nvPr/>
        </p:nvSpPr>
        <p:spPr bwMode="auto">
          <a:xfrm>
            <a:off x="7450138" y="5003800"/>
            <a:ext cx="1587" cy="425450"/>
          </a:xfrm>
          <a:prstGeom prst="line">
            <a:avLst/>
          </a:prstGeom>
          <a:noFill/>
          <a:ln w="9360">
            <a:solidFill>
              <a:srgbClr val="000000"/>
            </a:solidFill>
            <a:miter lim="800000"/>
            <a:headEnd/>
            <a:tailEnd type="triangle" w="med" len="med"/>
          </a:ln>
        </p:spPr>
        <p:txBody>
          <a:bodyPr/>
          <a:lstStyle/>
          <a:p>
            <a:endParaRPr lang="en-US"/>
          </a:p>
        </p:txBody>
      </p:sp>
      <p:sp>
        <p:nvSpPr>
          <p:cNvPr id="34839" name="Line 22"/>
          <p:cNvSpPr>
            <a:spLocks noChangeShapeType="1"/>
          </p:cNvSpPr>
          <p:nvPr/>
        </p:nvSpPr>
        <p:spPr bwMode="auto">
          <a:xfrm>
            <a:off x="8382000" y="5003800"/>
            <a:ext cx="1588" cy="425450"/>
          </a:xfrm>
          <a:prstGeom prst="line">
            <a:avLst/>
          </a:prstGeom>
          <a:noFill/>
          <a:ln w="9360">
            <a:solidFill>
              <a:srgbClr val="000000"/>
            </a:solidFill>
            <a:miter lim="800000"/>
            <a:headEnd/>
            <a:tailEnd type="triangle" w="med" len="med"/>
          </a:ln>
        </p:spPr>
        <p:txBody>
          <a:bodyPr/>
          <a:lstStyle/>
          <a:p>
            <a:endParaRPr lang="en-US"/>
          </a:p>
        </p:txBody>
      </p:sp>
      <p:sp>
        <p:nvSpPr>
          <p:cNvPr id="34840" name="AutoShape 23"/>
          <p:cNvSpPr>
            <a:spLocks noChangeArrowheads="1"/>
          </p:cNvSpPr>
          <p:nvPr/>
        </p:nvSpPr>
        <p:spPr bwMode="auto">
          <a:xfrm rot="10800000">
            <a:off x="4425950" y="5264150"/>
            <a:ext cx="1398588" cy="425450"/>
          </a:xfrm>
          <a:prstGeom prst="flowChartManualOperation">
            <a:avLst/>
          </a:prstGeom>
          <a:solidFill>
            <a:srgbClr val="FFFFFF"/>
          </a:solidFill>
          <a:ln w="9360">
            <a:solidFill>
              <a:srgbClr val="000000"/>
            </a:solidFill>
            <a:miter lim="800000"/>
            <a:headEnd/>
            <a:tailEnd/>
          </a:ln>
        </p:spPr>
        <p:txBody>
          <a:bodyPr rot="10800000" wrap="none" anchor="ctr"/>
          <a:lstStyle/>
          <a:p>
            <a:endParaRPr lang="en-US"/>
          </a:p>
        </p:txBody>
      </p:sp>
      <p:sp>
        <p:nvSpPr>
          <p:cNvPr id="34841" name="Line 24"/>
          <p:cNvSpPr>
            <a:spLocks noChangeShapeType="1"/>
          </p:cNvSpPr>
          <p:nvPr/>
        </p:nvSpPr>
        <p:spPr bwMode="auto">
          <a:xfrm>
            <a:off x="4964113" y="4700588"/>
            <a:ext cx="1587" cy="303212"/>
          </a:xfrm>
          <a:prstGeom prst="line">
            <a:avLst/>
          </a:prstGeom>
          <a:noFill/>
          <a:ln w="9360">
            <a:solidFill>
              <a:srgbClr val="000000"/>
            </a:solidFill>
            <a:miter lim="800000"/>
            <a:headEnd/>
            <a:tailEnd/>
          </a:ln>
        </p:spPr>
        <p:txBody>
          <a:bodyPr/>
          <a:lstStyle/>
          <a:p>
            <a:endParaRPr lang="en-US"/>
          </a:p>
        </p:txBody>
      </p:sp>
      <p:sp>
        <p:nvSpPr>
          <p:cNvPr id="34842" name="Line 25"/>
          <p:cNvSpPr>
            <a:spLocks noChangeShapeType="1"/>
          </p:cNvSpPr>
          <p:nvPr/>
        </p:nvSpPr>
        <p:spPr bwMode="auto">
          <a:xfrm>
            <a:off x="4808538" y="5003800"/>
            <a:ext cx="1587" cy="242888"/>
          </a:xfrm>
          <a:prstGeom prst="line">
            <a:avLst/>
          </a:prstGeom>
          <a:noFill/>
          <a:ln w="9360">
            <a:solidFill>
              <a:srgbClr val="000000"/>
            </a:solidFill>
            <a:miter lim="800000"/>
            <a:headEnd/>
            <a:tailEnd type="triangle" w="med" len="med"/>
          </a:ln>
        </p:spPr>
        <p:txBody>
          <a:bodyPr/>
          <a:lstStyle/>
          <a:p>
            <a:endParaRPr lang="en-US"/>
          </a:p>
        </p:txBody>
      </p:sp>
      <p:sp>
        <p:nvSpPr>
          <p:cNvPr id="34843" name="Line 26"/>
          <p:cNvSpPr>
            <a:spLocks noChangeShapeType="1"/>
          </p:cNvSpPr>
          <p:nvPr/>
        </p:nvSpPr>
        <p:spPr bwMode="auto">
          <a:xfrm>
            <a:off x="5334000" y="5715000"/>
            <a:ext cx="17463" cy="139700"/>
          </a:xfrm>
          <a:prstGeom prst="line">
            <a:avLst/>
          </a:prstGeom>
          <a:noFill/>
          <a:ln w="9360">
            <a:solidFill>
              <a:srgbClr val="000000"/>
            </a:solidFill>
            <a:miter lim="800000"/>
            <a:headEnd/>
            <a:tailEnd/>
          </a:ln>
        </p:spPr>
        <p:txBody>
          <a:bodyPr/>
          <a:lstStyle/>
          <a:p>
            <a:endParaRPr lang="en-US"/>
          </a:p>
        </p:txBody>
      </p:sp>
      <p:sp>
        <p:nvSpPr>
          <p:cNvPr id="34844" name="Line 27"/>
          <p:cNvSpPr>
            <a:spLocks noChangeShapeType="1"/>
          </p:cNvSpPr>
          <p:nvPr/>
        </p:nvSpPr>
        <p:spPr bwMode="auto">
          <a:xfrm>
            <a:off x="5351463" y="5854700"/>
            <a:ext cx="2020887" cy="1588"/>
          </a:xfrm>
          <a:prstGeom prst="line">
            <a:avLst/>
          </a:prstGeom>
          <a:noFill/>
          <a:ln w="9360">
            <a:solidFill>
              <a:srgbClr val="000000"/>
            </a:solidFill>
            <a:miter lim="800000"/>
            <a:headEnd/>
            <a:tailEnd type="triangle" w="med" len="med"/>
          </a:ln>
        </p:spPr>
        <p:txBody>
          <a:bodyPr/>
          <a:lstStyle/>
          <a:p>
            <a:endParaRPr lang="en-US"/>
          </a:p>
        </p:txBody>
      </p:sp>
      <p:sp>
        <p:nvSpPr>
          <p:cNvPr id="34845" name="Line 28"/>
          <p:cNvSpPr>
            <a:spLocks noChangeShapeType="1"/>
          </p:cNvSpPr>
          <p:nvPr/>
        </p:nvSpPr>
        <p:spPr bwMode="auto">
          <a:xfrm>
            <a:off x="5119688" y="5672138"/>
            <a:ext cx="4762" cy="365125"/>
          </a:xfrm>
          <a:prstGeom prst="line">
            <a:avLst/>
          </a:prstGeom>
          <a:noFill/>
          <a:ln w="9360">
            <a:solidFill>
              <a:srgbClr val="000000"/>
            </a:solidFill>
            <a:miter lim="800000"/>
            <a:headEnd/>
            <a:tailEnd/>
          </a:ln>
        </p:spPr>
        <p:txBody>
          <a:bodyPr/>
          <a:lstStyle/>
          <a:p>
            <a:endParaRPr lang="en-US"/>
          </a:p>
        </p:txBody>
      </p:sp>
      <p:sp>
        <p:nvSpPr>
          <p:cNvPr id="34846" name="Line 29"/>
          <p:cNvSpPr>
            <a:spLocks noChangeShapeType="1"/>
          </p:cNvSpPr>
          <p:nvPr/>
        </p:nvSpPr>
        <p:spPr bwMode="auto">
          <a:xfrm>
            <a:off x="5124450" y="6037263"/>
            <a:ext cx="2330450" cy="1587"/>
          </a:xfrm>
          <a:prstGeom prst="line">
            <a:avLst/>
          </a:prstGeom>
          <a:noFill/>
          <a:ln w="9360">
            <a:solidFill>
              <a:srgbClr val="000000"/>
            </a:solidFill>
            <a:miter lim="800000"/>
            <a:headEnd/>
            <a:tailEnd type="triangle" w="med" len="med"/>
          </a:ln>
        </p:spPr>
        <p:txBody>
          <a:bodyPr/>
          <a:lstStyle/>
          <a:p>
            <a:endParaRPr lang="en-US"/>
          </a:p>
        </p:txBody>
      </p:sp>
      <p:sp>
        <p:nvSpPr>
          <p:cNvPr id="34847" name="Line 30"/>
          <p:cNvSpPr>
            <a:spLocks noChangeShapeType="1"/>
          </p:cNvSpPr>
          <p:nvPr/>
        </p:nvSpPr>
        <p:spPr bwMode="auto">
          <a:xfrm>
            <a:off x="7650163" y="4899025"/>
            <a:ext cx="484187" cy="1588"/>
          </a:xfrm>
          <a:prstGeom prst="line">
            <a:avLst/>
          </a:prstGeom>
          <a:noFill/>
          <a:ln w="9360">
            <a:solidFill>
              <a:srgbClr val="000000"/>
            </a:solidFill>
            <a:miter lim="800000"/>
            <a:headEnd/>
            <a:tailEnd type="triangle" w="med" len="med"/>
          </a:ln>
        </p:spPr>
        <p:txBody>
          <a:bodyPr/>
          <a:lstStyle/>
          <a:p>
            <a:endParaRPr lang="en-US"/>
          </a:p>
        </p:txBody>
      </p:sp>
      <p:sp>
        <p:nvSpPr>
          <p:cNvPr id="34848" name="Line 31"/>
          <p:cNvSpPr>
            <a:spLocks noChangeShapeType="1"/>
          </p:cNvSpPr>
          <p:nvPr/>
        </p:nvSpPr>
        <p:spPr bwMode="auto">
          <a:xfrm flipH="1">
            <a:off x="7545388" y="4899025"/>
            <a:ext cx="111125" cy="1588"/>
          </a:xfrm>
          <a:prstGeom prst="line">
            <a:avLst/>
          </a:prstGeom>
          <a:noFill/>
          <a:ln w="9360">
            <a:solidFill>
              <a:srgbClr val="000000"/>
            </a:solidFill>
            <a:miter lim="800000"/>
            <a:headEnd/>
            <a:tailEnd type="triangle" w="med" len="med"/>
          </a:ln>
        </p:spPr>
        <p:txBody>
          <a:bodyPr/>
          <a:lstStyle/>
          <a:p>
            <a:endParaRPr lang="en-US"/>
          </a:p>
        </p:txBody>
      </p:sp>
      <p:sp>
        <p:nvSpPr>
          <p:cNvPr id="34849" name="Text Box 32"/>
          <p:cNvSpPr txBox="1">
            <a:spLocks noChangeArrowheads="1"/>
          </p:cNvSpPr>
          <p:nvPr/>
        </p:nvSpPr>
        <p:spPr bwMode="auto">
          <a:xfrm>
            <a:off x="4724400" y="5334000"/>
            <a:ext cx="838200" cy="306388"/>
          </a:xfrm>
          <a:prstGeom prst="rect">
            <a:avLst/>
          </a:prstGeom>
          <a:noFill/>
          <a:ln w="9525">
            <a:noFill/>
            <a:round/>
            <a:headEnd/>
            <a:tailEnd/>
          </a:ln>
        </p:spPr>
        <p:txBody>
          <a:bodyPr lIns="90000" tIns="46800" rIns="90000" bIns="46800">
            <a:spAutoFit/>
          </a:bodyPr>
          <a:lstStyle/>
          <a:p>
            <a:pPr>
              <a:spcBef>
                <a:spcPts val="8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imes New Roman" pitchFamily="-105" charset="0"/>
              </a:rPr>
              <a:t>Decoder</a:t>
            </a:r>
          </a:p>
        </p:txBody>
      </p:sp>
      <p:sp>
        <p:nvSpPr>
          <p:cNvPr id="34850" name="Rectangle 33"/>
          <p:cNvSpPr>
            <a:spLocks noChangeArrowheads="1"/>
          </p:cNvSpPr>
          <p:nvPr/>
        </p:nvSpPr>
        <p:spPr bwMode="auto">
          <a:xfrm>
            <a:off x="8134350" y="4724400"/>
            <a:ext cx="1009650" cy="303213"/>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A</a:t>
            </a:r>
          </a:p>
        </p:txBody>
      </p:sp>
      <p:sp>
        <p:nvSpPr>
          <p:cNvPr id="34851" name="Line 34"/>
          <p:cNvSpPr>
            <a:spLocks noChangeShapeType="1"/>
          </p:cNvSpPr>
          <p:nvPr/>
        </p:nvSpPr>
        <p:spPr bwMode="auto">
          <a:xfrm flipV="1">
            <a:off x="7086600" y="3879850"/>
            <a:ext cx="1588" cy="774700"/>
          </a:xfrm>
          <a:prstGeom prst="line">
            <a:avLst/>
          </a:prstGeom>
          <a:noFill/>
          <a:ln w="19050">
            <a:solidFill>
              <a:srgbClr val="0000FF"/>
            </a:solidFill>
            <a:miter lim="800000"/>
            <a:headEnd/>
            <a:tailEnd type="triangle" w="med" len="med"/>
          </a:ln>
        </p:spPr>
        <p:txBody>
          <a:bodyPr/>
          <a:lstStyle/>
          <a:p>
            <a:endParaRPr lang="en-US"/>
          </a:p>
        </p:txBody>
      </p:sp>
      <p:sp>
        <p:nvSpPr>
          <p:cNvPr id="34852" name="Line 35"/>
          <p:cNvSpPr>
            <a:spLocks noChangeShapeType="1"/>
          </p:cNvSpPr>
          <p:nvPr/>
        </p:nvSpPr>
        <p:spPr bwMode="auto">
          <a:xfrm>
            <a:off x="7086600" y="4343400"/>
            <a:ext cx="1588" cy="381000"/>
          </a:xfrm>
          <a:prstGeom prst="line">
            <a:avLst/>
          </a:prstGeom>
          <a:noFill/>
          <a:ln w="19050">
            <a:solidFill>
              <a:srgbClr val="0000FF"/>
            </a:solidFill>
            <a:miter lim="800000"/>
            <a:headEnd/>
            <a:tailEnd type="triangle" w="med" len="med"/>
          </a:ln>
        </p:spPr>
        <p:txBody>
          <a:bodyPr/>
          <a:lstStyle/>
          <a:p>
            <a:endParaRPr lang="en-US"/>
          </a:p>
        </p:txBody>
      </p:sp>
      <p:sp>
        <p:nvSpPr>
          <p:cNvPr id="34853" name="Rectangle 36"/>
          <p:cNvSpPr>
            <a:spLocks noChangeArrowheads="1"/>
          </p:cNvSpPr>
          <p:nvPr/>
        </p:nvSpPr>
        <p:spPr bwMode="auto">
          <a:xfrm>
            <a:off x="6019800" y="3733800"/>
            <a:ext cx="2057400" cy="152400"/>
          </a:xfrm>
          <a:prstGeom prst="rect">
            <a:avLst/>
          </a:prstGeom>
          <a:solidFill>
            <a:schemeClr val="accent1"/>
          </a:solidFill>
          <a:ln w="12600">
            <a:solidFill>
              <a:srgbClr val="0000FF"/>
            </a:solidFill>
            <a:miter lim="800000"/>
            <a:headEnd/>
            <a:tailEnd/>
          </a:ln>
        </p:spPr>
        <p:txBody>
          <a:bodyPr wrap="none" anchor="ctr"/>
          <a:lstStyle/>
          <a:p>
            <a:endParaRPr lang="en-US"/>
          </a:p>
        </p:txBody>
      </p:sp>
      <p:sp>
        <p:nvSpPr>
          <p:cNvPr id="34854" name="Line 37"/>
          <p:cNvSpPr>
            <a:spLocks noChangeShapeType="1"/>
          </p:cNvSpPr>
          <p:nvPr/>
        </p:nvSpPr>
        <p:spPr bwMode="auto">
          <a:xfrm flipH="1">
            <a:off x="8070850" y="3733800"/>
            <a:ext cx="393700" cy="1588"/>
          </a:xfrm>
          <a:prstGeom prst="line">
            <a:avLst/>
          </a:prstGeom>
          <a:noFill/>
          <a:ln w="9360">
            <a:solidFill>
              <a:srgbClr val="000000"/>
            </a:solidFill>
            <a:miter lim="800000"/>
            <a:headEnd/>
            <a:tailEnd type="triangle" w="med" len="med"/>
          </a:ln>
        </p:spPr>
        <p:txBody>
          <a:bodyPr/>
          <a:lstStyle/>
          <a:p>
            <a:endParaRPr lang="en-US"/>
          </a:p>
        </p:txBody>
      </p:sp>
      <p:sp>
        <p:nvSpPr>
          <p:cNvPr id="34855" name="Text Box 38"/>
          <p:cNvSpPr txBox="1">
            <a:spLocks noChangeArrowheads="1"/>
          </p:cNvSpPr>
          <p:nvPr/>
        </p:nvSpPr>
        <p:spPr bwMode="auto">
          <a:xfrm>
            <a:off x="8153400" y="3505200"/>
            <a:ext cx="1219200" cy="276225"/>
          </a:xfrm>
          <a:prstGeom prst="rect">
            <a:avLst/>
          </a:prstGeom>
          <a:noFill/>
          <a:ln w="9525">
            <a:noFill/>
            <a:round/>
            <a:headEnd/>
            <a:tailEnd/>
          </a:ln>
        </p:spPr>
        <p:txBody>
          <a:bodyPr lIns="90000" tIns="46800" rIns="90000" bIns="46800">
            <a:spAutoFit/>
          </a:bodyPr>
          <a:lstStyle/>
          <a:p>
            <a:pP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MEM[MAR]</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12</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38915" name="Text Box 3"/>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38916" name="Text Box 4"/>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D544BC1-EF29-42D0-A9D5-95F82A4820CD}"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a:t>
            </a:fld>
            <a:endParaRPr lang="en-US" sz="1400">
              <a:solidFill>
                <a:srgbClr val="000000"/>
              </a:solidFill>
            </a:endParaRPr>
          </a:p>
        </p:txBody>
      </p:sp>
      <p:sp>
        <p:nvSpPr>
          <p:cNvPr id="38917" name="Text Box 5"/>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0000FF"/>
                </a:solidFill>
              </a:rPr>
              <a:t>Data Movement 3</a:t>
            </a:r>
          </a:p>
        </p:txBody>
      </p:sp>
      <p:sp>
        <p:nvSpPr>
          <p:cNvPr id="38918" name="Text Box 6"/>
          <p:cNvSpPr txBox="1">
            <a:spLocks noChangeArrowheads="1"/>
          </p:cNvSpPr>
          <p:nvPr/>
        </p:nvSpPr>
        <p:spPr bwMode="auto">
          <a:xfrm>
            <a:off x="457200" y="1600200"/>
            <a:ext cx="3497263" cy="4525963"/>
          </a:xfrm>
          <a:prstGeom prst="rect">
            <a:avLst/>
          </a:prstGeom>
          <a:noFill/>
          <a:ln w="9525">
            <a:noFill/>
            <a:round/>
            <a:headEnd/>
            <a:tailEnd/>
          </a:ln>
        </p:spPr>
        <p:txBody>
          <a:bodyPr/>
          <a:lstStyle/>
          <a:p>
            <a:pPr marL="336550" indent="-336550">
              <a:spcBef>
                <a:spcPts val="6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smtClean="0">
                <a:solidFill>
                  <a:srgbClr val="000000"/>
                </a:solidFill>
              </a:rPr>
              <a:t>We denote the transfer of MDR to IR by:</a:t>
            </a:r>
            <a:endParaRPr lang="en-US" sz="2400" dirty="0">
              <a:solidFill>
                <a:srgbClr val="000000"/>
              </a:solidFill>
            </a:endParaRPr>
          </a:p>
          <a:p>
            <a:pPr marL="336550" indent="-336550">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000000"/>
                </a:solidFill>
              </a:rPr>
              <a:t>		</a:t>
            </a:r>
            <a:r>
              <a:rPr lang="en-US" sz="2400" dirty="0">
                <a:solidFill>
                  <a:srgbClr val="0000FF"/>
                </a:solidFill>
              </a:rPr>
              <a:t>  IR</a:t>
            </a:r>
            <a:r>
              <a:rPr lang="en-US" sz="2400" dirty="0">
                <a:solidFill>
                  <a:srgbClr val="0000FF"/>
                </a:solidFill>
                <a:latin typeface="Wingdings" pitchFamily="-105" charset="2"/>
              </a:rPr>
              <a:t></a:t>
            </a:r>
            <a:r>
              <a:rPr lang="en-US" sz="2400" dirty="0">
                <a:solidFill>
                  <a:srgbClr val="0000FF"/>
                </a:solidFill>
              </a:rPr>
              <a:t>MDR</a:t>
            </a:r>
          </a:p>
          <a:p>
            <a:pPr marL="336550" indent="-336550">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400" dirty="0">
              <a:solidFill>
                <a:srgbClr val="0000FF"/>
              </a:solidFill>
            </a:endParaRPr>
          </a:p>
        </p:txBody>
      </p:sp>
      <p:sp>
        <p:nvSpPr>
          <p:cNvPr id="38919" name="Rectangle 7"/>
          <p:cNvSpPr>
            <a:spLocks noChangeArrowheads="1"/>
          </p:cNvSpPr>
          <p:nvPr/>
        </p:nvSpPr>
        <p:spPr bwMode="auto">
          <a:xfrm>
            <a:off x="7388225" y="4471988"/>
            <a:ext cx="1009650" cy="303212"/>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A</a:t>
            </a:r>
          </a:p>
        </p:txBody>
      </p:sp>
      <p:sp>
        <p:nvSpPr>
          <p:cNvPr id="38920" name="Line 8"/>
          <p:cNvSpPr>
            <a:spLocks noChangeShapeType="1"/>
          </p:cNvSpPr>
          <p:nvPr/>
        </p:nvSpPr>
        <p:spPr bwMode="auto">
          <a:xfrm>
            <a:off x="7154863" y="6172200"/>
            <a:ext cx="1165225" cy="1588"/>
          </a:xfrm>
          <a:prstGeom prst="line">
            <a:avLst/>
          </a:prstGeom>
          <a:noFill/>
          <a:ln w="9360">
            <a:solidFill>
              <a:srgbClr val="000000"/>
            </a:solidFill>
            <a:miter lim="800000"/>
            <a:headEnd/>
            <a:tailEnd/>
          </a:ln>
        </p:spPr>
        <p:txBody>
          <a:bodyPr/>
          <a:lstStyle/>
          <a:p>
            <a:endParaRPr lang="en-US"/>
          </a:p>
        </p:txBody>
      </p:sp>
      <p:sp>
        <p:nvSpPr>
          <p:cNvPr id="38921" name="Line 9"/>
          <p:cNvSpPr>
            <a:spLocks noChangeShapeType="1"/>
          </p:cNvSpPr>
          <p:nvPr/>
        </p:nvSpPr>
        <p:spPr bwMode="auto">
          <a:xfrm flipV="1">
            <a:off x="8320088" y="4768850"/>
            <a:ext cx="1587" cy="1409700"/>
          </a:xfrm>
          <a:prstGeom prst="line">
            <a:avLst/>
          </a:prstGeom>
          <a:noFill/>
          <a:ln w="9360">
            <a:solidFill>
              <a:srgbClr val="000000"/>
            </a:solidFill>
            <a:miter lim="800000"/>
            <a:headEnd/>
            <a:tailEnd type="triangle" w="med" len="med"/>
          </a:ln>
        </p:spPr>
        <p:txBody>
          <a:bodyPr/>
          <a:lstStyle/>
          <a:p>
            <a:endParaRPr lang="en-US"/>
          </a:p>
        </p:txBody>
      </p:sp>
      <p:sp>
        <p:nvSpPr>
          <p:cNvPr id="38922" name="Line 10"/>
          <p:cNvSpPr>
            <a:spLocks noChangeShapeType="1"/>
          </p:cNvSpPr>
          <p:nvPr/>
        </p:nvSpPr>
        <p:spPr bwMode="auto">
          <a:xfrm flipV="1">
            <a:off x="6299200" y="3797300"/>
            <a:ext cx="1588" cy="255588"/>
          </a:xfrm>
          <a:prstGeom prst="line">
            <a:avLst/>
          </a:prstGeom>
          <a:noFill/>
          <a:ln w="9360">
            <a:solidFill>
              <a:srgbClr val="000000"/>
            </a:solidFill>
            <a:miter lim="800000"/>
            <a:headEnd/>
            <a:tailEnd type="triangle" w="med" len="med"/>
          </a:ln>
        </p:spPr>
        <p:txBody>
          <a:bodyPr/>
          <a:lstStyle/>
          <a:p>
            <a:endParaRPr lang="en-US"/>
          </a:p>
        </p:txBody>
      </p:sp>
      <p:sp>
        <p:nvSpPr>
          <p:cNvPr id="38923" name="Rectangle 11"/>
          <p:cNvSpPr>
            <a:spLocks noChangeArrowheads="1"/>
          </p:cNvSpPr>
          <p:nvPr/>
        </p:nvSpPr>
        <p:spPr bwMode="auto">
          <a:xfrm>
            <a:off x="5600700" y="1981200"/>
            <a:ext cx="1087438" cy="303213"/>
          </a:xfrm>
          <a:prstGeom prst="rect">
            <a:avLst/>
          </a:prstGeom>
          <a:solidFill>
            <a:srgbClr val="FFFFFF"/>
          </a:solidFill>
          <a:ln w="12700">
            <a:solidFill>
              <a:schemeClr val="tx1"/>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PC</a:t>
            </a:r>
          </a:p>
        </p:txBody>
      </p:sp>
      <p:sp>
        <p:nvSpPr>
          <p:cNvPr id="38924" name="Rectangle 12"/>
          <p:cNvSpPr>
            <a:spLocks noChangeArrowheads="1"/>
          </p:cNvSpPr>
          <p:nvPr/>
        </p:nvSpPr>
        <p:spPr bwMode="auto">
          <a:xfrm>
            <a:off x="5600700" y="2527300"/>
            <a:ext cx="1087438" cy="304800"/>
          </a:xfrm>
          <a:prstGeom prst="rect">
            <a:avLst/>
          </a:prstGeom>
          <a:solidFill>
            <a:srgbClr val="FFFFFF"/>
          </a:solidFill>
          <a:ln w="12700">
            <a:solidFill>
              <a:schemeClr val="tx1"/>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MAR</a:t>
            </a:r>
          </a:p>
        </p:txBody>
      </p:sp>
      <p:sp>
        <p:nvSpPr>
          <p:cNvPr id="38925" name="Rectangle 13"/>
          <p:cNvSpPr>
            <a:spLocks noChangeArrowheads="1"/>
          </p:cNvSpPr>
          <p:nvPr/>
        </p:nvSpPr>
        <p:spPr bwMode="auto">
          <a:xfrm>
            <a:off x="5600700" y="4471988"/>
            <a:ext cx="1165225" cy="303212"/>
          </a:xfrm>
          <a:prstGeom prst="rect">
            <a:avLst/>
          </a:prstGeom>
          <a:solidFill>
            <a:srgbClr val="FFFFFF"/>
          </a:solidFill>
          <a:ln w="28575">
            <a:solidFill>
              <a:srgbClr val="3333FF"/>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MDR</a:t>
            </a:r>
          </a:p>
        </p:txBody>
      </p:sp>
      <p:sp>
        <p:nvSpPr>
          <p:cNvPr id="38926" name="Rectangle 14"/>
          <p:cNvSpPr>
            <a:spLocks noChangeArrowheads="1"/>
          </p:cNvSpPr>
          <p:nvPr/>
        </p:nvSpPr>
        <p:spPr bwMode="auto">
          <a:xfrm>
            <a:off x="3890963" y="4471988"/>
            <a:ext cx="1320800" cy="303212"/>
          </a:xfrm>
          <a:prstGeom prst="rect">
            <a:avLst/>
          </a:prstGeom>
          <a:solidFill>
            <a:srgbClr val="FFFFFF"/>
          </a:solidFill>
          <a:ln w="28575">
            <a:solidFill>
              <a:srgbClr val="3333FF"/>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OP    ADDRESS</a:t>
            </a:r>
          </a:p>
        </p:txBody>
      </p:sp>
      <p:sp>
        <p:nvSpPr>
          <p:cNvPr id="38927" name="Rectangle 15"/>
          <p:cNvSpPr>
            <a:spLocks noChangeArrowheads="1"/>
          </p:cNvSpPr>
          <p:nvPr/>
        </p:nvSpPr>
        <p:spPr bwMode="auto">
          <a:xfrm>
            <a:off x="5289550" y="3135313"/>
            <a:ext cx="2098675" cy="850900"/>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MEMORY</a:t>
            </a:r>
          </a:p>
        </p:txBody>
      </p:sp>
      <p:sp>
        <p:nvSpPr>
          <p:cNvPr id="38928" name="Line 16"/>
          <p:cNvSpPr>
            <a:spLocks noChangeShapeType="1"/>
          </p:cNvSpPr>
          <p:nvPr/>
        </p:nvSpPr>
        <p:spPr bwMode="auto">
          <a:xfrm>
            <a:off x="6299200" y="4349750"/>
            <a:ext cx="1588" cy="122238"/>
          </a:xfrm>
          <a:prstGeom prst="line">
            <a:avLst/>
          </a:prstGeom>
          <a:noFill/>
          <a:ln w="9360">
            <a:solidFill>
              <a:srgbClr val="000000"/>
            </a:solidFill>
            <a:miter lim="800000"/>
            <a:headEnd/>
            <a:tailEnd type="triangle" w="med" len="med"/>
          </a:ln>
        </p:spPr>
        <p:txBody>
          <a:bodyPr/>
          <a:lstStyle/>
          <a:p>
            <a:endParaRPr lang="en-US"/>
          </a:p>
        </p:txBody>
      </p:sp>
      <p:sp>
        <p:nvSpPr>
          <p:cNvPr id="38929" name="Line 17"/>
          <p:cNvSpPr>
            <a:spLocks noChangeShapeType="1"/>
          </p:cNvSpPr>
          <p:nvPr/>
        </p:nvSpPr>
        <p:spPr bwMode="auto">
          <a:xfrm flipV="1">
            <a:off x="6299200" y="3979863"/>
            <a:ext cx="1588" cy="376237"/>
          </a:xfrm>
          <a:prstGeom prst="line">
            <a:avLst/>
          </a:prstGeom>
          <a:noFill/>
          <a:ln w="9360">
            <a:solidFill>
              <a:srgbClr val="000000"/>
            </a:solidFill>
            <a:miter lim="800000"/>
            <a:headEnd/>
            <a:tailEnd type="triangle" w="med" len="med"/>
          </a:ln>
        </p:spPr>
        <p:txBody>
          <a:bodyPr/>
          <a:lstStyle/>
          <a:p>
            <a:endParaRPr lang="en-US"/>
          </a:p>
        </p:txBody>
      </p:sp>
      <p:sp>
        <p:nvSpPr>
          <p:cNvPr id="38930" name="Line 18"/>
          <p:cNvSpPr>
            <a:spLocks noChangeShapeType="1"/>
          </p:cNvSpPr>
          <p:nvPr/>
        </p:nvSpPr>
        <p:spPr bwMode="auto">
          <a:xfrm>
            <a:off x="6299200" y="2832100"/>
            <a:ext cx="1588" cy="303213"/>
          </a:xfrm>
          <a:prstGeom prst="line">
            <a:avLst/>
          </a:prstGeom>
          <a:noFill/>
          <a:ln w="9360">
            <a:solidFill>
              <a:srgbClr val="000000"/>
            </a:solidFill>
            <a:miter lim="800000"/>
            <a:headEnd/>
            <a:tailEnd type="triangle" w="med" len="med"/>
          </a:ln>
        </p:spPr>
        <p:txBody>
          <a:bodyPr/>
          <a:lstStyle/>
          <a:p>
            <a:endParaRPr lang="en-US"/>
          </a:p>
        </p:txBody>
      </p:sp>
      <p:sp>
        <p:nvSpPr>
          <p:cNvPr id="38931" name="Line 19"/>
          <p:cNvSpPr>
            <a:spLocks noChangeShapeType="1"/>
          </p:cNvSpPr>
          <p:nvPr/>
        </p:nvSpPr>
        <p:spPr bwMode="auto">
          <a:xfrm>
            <a:off x="6299200" y="2284413"/>
            <a:ext cx="1588" cy="242887"/>
          </a:xfrm>
          <a:prstGeom prst="line">
            <a:avLst/>
          </a:prstGeom>
          <a:noFill/>
          <a:ln w="12700">
            <a:solidFill>
              <a:schemeClr val="tx1"/>
            </a:solidFill>
            <a:miter lim="800000"/>
            <a:headEnd/>
            <a:tailEnd type="triangle" w="med" len="med"/>
          </a:ln>
        </p:spPr>
        <p:txBody>
          <a:bodyPr/>
          <a:lstStyle/>
          <a:p>
            <a:endParaRPr lang="en-US"/>
          </a:p>
        </p:txBody>
      </p:sp>
      <p:sp>
        <p:nvSpPr>
          <p:cNvPr id="38932" name="Line 20"/>
          <p:cNvSpPr>
            <a:spLocks noChangeShapeType="1"/>
          </p:cNvSpPr>
          <p:nvPr/>
        </p:nvSpPr>
        <p:spPr bwMode="auto">
          <a:xfrm flipV="1">
            <a:off x="4435475" y="2097088"/>
            <a:ext cx="1588" cy="2381250"/>
          </a:xfrm>
          <a:prstGeom prst="line">
            <a:avLst/>
          </a:prstGeom>
          <a:noFill/>
          <a:ln w="9360">
            <a:solidFill>
              <a:srgbClr val="000000"/>
            </a:solidFill>
            <a:miter lim="800000"/>
            <a:headEnd/>
            <a:tailEnd/>
          </a:ln>
        </p:spPr>
        <p:txBody>
          <a:bodyPr/>
          <a:lstStyle/>
          <a:p>
            <a:endParaRPr lang="en-US"/>
          </a:p>
        </p:txBody>
      </p:sp>
      <p:sp>
        <p:nvSpPr>
          <p:cNvPr id="38933" name="Line 21"/>
          <p:cNvSpPr>
            <a:spLocks noChangeShapeType="1"/>
          </p:cNvSpPr>
          <p:nvPr/>
        </p:nvSpPr>
        <p:spPr bwMode="auto">
          <a:xfrm>
            <a:off x="4435475" y="2103438"/>
            <a:ext cx="1165225" cy="1587"/>
          </a:xfrm>
          <a:prstGeom prst="line">
            <a:avLst/>
          </a:prstGeom>
          <a:noFill/>
          <a:ln w="9360">
            <a:solidFill>
              <a:srgbClr val="000000"/>
            </a:solidFill>
            <a:miter lim="800000"/>
            <a:headEnd/>
            <a:tailEnd type="triangle" w="med" len="med"/>
          </a:ln>
        </p:spPr>
        <p:txBody>
          <a:bodyPr/>
          <a:lstStyle/>
          <a:p>
            <a:endParaRPr lang="en-US"/>
          </a:p>
        </p:txBody>
      </p:sp>
      <p:sp>
        <p:nvSpPr>
          <p:cNvPr id="38934" name="Line 22"/>
          <p:cNvSpPr>
            <a:spLocks noChangeShapeType="1"/>
          </p:cNvSpPr>
          <p:nvPr/>
        </p:nvSpPr>
        <p:spPr bwMode="auto">
          <a:xfrm>
            <a:off x="4435475" y="2709863"/>
            <a:ext cx="1165225" cy="1587"/>
          </a:xfrm>
          <a:prstGeom prst="line">
            <a:avLst/>
          </a:prstGeom>
          <a:noFill/>
          <a:ln w="9360">
            <a:solidFill>
              <a:srgbClr val="000000"/>
            </a:solidFill>
            <a:miter lim="800000"/>
            <a:headEnd/>
            <a:tailEnd type="triangle" w="med" len="med"/>
          </a:ln>
        </p:spPr>
        <p:txBody>
          <a:bodyPr/>
          <a:lstStyle/>
          <a:p>
            <a:endParaRPr lang="en-US"/>
          </a:p>
        </p:txBody>
      </p:sp>
      <p:sp>
        <p:nvSpPr>
          <p:cNvPr id="38935" name="Line 23"/>
          <p:cNvSpPr>
            <a:spLocks noChangeShapeType="1"/>
          </p:cNvSpPr>
          <p:nvPr/>
        </p:nvSpPr>
        <p:spPr bwMode="auto">
          <a:xfrm flipH="1">
            <a:off x="5205413" y="4652963"/>
            <a:ext cx="401637" cy="1587"/>
          </a:xfrm>
          <a:prstGeom prst="line">
            <a:avLst/>
          </a:prstGeom>
          <a:noFill/>
          <a:ln w="19050">
            <a:solidFill>
              <a:srgbClr val="3333FF"/>
            </a:solidFill>
            <a:miter lim="800000"/>
            <a:headEnd/>
            <a:tailEnd type="triangle" w="med" len="med"/>
          </a:ln>
        </p:spPr>
        <p:txBody>
          <a:bodyPr/>
          <a:lstStyle/>
          <a:p>
            <a:endParaRPr lang="en-US"/>
          </a:p>
        </p:txBody>
      </p:sp>
      <p:sp>
        <p:nvSpPr>
          <p:cNvPr id="38936" name="AutoShape 24"/>
          <p:cNvSpPr>
            <a:spLocks noChangeArrowheads="1"/>
          </p:cNvSpPr>
          <p:nvPr/>
        </p:nvSpPr>
        <p:spPr bwMode="auto">
          <a:xfrm>
            <a:off x="6477000" y="5181600"/>
            <a:ext cx="1398588" cy="7286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   A L U</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    </a:t>
            </a:r>
          </a:p>
        </p:txBody>
      </p:sp>
      <p:sp>
        <p:nvSpPr>
          <p:cNvPr id="38937" name="Line 25"/>
          <p:cNvSpPr>
            <a:spLocks noChangeShapeType="1"/>
          </p:cNvSpPr>
          <p:nvPr/>
        </p:nvSpPr>
        <p:spPr bwMode="auto">
          <a:xfrm>
            <a:off x="7154863" y="5929313"/>
            <a:ext cx="1587" cy="242887"/>
          </a:xfrm>
          <a:prstGeom prst="line">
            <a:avLst/>
          </a:prstGeom>
          <a:noFill/>
          <a:ln w="9360">
            <a:solidFill>
              <a:srgbClr val="000000"/>
            </a:solidFill>
            <a:miter lim="800000"/>
            <a:headEnd/>
            <a:tailEnd type="triangle" w="med" len="med"/>
          </a:ln>
        </p:spPr>
        <p:txBody>
          <a:bodyPr/>
          <a:lstStyle/>
          <a:p>
            <a:endParaRPr lang="en-US"/>
          </a:p>
        </p:txBody>
      </p:sp>
      <p:sp>
        <p:nvSpPr>
          <p:cNvPr id="38938" name="Line 26"/>
          <p:cNvSpPr>
            <a:spLocks noChangeShapeType="1"/>
          </p:cNvSpPr>
          <p:nvPr/>
        </p:nvSpPr>
        <p:spPr bwMode="auto">
          <a:xfrm>
            <a:off x="6921500" y="5200650"/>
            <a:ext cx="233363" cy="363538"/>
          </a:xfrm>
          <a:prstGeom prst="line">
            <a:avLst/>
          </a:prstGeom>
          <a:noFill/>
          <a:ln w="9360">
            <a:solidFill>
              <a:srgbClr val="000000"/>
            </a:solidFill>
            <a:miter lim="800000"/>
            <a:headEnd/>
            <a:tailEnd/>
          </a:ln>
        </p:spPr>
        <p:txBody>
          <a:bodyPr/>
          <a:lstStyle/>
          <a:p>
            <a:endParaRPr lang="en-US"/>
          </a:p>
        </p:txBody>
      </p:sp>
      <p:sp>
        <p:nvSpPr>
          <p:cNvPr id="38939" name="Line 27"/>
          <p:cNvSpPr>
            <a:spLocks noChangeShapeType="1"/>
          </p:cNvSpPr>
          <p:nvPr/>
        </p:nvSpPr>
        <p:spPr bwMode="auto">
          <a:xfrm flipH="1">
            <a:off x="7148513" y="5200650"/>
            <a:ext cx="168275" cy="363538"/>
          </a:xfrm>
          <a:prstGeom prst="line">
            <a:avLst/>
          </a:prstGeom>
          <a:noFill/>
          <a:ln w="9360">
            <a:solidFill>
              <a:srgbClr val="000000"/>
            </a:solidFill>
            <a:miter lim="800000"/>
            <a:headEnd/>
            <a:tailEnd/>
          </a:ln>
        </p:spPr>
        <p:txBody>
          <a:bodyPr/>
          <a:lstStyle/>
          <a:p>
            <a:endParaRPr lang="en-US"/>
          </a:p>
        </p:txBody>
      </p:sp>
      <p:sp>
        <p:nvSpPr>
          <p:cNvPr id="38940" name="Line 28"/>
          <p:cNvSpPr>
            <a:spLocks noChangeShapeType="1"/>
          </p:cNvSpPr>
          <p:nvPr/>
        </p:nvSpPr>
        <p:spPr bwMode="auto">
          <a:xfrm>
            <a:off x="6688138" y="4775200"/>
            <a:ext cx="1587" cy="425450"/>
          </a:xfrm>
          <a:prstGeom prst="line">
            <a:avLst/>
          </a:prstGeom>
          <a:noFill/>
          <a:ln w="9360">
            <a:solidFill>
              <a:srgbClr val="000000"/>
            </a:solidFill>
            <a:miter lim="800000"/>
            <a:headEnd/>
            <a:tailEnd type="triangle" w="med" len="med"/>
          </a:ln>
        </p:spPr>
        <p:txBody>
          <a:bodyPr/>
          <a:lstStyle/>
          <a:p>
            <a:endParaRPr lang="en-US"/>
          </a:p>
        </p:txBody>
      </p:sp>
      <p:sp>
        <p:nvSpPr>
          <p:cNvPr id="38941" name="Line 29"/>
          <p:cNvSpPr>
            <a:spLocks noChangeShapeType="1"/>
          </p:cNvSpPr>
          <p:nvPr/>
        </p:nvSpPr>
        <p:spPr bwMode="auto">
          <a:xfrm>
            <a:off x="7620000" y="4775200"/>
            <a:ext cx="1588" cy="425450"/>
          </a:xfrm>
          <a:prstGeom prst="line">
            <a:avLst/>
          </a:prstGeom>
          <a:noFill/>
          <a:ln w="9360">
            <a:solidFill>
              <a:srgbClr val="000000"/>
            </a:solidFill>
            <a:miter lim="800000"/>
            <a:headEnd/>
            <a:tailEnd type="triangle" w="med" len="med"/>
          </a:ln>
        </p:spPr>
        <p:txBody>
          <a:bodyPr/>
          <a:lstStyle/>
          <a:p>
            <a:endParaRPr lang="en-US"/>
          </a:p>
        </p:txBody>
      </p:sp>
      <p:sp>
        <p:nvSpPr>
          <p:cNvPr id="38942" name="AutoShape 30"/>
          <p:cNvSpPr>
            <a:spLocks noChangeArrowheads="1"/>
          </p:cNvSpPr>
          <p:nvPr/>
        </p:nvSpPr>
        <p:spPr bwMode="auto">
          <a:xfrm rot="10800000">
            <a:off x="3663950" y="5035550"/>
            <a:ext cx="1398588" cy="425450"/>
          </a:xfrm>
          <a:prstGeom prst="flowChartManualOperation">
            <a:avLst/>
          </a:prstGeom>
          <a:solidFill>
            <a:srgbClr val="FFFFFF"/>
          </a:solidFill>
          <a:ln w="9360">
            <a:solidFill>
              <a:srgbClr val="000000"/>
            </a:solidFill>
            <a:miter lim="800000"/>
            <a:headEnd/>
            <a:tailEnd/>
          </a:ln>
        </p:spPr>
        <p:txBody>
          <a:bodyPr rot="10800000" wrap="none" anchor="ctr"/>
          <a:lstStyle/>
          <a:p>
            <a:endParaRPr lang="en-US"/>
          </a:p>
        </p:txBody>
      </p:sp>
      <p:sp>
        <p:nvSpPr>
          <p:cNvPr id="38943" name="Line 31"/>
          <p:cNvSpPr>
            <a:spLocks noChangeShapeType="1"/>
          </p:cNvSpPr>
          <p:nvPr/>
        </p:nvSpPr>
        <p:spPr bwMode="auto">
          <a:xfrm>
            <a:off x="4202113" y="4471988"/>
            <a:ext cx="1587" cy="303212"/>
          </a:xfrm>
          <a:prstGeom prst="line">
            <a:avLst/>
          </a:prstGeom>
          <a:noFill/>
          <a:ln w="9360">
            <a:solidFill>
              <a:srgbClr val="000000"/>
            </a:solidFill>
            <a:miter lim="800000"/>
            <a:headEnd/>
            <a:tailEnd/>
          </a:ln>
        </p:spPr>
        <p:txBody>
          <a:bodyPr/>
          <a:lstStyle/>
          <a:p>
            <a:endParaRPr lang="en-US"/>
          </a:p>
        </p:txBody>
      </p:sp>
      <p:sp>
        <p:nvSpPr>
          <p:cNvPr id="38944" name="Line 32"/>
          <p:cNvSpPr>
            <a:spLocks noChangeShapeType="1"/>
          </p:cNvSpPr>
          <p:nvPr/>
        </p:nvSpPr>
        <p:spPr bwMode="auto">
          <a:xfrm>
            <a:off x="4046538" y="4775200"/>
            <a:ext cx="1587" cy="242888"/>
          </a:xfrm>
          <a:prstGeom prst="line">
            <a:avLst/>
          </a:prstGeom>
          <a:noFill/>
          <a:ln w="9360">
            <a:solidFill>
              <a:srgbClr val="000000"/>
            </a:solidFill>
            <a:miter lim="800000"/>
            <a:headEnd/>
            <a:tailEnd type="triangle" w="med" len="med"/>
          </a:ln>
        </p:spPr>
        <p:txBody>
          <a:bodyPr/>
          <a:lstStyle/>
          <a:p>
            <a:endParaRPr lang="en-US"/>
          </a:p>
        </p:txBody>
      </p:sp>
      <p:sp>
        <p:nvSpPr>
          <p:cNvPr id="38945" name="Line 33"/>
          <p:cNvSpPr>
            <a:spLocks noChangeShapeType="1"/>
          </p:cNvSpPr>
          <p:nvPr/>
        </p:nvSpPr>
        <p:spPr bwMode="auto">
          <a:xfrm>
            <a:off x="4572000" y="5486400"/>
            <a:ext cx="17463" cy="139700"/>
          </a:xfrm>
          <a:prstGeom prst="line">
            <a:avLst/>
          </a:prstGeom>
          <a:noFill/>
          <a:ln w="9360">
            <a:solidFill>
              <a:srgbClr val="000000"/>
            </a:solidFill>
            <a:miter lim="800000"/>
            <a:headEnd/>
            <a:tailEnd/>
          </a:ln>
        </p:spPr>
        <p:txBody>
          <a:bodyPr/>
          <a:lstStyle/>
          <a:p>
            <a:endParaRPr lang="en-US"/>
          </a:p>
        </p:txBody>
      </p:sp>
      <p:sp>
        <p:nvSpPr>
          <p:cNvPr id="38946" name="Line 34"/>
          <p:cNvSpPr>
            <a:spLocks noChangeShapeType="1"/>
          </p:cNvSpPr>
          <p:nvPr/>
        </p:nvSpPr>
        <p:spPr bwMode="auto">
          <a:xfrm>
            <a:off x="4589463" y="5626100"/>
            <a:ext cx="2020887" cy="1588"/>
          </a:xfrm>
          <a:prstGeom prst="line">
            <a:avLst/>
          </a:prstGeom>
          <a:noFill/>
          <a:ln w="9360">
            <a:solidFill>
              <a:srgbClr val="000000"/>
            </a:solidFill>
            <a:miter lim="800000"/>
            <a:headEnd/>
            <a:tailEnd type="triangle" w="med" len="med"/>
          </a:ln>
        </p:spPr>
        <p:txBody>
          <a:bodyPr/>
          <a:lstStyle/>
          <a:p>
            <a:endParaRPr lang="en-US"/>
          </a:p>
        </p:txBody>
      </p:sp>
      <p:sp>
        <p:nvSpPr>
          <p:cNvPr id="38947" name="Line 35"/>
          <p:cNvSpPr>
            <a:spLocks noChangeShapeType="1"/>
          </p:cNvSpPr>
          <p:nvPr/>
        </p:nvSpPr>
        <p:spPr bwMode="auto">
          <a:xfrm>
            <a:off x="4357688" y="5443538"/>
            <a:ext cx="4762" cy="365125"/>
          </a:xfrm>
          <a:prstGeom prst="line">
            <a:avLst/>
          </a:prstGeom>
          <a:noFill/>
          <a:ln w="9360">
            <a:solidFill>
              <a:srgbClr val="000000"/>
            </a:solidFill>
            <a:miter lim="800000"/>
            <a:headEnd/>
            <a:tailEnd/>
          </a:ln>
        </p:spPr>
        <p:txBody>
          <a:bodyPr/>
          <a:lstStyle/>
          <a:p>
            <a:endParaRPr lang="en-US"/>
          </a:p>
        </p:txBody>
      </p:sp>
      <p:sp>
        <p:nvSpPr>
          <p:cNvPr id="38948" name="Line 36"/>
          <p:cNvSpPr>
            <a:spLocks noChangeShapeType="1"/>
          </p:cNvSpPr>
          <p:nvPr/>
        </p:nvSpPr>
        <p:spPr bwMode="auto">
          <a:xfrm>
            <a:off x="4362450" y="5808663"/>
            <a:ext cx="2330450" cy="1587"/>
          </a:xfrm>
          <a:prstGeom prst="line">
            <a:avLst/>
          </a:prstGeom>
          <a:noFill/>
          <a:ln w="9360">
            <a:solidFill>
              <a:srgbClr val="000000"/>
            </a:solidFill>
            <a:miter lim="800000"/>
            <a:headEnd/>
            <a:tailEnd type="triangle" w="med" len="med"/>
          </a:ln>
        </p:spPr>
        <p:txBody>
          <a:bodyPr/>
          <a:lstStyle/>
          <a:p>
            <a:endParaRPr lang="en-US"/>
          </a:p>
        </p:txBody>
      </p:sp>
      <p:sp>
        <p:nvSpPr>
          <p:cNvPr id="38949" name="Line 37"/>
          <p:cNvSpPr>
            <a:spLocks noChangeShapeType="1"/>
          </p:cNvSpPr>
          <p:nvPr/>
        </p:nvSpPr>
        <p:spPr bwMode="auto">
          <a:xfrm>
            <a:off x="6888163" y="4670425"/>
            <a:ext cx="484187" cy="1588"/>
          </a:xfrm>
          <a:prstGeom prst="line">
            <a:avLst/>
          </a:prstGeom>
          <a:noFill/>
          <a:ln w="9360">
            <a:solidFill>
              <a:srgbClr val="000000"/>
            </a:solidFill>
            <a:miter lim="800000"/>
            <a:headEnd/>
            <a:tailEnd type="triangle" w="med" len="med"/>
          </a:ln>
        </p:spPr>
        <p:txBody>
          <a:bodyPr/>
          <a:lstStyle/>
          <a:p>
            <a:endParaRPr lang="en-US"/>
          </a:p>
        </p:txBody>
      </p:sp>
      <p:sp>
        <p:nvSpPr>
          <p:cNvPr id="38950" name="Line 38"/>
          <p:cNvSpPr>
            <a:spLocks noChangeShapeType="1"/>
          </p:cNvSpPr>
          <p:nvPr/>
        </p:nvSpPr>
        <p:spPr bwMode="auto">
          <a:xfrm flipH="1">
            <a:off x="6783388" y="4670425"/>
            <a:ext cx="111125" cy="1588"/>
          </a:xfrm>
          <a:prstGeom prst="line">
            <a:avLst/>
          </a:prstGeom>
          <a:noFill/>
          <a:ln w="9360">
            <a:solidFill>
              <a:srgbClr val="000000"/>
            </a:solidFill>
            <a:miter lim="800000"/>
            <a:headEnd/>
            <a:tailEnd type="triangle" w="med" len="med"/>
          </a:ln>
        </p:spPr>
        <p:txBody>
          <a:bodyPr/>
          <a:lstStyle/>
          <a:p>
            <a:endParaRPr lang="en-US"/>
          </a:p>
        </p:txBody>
      </p:sp>
      <p:sp>
        <p:nvSpPr>
          <p:cNvPr id="38951" name="Text Box 39"/>
          <p:cNvSpPr txBox="1">
            <a:spLocks noChangeArrowheads="1"/>
          </p:cNvSpPr>
          <p:nvPr/>
        </p:nvSpPr>
        <p:spPr bwMode="auto">
          <a:xfrm>
            <a:off x="3962400" y="5105400"/>
            <a:ext cx="838200" cy="306388"/>
          </a:xfrm>
          <a:prstGeom prst="rect">
            <a:avLst/>
          </a:prstGeom>
          <a:noFill/>
          <a:ln w="9525">
            <a:noFill/>
            <a:round/>
            <a:headEnd/>
            <a:tailEnd/>
          </a:ln>
        </p:spPr>
        <p:txBody>
          <a:bodyPr lIns="90000" tIns="46800" rIns="90000" bIns="46800">
            <a:spAutoFit/>
          </a:bodyPr>
          <a:lstStyle/>
          <a:p>
            <a:pPr>
              <a:spcBef>
                <a:spcPts val="8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imes New Roman" pitchFamily="-105" charset="0"/>
              </a:rPr>
              <a:t>Decoder</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13</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40963"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40964"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95B8A06-0E4A-4514-9F85-772D06C4CA7E}"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US" sz="1400">
              <a:solidFill>
                <a:srgbClr val="000000"/>
              </a:solidFill>
            </a:endParaRPr>
          </a:p>
        </p:txBody>
      </p:sp>
      <p:sp>
        <p:nvSpPr>
          <p:cNvPr id="40965"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0000FF"/>
                </a:solidFill>
              </a:rPr>
              <a:t>Instruction </a:t>
            </a:r>
            <a:r>
              <a:rPr lang="en-US" sz="4000" b="1" dirty="0" smtClean="0">
                <a:solidFill>
                  <a:srgbClr val="0000FF"/>
                </a:solidFill>
              </a:rPr>
              <a:t>Register</a:t>
            </a:r>
            <a:endParaRPr lang="en-US" sz="4000" b="1" dirty="0">
              <a:solidFill>
                <a:srgbClr val="0000FF"/>
              </a:solidFill>
            </a:endParaRPr>
          </a:p>
        </p:txBody>
      </p:sp>
      <p:sp>
        <p:nvSpPr>
          <p:cNvPr id="40966" name="Text Box 5"/>
          <p:cNvSpPr txBox="1">
            <a:spLocks noChangeArrowheads="1"/>
          </p:cNvSpPr>
          <p:nvPr/>
        </p:nvSpPr>
        <p:spPr bwMode="auto">
          <a:xfrm>
            <a:off x="457200" y="1600200"/>
            <a:ext cx="8229600" cy="4681538"/>
          </a:xfrm>
          <a:prstGeom prst="rect">
            <a:avLst/>
          </a:prstGeom>
          <a:noFill/>
          <a:ln w="9525">
            <a:noFill/>
            <a:round/>
            <a:headEnd/>
            <a:tailEnd/>
          </a:ln>
        </p:spPr>
        <p:txBody>
          <a:bodyPr/>
          <a:lstStyle/>
          <a:p>
            <a:pPr marL="336550" indent="-336550">
              <a:spcBef>
                <a:spcPts val="8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3200" dirty="0">
                <a:solidFill>
                  <a:srgbClr val="000000"/>
                </a:solidFill>
              </a:rPr>
              <a:t>The </a:t>
            </a:r>
            <a:r>
              <a:rPr lang="en-US" sz="3200" dirty="0" smtClean="0">
                <a:solidFill>
                  <a:srgbClr val="000000"/>
                </a:solidFill>
              </a:rPr>
              <a:t>instruction </a:t>
            </a:r>
            <a:r>
              <a:rPr lang="en-US" sz="3200" dirty="0">
                <a:solidFill>
                  <a:srgbClr val="000000"/>
                </a:solidFill>
              </a:rPr>
              <a:t>r</a:t>
            </a:r>
            <a:r>
              <a:rPr lang="en-US" sz="3200" dirty="0" smtClean="0">
                <a:solidFill>
                  <a:srgbClr val="000000"/>
                </a:solidFill>
              </a:rPr>
              <a:t>egister IR </a:t>
            </a:r>
            <a:r>
              <a:rPr lang="en-US" sz="3200" dirty="0">
                <a:solidFill>
                  <a:srgbClr val="000000"/>
                </a:solidFill>
              </a:rPr>
              <a:t>has two fields:</a:t>
            </a:r>
          </a:p>
          <a:p>
            <a:pPr marL="336550" indent="-336550">
              <a:spcBef>
                <a:spcPts val="8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3200" dirty="0">
              <a:solidFill>
                <a:srgbClr val="000000"/>
              </a:solidFill>
            </a:endParaRPr>
          </a:p>
          <a:p>
            <a:pPr marL="336550" indent="-336550">
              <a:spcBef>
                <a:spcPts val="8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3200" dirty="0">
                <a:solidFill>
                  <a:srgbClr val="000000"/>
                </a:solidFill>
              </a:rPr>
              <a:t>		</a:t>
            </a:r>
            <a:r>
              <a:rPr lang="en-US" sz="3200" dirty="0" smtClean="0">
                <a:solidFill>
                  <a:srgbClr val="000000"/>
                </a:solidFill>
              </a:rPr>
              <a:t>IR.</a:t>
            </a:r>
            <a:r>
              <a:rPr lang="en-US" sz="3200" dirty="0" smtClean="0">
                <a:solidFill>
                  <a:srgbClr val="000000"/>
                </a:solidFill>
              </a:rPr>
              <a:t>OP			operation</a:t>
            </a:r>
          </a:p>
          <a:p>
            <a:pPr marL="336550" indent="-336550">
              <a:spcBef>
                <a:spcPts val="8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3200" dirty="0">
              <a:solidFill>
                <a:srgbClr val="000000"/>
              </a:solidFill>
            </a:endParaRPr>
          </a:p>
          <a:p>
            <a:pPr marL="336550" indent="-336550">
              <a:spcBef>
                <a:spcPts val="8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3200" dirty="0" smtClean="0">
                <a:solidFill>
                  <a:srgbClr val="000000"/>
                </a:solidFill>
              </a:rPr>
              <a:t>		</a:t>
            </a:r>
            <a:r>
              <a:rPr lang="en-US" sz="3200" dirty="0" smtClean="0">
                <a:solidFill>
                  <a:srgbClr val="000000"/>
                </a:solidFill>
              </a:rPr>
              <a:t>IR.ADDR		address</a:t>
            </a:r>
            <a:endParaRPr lang="en-US" sz="3200" dirty="0">
              <a:solidFill>
                <a:srgbClr val="000000"/>
              </a:solidFill>
            </a:endParaRPr>
          </a:p>
          <a:p>
            <a:pPr marL="336550" indent="-336550">
              <a:spcBef>
                <a:spcPts val="8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3200" dirty="0">
              <a:solidFill>
                <a:srgbClr val="000000"/>
              </a:solidFill>
            </a:endParaRP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14</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61443"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61444"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032D4CB-9003-4E03-91FA-88CB58C9499C}"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15</a:t>
            </a:fld>
            <a:endParaRPr lang="en-US" sz="1400">
              <a:solidFill>
                <a:srgbClr val="000000"/>
              </a:solidFill>
            </a:endParaRPr>
          </a:p>
        </p:txBody>
      </p:sp>
      <p:sp>
        <p:nvSpPr>
          <p:cNvPr id="61445" name="Text Box 4"/>
          <p:cNvSpPr txBox="1">
            <a:spLocks noChangeArrowheads="1"/>
          </p:cNvSpPr>
          <p:nvPr/>
        </p:nvSpPr>
        <p:spPr bwMode="auto">
          <a:xfrm>
            <a:off x="457200" y="190500"/>
            <a:ext cx="8229600" cy="1311275"/>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smtClean="0">
                <a:solidFill>
                  <a:srgbClr val="0000FF"/>
                </a:solidFill>
              </a:rPr>
              <a:t>Instruction Format</a:t>
            </a:r>
            <a:endParaRPr lang="en-US" sz="4000" b="1" dirty="0">
              <a:solidFill>
                <a:srgbClr val="0000FF"/>
              </a:solidFill>
            </a:endParaRPr>
          </a:p>
        </p:txBody>
      </p:sp>
      <p:sp>
        <p:nvSpPr>
          <p:cNvPr id="61446" name="Text Box 5"/>
          <p:cNvSpPr txBox="1">
            <a:spLocks noChangeArrowheads="1"/>
          </p:cNvSpPr>
          <p:nvPr/>
        </p:nvSpPr>
        <p:spPr bwMode="auto">
          <a:xfrm>
            <a:off x="762000" y="2133600"/>
            <a:ext cx="7958138" cy="2747963"/>
          </a:xfrm>
          <a:prstGeom prst="rect">
            <a:avLst/>
          </a:prstGeom>
          <a:noFill/>
          <a:ln w="9525">
            <a:noFill/>
            <a:round/>
            <a:headEnd/>
            <a:tailEnd/>
          </a:ln>
        </p:spPr>
        <p:txBody>
          <a:bodyPr/>
          <a:lstStyle/>
          <a:p>
            <a:pPr marL="336550" indent="-336550">
              <a:lnSpc>
                <a:spcPct val="90000"/>
              </a:lnSpc>
              <a:spcBef>
                <a:spcPts val="7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dirty="0">
                <a:solidFill>
                  <a:srgbClr val="000000"/>
                </a:solidFill>
              </a:rPr>
              <a:t>The </a:t>
            </a:r>
            <a:r>
              <a:rPr lang="en-US" sz="2800" b="1" dirty="0">
                <a:solidFill>
                  <a:srgbClr val="FF0000"/>
                </a:solidFill>
              </a:rPr>
              <a:t>instruction format</a:t>
            </a:r>
            <a:r>
              <a:rPr lang="en-US" sz="2800" dirty="0">
                <a:solidFill>
                  <a:srgbClr val="000000"/>
                </a:solidFill>
              </a:rPr>
              <a:t> of </a:t>
            </a:r>
            <a:r>
              <a:rPr lang="en-US" sz="2800" dirty="0" smtClean="0">
                <a:solidFill>
                  <a:srgbClr val="000000"/>
                </a:solidFill>
              </a:rPr>
              <a:t>the accumulator machine is:</a:t>
            </a:r>
            <a:endParaRPr lang="en-US" sz="2800" dirty="0">
              <a:solidFill>
                <a:srgbClr val="000000"/>
              </a:solidFill>
            </a:endParaRPr>
          </a:p>
          <a:p>
            <a:pPr marL="336550" indent="-336550">
              <a:lnSpc>
                <a:spcPct val="90000"/>
              </a:lnSpc>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dirty="0">
                <a:solidFill>
                  <a:srgbClr val="000000"/>
                </a:solidFill>
              </a:rPr>
              <a:t>			   </a:t>
            </a:r>
          </a:p>
          <a:p>
            <a:pPr marL="336550" indent="-336550">
              <a:lnSpc>
                <a:spcPct val="90000"/>
              </a:lnSpc>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dirty="0">
                <a:solidFill>
                  <a:srgbClr val="000000"/>
                </a:solidFill>
              </a:rPr>
              <a:t>			 </a:t>
            </a:r>
          </a:p>
          <a:p>
            <a:pPr marL="336550" indent="-336550">
              <a:lnSpc>
                <a:spcPct val="90000"/>
              </a:lnSpc>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800" dirty="0">
              <a:solidFill>
                <a:srgbClr val="000000"/>
              </a:solidFill>
            </a:endParaRPr>
          </a:p>
          <a:p>
            <a:pPr marL="336550" indent="-336550">
              <a:lnSpc>
                <a:spcPct val="90000"/>
              </a:lnSpc>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800" dirty="0">
              <a:solidFill>
                <a:srgbClr val="000000"/>
              </a:solidFill>
            </a:endParaRPr>
          </a:p>
        </p:txBody>
      </p:sp>
      <p:sp>
        <p:nvSpPr>
          <p:cNvPr id="61447" name="Rectangle 6"/>
          <p:cNvSpPr>
            <a:spLocks noChangeArrowheads="1"/>
          </p:cNvSpPr>
          <p:nvPr/>
        </p:nvSpPr>
        <p:spPr bwMode="auto">
          <a:xfrm>
            <a:off x="2286000" y="4114800"/>
            <a:ext cx="4876800" cy="12192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61448" name="Line 7"/>
          <p:cNvSpPr>
            <a:spLocks noChangeShapeType="1"/>
          </p:cNvSpPr>
          <p:nvPr/>
        </p:nvSpPr>
        <p:spPr bwMode="auto">
          <a:xfrm>
            <a:off x="4495800" y="4114800"/>
            <a:ext cx="1588" cy="1219200"/>
          </a:xfrm>
          <a:prstGeom prst="line">
            <a:avLst/>
          </a:prstGeom>
          <a:noFill/>
          <a:ln w="9360">
            <a:solidFill>
              <a:srgbClr val="000000"/>
            </a:solidFill>
            <a:miter lim="800000"/>
            <a:headEnd/>
            <a:tailEnd/>
          </a:ln>
        </p:spPr>
        <p:txBody>
          <a:bodyPr/>
          <a:lstStyle/>
          <a:p>
            <a:endParaRPr lang="en-US"/>
          </a:p>
        </p:txBody>
      </p:sp>
      <p:sp>
        <p:nvSpPr>
          <p:cNvPr id="61449" name="Text Box 8"/>
          <p:cNvSpPr txBox="1">
            <a:spLocks noChangeArrowheads="1"/>
          </p:cNvSpPr>
          <p:nvPr/>
        </p:nvSpPr>
        <p:spPr bwMode="auto">
          <a:xfrm>
            <a:off x="3279775" y="3581400"/>
            <a:ext cx="673100" cy="947738"/>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0000FF"/>
                </a:solidFill>
                <a:latin typeface="Times New Roman" pitchFamily="-105" charset="0"/>
              </a:rPr>
              <a:t>OP</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a:solidFill>
                <a:srgbClr val="0000FF"/>
              </a:solidFill>
              <a:latin typeface="Times New Roman" pitchFamily="-105" charset="0"/>
            </a:endParaRPr>
          </a:p>
        </p:txBody>
      </p:sp>
      <p:sp>
        <p:nvSpPr>
          <p:cNvPr id="61450" name="Text Box 9"/>
          <p:cNvSpPr txBox="1">
            <a:spLocks noChangeArrowheads="1"/>
          </p:cNvSpPr>
          <p:nvPr/>
        </p:nvSpPr>
        <p:spPr bwMode="auto">
          <a:xfrm>
            <a:off x="5033963" y="3581400"/>
            <a:ext cx="1220504" cy="525401"/>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0000FF"/>
                </a:solidFill>
                <a:latin typeface="Times New Roman" pitchFamily="-105" charset="0"/>
              </a:rPr>
              <a:t>ADDR</a:t>
            </a:r>
            <a:endParaRPr lang="en-US" sz="2800" b="1" dirty="0">
              <a:solidFill>
                <a:srgbClr val="0000FF"/>
              </a:solidFill>
              <a:latin typeface="Times New Roman" pitchFamily="-105" charset="0"/>
            </a:endParaRPr>
          </a:p>
        </p:txBody>
      </p:sp>
      <p:sp>
        <p:nvSpPr>
          <p:cNvPr id="61451" name="Text Box 10"/>
          <p:cNvSpPr txBox="1">
            <a:spLocks noChangeArrowheads="1"/>
          </p:cNvSpPr>
          <p:nvPr/>
        </p:nvSpPr>
        <p:spPr bwMode="auto">
          <a:xfrm>
            <a:off x="3345910" y="4495800"/>
            <a:ext cx="540830" cy="956288"/>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0000FF"/>
                </a:solidFill>
                <a:latin typeface="Times New Roman" pitchFamily="-105" charset="0"/>
              </a:rPr>
              <a:t>01</a:t>
            </a:r>
            <a:endParaRPr lang="en-US" sz="2800" b="1" dirty="0">
              <a:solidFill>
                <a:srgbClr val="0000FF"/>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0000FF"/>
              </a:solidFill>
              <a:latin typeface="Times New Roman" pitchFamily="-105" charset="0"/>
            </a:endParaRPr>
          </a:p>
        </p:txBody>
      </p:sp>
      <p:sp>
        <p:nvSpPr>
          <p:cNvPr id="61452" name="Text Box 11"/>
          <p:cNvSpPr txBox="1">
            <a:spLocks noChangeArrowheads="1"/>
          </p:cNvSpPr>
          <p:nvPr/>
        </p:nvSpPr>
        <p:spPr bwMode="auto">
          <a:xfrm>
            <a:off x="4572000" y="4495800"/>
            <a:ext cx="2497138" cy="947738"/>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0000FF"/>
                </a:solidFill>
                <a:latin typeface="Times New Roman" pitchFamily="-105" charset="0"/>
              </a:rPr>
              <a:t>0000 0000 0010</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a:solidFill>
                <a:srgbClr val="0000FF"/>
              </a:solidFill>
              <a:latin typeface="Times New Roman" pitchFamily="-105" charset="0"/>
            </a:endParaRP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15</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45059" name="Text Box 3"/>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45060" name="Text Box 4"/>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77467B0-4638-4A0B-80C6-1FAC1A5F1ADA}"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16</a:t>
            </a:fld>
            <a:endParaRPr lang="en-US" sz="1400">
              <a:solidFill>
                <a:srgbClr val="000000"/>
              </a:solidFill>
            </a:endParaRPr>
          </a:p>
        </p:txBody>
      </p:sp>
      <p:sp>
        <p:nvSpPr>
          <p:cNvPr id="45061" name="Text Box 5"/>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0000FF"/>
                </a:solidFill>
              </a:rPr>
              <a:t>Data Movement </a:t>
            </a:r>
            <a:r>
              <a:rPr lang="en-US" sz="4400" b="1" dirty="0" smtClean="0">
                <a:solidFill>
                  <a:srgbClr val="0000FF"/>
                </a:solidFill>
              </a:rPr>
              <a:t>4</a:t>
            </a:r>
            <a:endParaRPr lang="en-US" sz="4400" b="1" dirty="0">
              <a:solidFill>
                <a:srgbClr val="0000FF"/>
              </a:solidFill>
            </a:endParaRPr>
          </a:p>
        </p:txBody>
      </p:sp>
      <p:sp>
        <p:nvSpPr>
          <p:cNvPr id="45062" name="Text Box 6"/>
          <p:cNvSpPr txBox="1">
            <a:spLocks noChangeArrowheads="1"/>
          </p:cNvSpPr>
          <p:nvPr/>
        </p:nvSpPr>
        <p:spPr bwMode="auto">
          <a:xfrm>
            <a:off x="5067300" y="1511300"/>
            <a:ext cx="3381375" cy="1033463"/>
          </a:xfrm>
          <a:prstGeom prst="rect">
            <a:avLst/>
          </a:prstGeom>
          <a:noFill/>
          <a:ln w="9525">
            <a:noFill/>
            <a:round/>
            <a:headEnd/>
            <a:tailEnd/>
          </a:ln>
        </p:spPr>
        <p:txBody>
          <a:bodyPr/>
          <a:lstStyle/>
          <a:p>
            <a: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0000FF"/>
                </a:solidFill>
              </a:rPr>
              <a:t>DECODER</a:t>
            </a:r>
            <a:r>
              <a:rPr lang="en-US" sz="2800" b="1">
                <a:solidFill>
                  <a:srgbClr val="0000FF"/>
                </a:solidFill>
                <a:latin typeface="Wingdings" pitchFamily="-105" charset="2"/>
              </a:rPr>
              <a:t></a:t>
            </a:r>
            <a:r>
              <a:rPr lang="en-US" sz="2800" b="1">
                <a:solidFill>
                  <a:srgbClr val="0000FF"/>
                </a:solidFill>
              </a:rPr>
              <a:t>IR.OP</a:t>
            </a:r>
          </a:p>
          <a:p>
            <a: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a:solidFill>
                <a:srgbClr val="0000FF"/>
              </a:solidFill>
            </a:endParaRPr>
          </a:p>
        </p:txBody>
      </p:sp>
      <p:sp>
        <p:nvSpPr>
          <p:cNvPr id="45063" name="Line 7"/>
          <p:cNvSpPr>
            <a:spLocks noChangeShapeType="1"/>
          </p:cNvSpPr>
          <p:nvPr/>
        </p:nvSpPr>
        <p:spPr bwMode="auto">
          <a:xfrm flipV="1">
            <a:off x="3898900" y="3403600"/>
            <a:ext cx="1588" cy="255588"/>
          </a:xfrm>
          <a:prstGeom prst="line">
            <a:avLst/>
          </a:prstGeom>
          <a:noFill/>
          <a:ln w="9360">
            <a:solidFill>
              <a:srgbClr val="000000"/>
            </a:solidFill>
            <a:miter lim="800000"/>
            <a:headEnd/>
            <a:tailEnd type="triangle" w="med" len="med"/>
          </a:ln>
        </p:spPr>
        <p:txBody>
          <a:bodyPr/>
          <a:lstStyle/>
          <a:p>
            <a:endParaRPr lang="en-US"/>
          </a:p>
        </p:txBody>
      </p:sp>
      <p:sp>
        <p:nvSpPr>
          <p:cNvPr id="45064" name="Rectangle 8"/>
          <p:cNvSpPr>
            <a:spLocks noChangeArrowheads="1"/>
          </p:cNvSpPr>
          <p:nvPr/>
        </p:nvSpPr>
        <p:spPr bwMode="auto">
          <a:xfrm>
            <a:off x="3200400" y="1587500"/>
            <a:ext cx="1087438" cy="303213"/>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PC</a:t>
            </a:r>
          </a:p>
        </p:txBody>
      </p:sp>
      <p:sp>
        <p:nvSpPr>
          <p:cNvPr id="45065" name="Rectangle 9"/>
          <p:cNvSpPr>
            <a:spLocks noChangeArrowheads="1"/>
          </p:cNvSpPr>
          <p:nvPr/>
        </p:nvSpPr>
        <p:spPr bwMode="auto">
          <a:xfrm>
            <a:off x="3200400" y="2133600"/>
            <a:ext cx="1087438" cy="304800"/>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MAR</a:t>
            </a:r>
          </a:p>
        </p:txBody>
      </p:sp>
      <p:sp>
        <p:nvSpPr>
          <p:cNvPr id="45066" name="Rectangle 10"/>
          <p:cNvSpPr>
            <a:spLocks noChangeArrowheads="1"/>
          </p:cNvSpPr>
          <p:nvPr/>
        </p:nvSpPr>
        <p:spPr bwMode="auto">
          <a:xfrm>
            <a:off x="3200400" y="4078288"/>
            <a:ext cx="1165225" cy="303212"/>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MDR</a:t>
            </a:r>
          </a:p>
        </p:txBody>
      </p:sp>
      <p:sp>
        <p:nvSpPr>
          <p:cNvPr id="45067" name="Rectangle 11"/>
          <p:cNvSpPr>
            <a:spLocks noChangeArrowheads="1"/>
          </p:cNvSpPr>
          <p:nvPr/>
        </p:nvSpPr>
        <p:spPr bwMode="auto">
          <a:xfrm>
            <a:off x="1490663" y="4078288"/>
            <a:ext cx="1320800" cy="303212"/>
          </a:xfrm>
          <a:prstGeom prst="rect">
            <a:avLst/>
          </a:prstGeom>
          <a:solidFill>
            <a:srgbClr val="FFFFFF"/>
          </a:solidFill>
          <a:ln w="28575">
            <a:solidFill>
              <a:srgbClr val="0000FF"/>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OP    ADDRESS</a:t>
            </a:r>
          </a:p>
        </p:txBody>
      </p:sp>
      <p:sp>
        <p:nvSpPr>
          <p:cNvPr id="45068" name="Rectangle 12"/>
          <p:cNvSpPr>
            <a:spLocks noChangeArrowheads="1"/>
          </p:cNvSpPr>
          <p:nvPr/>
        </p:nvSpPr>
        <p:spPr bwMode="auto">
          <a:xfrm>
            <a:off x="2857500" y="2730500"/>
            <a:ext cx="2057400" cy="762000"/>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MEMORY</a:t>
            </a:r>
          </a:p>
        </p:txBody>
      </p:sp>
      <p:sp>
        <p:nvSpPr>
          <p:cNvPr id="45069" name="Line 13"/>
          <p:cNvSpPr>
            <a:spLocks noChangeShapeType="1"/>
          </p:cNvSpPr>
          <p:nvPr/>
        </p:nvSpPr>
        <p:spPr bwMode="auto">
          <a:xfrm>
            <a:off x="3898900" y="2438400"/>
            <a:ext cx="25400" cy="368300"/>
          </a:xfrm>
          <a:prstGeom prst="line">
            <a:avLst/>
          </a:prstGeom>
          <a:noFill/>
          <a:ln w="9360">
            <a:solidFill>
              <a:srgbClr val="000000"/>
            </a:solidFill>
            <a:miter lim="800000"/>
            <a:headEnd/>
            <a:tailEnd type="triangle" w="med" len="med"/>
          </a:ln>
        </p:spPr>
        <p:txBody>
          <a:bodyPr/>
          <a:lstStyle/>
          <a:p>
            <a:endParaRPr lang="en-US"/>
          </a:p>
        </p:txBody>
      </p:sp>
      <p:sp>
        <p:nvSpPr>
          <p:cNvPr id="45070" name="Line 14"/>
          <p:cNvSpPr>
            <a:spLocks noChangeShapeType="1"/>
          </p:cNvSpPr>
          <p:nvPr/>
        </p:nvSpPr>
        <p:spPr bwMode="auto">
          <a:xfrm>
            <a:off x="3898900" y="1890713"/>
            <a:ext cx="1588" cy="242887"/>
          </a:xfrm>
          <a:prstGeom prst="line">
            <a:avLst/>
          </a:prstGeom>
          <a:noFill/>
          <a:ln w="9360">
            <a:solidFill>
              <a:srgbClr val="000000"/>
            </a:solidFill>
            <a:miter lim="800000"/>
            <a:headEnd/>
            <a:tailEnd type="triangle" w="med" len="med"/>
          </a:ln>
        </p:spPr>
        <p:txBody>
          <a:bodyPr/>
          <a:lstStyle/>
          <a:p>
            <a:endParaRPr lang="en-US"/>
          </a:p>
        </p:txBody>
      </p:sp>
      <p:sp>
        <p:nvSpPr>
          <p:cNvPr id="45071" name="Line 15"/>
          <p:cNvSpPr>
            <a:spLocks noChangeShapeType="1"/>
          </p:cNvSpPr>
          <p:nvPr/>
        </p:nvSpPr>
        <p:spPr bwMode="auto">
          <a:xfrm flipV="1">
            <a:off x="2035175" y="1703388"/>
            <a:ext cx="1588" cy="2381250"/>
          </a:xfrm>
          <a:prstGeom prst="line">
            <a:avLst/>
          </a:prstGeom>
          <a:noFill/>
          <a:ln w="9360">
            <a:solidFill>
              <a:srgbClr val="000000"/>
            </a:solidFill>
            <a:miter lim="800000"/>
            <a:headEnd/>
            <a:tailEnd/>
          </a:ln>
        </p:spPr>
        <p:txBody>
          <a:bodyPr/>
          <a:lstStyle/>
          <a:p>
            <a:endParaRPr lang="en-US"/>
          </a:p>
        </p:txBody>
      </p:sp>
      <p:sp>
        <p:nvSpPr>
          <p:cNvPr id="45072" name="Line 16"/>
          <p:cNvSpPr>
            <a:spLocks noChangeShapeType="1"/>
          </p:cNvSpPr>
          <p:nvPr/>
        </p:nvSpPr>
        <p:spPr bwMode="auto">
          <a:xfrm>
            <a:off x="2035175" y="1709738"/>
            <a:ext cx="1165225" cy="1587"/>
          </a:xfrm>
          <a:prstGeom prst="line">
            <a:avLst/>
          </a:prstGeom>
          <a:noFill/>
          <a:ln w="9360">
            <a:solidFill>
              <a:srgbClr val="000000"/>
            </a:solidFill>
            <a:miter lim="800000"/>
            <a:headEnd/>
            <a:tailEnd type="triangle" w="med" len="med"/>
          </a:ln>
        </p:spPr>
        <p:txBody>
          <a:bodyPr/>
          <a:lstStyle/>
          <a:p>
            <a:endParaRPr lang="en-US"/>
          </a:p>
        </p:txBody>
      </p:sp>
      <p:sp>
        <p:nvSpPr>
          <p:cNvPr id="45073" name="Line 17"/>
          <p:cNvSpPr>
            <a:spLocks noChangeShapeType="1"/>
          </p:cNvSpPr>
          <p:nvPr/>
        </p:nvSpPr>
        <p:spPr bwMode="auto">
          <a:xfrm>
            <a:off x="2035175" y="2316163"/>
            <a:ext cx="1165225" cy="1587"/>
          </a:xfrm>
          <a:prstGeom prst="line">
            <a:avLst/>
          </a:prstGeom>
          <a:noFill/>
          <a:ln w="9360">
            <a:solidFill>
              <a:srgbClr val="000000"/>
            </a:solidFill>
            <a:miter lim="800000"/>
            <a:headEnd/>
            <a:tailEnd type="triangle" w="med" len="med"/>
          </a:ln>
        </p:spPr>
        <p:txBody>
          <a:bodyPr/>
          <a:lstStyle/>
          <a:p>
            <a:endParaRPr lang="en-US"/>
          </a:p>
        </p:txBody>
      </p:sp>
      <p:sp>
        <p:nvSpPr>
          <p:cNvPr id="45074" name="Line 18"/>
          <p:cNvSpPr>
            <a:spLocks noChangeShapeType="1"/>
          </p:cNvSpPr>
          <p:nvPr/>
        </p:nvSpPr>
        <p:spPr bwMode="auto">
          <a:xfrm flipH="1">
            <a:off x="2805113" y="4259263"/>
            <a:ext cx="401637" cy="1587"/>
          </a:xfrm>
          <a:prstGeom prst="line">
            <a:avLst/>
          </a:prstGeom>
          <a:noFill/>
          <a:ln w="9360">
            <a:solidFill>
              <a:srgbClr val="000000"/>
            </a:solidFill>
            <a:miter lim="800000"/>
            <a:headEnd/>
            <a:tailEnd type="triangle" w="med" len="med"/>
          </a:ln>
        </p:spPr>
        <p:txBody>
          <a:bodyPr/>
          <a:lstStyle/>
          <a:p>
            <a:endParaRPr lang="en-US"/>
          </a:p>
        </p:txBody>
      </p:sp>
      <p:sp>
        <p:nvSpPr>
          <p:cNvPr id="45075" name="AutoShape 19"/>
          <p:cNvSpPr>
            <a:spLocks noChangeArrowheads="1"/>
          </p:cNvSpPr>
          <p:nvPr/>
        </p:nvSpPr>
        <p:spPr bwMode="auto">
          <a:xfrm>
            <a:off x="4076700" y="4787900"/>
            <a:ext cx="1398588" cy="7286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   A L U</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    </a:t>
            </a:r>
          </a:p>
        </p:txBody>
      </p:sp>
      <p:sp>
        <p:nvSpPr>
          <p:cNvPr id="45076" name="Line 20"/>
          <p:cNvSpPr>
            <a:spLocks noChangeShapeType="1"/>
          </p:cNvSpPr>
          <p:nvPr/>
        </p:nvSpPr>
        <p:spPr bwMode="auto">
          <a:xfrm>
            <a:off x="4521200" y="4806950"/>
            <a:ext cx="233363" cy="363538"/>
          </a:xfrm>
          <a:prstGeom prst="line">
            <a:avLst/>
          </a:prstGeom>
          <a:noFill/>
          <a:ln w="9360">
            <a:solidFill>
              <a:srgbClr val="000000"/>
            </a:solidFill>
            <a:miter lim="800000"/>
            <a:headEnd/>
            <a:tailEnd/>
          </a:ln>
        </p:spPr>
        <p:txBody>
          <a:bodyPr/>
          <a:lstStyle/>
          <a:p>
            <a:endParaRPr lang="en-US"/>
          </a:p>
        </p:txBody>
      </p:sp>
      <p:sp>
        <p:nvSpPr>
          <p:cNvPr id="45077" name="Line 21"/>
          <p:cNvSpPr>
            <a:spLocks noChangeShapeType="1"/>
          </p:cNvSpPr>
          <p:nvPr/>
        </p:nvSpPr>
        <p:spPr bwMode="auto">
          <a:xfrm flipH="1">
            <a:off x="4748213" y="4806950"/>
            <a:ext cx="168275" cy="363538"/>
          </a:xfrm>
          <a:prstGeom prst="line">
            <a:avLst/>
          </a:prstGeom>
          <a:noFill/>
          <a:ln w="9360">
            <a:solidFill>
              <a:srgbClr val="000000"/>
            </a:solidFill>
            <a:miter lim="800000"/>
            <a:headEnd/>
            <a:tailEnd/>
          </a:ln>
        </p:spPr>
        <p:txBody>
          <a:bodyPr/>
          <a:lstStyle/>
          <a:p>
            <a:endParaRPr lang="en-US"/>
          </a:p>
        </p:txBody>
      </p:sp>
      <p:sp>
        <p:nvSpPr>
          <p:cNvPr id="45078" name="Line 22"/>
          <p:cNvSpPr>
            <a:spLocks noChangeShapeType="1"/>
          </p:cNvSpPr>
          <p:nvPr/>
        </p:nvSpPr>
        <p:spPr bwMode="auto">
          <a:xfrm>
            <a:off x="4287838" y="4381500"/>
            <a:ext cx="1587" cy="425450"/>
          </a:xfrm>
          <a:prstGeom prst="line">
            <a:avLst/>
          </a:prstGeom>
          <a:noFill/>
          <a:ln w="9360">
            <a:solidFill>
              <a:srgbClr val="000000"/>
            </a:solidFill>
            <a:miter lim="800000"/>
            <a:headEnd/>
            <a:tailEnd type="triangle" w="med" len="med"/>
          </a:ln>
        </p:spPr>
        <p:txBody>
          <a:bodyPr/>
          <a:lstStyle/>
          <a:p>
            <a:endParaRPr lang="en-US"/>
          </a:p>
        </p:txBody>
      </p:sp>
      <p:sp>
        <p:nvSpPr>
          <p:cNvPr id="45079" name="Line 23"/>
          <p:cNvSpPr>
            <a:spLocks noChangeShapeType="1"/>
          </p:cNvSpPr>
          <p:nvPr/>
        </p:nvSpPr>
        <p:spPr bwMode="auto">
          <a:xfrm>
            <a:off x="5219700" y="4381500"/>
            <a:ext cx="1588" cy="425450"/>
          </a:xfrm>
          <a:prstGeom prst="line">
            <a:avLst/>
          </a:prstGeom>
          <a:noFill/>
          <a:ln w="9360">
            <a:solidFill>
              <a:srgbClr val="000000"/>
            </a:solidFill>
            <a:miter lim="800000"/>
            <a:headEnd/>
            <a:tailEnd type="triangle" w="med" len="med"/>
          </a:ln>
        </p:spPr>
        <p:txBody>
          <a:bodyPr/>
          <a:lstStyle/>
          <a:p>
            <a:endParaRPr lang="en-US"/>
          </a:p>
        </p:txBody>
      </p:sp>
      <p:sp>
        <p:nvSpPr>
          <p:cNvPr id="45080" name="AutoShape 24"/>
          <p:cNvSpPr>
            <a:spLocks noChangeArrowheads="1"/>
          </p:cNvSpPr>
          <p:nvPr/>
        </p:nvSpPr>
        <p:spPr bwMode="auto">
          <a:xfrm rot="10800000">
            <a:off x="1263650" y="4641850"/>
            <a:ext cx="1398588" cy="425450"/>
          </a:xfrm>
          <a:prstGeom prst="flowChartManualOperation">
            <a:avLst/>
          </a:prstGeom>
          <a:solidFill>
            <a:srgbClr val="FFFFFF"/>
          </a:solidFill>
          <a:ln w="28575">
            <a:solidFill>
              <a:srgbClr val="0000FF"/>
            </a:solidFill>
            <a:miter lim="800000"/>
            <a:headEnd/>
            <a:tailEnd/>
          </a:ln>
        </p:spPr>
        <p:txBody>
          <a:bodyPr rot="10800000" wrap="none" anchor="ctr"/>
          <a:lstStyle/>
          <a:p>
            <a:endParaRPr lang="en-US"/>
          </a:p>
        </p:txBody>
      </p:sp>
      <p:sp>
        <p:nvSpPr>
          <p:cNvPr id="45081" name="Line 25"/>
          <p:cNvSpPr>
            <a:spLocks noChangeShapeType="1"/>
          </p:cNvSpPr>
          <p:nvPr/>
        </p:nvSpPr>
        <p:spPr bwMode="auto">
          <a:xfrm>
            <a:off x="1801813" y="4078288"/>
            <a:ext cx="1587" cy="303212"/>
          </a:xfrm>
          <a:prstGeom prst="line">
            <a:avLst/>
          </a:prstGeom>
          <a:noFill/>
          <a:ln w="9360">
            <a:solidFill>
              <a:srgbClr val="000000"/>
            </a:solidFill>
            <a:miter lim="800000"/>
            <a:headEnd/>
            <a:tailEnd/>
          </a:ln>
        </p:spPr>
        <p:txBody>
          <a:bodyPr/>
          <a:lstStyle/>
          <a:p>
            <a:endParaRPr lang="en-US"/>
          </a:p>
        </p:txBody>
      </p:sp>
      <p:sp>
        <p:nvSpPr>
          <p:cNvPr id="45082" name="Line 26"/>
          <p:cNvSpPr>
            <a:spLocks noChangeShapeType="1"/>
          </p:cNvSpPr>
          <p:nvPr/>
        </p:nvSpPr>
        <p:spPr bwMode="auto">
          <a:xfrm>
            <a:off x="1646238" y="4381500"/>
            <a:ext cx="1587" cy="242888"/>
          </a:xfrm>
          <a:prstGeom prst="line">
            <a:avLst/>
          </a:prstGeom>
          <a:noFill/>
          <a:ln w="19050">
            <a:solidFill>
              <a:srgbClr val="0000FF"/>
            </a:solidFill>
            <a:miter lim="800000"/>
            <a:headEnd/>
            <a:tailEnd type="triangle" w="med" len="med"/>
          </a:ln>
        </p:spPr>
        <p:txBody>
          <a:bodyPr/>
          <a:lstStyle/>
          <a:p>
            <a:endParaRPr lang="en-US"/>
          </a:p>
        </p:txBody>
      </p:sp>
      <p:sp>
        <p:nvSpPr>
          <p:cNvPr id="45083" name="Line 27"/>
          <p:cNvSpPr>
            <a:spLocks noChangeShapeType="1"/>
          </p:cNvSpPr>
          <p:nvPr/>
        </p:nvSpPr>
        <p:spPr bwMode="auto">
          <a:xfrm>
            <a:off x="2171700" y="5092700"/>
            <a:ext cx="17463" cy="139700"/>
          </a:xfrm>
          <a:prstGeom prst="line">
            <a:avLst/>
          </a:prstGeom>
          <a:noFill/>
          <a:ln w="9360">
            <a:solidFill>
              <a:srgbClr val="000000"/>
            </a:solidFill>
            <a:miter lim="800000"/>
            <a:headEnd/>
            <a:tailEnd/>
          </a:ln>
        </p:spPr>
        <p:txBody>
          <a:bodyPr/>
          <a:lstStyle/>
          <a:p>
            <a:endParaRPr lang="en-US"/>
          </a:p>
        </p:txBody>
      </p:sp>
      <p:sp>
        <p:nvSpPr>
          <p:cNvPr id="45084" name="Line 28"/>
          <p:cNvSpPr>
            <a:spLocks noChangeShapeType="1"/>
          </p:cNvSpPr>
          <p:nvPr/>
        </p:nvSpPr>
        <p:spPr bwMode="auto">
          <a:xfrm>
            <a:off x="2189163" y="5232400"/>
            <a:ext cx="2020887" cy="1588"/>
          </a:xfrm>
          <a:prstGeom prst="line">
            <a:avLst/>
          </a:prstGeom>
          <a:noFill/>
          <a:ln w="9360">
            <a:solidFill>
              <a:srgbClr val="000000"/>
            </a:solidFill>
            <a:miter lim="800000"/>
            <a:headEnd/>
            <a:tailEnd type="triangle" w="med" len="med"/>
          </a:ln>
        </p:spPr>
        <p:txBody>
          <a:bodyPr/>
          <a:lstStyle/>
          <a:p>
            <a:endParaRPr lang="en-US"/>
          </a:p>
        </p:txBody>
      </p:sp>
      <p:sp>
        <p:nvSpPr>
          <p:cNvPr id="45085" name="Line 29"/>
          <p:cNvSpPr>
            <a:spLocks noChangeShapeType="1"/>
          </p:cNvSpPr>
          <p:nvPr/>
        </p:nvSpPr>
        <p:spPr bwMode="auto">
          <a:xfrm>
            <a:off x="1957388" y="5049838"/>
            <a:ext cx="4762" cy="365125"/>
          </a:xfrm>
          <a:prstGeom prst="line">
            <a:avLst/>
          </a:prstGeom>
          <a:noFill/>
          <a:ln w="9360">
            <a:solidFill>
              <a:srgbClr val="000000"/>
            </a:solidFill>
            <a:miter lim="800000"/>
            <a:headEnd/>
            <a:tailEnd/>
          </a:ln>
        </p:spPr>
        <p:txBody>
          <a:bodyPr/>
          <a:lstStyle/>
          <a:p>
            <a:endParaRPr lang="en-US"/>
          </a:p>
        </p:txBody>
      </p:sp>
      <p:sp>
        <p:nvSpPr>
          <p:cNvPr id="45086" name="Line 30"/>
          <p:cNvSpPr>
            <a:spLocks noChangeShapeType="1"/>
          </p:cNvSpPr>
          <p:nvPr/>
        </p:nvSpPr>
        <p:spPr bwMode="auto">
          <a:xfrm>
            <a:off x="1962150" y="5414963"/>
            <a:ext cx="2330450" cy="1587"/>
          </a:xfrm>
          <a:prstGeom prst="line">
            <a:avLst/>
          </a:prstGeom>
          <a:noFill/>
          <a:ln w="9360">
            <a:solidFill>
              <a:srgbClr val="000000"/>
            </a:solidFill>
            <a:miter lim="800000"/>
            <a:headEnd/>
            <a:tailEnd type="triangle" w="med" len="med"/>
          </a:ln>
        </p:spPr>
        <p:txBody>
          <a:bodyPr/>
          <a:lstStyle/>
          <a:p>
            <a:endParaRPr lang="en-US"/>
          </a:p>
        </p:txBody>
      </p:sp>
      <p:sp>
        <p:nvSpPr>
          <p:cNvPr id="45087" name="Line 31"/>
          <p:cNvSpPr>
            <a:spLocks noChangeShapeType="1"/>
          </p:cNvSpPr>
          <p:nvPr/>
        </p:nvSpPr>
        <p:spPr bwMode="auto">
          <a:xfrm>
            <a:off x="4487863" y="4276725"/>
            <a:ext cx="484187" cy="1588"/>
          </a:xfrm>
          <a:prstGeom prst="line">
            <a:avLst/>
          </a:prstGeom>
          <a:noFill/>
          <a:ln w="9360">
            <a:solidFill>
              <a:srgbClr val="000000"/>
            </a:solidFill>
            <a:miter lim="800000"/>
            <a:headEnd/>
            <a:tailEnd type="triangle" w="med" len="med"/>
          </a:ln>
        </p:spPr>
        <p:txBody>
          <a:bodyPr/>
          <a:lstStyle/>
          <a:p>
            <a:endParaRPr lang="en-US"/>
          </a:p>
        </p:txBody>
      </p:sp>
      <p:sp>
        <p:nvSpPr>
          <p:cNvPr id="45088" name="Line 32"/>
          <p:cNvSpPr>
            <a:spLocks noChangeShapeType="1"/>
          </p:cNvSpPr>
          <p:nvPr/>
        </p:nvSpPr>
        <p:spPr bwMode="auto">
          <a:xfrm flipH="1">
            <a:off x="4383088" y="4276725"/>
            <a:ext cx="111125" cy="1588"/>
          </a:xfrm>
          <a:prstGeom prst="line">
            <a:avLst/>
          </a:prstGeom>
          <a:noFill/>
          <a:ln w="9360">
            <a:solidFill>
              <a:srgbClr val="000000"/>
            </a:solidFill>
            <a:miter lim="800000"/>
            <a:headEnd/>
            <a:tailEnd type="triangle" w="med" len="med"/>
          </a:ln>
        </p:spPr>
        <p:txBody>
          <a:bodyPr/>
          <a:lstStyle/>
          <a:p>
            <a:endParaRPr lang="en-US"/>
          </a:p>
        </p:txBody>
      </p:sp>
      <p:sp>
        <p:nvSpPr>
          <p:cNvPr id="45089" name="Text Box 33"/>
          <p:cNvSpPr txBox="1">
            <a:spLocks noChangeArrowheads="1"/>
          </p:cNvSpPr>
          <p:nvPr/>
        </p:nvSpPr>
        <p:spPr bwMode="auto">
          <a:xfrm>
            <a:off x="1562100" y="4711700"/>
            <a:ext cx="838200" cy="306388"/>
          </a:xfrm>
          <a:prstGeom prst="rect">
            <a:avLst/>
          </a:prstGeom>
          <a:noFill/>
          <a:ln w="9525">
            <a:noFill/>
            <a:round/>
            <a:headEnd/>
            <a:tailEnd/>
          </a:ln>
        </p:spPr>
        <p:txBody>
          <a:bodyPr lIns="90000" tIns="46800" rIns="90000" bIns="46800">
            <a:spAutoFit/>
          </a:bodyPr>
          <a:lstStyle/>
          <a:p>
            <a:pPr>
              <a:spcBef>
                <a:spcPts val="8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imes New Roman" pitchFamily="-105" charset="0"/>
              </a:rPr>
              <a:t>Decoder</a:t>
            </a:r>
          </a:p>
        </p:txBody>
      </p:sp>
      <p:sp>
        <p:nvSpPr>
          <p:cNvPr id="45090" name="Rectangle 34"/>
          <p:cNvSpPr>
            <a:spLocks noChangeArrowheads="1"/>
          </p:cNvSpPr>
          <p:nvPr/>
        </p:nvSpPr>
        <p:spPr bwMode="auto">
          <a:xfrm>
            <a:off x="4972050" y="4102100"/>
            <a:ext cx="1009650" cy="304800"/>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A</a:t>
            </a:r>
          </a:p>
        </p:txBody>
      </p:sp>
      <p:sp>
        <p:nvSpPr>
          <p:cNvPr id="45091" name="Line 35"/>
          <p:cNvSpPr>
            <a:spLocks noChangeShapeType="1"/>
          </p:cNvSpPr>
          <p:nvPr/>
        </p:nvSpPr>
        <p:spPr bwMode="auto">
          <a:xfrm flipV="1">
            <a:off x="3924300" y="3486150"/>
            <a:ext cx="1588" cy="546100"/>
          </a:xfrm>
          <a:prstGeom prst="line">
            <a:avLst/>
          </a:prstGeom>
          <a:noFill/>
          <a:ln w="9360">
            <a:solidFill>
              <a:srgbClr val="000000"/>
            </a:solidFill>
            <a:miter lim="800000"/>
            <a:headEnd/>
            <a:tailEnd type="triangle" w="med" len="med"/>
          </a:ln>
        </p:spPr>
        <p:txBody>
          <a:bodyPr/>
          <a:lstStyle/>
          <a:p>
            <a:endParaRPr lang="en-US"/>
          </a:p>
        </p:txBody>
      </p:sp>
      <p:sp>
        <p:nvSpPr>
          <p:cNvPr id="45092" name="Line 36"/>
          <p:cNvSpPr>
            <a:spLocks noChangeShapeType="1"/>
          </p:cNvSpPr>
          <p:nvPr/>
        </p:nvSpPr>
        <p:spPr bwMode="auto">
          <a:xfrm>
            <a:off x="3924300" y="3721100"/>
            <a:ext cx="1588" cy="381000"/>
          </a:xfrm>
          <a:prstGeom prst="line">
            <a:avLst/>
          </a:prstGeom>
          <a:noFill/>
          <a:ln w="9360">
            <a:solidFill>
              <a:srgbClr val="000000"/>
            </a:solidFill>
            <a:miter lim="800000"/>
            <a:headEnd/>
            <a:tailEnd type="triangle" w="med" len="med"/>
          </a:ln>
        </p:spPr>
        <p:txBody>
          <a:bodyPr/>
          <a:lstStyle/>
          <a:p>
            <a:endParaRPr lang="en-US"/>
          </a:p>
        </p:txBody>
      </p:sp>
      <p:sp>
        <p:nvSpPr>
          <p:cNvPr id="45093" name="Line 37"/>
          <p:cNvSpPr>
            <a:spLocks noChangeShapeType="1"/>
          </p:cNvSpPr>
          <p:nvPr/>
        </p:nvSpPr>
        <p:spPr bwMode="auto">
          <a:xfrm flipH="1" flipV="1">
            <a:off x="7270750" y="4248150"/>
            <a:ext cx="50800" cy="1625600"/>
          </a:xfrm>
          <a:prstGeom prst="line">
            <a:avLst/>
          </a:prstGeom>
          <a:noFill/>
          <a:ln w="9360">
            <a:solidFill>
              <a:srgbClr val="000000"/>
            </a:solidFill>
            <a:miter lim="800000"/>
            <a:headEnd/>
            <a:tailEnd type="triangle" w="med" len="med"/>
          </a:ln>
        </p:spPr>
        <p:txBody>
          <a:bodyPr/>
          <a:lstStyle/>
          <a:p>
            <a:endParaRPr lang="en-US"/>
          </a:p>
        </p:txBody>
      </p:sp>
      <p:sp>
        <p:nvSpPr>
          <p:cNvPr id="45094" name="Line 38"/>
          <p:cNvSpPr>
            <a:spLocks noChangeShapeType="1"/>
          </p:cNvSpPr>
          <p:nvPr/>
        </p:nvSpPr>
        <p:spPr bwMode="auto">
          <a:xfrm flipH="1">
            <a:off x="6051550" y="4254500"/>
            <a:ext cx="1231900" cy="1588"/>
          </a:xfrm>
          <a:prstGeom prst="line">
            <a:avLst/>
          </a:prstGeom>
          <a:noFill/>
          <a:ln w="9360">
            <a:solidFill>
              <a:srgbClr val="000000"/>
            </a:solidFill>
            <a:miter lim="800000"/>
            <a:headEnd/>
            <a:tailEnd type="triangle" w="med" len="med"/>
          </a:ln>
        </p:spPr>
        <p:txBody>
          <a:bodyPr/>
          <a:lstStyle/>
          <a:p>
            <a:endParaRPr lang="en-US"/>
          </a:p>
        </p:txBody>
      </p:sp>
      <p:sp>
        <p:nvSpPr>
          <p:cNvPr id="45095" name="Line 39"/>
          <p:cNvSpPr>
            <a:spLocks noChangeShapeType="1"/>
          </p:cNvSpPr>
          <p:nvPr/>
        </p:nvSpPr>
        <p:spPr bwMode="auto">
          <a:xfrm>
            <a:off x="4724400" y="5867400"/>
            <a:ext cx="2590800" cy="1588"/>
          </a:xfrm>
          <a:prstGeom prst="line">
            <a:avLst/>
          </a:prstGeom>
          <a:noFill/>
          <a:ln w="9360">
            <a:solidFill>
              <a:srgbClr val="000000"/>
            </a:solidFill>
            <a:miter lim="800000"/>
            <a:headEnd/>
            <a:tailEnd/>
          </a:ln>
        </p:spPr>
        <p:txBody>
          <a:bodyPr/>
          <a:lstStyle/>
          <a:p>
            <a:endParaRPr lang="en-US"/>
          </a:p>
        </p:txBody>
      </p:sp>
      <p:sp>
        <p:nvSpPr>
          <p:cNvPr id="45096" name="Line 40"/>
          <p:cNvSpPr>
            <a:spLocks noChangeShapeType="1"/>
          </p:cNvSpPr>
          <p:nvPr/>
        </p:nvSpPr>
        <p:spPr bwMode="auto">
          <a:xfrm flipV="1">
            <a:off x="4724400" y="5480050"/>
            <a:ext cx="1588" cy="393700"/>
          </a:xfrm>
          <a:prstGeom prst="line">
            <a:avLst/>
          </a:prstGeom>
          <a:noFill/>
          <a:ln w="9360">
            <a:solidFill>
              <a:srgbClr val="000000"/>
            </a:solidFill>
            <a:miter lim="800000"/>
            <a:headEnd/>
            <a:tailEnd/>
          </a:ln>
        </p:spPr>
        <p:txBody>
          <a:bodyPr/>
          <a:lstStyle/>
          <a:p>
            <a:endParaRPr lang="en-US"/>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16</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solidFill>
                  <a:srgbClr val="0000FF"/>
                </a:solidFill>
              </a:rPr>
              <a:t>Decoder</a:t>
            </a:r>
            <a:endParaRPr lang="en-US" dirty="0">
              <a:solidFill>
                <a:srgbClr val="3333FF"/>
              </a:solidFill>
            </a:endParaRPr>
          </a:p>
        </p:txBody>
      </p:sp>
      <p:sp>
        <p:nvSpPr>
          <p:cNvPr id="7" name="Content Placeholder 6"/>
          <p:cNvSpPr>
            <a:spLocks noGrp="1"/>
          </p:cNvSpPr>
          <p:nvPr>
            <p:ph idx="1"/>
          </p:nvPr>
        </p:nvSpPr>
        <p:spPr>
          <a:xfrm>
            <a:off x="457200" y="1600200"/>
            <a:ext cx="8686800" cy="4519613"/>
          </a:xfrm>
        </p:spPr>
        <p:txBody>
          <a:bodyPr/>
          <a:lstStyle/>
          <a:p>
            <a:pPr marL="457200" indent="-457200">
              <a:buFont typeface="Arial" panose="020B0604020202020204" pitchFamily="34" charset="0"/>
              <a:buChar char="•"/>
            </a:pPr>
            <a:r>
              <a:rPr lang="en-US" dirty="0" smtClean="0"/>
              <a:t>If </a:t>
            </a:r>
            <a:r>
              <a:rPr lang="en-US" dirty="0" smtClean="0">
                <a:solidFill>
                  <a:srgbClr val="FF0000"/>
                </a:solidFill>
              </a:rPr>
              <a:t>DECODER</a:t>
            </a:r>
            <a:r>
              <a:rPr lang="en-US" dirty="0" smtClean="0"/>
              <a:t> </a:t>
            </a:r>
            <a:r>
              <a:rPr lang="en-US" dirty="0" smtClean="0">
                <a:solidFill>
                  <a:srgbClr val="FF0000"/>
                </a:solidFill>
              </a:rPr>
              <a:t>== 00</a:t>
            </a:r>
            <a:r>
              <a:rPr lang="en-US" dirty="0" smtClean="0"/>
              <a:t>, then the decoder will perform the </a:t>
            </a:r>
            <a:r>
              <a:rPr lang="en-US" dirty="0" smtClean="0">
                <a:solidFill>
                  <a:srgbClr val="FF0000"/>
                </a:solidFill>
              </a:rPr>
              <a:t>fetch</a:t>
            </a:r>
            <a:r>
              <a:rPr lang="en-US" dirty="0" smtClean="0"/>
              <a:t> cycle.</a:t>
            </a:r>
          </a:p>
          <a:p>
            <a:pPr marL="0" indent="0"/>
            <a:endParaRPr lang="en-US" dirty="0" smtClean="0"/>
          </a:p>
          <a:p>
            <a:pPr marL="457200" indent="-457200">
              <a:buFont typeface="Arial" panose="020B0604020202020204" pitchFamily="34" charset="0"/>
              <a:buChar char="•"/>
            </a:pPr>
            <a:r>
              <a:rPr lang="en-US" dirty="0" smtClean="0"/>
              <a:t>If </a:t>
            </a:r>
            <a:r>
              <a:rPr lang="en-US" dirty="0" smtClean="0">
                <a:solidFill>
                  <a:srgbClr val="FF0000"/>
                </a:solidFill>
              </a:rPr>
              <a:t>DECODER </a:t>
            </a:r>
            <a:r>
              <a:rPr lang="en-US" b="1" dirty="0" smtClean="0">
                <a:solidFill>
                  <a:srgbClr val="FF0000"/>
                </a:solidFill>
              </a:rPr>
              <a:t>!</a:t>
            </a:r>
            <a:r>
              <a:rPr lang="en-US" dirty="0" smtClean="0">
                <a:solidFill>
                  <a:srgbClr val="FF0000"/>
                </a:solidFill>
              </a:rPr>
              <a:t>= 00</a:t>
            </a:r>
            <a:r>
              <a:rPr lang="en-US" dirty="0" smtClean="0"/>
              <a:t>, then the decoder will perform the </a:t>
            </a:r>
            <a:r>
              <a:rPr lang="en-US" dirty="0" smtClean="0">
                <a:solidFill>
                  <a:srgbClr val="FF0000"/>
                </a:solidFill>
              </a:rPr>
              <a:t>execution</a:t>
            </a:r>
            <a:r>
              <a:rPr lang="en-US" dirty="0" smtClean="0"/>
              <a:t> cycle. </a:t>
            </a:r>
          </a:p>
          <a:p>
            <a:pPr marL="0" indent="0"/>
            <a:endParaRPr lang="en-US" dirty="0" smtClean="0"/>
          </a:p>
          <a:p>
            <a:pPr marL="457200" indent="-457200">
              <a:buFont typeface="Arial" panose="020B0604020202020204" pitchFamily="34" charset="0"/>
              <a:buChar char="•"/>
            </a:pPr>
            <a:r>
              <a:rPr lang="en-US" dirty="0" smtClean="0"/>
              <a:t>The operation is determined by DECODER.</a:t>
            </a:r>
            <a:endParaRPr lang="en-US" dirty="0"/>
          </a:p>
        </p:txBody>
      </p:sp>
      <p:sp>
        <p:nvSpPr>
          <p:cNvPr id="2" name="Footer Placeholder 1"/>
          <p:cNvSpPr>
            <a:spLocks noGrp="1"/>
          </p:cNvSpPr>
          <p:nvPr>
            <p:ph type="ftr" idx="11"/>
          </p:nvPr>
        </p:nvSpPr>
        <p:spPr/>
        <p:txBody>
          <a:bodyPr/>
          <a:lstStyle/>
          <a:p>
            <a:pPr>
              <a:defRPr/>
            </a:pPr>
            <a:r>
              <a:rPr lang="en-US" smtClean="0"/>
              <a:t>Lecture 1: The Tiny Machine</a:t>
            </a:r>
            <a:endParaRPr lang="en-US"/>
          </a:p>
        </p:txBody>
      </p:sp>
      <p:sp>
        <p:nvSpPr>
          <p:cNvPr id="3" name="Slide Number Placeholder 2"/>
          <p:cNvSpPr>
            <a:spLocks noGrp="1"/>
          </p:cNvSpPr>
          <p:nvPr>
            <p:ph type="sldNum" idx="12"/>
          </p:nvPr>
        </p:nvSpPr>
        <p:spPr/>
        <p:txBody>
          <a:bodyPr/>
          <a:lstStyle/>
          <a:p>
            <a:fld id="{6C7C9E40-57CE-4731-9C18-56B72A6F0706}" type="slidenum">
              <a:rPr lang="en-US" smtClean="0"/>
              <a:pPr/>
              <a:t>17</a:t>
            </a:fld>
            <a:endParaRPr lang="en-US"/>
          </a:p>
        </p:txBody>
      </p:sp>
    </p:spTree>
    <p:extLst>
      <p:ext uri="{BB962C8B-B14F-4D97-AF65-F5344CB8AC3E}">
        <p14:creationId xmlns:p14="http://schemas.microsoft.com/office/powerpoint/2010/main" val="2971931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49155"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49156"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C3434C2-F66D-4D32-9908-0CE75A3B1C66}"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18</a:t>
            </a:fld>
            <a:endParaRPr lang="en-US" sz="1400">
              <a:solidFill>
                <a:srgbClr val="000000"/>
              </a:solidFill>
            </a:endParaRPr>
          </a:p>
        </p:txBody>
      </p:sp>
      <p:sp>
        <p:nvSpPr>
          <p:cNvPr id="49157"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0000FF"/>
                </a:solidFill>
              </a:rPr>
              <a:t>00 Fetch Cycle</a:t>
            </a:r>
          </a:p>
        </p:txBody>
      </p:sp>
      <p:sp>
        <p:nvSpPr>
          <p:cNvPr id="49158" name="Text Box 5"/>
          <p:cNvSpPr txBox="1">
            <a:spLocks noChangeArrowheads="1"/>
          </p:cNvSpPr>
          <p:nvPr/>
        </p:nvSpPr>
        <p:spPr bwMode="auto">
          <a:xfrm>
            <a:off x="457200" y="1568450"/>
            <a:ext cx="6172200" cy="4525963"/>
          </a:xfrm>
          <a:prstGeom prst="rect">
            <a:avLst/>
          </a:prstGeom>
          <a:noFill/>
          <a:ln w="9525">
            <a:noFill/>
            <a:round/>
            <a:headEnd/>
            <a:tailEnd/>
          </a:ln>
        </p:spPr>
        <p:txBody>
          <a:bodyPr/>
          <a:lstStyle/>
          <a:p>
            <a: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smtClean="0">
                <a:solidFill>
                  <a:schemeClr val="tx1"/>
                </a:solidFill>
              </a:rPr>
              <a:t>MAR				</a:t>
            </a:r>
            <a:r>
              <a:rPr lang="en-US" sz="2800" dirty="0" smtClean="0">
                <a:solidFill>
                  <a:schemeClr val="tx1"/>
                </a:solidFill>
                <a:latin typeface="Wingdings" pitchFamily="-105" charset="2"/>
              </a:rPr>
              <a:t>		</a:t>
            </a:r>
            <a:r>
              <a:rPr lang="en-US" sz="2800" dirty="0" smtClean="0">
                <a:solidFill>
                  <a:schemeClr val="tx1"/>
                </a:solidFill>
              </a:rPr>
              <a:t>PC</a:t>
            </a:r>
          </a:p>
          <a:p>
            <a: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smtClean="0">
                <a:solidFill>
                  <a:schemeClr val="tx1"/>
                </a:solidFill>
              </a:rPr>
              <a:t>MDR				</a:t>
            </a:r>
            <a:r>
              <a:rPr lang="en-US" sz="2800" dirty="0" smtClean="0">
                <a:solidFill>
                  <a:schemeClr val="tx1"/>
                </a:solidFill>
                <a:latin typeface="Wingdings" pitchFamily="-105" charset="2"/>
              </a:rPr>
              <a:t>		</a:t>
            </a:r>
            <a:r>
              <a:rPr lang="en-US" sz="2800" dirty="0" smtClean="0">
                <a:solidFill>
                  <a:schemeClr val="tx1"/>
                </a:solidFill>
              </a:rPr>
              <a:t>MEM[ MAR ]</a:t>
            </a:r>
          </a:p>
          <a:p>
            <a: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smtClean="0">
                <a:solidFill>
                  <a:schemeClr val="tx1"/>
                </a:solidFill>
              </a:rPr>
              <a:t>IR					</a:t>
            </a:r>
            <a:r>
              <a:rPr lang="en-US" sz="2800" dirty="0" smtClean="0">
                <a:solidFill>
                  <a:schemeClr val="tx1"/>
                </a:solidFill>
                <a:latin typeface="Wingdings" pitchFamily="-105" charset="2"/>
              </a:rPr>
              <a:t>		</a:t>
            </a:r>
            <a:r>
              <a:rPr lang="en-US" sz="2800" dirty="0" smtClean="0">
                <a:solidFill>
                  <a:schemeClr val="tx1"/>
                </a:solidFill>
              </a:rPr>
              <a:t>MDR</a:t>
            </a:r>
          </a:p>
          <a:p>
            <a: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smtClean="0">
                <a:solidFill>
                  <a:schemeClr val="tx1"/>
                </a:solidFill>
              </a:rPr>
              <a:t>PC				</a:t>
            </a:r>
            <a:r>
              <a:rPr lang="en-US" sz="2800" dirty="0" smtClean="0">
                <a:solidFill>
                  <a:schemeClr val="tx1"/>
                </a:solidFill>
                <a:latin typeface="Wingdings" pitchFamily="-105" charset="2"/>
              </a:rPr>
              <a:t>		</a:t>
            </a:r>
            <a:r>
              <a:rPr lang="en-US" sz="2800" dirty="0" smtClean="0">
                <a:solidFill>
                  <a:schemeClr val="tx1"/>
                </a:solidFill>
              </a:rPr>
              <a:t>PC+1</a:t>
            </a:r>
          </a:p>
          <a:p>
            <a: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smtClean="0">
                <a:solidFill>
                  <a:schemeClr val="tx1"/>
                </a:solidFill>
              </a:rPr>
              <a:t>DECODER		</a:t>
            </a:r>
            <a:r>
              <a:rPr lang="en-US" sz="2800" dirty="0" smtClean="0">
                <a:solidFill>
                  <a:schemeClr val="tx1"/>
                </a:solidFill>
                <a:latin typeface="Wingdings" pitchFamily="-105" charset="2"/>
              </a:rPr>
              <a:t>		</a:t>
            </a:r>
            <a:r>
              <a:rPr lang="en-US" sz="2800" dirty="0" smtClean="0">
                <a:solidFill>
                  <a:schemeClr val="tx1"/>
                </a:solidFill>
              </a:rPr>
              <a:t>IR.OP</a:t>
            </a:r>
            <a:endParaRPr lang="en-US" sz="2800" dirty="0">
              <a:solidFill>
                <a:schemeClr val="tx1"/>
              </a:solidFill>
            </a:endParaRP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18</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51203"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51204"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D16988C-9400-46D6-8519-3B944C06E7F4}"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19</a:t>
            </a:fld>
            <a:endParaRPr lang="en-US" sz="1400">
              <a:solidFill>
                <a:srgbClr val="000000"/>
              </a:solidFill>
            </a:endParaRPr>
          </a:p>
        </p:txBody>
      </p:sp>
      <p:sp>
        <p:nvSpPr>
          <p:cNvPr id="51205"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0000FF"/>
                </a:solidFill>
              </a:rPr>
              <a:t>01 </a:t>
            </a:r>
            <a:r>
              <a:rPr lang="en-US" sz="4400" b="1" dirty="0">
                <a:solidFill>
                  <a:srgbClr val="0000FF"/>
                </a:solidFill>
              </a:rPr>
              <a:t>LOAD</a:t>
            </a:r>
          </a:p>
        </p:txBody>
      </p:sp>
      <p:sp>
        <p:nvSpPr>
          <p:cNvPr id="51206" name="Text Box 5"/>
          <p:cNvSpPr txBox="1">
            <a:spLocks noChangeArrowheads="1"/>
          </p:cNvSpPr>
          <p:nvPr/>
        </p:nvSpPr>
        <p:spPr bwMode="auto">
          <a:xfrm>
            <a:off x="457200" y="1600200"/>
            <a:ext cx="6934200" cy="4525963"/>
          </a:xfrm>
          <a:prstGeom prst="rect">
            <a:avLst/>
          </a:prstGeom>
          <a:noFill/>
          <a:ln w="9525">
            <a:noFill/>
            <a:round/>
            <a:headEnd/>
            <a:tailEnd/>
          </a:ln>
        </p:spPr>
        <p:txBody>
          <a:bodyPr/>
          <a:lstStyle/>
          <a:p>
            <a:pPr>
              <a:spcBef>
                <a:spcPts val="700"/>
              </a:spcBef>
              <a:buClr>
                <a:srgbClr val="0000FF"/>
              </a:buClr>
              <a:tabLst>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 pos="9671050" algn="l"/>
              </a:tabLst>
            </a:pPr>
            <a:r>
              <a:rPr lang="en-US" sz="2800" dirty="0" smtClean="0">
                <a:solidFill>
                  <a:schemeClr val="tx1"/>
                </a:solidFill>
              </a:rPr>
              <a:t>MAR				</a:t>
            </a:r>
            <a:r>
              <a:rPr lang="en-US" sz="2800" dirty="0" smtClean="0">
                <a:solidFill>
                  <a:schemeClr val="tx1"/>
                </a:solidFill>
                <a:latin typeface="Wingdings" pitchFamily="-105" charset="2"/>
              </a:rPr>
              <a:t>		</a:t>
            </a:r>
            <a:r>
              <a:rPr lang="en-US" sz="2800" dirty="0" smtClean="0">
                <a:solidFill>
                  <a:schemeClr val="tx1"/>
                </a:solidFill>
              </a:rPr>
              <a:t>IR.ADDR</a:t>
            </a:r>
          </a:p>
          <a:p>
            <a:pPr>
              <a:spcBef>
                <a:spcPts val="700"/>
              </a:spcBef>
              <a:buClr>
                <a:srgbClr val="0000FF"/>
              </a:buClr>
              <a:tabLst>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 pos="9671050" algn="l"/>
              </a:tabLst>
            </a:pPr>
            <a:r>
              <a:rPr lang="en-US" sz="2800" dirty="0" smtClean="0">
                <a:solidFill>
                  <a:schemeClr val="tx1"/>
                </a:solidFill>
              </a:rPr>
              <a:t>MDR				</a:t>
            </a:r>
            <a:r>
              <a:rPr lang="en-US" sz="2800" dirty="0" smtClean="0">
                <a:solidFill>
                  <a:schemeClr val="tx1"/>
                </a:solidFill>
                <a:latin typeface="Wingdings" pitchFamily="-105" charset="2"/>
              </a:rPr>
              <a:t>		</a:t>
            </a:r>
            <a:r>
              <a:rPr lang="en-US" sz="2800" dirty="0" smtClean="0">
                <a:solidFill>
                  <a:schemeClr val="tx1"/>
                </a:solidFill>
              </a:rPr>
              <a:t>MEM[ MAR ]</a:t>
            </a:r>
          </a:p>
          <a:p>
            <a:pPr>
              <a:spcBef>
                <a:spcPts val="700"/>
              </a:spcBef>
              <a:buClr>
                <a:srgbClr val="0000FF"/>
              </a:buClr>
              <a:tabLst>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 pos="9671050" algn="l"/>
              </a:tabLst>
            </a:pPr>
            <a:r>
              <a:rPr lang="en-US" sz="2800" dirty="0" smtClean="0">
                <a:solidFill>
                  <a:schemeClr val="tx1"/>
                </a:solidFill>
              </a:rPr>
              <a:t>A					</a:t>
            </a:r>
            <a:r>
              <a:rPr lang="en-US" sz="2800" dirty="0" smtClean="0">
                <a:solidFill>
                  <a:schemeClr val="tx1"/>
                </a:solidFill>
                <a:latin typeface="Wingdings" pitchFamily="-105" charset="2"/>
              </a:rPr>
              <a:t>		</a:t>
            </a:r>
            <a:r>
              <a:rPr lang="en-US" sz="2800" dirty="0" smtClean="0">
                <a:solidFill>
                  <a:schemeClr val="tx1"/>
                </a:solidFill>
              </a:rPr>
              <a:t>MDR</a:t>
            </a:r>
          </a:p>
          <a:p>
            <a:pPr>
              <a:spcBef>
                <a:spcPts val="700"/>
              </a:spcBef>
              <a:buClr>
                <a:srgbClr val="0000FF"/>
              </a:buClr>
              <a:tabLst>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 pos="9671050" algn="l"/>
              </a:tabLst>
            </a:pPr>
            <a:r>
              <a:rPr lang="en-US" sz="2800" dirty="0" smtClean="0">
                <a:solidFill>
                  <a:schemeClr val="tx1"/>
                </a:solidFill>
              </a:rPr>
              <a:t>DECODER 		</a:t>
            </a:r>
            <a:r>
              <a:rPr lang="en-US" sz="2800" dirty="0" smtClean="0">
                <a:solidFill>
                  <a:schemeClr val="tx1"/>
                </a:solidFill>
                <a:latin typeface="Wingdings" pitchFamily="-105" charset="2"/>
              </a:rPr>
              <a:t>		</a:t>
            </a:r>
            <a:r>
              <a:rPr lang="en-US" sz="2800" dirty="0" smtClean="0">
                <a:solidFill>
                  <a:schemeClr val="tx1"/>
                </a:solidFill>
              </a:rPr>
              <a:t>00</a:t>
            </a:r>
            <a:endParaRPr lang="en-US" sz="2800" dirty="0">
              <a:solidFill>
                <a:schemeClr val="tx1"/>
              </a:solidFill>
            </a:endParaRP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19</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180CD65-C782-4A30-9E11-232F1061201B}"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US" sz="1400">
              <a:solidFill>
                <a:srgbClr val="000000"/>
              </a:solidFill>
            </a:endParaRPr>
          </a:p>
        </p:txBody>
      </p:sp>
      <p:sp>
        <p:nvSpPr>
          <p:cNvPr id="18437"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chemeClr val="tx1"/>
                </a:solidFill>
              </a:rPr>
              <a:t>Outline</a:t>
            </a:r>
          </a:p>
        </p:txBody>
      </p:sp>
      <p:sp>
        <p:nvSpPr>
          <p:cNvPr id="18438" name="Text Box 5"/>
          <p:cNvSpPr txBox="1">
            <a:spLocks noChangeArrowheads="1"/>
          </p:cNvSpPr>
          <p:nvPr/>
        </p:nvSpPr>
        <p:spPr bwMode="auto">
          <a:xfrm>
            <a:off x="480152" y="1371600"/>
            <a:ext cx="7848600" cy="5819158"/>
          </a:xfrm>
          <a:prstGeom prst="rect">
            <a:avLst/>
          </a:prstGeom>
          <a:noFill/>
          <a:ln w="9525">
            <a:noFill/>
            <a:round/>
            <a:headEnd/>
            <a:tailEnd/>
          </a:ln>
        </p:spPr>
        <p:txBody>
          <a:bodyPr lIns="90000" tIns="46800" rIns="90000" bIns="46800">
            <a:spAutoFit/>
          </a:bodyPr>
          <a:lstStyle/>
          <a:p>
            <a:pPr>
              <a:spcBef>
                <a:spcPts val="1750"/>
              </a:spcBef>
              <a:buClr>
                <a:srgbClr val="0000FF"/>
              </a:buCl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2800" b="1" dirty="0" smtClean="0">
                <a:solidFill>
                  <a:schemeClr val="tx1"/>
                </a:solidFill>
                <a:latin typeface="Times New Roman" pitchFamily="-105" charset="0"/>
              </a:rPr>
              <a:t>Von-Neumann Machine</a:t>
            </a:r>
          </a:p>
          <a:p>
            <a:pPr>
              <a:spcBef>
                <a:spcPts val="1750"/>
              </a:spcBef>
              <a:buClr>
                <a:srgbClr val="0000FF"/>
              </a:buCl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2800" b="1" dirty="0" smtClean="0">
                <a:solidFill>
                  <a:schemeClr val="tx1"/>
                </a:solidFill>
                <a:latin typeface="Times New Roman" pitchFamily="-105" charset="0"/>
              </a:rPr>
              <a:t>Instruction Cycle </a:t>
            </a:r>
          </a:p>
          <a:p>
            <a:pPr>
              <a:spcBef>
                <a:spcPts val="1750"/>
              </a:spcBef>
              <a:buClr>
                <a:srgbClr val="0000FF"/>
              </a:buCl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2800" b="1" dirty="0" smtClean="0">
                <a:solidFill>
                  <a:schemeClr val="tx1"/>
                </a:solidFill>
                <a:latin typeface="Times New Roman" pitchFamily="-105" charset="0"/>
              </a:rPr>
              <a:t>Fetch and Execute Cycle</a:t>
            </a:r>
            <a:endParaRPr lang="en-US" sz="2800" b="1" dirty="0">
              <a:solidFill>
                <a:schemeClr val="tx1"/>
              </a:solidFill>
              <a:latin typeface="Times New Roman" pitchFamily="-105" charset="0"/>
            </a:endParaRPr>
          </a:p>
          <a:p>
            <a:pPr>
              <a:spcBef>
                <a:spcPts val="1750"/>
              </a:spcBef>
              <a:buClr>
                <a:srgbClr val="0000FF"/>
              </a:buCl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2800" b="1" dirty="0" smtClean="0">
                <a:solidFill>
                  <a:schemeClr val="tx1"/>
                </a:solidFill>
                <a:latin typeface="Times New Roman" pitchFamily="-105" charset="0"/>
              </a:rPr>
              <a:t>Two Tiny Machines</a:t>
            </a:r>
          </a:p>
          <a:p>
            <a:pPr lvl="1">
              <a:spcBef>
                <a:spcPts val="1750"/>
              </a:spcBef>
              <a:buClr>
                <a:srgbClr val="0000FF"/>
              </a:buCl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2800" b="1" dirty="0" smtClean="0">
                <a:solidFill>
                  <a:schemeClr val="tx1"/>
                </a:solidFill>
                <a:latin typeface="Times New Roman" pitchFamily="-105" charset="0"/>
              </a:rPr>
              <a:t>Accumulator Machine</a:t>
            </a:r>
          </a:p>
          <a:p>
            <a:pPr lvl="1">
              <a:spcBef>
                <a:spcPts val="1750"/>
              </a:spcBef>
              <a:buClr>
                <a:srgbClr val="0000FF"/>
              </a:buCl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2800" b="1" dirty="0" smtClean="0">
                <a:solidFill>
                  <a:schemeClr val="tx1"/>
                </a:solidFill>
                <a:latin typeface="Times New Roman" pitchFamily="-105" charset="0"/>
              </a:rPr>
              <a:t>Load/Store Machine</a:t>
            </a:r>
            <a:endParaRPr lang="en-US" sz="2800" b="1" dirty="0">
              <a:solidFill>
                <a:schemeClr val="tx1"/>
              </a:solidFill>
              <a:latin typeface="Times New Roman" pitchFamily="-105" charset="0"/>
            </a:endParaRPr>
          </a:p>
          <a:p>
            <a:pPr>
              <a:spcBef>
                <a:spcPts val="1750"/>
              </a:spcBef>
              <a:buClr>
                <a:srgbClr val="0000FF"/>
              </a:buCl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2800" b="1" dirty="0" smtClean="0">
                <a:solidFill>
                  <a:schemeClr val="tx1"/>
                </a:solidFill>
                <a:latin typeface="Times New Roman" pitchFamily="-105" charset="0"/>
              </a:rPr>
              <a:t>Assembly Language</a:t>
            </a:r>
            <a:endParaRPr lang="en-US" sz="2800" b="1" dirty="0">
              <a:solidFill>
                <a:schemeClr val="tx1"/>
              </a:solidFill>
              <a:latin typeface="Times New Roman" pitchFamily="-105" charset="0"/>
            </a:endParaRPr>
          </a:p>
          <a:p>
            <a:pPr marL="457200" indent="-457200">
              <a:spcBef>
                <a:spcPts val="175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US" sz="2800" dirty="0">
              <a:solidFill>
                <a:srgbClr val="000000"/>
              </a:solidFill>
              <a:latin typeface="Times New Roman" pitchFamily="-105" charset="0"/>
            </a:endParaRPr>
          </a:p>
          <a:p>
            <a:pPr marL="457200" indent="-457200">
              <a:spcBef>
                <a:spcPts val="175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US" sz="2800" dirty="0">
              <a:solidFill>
                <a:srgbClr val="000000"/>
              </a:solidFill>
              <a:latin typeface="Times New Roman" pitchFamily="-105" charset="0"/>
            </a:endParaRPr>
          </a:p>
        </p:txBody>
      </p:sp>
      <p:sp>
        <p:nvSpPr>
          <p:cNvPr id="4" name="Footer Placeholder 3"/>
          <p:cNvSpPr>
            <a:spLocks noGrp="1"/>
          </p:cNvSpPr>
          <p:nvPr>
            <p:ph type="ftr" idx="11"/>
          </p:nvPr>
        </p:nvSpPr>
        <p:spPr/>
        <p:txBody>
          <a:bodyPr/>
          <a:lstStyle/>
          <a:p>
            <a:pPr>
              <a:defRPr/>
            </a:pPr>
            <a:r>
              <a:rPr lang="en-US" smtClean="0"/>
              <a:t>Lecture 1: The Tiny Machine</a:t>
            </a:r>
            <a:endParaRPr lang="en-US"/>
          </a:p>
        </p:txBody>
      </p:sp>
      <p:sp>
        <p:nvSpPr>
          <p:cNvPr id="5" name="Slide Number Placeholder 4"/>
          <p:cNvSpPr>
            <a:spLocks noGrp="1"/>
          </p:cNvSpPr>
          <p:nvPr>
            <p:ph type="sldNum" idx="12"/>
          </p:nvPr>
        </p:nvSpPr>
        <p:spPr/>
        <p:txBody>
          <a:bodyPr/>
          <a:lstStyle/>
          <a:p>
            <a:fld id="{6C7C9E40-57CE-4731-9C18-56B72A6F0706}" type="slidenum">
              <a:rPr lang="en-US" smtClean="0"/>
              <a:pPr/>
              <a:t>2</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53251"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53252"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684BBC9-A106-45E5-BB6E-58B633E90C72}"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20</a:t>
            </a:fld>
            <a:endParaRPr lang="en-US" sz="1400">
              <a:solidFill>
                <a:srgbClr val="000000"/>
              </a:solidFill>
            </a:endParaRPr>
          </a:p>
        </p:txBody>
      </p:sp>
      <p:sp>
        <p:nvSpPr>
          <p:cNvPr id="53253"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0000FF"/>
                </a:solidFill>
              </a:rPr>
              <a:t>02 </a:t>
            </a:r>
            <a:r>
              <a:rPr lang="en-US" sz="4400" b="1" dirty="0">
                <a:solidFill>
                  <a:srgbClr val="0000FF"/>
                </a:solidFill>
              </a:rPr>
              <a:t>ADD</a:t>
            </a:r>
          </a:p>
        </p:txBody>
      </p:sp>
      <p:sp>
        <p:nvSpPr>
          <p:cNvPr id="53254" name="Text Box 5"/>
          <p:cNvSpPr txBox="1">
            <a:spLocks noChangeArrowheads="1"/>
          </p:cNvSpPr>
          <p:nvPr/>
        </p:nvSpPr>
        <p:spPr bwMode="auto">
          <a:xfrm>
            <a:off x="457200" y="1600200"/>
            <a:ext cx="6781800" cy="4525963"/>
          </a:xfrm>
          <a:prstGeom prst="rect">
            <a:avLst/>
          </a:prstGeom>
          <a:noFill/>
          <a:ln w="9525">
            <a:noFill/>
            <a:round/>
            <a:headEnd/>
            <a:tailEnd/>
          </a:ln>
        </p:spPr>
        <p:txBody>
          <a:bodyPr/>
          <a:lstStyle/>
          <a:p>
            <a:pPr>
              <a:spcBef>
                <a:spcPts val="700"/>
              </a:spcBef>
              <a:buClr>
                <a:srgbClr val="0000FF"/>
              </a:buClr>
              <a:tabLst>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 pos="9671050" algn="l"/>
              </a:tabLst>
            </a:pPr>
            <a:r>
              <a:rPr lang="en-US" sz="2800" dirty="0" smtClean="0">
                <a:solidFill>
                  <a:schemeClr val="tx1"/>
                </a:solidFill>
              </a:rPr>
              <a:t>MAR				</a:t>
            </a:r>
            <a:r>
              <a:rPr lang="en-US" sz="2800" dirty="0" smtClean="0">
                <a:solidFill>
                  <a:schemeClr val="tx1"/>
                </a:solidFill>
                <a:latin typeface="Wingdings" pitchFamily="-105" charset="2"/>
              </a:rPr>
              <a:t>		</a:t>
            </a:r>
            <a:r>
              <a:rPr lang="en-US" sz="2800" dirty="0" smtClean="0">
                <a:solidFill>
                  <a:schemeClr val="tx1"/>
                </a:solidFill>
              </a:rPr>
              <a:t>IR.ADDR </a:t>
            </a:r>
          </a:p>
          <a:p>
            <a:pPr>
              <a:spcBef>
                <a:spcPts val="700"/>
              </a:spcBef>
              <a:buClr>
                <a:srgbClr val="0000FF"/>
              </a:buClr>
              <a:tabLst>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 pos="9671050" algn="l"/>
              </a:tabLst>
            </a:pPr>
            <a:r>
              <a:rPr lang="en-US" sz="2800" dirty="0" smtClean="0">
                <a:solidFill>
                  <a:schemeClr val="tx1"/>
                </a:solidFill>
              </a:rPr>
              <a:t>MDR				</a:t>
            </a:r>
            <a:r>
              <a:rPr lang="en-US" sz="2800" dirty="0" smtClean="0">
                <a:solidFill>
                  <a:schemeClr val="tx1"/>
                </a:solidFill>
                <a:latin typeface="Wingdings" pitchFamily="-105" charset="2"/>
              </a:rPr>
              <a:t>		</a:t>
            </a:r>
            <a:r>
              <a:rPr lang="en-US" sz="2800" dirty="0" smtClean="0">
                <a:solidFill>
                  <a:schemeClr val="tx1"/>
                </a:solidFill>
              </a:rPr>
              <a:t>MEM[ MAR ]</a:t>
            </a:r>
          </a:p>
          <a:p>
            <a:pPr>
              <a:spcBef>
                <a:spcPts val="700"/>
              </a:spcBef>
              <a:buClr>
                <a:srgbClr val="0000FF"/>
              </a:buClr>
              <a:tabLst>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 pos="9671050" algn="l"/>
              </a:tabLst>
            </a:pPr>
            <a:r>
              <a:rPr lang="en-US" sz="2800" dirty="0" smtClean="0">
                <a:solidFill>
                  <a:schemeClr val="tx1"/>
                </a:solidFill>
              </a:rPr>
              <a:t>A					</a:t>
            </a:r>
            <a:r>
              <a:rPr lang="en-US" sz="2800" dirty="0" smtClean="0">
                <a:solidFill>
                  <a:schemeClr val="tx1"/>
                </a:solidFill>
                <a:latin typeface="Wingdings" pitchFamily="-105" charset="2"/>
              </a:rPr>
              <a:t>		</a:t>
            </a:r>
            <a:r>
              <a:rPr lang="en-US" sz="2800" dirty="0" smtClean="0">
                <a:solidFill>
                  <a:schemeClr val="tx1"/>
                </a:solidFill>
              </a:rPr>
              <a:t>A </a:t>
            </a:r>
            <a:r>
              <a:rPr lang="en-US" sz="2800" dirty="0">
                <a:solidFill>
                  <a:schemeClr val="tx1"/>
                </a:solidFill>
              </a:rPr>
              <a:t>+ </a:t>
            </a:r>
            <a:r>
              <a:rPr lang="en-US" sz="2800" dirty="0" smtClean="0">
                <a:solidFill>
                  <a:schemeClr val="tx1"/>
                </a:solidFill>
              </a:rPr>
              <a:t>MDR</a:t>
            </a:r>
          </a:p>
          <a:p>
            <a:pPr>
              <a:spcBef>
                <a:spcPts val="700"/>
              </a:spcBef>
              <a:buClr>
                <a:srgbClr val="0000FF"/>
              </a:buClr>
              <a:tabLst>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 pos="9671050" algn="l"/>
              </a:tabLst>
            </a:pPr>
            <a:r>
              <a:rPr lang="en-US" sz="2800" dirty="0" smtClean="0">
                <a:solidFill>
                  <a:schemeClr val="tx1"/>
                </a:solidFill>
              </a:rPr>
              <a:t>DECODER		</a:t>
            </a:r>
            <a:r>
              <a:rPr lang="en-US" sz="2800" dirty="0" smtClean="0">
                <a:solidFill>
                  <a:schemeClr val="tx1"/>
                </a:solidFill>
                <a:latin typeface="Wingdings" pitchFamily="-105" charset="2"/>
              </a:rPr>
              <a:t>		</a:t>
            </a:r>
            <a:r>
              <a:rPr lang="en-US" sz="2800" dirty="0" smtClean="0">
                <a:solidFill>
                  <a:schemeClr val="tx1"/>
                </a:solidFill>
              </a:rPr>
              <a:t>00</a:t>
            </a:r>
            <a:endParaRPr lang="en-US" sz="2800" dirty="0">
              <a:solidFill>
                <a:schemeClr val="tx1"/>
              </a:solidFill>
            </a:endParaRP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20</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36867"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36868"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A761001-7E45-460E-9B42-849F3B8DBF54}"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21</a:t>
            </a:fld>
            <a:endParaRPr lang="en-US" sz="1400">
              <a:solidFill>
                <a:srgbClr val="000000"/>
              </a:solidFill>
            </a:endParaRPr>
          </a:p>
        </p:txBody>
      </p:sp>
      <p:sp>
        <p:nvSpPr>
          <p:cNvPr id="36869"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0000FF"/>
                </a:solidFill>
              </a:rPr>
              <a:t>Data </a:t>
            </a:r>
            <a:r>
              <a:rPr lang="en-US" sz="4400" b="1" dirty="0" smtClean="0">
                <a:solidFill>
                  <a:srgbClr val="0000FF"/>
                </a:solidFill>
              </a:rPr>
              <a:t>Movement</a:t>
            </a:r>
            <a:endParaRPr lang="en-US" sz="4400" b="1" dirty="0">
              <a:solidFill>
                <a:srgbClr val="0000FF"/>
              </a:solidFill>
            </a:endParaRPr>
          </a:p>
        </p:txBody>
      </p:sp>
      <p:sp>
        <p:nvSpPr>
          <p:cNvPr id="36870" name="Text Box 5"/>
          <p:cNvSpPr txBox="1">
            <a:spLocks noChangeArrowheads="1"/>
          </p:cNvSpPr>
          <p:nvPr/>
        </p:nvSpPr>
        <p:spPr bwMode="auto">
          <a:xfrm>
            <a:off x="457200" y="1600200"/>
            <a:ext cx="8229600" cy="4525963"/>
          </a:xfrm>
          <a:prstGeom prst="rect">
            <a:avLst/>
          </a:prstGeom>
          <a:noFill/>
          <a:ln w="9525">
            <a:noFill/>
            <a:round/>
            <a:headEnd/>
            <a:tailEnd/>
          </a:ln>
        </p:spPr>
        <p:txBody>
          <a:bodyPr/>
          <a:lstStyle/>
          <a:p>
            <a:pPr>
              <a:spcBef>
                <a:spcPts val="800"/>
              </a:spcBef>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3200" dirty="0" smtClean="0">
                <a:solidFill>
                  <a:srgbClr val="000000"/>
                </a:solidFill>
              </a:rPr>
              <a:t>We denote the transfer of MDR to MEM at location by</a:t>
            </a:r>
          </a:p>
          <a:p>
            <a:pPr>
              <a:spcBef>
                <a:spcPts val="800"/>
              </a:spcBef>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3200" dirty="0">
              <a:solidFill>
                <a:srgbClr val="000000"/>
              </a:solidFill>
            </a:endParaRPr>
          </a:p>
          <a:p>
            <a:pPr marL="336550" indent="-336550">
              <a:spcBef>
                <a:spcPts val="8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3200" dirty="0" smtClean="0">
                <a:solidFill>
                  <a:srgbClr val="000000"/>
                </a:solidFill>
              </a:rPr>
              <a:t>	</a:t>
            </a:r>
            <a:r>
              <a:rPr lang="en-US" sz="3200" dirty="0">
                <a:solidFill>
                  <a:srgbClr val="000000"/>
                </a:solidFill>
              </a:rPr>
              <a:t>		</a:t>
            </a:r>
            <a:r>
              <a:rPr lang="en-US" sz="3200" dirty="0" smtClean="0">
                <a:solidFill>
                  <a:srgbClr val="0000FF"/>
                </a:solidFill>
              </a:rPr>
              <a:t>MEM[ MAR ]	</a:t>
            </a:r>
            <a:r>
              <a:rPr lang="en-US" sz="3200" dirty="0" smtClean="0">
                <a:solidFill>
                  <a:srgbClr val="0000FF"/>
                </a:solidFill>
                <a:latin typeface="Wingdings" pitchFamily="-105" charset="2"/>
              </a:rPr>
              <a:t>		</a:t>
            </a:r>
            <a:r>
              <a:rPr lang="en-US" sz="3200" dirty="0" smtClean="0">
                <a:solidFill>
                  <a:srgbClr val="0000FF"/>
                </a:solidFill>
              </a:rPr>
              <a:t>MDR</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21</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55299"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55300"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209882A-2075-4902-812A-98F735D7D40B}"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a:t>
            </a:fld>
            <a:endParaRPr lang="en-US" sz="1400">
              <a:solidFill>
                <a:srgbClr val="000000"/>
              </a:solidFill>
            </a:endParaRPr>
          </a:p>
        </p:txBody>
      </p:sp>
      <p:sp>
        <p:nvSpPr>
          <p:cNvPr id="55301"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0000FF"/>
                </a:solidFill>
              </a:rPr>
              <a:t>03 </a:t>
            </a:r>
            <a:r>
              <a:rPr lang="en-US" sz="4400" b="1" dirty="0">
                <a:solidFill>
                  <a:srgbClr val="0000FF"/>
                </a:solidFill>
              </a:rPr>
              <a:t>STORE</a:t>
            </a:r>
          </a:p>
        </p:txBody>
      </p:sp>
      <p:sp>
        <p:nvSpPr>
          <p:cNvPr id="55302" name="Text Box 5"/>
          <p:cNvSpPr txBox="1">
            <a:spLocks noChangeArrowheads="1"/>
          </p:cNvSpPr>
          <p:nvPr/>
        </p:nvSpPr>
        <p:spPr bwMode="auto">
          <a:xfrm>
            <a:off x="457200" y="1600200"/>
            <a:ext cx="6781800" cy="4525963"/>
          </a:xfrm>
          <a:prstGeom prst="rect">
            <a:avLst/>
          </a:prstGeom>
          <a:noFill/>
          <a:ln w="9525">
            <a:noFill/>
            <a:round/>
            <a:headEnd/>
            <a:tailEnd/>
          </a:ln>
        </p:spPr>
        <p:txBody>
          <a:bodyPr/>
          <a:lstStyle/>
          <a:p>
            <a:pPr>
              <a:spcBef>
                <a:spcPts val="700"/>
              </a:spcBef>
              <a:buClr>
                <a:srgbClr val="0000FF"/>
              </a:buClr>
              <a:tabLst>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 pos="9671050" algn="l"/>
              </a:tabLst>
            </a:pPr>
            <a:r>
              <a:rPr lang="en-US" sz="2800" dirty="0" smtClean="0">
                <a:solidFill>
                  <a:schemeClr val="tx1"/>
                </a:solidFill>
              </a:rPr>
              <a:t>MAR				</a:t>
            </a:r>
            <a:r>
              <a:rPr lang="en-US" sz="2800" dirty="0" smtClean="0">
                <a:solidFill>
                  <a:schemeClr val="tx1"/>
                </a:solidFill>
                <a:latin typeface="Wingdings" pitchFamily="-105" charset="2"/>
              </a:rPr>
              <a:t>		</a:t>
            </a:r>
            <a:r>
              <a:rPr lang="en-US" sz="2800" dirty="0" smtClean="0">
                <a:solidFill>
                  <a:schemeClr val="tx1"/>
                </a:solidFill>
              </a:rPr>
              <a:t>IR.ADDR</a:t>
            </a:r>
          </a:p>
          <a:p>
            <a:pPr>
              <a:spcBef>
                <a:spcPts val="700"/>
              </a:spcBef>
              <a:buClr>
                <a:srgbClr val="0000FF"/>
              </a:buClr>
              <a:tabLst>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 pos="9671050" algn="l"/>
              </a:tabLst>
            </a:pPr>
            <a:r>
              <a:rPr lang="en-US" sz="2800" dirty="0" smtClean="0">
                <a:solidFill>
                  <a:schemeClr val="tx1"/>
                </a:solidFill>
              </a:rPr>
              <a:t>MDR				</a:t>
            </a:r>
            <a:r>
              <a:rPr lang="en-US" sz="2800" dirty="0" smtClean="0">
                <a:solidFill>
                  <a:schemeClr val="tx1"/>
                </a:solidFill>
                <a:latin typeface="Wingdings" pitchFamily="-105" charset="2"/>
              </a:rPr>
              <a:t>		</a:t>
            </a:r>
            <a:r>
              <a:rPr lang="en-US" sz="2800" dirty="0" smtClean="0">
                <a:solidFill>
                  <a:schemeClr val="tx1"/>
                </a:solidFill>
              </a:rPr>
              <a:t>A</a:t>
            </a:r>
          </a:p>
          <a:p>
            <a:pPr>
              <a:spcBef>
                <a:spcPts val="700"/>
              </a:spcBef>
              <a:buClr>
                <a:srgbClr val="0000FF"/>
              </a:buClr>
              <a:tabLst>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 pos="9671050" algn="l"/>
              </a:tabLst>
            </a:pPr>
            <a:r>
              <a:rPr lang="en-US" sz="2800" dirty="0" smtClean="0">
                <a:solidFill>
                  <a:schemeClr val="tx1"/>
                </a:solidFill>
              </a:rPr>
              <a:t>MEM[ MAR ]	</a:t>
            </a:r>
            <a:r>
              <a:rPr lang="en-US" sz="2800" dirty="0" smtClean="0">
                <a:solidFill>
                  <a:schemeClr val="tx1"/>
                </a:solidFill>
                <a:latin typeface="Wingdings" pitchFamily="-105" charset="2"/>
              </a:rPr>
              <a:t>		</a:t>
            </a:r>
            <a:r>
              <a:rPr lang="en-US" sz="2800" dirty="0" smtClean="0">
                <a:solidFill>
                  <a:schemeClr val="tx1"/>
                </a:solidFill>
              </a:rPr>
              <a:t>MDR</a:t>
            </a:r>
          </a:p>
          <a:p>
            <a:pPr>
              <a:spcBef>
                <a:spcPts val="700"/>
              </a:spcBef>
              <a:buClr>
                <a:srgbClr val="0000FF"/>
              </a:buClr>
              <a:tabLst>
                <a:tab pos="527050" algn="l"/>
                <a:tab pos="984250" algn="l"/>
                <a:tab pos="1441450" algn="l"/>
                <a:tab pos="1898650" algn="l"/>
                <a:tab pos="2355850" algn="l"/>
                <a:tab pos="2813050" algn="l"/>
                <a:tab pos="3270250" algn="l"/>
                <a:tab pos="3727450" algn="l"/>
                <a:tab pos="4184650" algn="l"/>
                <a:tab pos="4641850" algn="l"/>
                <a:tab pos="5099050" algn="l"/>
                <a:tab pos="5556250" algn="l"/>
                <a:tab pos="6013450" algn="l"/>
                <a:tab pos="6470650" algn="l"/>
                <a:tab pos="6927850" algn="l"/>
                <a:tab pos="7385050" algn="l"/>
                <a:tab pos="7842250" algn="l"/>
                <a:tab pos="8299450" algn="l"/>
                <a:tab pos="8756650" algn="l"/>
                <a:tab pos="9213850" algn="l"/>
                <a:tab pos="9671050" algn="l"/>
              </a:tabLst>
            </a:pPr>
            <a:r>
              <a:rPr lang="en-US" sz="2800" dirty="0" smtClean="0">
                <a:solidFill>
                  <a:schemeClr val="tx1"/>
                </a:solidFill>
              </a:rPr>
              <a:t>DECODER		</a:t>
            </a:r>
            <a:r>
              <a:rPr lang="en-US" sz="2800" dirty="0" smtClean="0">
                <a:solidFill>
                  <a:schemeClr val="tx1"/>
                </a:solidFill>
                <a:latin typeface="Wingdings" pitchFamily="-105" charset="2"/>
              </a:rPr>
              <a:t>		</a:t>
            </a:r>
            <a:r>
              <a:rPr lang="en-US" sz="2800" dirty="0" smtClean="0">
                <a:solidFill>
                  <a:schemeClr val="tx1"/>
                </a:solidFill>
              </a:rPr>
              <a:t>00</a:t>
            </a:r>
            <a:endParaRPr lang="en-US" sz="2800" dirty="0">
              <a:solidFill>
                <a:schemeClr val="tx1"/>
              </a:solidFill>
            </a:endParaRP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22</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57347"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57348"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17D63E2-0ACD-429A-86B9-89DC3FA9A0BA}"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23</a:t>
            </a:fld>
            <a:endParaRPr lang="en-US" sz="1400">
              <a:solidFill>
                <a:srgbClr val="000000"/>
              </a:solidFill>
            </a:endParaRPr>
          </a:p>
        </p:txBody>
      </p:sp>
      <p:sp>
        <p:nvSpPr>
          <p:cNvPr id="57349"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0000FF"/>
                </a:solidFill>
              </a:rPr>
              <a:t>07 </a:t>
            </a:r>
            <a:r>
              <a:rPr lang="en-US" sz="4400" b="1" dirty="0">
                <a:solidFill>
                  <a:srgbClr val="0000FF"/>
                </a:solidFill>
              </a:rPr>
              <a:t>HALT</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23</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59395"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59396"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6656B97-2891-4ABF-A1DE-1B0328D8F0CF}"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24</a:t>
            </a:fld>
            <a:endParaRPr lang="en-US" sz="1400">
              <a:solidFill>
                <a:srgbClr val="000000"/>
              </a:solidFill>
            </a:endParaRPr>
          </a:p>
        </p:txBody>
      </p:sp>
      <p:sp>
        <p:nvSpPr>
          <p:cNvPr id="59397" name="Rectangle 4"/>
          <p:cNvSpPr>
            <a:spLocks noChangeArrowheads="1"/>
          </p:cNvSpPr>
          <p:nvPr/>
        </p:nvSpPr>
        <p:spPr bwMode="auto">
          <a:xfrm>
            <a:off x="838200" y="2209800"/>
            <a:ext cx="4876800" cy="3881438"/>
          </a:xfrm>
          <a:prstGeom prst="rect">
            <a:avLst/>
          </a:prstGeom>
          <a:noFill/>
          <a:ln w="9525">
            <a:noFill/>
            <a:round/>
            <a:headEnd/>
            <a:tailEnd/>
          </a:ln>
        </p:spPr>
        <p:txBody>
          <a:bodyPr lIns="90000" tIns="46800" rIns="90000" bIns="46800"/>
          <a:lstStyle/>
          <a:p>
            <a: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chemeClr val="tx1"/>
                </a:solidFill>
              </a:rPr>
              <a:t>		</a:t>
            </a:r>
            <a:r>
              <a:rPr lang="en-US" sz="2000" b="1" dirty="0" smtClean="0">
                <a:solidFill>
                  <a:srgbClr val="0000FF"/>
                </a:solidFill>
              </a:rPr>
              <a:t> </a:t>
            </a:r>
            <a:endParaRPr lang="en-US" sz="2000" b="1" dirty="0">
              <a:solidFill>
                <a:srgbClr val="0000FF"/>
              </a:solidFill>
            </a:endParaRPr>
          </a:p>
        </p:txBody>
      </p:sp>
      <p:sp>
        <p:nvSpPr>
          <p:cNvPr id="59399" name="Rectangle 6"/>
          <p:cNvSpPr>
            <a:spLocks noChangeArrowheads="1"/>
          </p:cNvSpPr>
          <p:nvPr/>
        </p:nvSpPr>
        <p:spPr bwMode="auto">
          <a:xfrm>
            <a:off x="2058988" y="838200"/>
            <a:ext cx="320675" cy="763588"/>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latin typeface="Times New Roman" pitchFamily="-105" charset="0"/>
              </a:rPr>
              <a:t> </a:t>
            </a:r>
          </a:p>
        </p:txBody>
      </p:sp>
      <p:sp>
        <p:nvSpPr>
          <p:cNvPr id="59400" name="Text Box 7"/>
          <p:cNvSpPr txBox="1">
            <a:spLocks noChangeArrowheads="1"/>
          </p:cNvSpPr>
          <p:nvPr/>
        </p:nvSpPr>
        <p:spPr bwMode="auto">
          <a:xfrm>
            <a:off x="457200" y="190500"/>
            <a:ext cx="8229600" cy="1311275"/>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a:solidFill>
                  <a:srgbClr val="0000FF"/>
                </a:solidFill>
              </a:rPr>
              <a:t>Instruction Set Architecture</a:t>
            </a:r>
            <a:br>
              <a:rPr lang="en-US" sz="4000" b="1">
                <a:solidFill>
                  <a:srgbClr val="0000FF"/>
                </a:solidFill>
              </a:rPr>
            </a:br>
            <a:r>
              <a:rPr lang="en-US" sz="4000" b="1">
                <a:solidFill>
                  <a:srgbClr val="0000FF"/>
                </a:solidFill>
              </a:rPr>
              <a:t>(ISA)</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24</a:t>
            </a:fld>
            <a:endParaRPr lang="en-US"/>
          </a:p>
        </p:txBody>
      </p:sp>
      <p:sp>
        <p:nvSpPr>
          <p:cNvPr id="2" name="Rectangle 1"/>
          <p:cNvSpPr/>
          <p:nvPr/>
        </p:nvSpPr>
        <p:spPr>
          <a:xfrm>
            <a:off x="609600" y="1905000"/>
            <a:ext cx="7162800" cy="599651"/>
          </a:xfrm>
          <a:prstGeom prst="rect">
            <a:avLst/>
          </a:prstGeom>
        </p:spPr>
        <p:txBody>
          <a:bodyPr wrap="square">
            <a:spAutoFit/>
          </a:bodyPr>
          <a:lstStyle/>
          <a:p>
            <a:pPr marL="336550" indent="-336550">
              <a:lnSpc>
                <a:spcPct val="80000"/>
              </a:lnSpc>
              <a:spcBef>
                <a:spcPts val="500"/>
              </a:spcBef>
              <a:buClr>
                <a:srgbClr val="0000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b="1" dirty="0" smtClean="0">
                <a:solidFill>
                  <a:srgbClr val="0000FF"/>
                </a:solidFill>
              </a:rPr>
              <a:t>00 </a:t>
            </a:r>
            <a:r>
              <a:rPr lang="en-US" b="1" dirty="0">
                <a:solidFill>
                  <a:srgbClr val="0000FF"/>
                </a:solidFill>
              </a:rPr>
              <a:t>- </a:t>
            </a:r>
            <a:r>
              <a:rPr lang="en-US" b="1" dirty="0" smtClean="0">
                <a:solidFill>
                  <a:srgbClr val="0000FF"/>
                </a:solidFill>
              </a:rPr>
              <a:t>FETCH</a:t>
            </a:r>
            <a:endParaRPr lang="en-US" b="1" dirty="0">
              <a:solidFill>
                <a:srgbClr val="0000FF"/>
              </a:solidFill>
            </a:endParaRP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a:solidFill>
                  <a:srgbClr val="000000"/>
                </a:solidFill>
              </a:rPr>
              <a:t>	</a:t>
            </a:r>
            <a:r>
              <a:rPr lang="en-US" dirty="0" smtClean="0">
                <a:solidFill>
                  <a:srgbClr val="000000"/>
                </a:solidFill>
              </a:rPr>
              <a:t>Fetches instruction from memory (hidden instruction)</a:t>
            </a:r>
            <a:endParaRPr 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63491"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63492"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2DE4D51-4B4A-426C-A805-1A746DA045B3}"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25</a:t>
            </a:fld>
            <a:endParaRPr lang="en-US" sz="1400">
              <a:solidFill>
                <a:srgbClr val="000000"/>
              </a:solidFill>
            </a:endParaRPr>
          </a:p>
        </p:txBody>
      </p:sp>
      <p:sp>
        <p:nvSpPr>
          <p:cNvPr id="63493"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0000FF"/>
                </a:solidFill>
              </a:rPr>
              <a:t>Instruction Set Architecture</a:t>
            </a:r>
          </a:p>
        </p:txBody>
      </p:sp>
      <p:sp>
        <p:nvSpPr>
          <p:cNvPr id="63494" name="Text Box 5"/>
          <p:cNvSpPr txBox="1">
            <a:spLocks noChangeArrowheads="1"/>
          </p:cNvSpPr>
          <p:nvPr/>
        </p:nvSpPr>
        <p:spPr bwMode="auto">
          <a:xfrm>
            <a:off x="457200" y="1600200"/>
            <a:ext cx="8229600" cy="4525963"/>
          </a:xfrm>
          <a:prstGeom prst="rect">
            <a:avLst/>
          </a:prstGeom>
          <a:noFill/>
          <a:ln w="9525">
            <a:noFill/>
            <a:round/>
            <a:headEnd/>
            <a:tailEnd/>
          </a:ln>
        </p:spPr>
        <p:txBody>
          <a:bodyPr/>
          <a:lstStyle/>
          <a:p>
            <a:pPr marL="336550" indent="-336550">
              <a:lnSpc>
                <a:spcPct val="80000"/>
              </a:lnSpc>
              <a:spcBef>
                <a:spcPts val="500"/>
              </a:spcBef>
              <a:buClr>
                <a:srgbClr val="0000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b="1" dirty="0">
                <a:solidFill>
                  <a:srgbClr val="0000FF"/>
                </a:solidFill>
              </a:rPr>
              <a:t>01 - LOAD &lt;X&gt;</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	Loads the contents of memory location “X” into </a:t>
            </a:r>
            <a:r>
              <a:rPr lang="en-US" sz="2000" dirty="0" smtClean="0">
                <a:solidFill>
                  <a:srgbClr val="000000"/>
                </a:solidFill>
              </a:rPr>
              <a:t>A </a:t>
            </a:r>
            <a:r>
              <a:rPr lang="en-US" sz="2000" dirty="0">
                <a:solidFill>
                  <a:srgbClr val="000000"/>
                </a:solidFill>
              </a:rPr>
              <a:t>(A stands for Accumulator).</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000" b="1" dirty="0">
              <a:solidFill>
                <a:srgbClr val="000000"/>
              </a:solidFill>
            </a:endParaRPr>
          </a:p>
          <a:p>
            <a:pPr marL="336550" indent="-336550">
              <a:lnSpc>
                <a:spcPct val="80000"/>
              </a:lnSpc>
              <a:spcBef>
                <a:spcPts val="500"/>
              </a:spcBef>
              <a:buClr>
                <a:srgbClr val="0000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b="1" dirty="0">
                <a:solidFill>
                  <a:srgbClr val="0000FF"/>
                </a:solidFill>
              </a:rPr>
              <a:t>02 - ADD &lt;X&gt;</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	The data value stored at address “X” is added to </a:t>
            </a:r>
            <a:r>
              <a:rPr lang="en-US" sz="2000" dirty="0" smtClean="0">
                <a:solidFill>
                  <a:srgbClr val="000000"/>
                </a:solidFill>
              </a:rPr>
              <a:t>A </a:t>
            </a:r>
            <a:r>
              <a:rPr lang="en-US" sz="2000" dirty="0">
                <a:solidFill>
                  <a:srgbClr val="000000"/>
                </a:solidFill>
              </a:rPr>
              <a:t>and the result is stored back in </a:t>
            </a:r>
            <a:r>
              <a:rPr lang="en-US" sz="2000" dirty="0" smtClean="0">
                <a:solidFill>
                  <a:srgbClr val="000000"/>
                </a:solidFill>
              </a:rPr>
              <a:t>A</a:t>
            </a:r>
            <a:r>
              <a:rPr lang="en-US" sz="2000" dirty="0">
                <a:solidFill>
                  <a:srgbClr val="000000"/>
                </a:solidFill>
              </a:rPr>
              <a:t>.</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000" b="1" dirty="0">
              <a:solidFill>
                <a:srgbClr val="000000"/>
              </a:solidFill>
            </a:endParaRPr>
          </a:p>
          <a:p>
            <a:pPr marL="336550" indent="-336550">
              <a:lnSpc>
                <a:spcPct val="80000"/>
              </a:lnSpc>
              <a:spcBef>
                <a:spcPts val="500"/>
              </a:spcBef>
              <a:buClr>
                <a:srgbClr val="0000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b="1" dirty="0">
                <a:solidFill>
                  <a:srgbClr val="0000FF"/>
                </a:solidFill>
              </a:rPr>
              <a:t>03 - STORE &lt;X&gt;</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	Store the contents of </a:t>
            </a:r>
            <a:r>
              <a:rPr lang="en-US" sz="2000" dirty="0" smtClean="0">
                <a:solidFill>
                  <a:srgbClr val="000000"/>
                </a:solidFill>
              </a:rPr>
              <a:t>A </a:t>
            </a:r>
            <a:r>
              <a:rPr lang="en-US" sz="2000" dirty="0">
                <a:solidFill>
                  <a:srgbClr val="000000"/>
                </a:solidFill>
              </a:rPr>
              <a:t>into memory location “X”.</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000" b="1" dirty="0">
              <a:solidFill>
                <a:srgbClr val="000000"/>
              </a:solidFill>
            </a:endParaRPr>
          </a:p>
          <a:p>
            <a:pPr marL="336550" indent="-336550">
              <a:lnSpc>
                <a:spcPct val="80000"/>
              </a:lnSpc>
              <a:spcBef>
                <a:spcPts val="500"/>
              </a:spcBef>
              <a:buClr>
                <a:srgbClr val="0000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b="1" dirty="0">
                <a:solidFill>
                  <a:srgbClr val="0000FF"/>
                </a:solidFill>
              </a:rPr>
              <a:t>04 - SUB &lt;X&gt;</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	</a:t>
            </a:r>
            <a:r>
              <a:rPr lang="en-US" sz="2000" dirty="0" smtClean="0">
                <a:solidFill>
                  <a:srgbClr val="000000"/>
                </a:solidFill>
              </a:rPr>
              <a:t>The data value stored at address “X” is subtracted </a:t>
            </a:r>
            <a:r>
              <a:rPr lang="en-US" sz="2000" dirty="0">
                <a:solidFill>
                  <a:srgbClr val="000000"/>
                </a:solidFill>
              </a:rPr>
              <a:t>from </a:t>
            </a:r>
            <a:r>
              <a:rPr lang="en-US" sz="2000" dirty="0" smtClean="0">
                <a:solidFill>
                  <a:srgbClr val="000000"/>
                </a:solidFill>
              </a:rPr>
              <a:t>A </a:t>
            </a:r>
            <a:r>
              <a:rPr lang="en-US" sz="2000" dirty="0">
                <a:solidFill>
                  <a:srgbClr val="000000"/>
                </a:solidFill>
              </a:rPr>
              <a:t>and </a:t>
            </a:r>
            <a:r>
              <a:rPr lang="en-US" sz="2000" dirty="0" smtClean="0">
                <a:solidFill>
                  <a:srgbClr val="000000"/>
                </a:solidFill>
              </a:rPr>
              <a:t>the </a:t>
            </a:r>
            <a:r>
              <a:rPr lang="en-US" sz="2000" dirty="0">
                <a:solidFill>
                  <a:srgbClr val="000000"/>
                </a:solidFill>
              </a:rPr>
              <a:t>result </a:t>
            </a:r>
            <a:r>
              <a:rPr lang="en-US" sz="2000" dirty="0" smtClean="0">
                <a:solidFill>
                  <a:srgbClr val="000000"/>
                </a:solidFill>
              </a:rPr>
              <a:t>is stored back </a:t>
            </a:r>
            <a:r>
              <a:rPr lang="en-US" sz="2000" dirty="0">
                <a:solidFill>
                  <a:srgbClr val="000000"/>
                </a:solidFill>
              </a:rPr>
              <a:t>in </a:t>
            </a:r>
            <a:r>
              <a:rPr lang="en-US" sz="2000" dirty="0" smtClean="0">
                <a:solidFill>
                  <a:srgbClr val="000000"/>
                </a:solidFill>
              </a:rPr>
              <a:t>A</a:t>
            </a:r>
            <a:r>
              <a:rPr lang="en-US" sz="2000" dirty="0">
                <a:solidFill>
                  <a:srgbClr val="000000"/>
                </a:solidFill>
              </a:rPr>
              <a:t>.</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25</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65539"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65540"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98A2F13-EEB6-4D6F-A96F-6C78636D9A30}"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26</a:t>
            </a:fld>
            <a:endParaRPr lang="en-US" sz="1400">
              <a:solidFill>
                <a:srgbClr val="000000"/>
              </a:solidFill>
            </a:endParaRPr>
          </a:p>
        </p:txBody>
      </p:sp>
      <p:sp>
        <p:nvSpPr>
          <p:cNvPr id="65541"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0000FF"/>
                </a:solidFill>
              </a:rPr>
              <a:t>Instruction Set Architecture</a:t>
            </a:r>
          </a:p>
        </p:txBody>
      </p:sp>
      <p:sp>
        <p:nvSpPr>
          <p:cNvPr id="65542" name="Text Box 5"/>
          <p:cNvSpPr txBox="1">
            <a:spLocks noChangeArrowheads="1"/>
          </p:cNvSpPr>
          <p:nvPr/>
        </p:nvSpPr>
        <p:spPr bwMode="auto">
          <a:xfrm>
            <a:off x="685800" y="1371600"/>
            <a:ext cx="7958138" cy="4641850"/>
          </a:xfrm>
          <a:prstGeom prst="rect">
            <a:avLst/>
          </a:prstGeom>
          <a:noFill/>
          <a:ln w="9525">
            <a:noFill/>
            <a:round/>
            <a:headEnd/>
            <a:tailEnd/>
          </a:ln>
        </p:spPr>
        <p:txBody>
          <a:bodyPr/>
          <a:lstStyle/>
          <a:p>
            <a:pPr marL="336550" indent="-336550">
              <a:lnSpc>
                <a:spcPct val="80000"/>
              </a:lnSpc>
              <a:spcBef>
                <a:spcPts val="600"/>
              </a:spcBef>
              <a:buClr>
                <a:srgbClr val="0000FF"/>
              </a:buClr>
              <a:buFont typeface="Arial" charset="0"/>
              <a:buChar char="•"/>
              <a:tabLst>
                <a:tab pos="9017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sz="2400" b="1" dirty="0">
                <a:solidFill>
                  <a:srgbClr val="0000FF"/>
                </a:solidFill>
              </a:rPr>
              <a:t>05 - IN &lt;</a:t>
            </a:r>
            <a:r>
              <a:rPr lang="en-US" sz="2400" b="1" dirty="0">
                <a:solidFill>
                  <a:srgbClr val="FF0000"/>
                </a:solidFill>
              </a:rPr>
              <a:t>Device #</a:t>
            </a:r>
            <a:r>
              <a:rPr lang="en-US" sz="2400" b="1" dirty="0">
                <a:solidFill>
                  <a:srgbClr val="0000FF"/>
                </a:solidFill>
              </a:rPr>
              <a:t>&gt;</a:t>
            </a:r>
            <a:r>
              <a:rPr lang="en-US" sz="2400" b="1" dirty="0">
                <a:solidFill>
                  <a:srgbClr val="000000"/>
                </a:solidFill>
              </a:rPr>
              <a:t>				      	</a:t>
            </a:r>
          </a:p>
          <a:p>
            <a:pPr marL="336550" indent="-336550">
              <a:lnSpc>
                <a:spcPct val="80000"/>
              </a:lnSpc>
              <a:spcBef>
                <a:spcPts val="500"/>
              </a:spcBef>
              <a:buClrTx/>
              <a:buSzTx/>
              <a:buFontTx/>
              <a:buNone/>
              <a:tabLst>
                <a:tab pos="9017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sz="2400" dirty="0">
                <a:solidFill>
                  <a:srgbClr val="000000"/>
                </a:solidFill>
              </a:rPr>
              <a:t>	</a:t>
            </a:r>
            <a:r>
              <a:rPr lang="en-US" sz="2000" dirty="0">
                <a:solidFill>
                  <a:srgbClr val="000000"/>
                </a:solidFill>
              </a:rPr>
              <a:t>A value from the input device is transferred into </a:t>
            </a:r>
            <a:r>
              <a:rPr lang="en-US" sz="2000" dirty="0" smtClean="0">
                <a:solidFill>
                  <a:srgbClr val="000000"/>
                </a:solidFill>
              </a:rPr>
              <a:t>A.</a:t>
            </a:r>
            <a:r>
              <a:rPr lang="en-US" sz="2000" dirty="0">
                <a:solidFill>
                  <a:srgbClr val="000000"/>
                </a:solidFill>
              </a:rPr>
              <a:t>	</a:t>
            </a:r>
          </a:p>
          <a:p>
            <a:pPr marL="336550" indent="-336550">
              <a:lnSpc>
                <a:spcPct val="80000"/>
              </a:lnSpc>
              <a:spcBef>
                <a:spcPts val="600"/>
              </a:spcBef>
              <a:buClrTx/>
              <a:buSzTx/>
              <a:buFontTx/>
              <a:buNone/>
              <a:tabLst>
                <a:tab pos="9017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sz="2400" dirty="0">
                <a:solidFill>
                  <a:srgbClr val="000000"/>
                </a:solidFill>
              </a:rPr>
              <a:t> </a:t>
            </a:r>
          </a:p>
          <a:p>
            <a:pPr marL="336550" indent="-336550">
              <a:lnSpc>
                <a:spcPct val="80000"/>
              </a:lnSpc>
              <a:spcBef>
                <a:spcPts val="600"/>
              </a:spcBef>
              <a:buClr>
                <a:srgbClr val="0000FF"/>
              </a:buClr>
              <a:buFont typeface="Arial" charset="0"/>
              <a:buChar char="•"/>
              <a:tabLst>
                <a:tab pos="9017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sz="2400" b="1" dirty="0">
                <a:solidFill>
                  <a:srgbClr val="0000FF"/>
                </a:solidFill>
              </a:rPr>
              <a:t>06 - OUT &lt;</a:t>
            </a:r>
            <a:r>
              <a:rPr lang="en-US" sz="2400" b="1" dirty="0">
                <a:solidFill>
                  <a:srgbClr val="FF0000"/>
                </a:solidFill>
              </a:rPr>
              <a:t>Device #</a:t>
            </a:r>
            <a:r>
              <a:rPr lang="en-US" sz="2400" b="1" dirty="0">
                <a:solidFill>
                  <a:srgbClr val="0000FF"/>
                </a:solidFill>
              </a:rPr>
              <a:t>&gt; 	</a:t>
            </a:r>
            <a:r>
              <a:rPr lang="en-US" sz="2400" b="1" dirty="0">
                <a:solidFill>
                  <a:srgbClr val="000000"/>
                </a:solidFill>
              </a:rPr>
              <a:t>	</a:t>
            </a:r>
          </a:p>
          <a:p>
            <a:pPr marL="336550" indent="-336550">
              <a:lnSpc>
                <a:spcPct val="80000"/>
              </a:lnSpc>
              <a:spcBef>
                <a:spcPts val="500"/>
              </a:spcBef>
              <a:buClrTx/>
              <a:buSzTx/>
              <a:buFontTx/>
              <a:buNone/>
              <a:tabLst>
                <a:tab pos="9017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sz="2400" dirty="0">
                <a:solidFill>
                  <a:srgbClr val="000000"/>
                </a:solidFill>
              </a:rPr>
              <a:t>	</a:t>
            </a:r>
            <a:r>
              <a:rPr lang="en-US" sz="2000" dirty="0">
                <a:solidFill>
                  <a:srgbClr val="000000"/>
                </a:solidFill>
              </a:rPr>
              <a:t>Print </a:t>
            </a:r>
            <a:r>
              <a:rPr lang="en-US" sz="2000" dirty="0" smtClean="0">
                <a:solidFill>
                  <a:srgbClr val="000000"/>
                </a:solidFill>
              </a:rPr>
              <a:t>A to </a:t>
            </a:r>
            <a:r>
              <a:rPr lang="en-US" sz="2000" dirty="0">
                <a:solidFill>
                  <a:srgbClr val="000000"/>
                </a:solidFill>
              </a:rPr>
              <a:t>the output device.</a:t>
            </a:r>
          </a:p>
          <a:p>
            <a:pPr marL="336550" indent="-336550">
              <a:lnSpc>
                <a:spcPct val="80000"/>
              </a:lnSpc>
              <a:spcBef>
                <a:spcPts val="500"/>
              </a:spcBef>
              <a:buClrTx/>
              <a:buSzTx/>
              <a:buFontTx/>
              <a:buNone/>
              <a:tabLst>
                <a:tab pos="9017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endParaRPr lang="en-US" sz="2000" b="1" dirty="0">
              <a:solidFill>
                <a:srgbClr val="000000"/>
              </a:solidFill>
            </a:endParaRPr>
          </a:p>
          <a:p>
            <a:pPr marL="336550" indent="-336550">
              <a:lnSpc>
                <a:spcPct val="80000"/>
              </a:lnSpc>
              <a:spcBef>
                <a:spcPts val="600"/>
              </a:spcBef>
              <a:buFont typeface="Arial" charset="0"/>
              <a:buChar char="•"/>
              <a:tabLst>
                <a:tab pos="9017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sz="2400" b="1" dirty="0">
                <a:solidFill>
                  <a:srgbClr val="000000"/>
                </a:solidFill>
              </a:rPr>
              <a:t>	</a:t>
            </a:r>
            <a:r>
              <a:rPr lang="en-US" sz="2400" b="1" u="sng" dirty="0">
                <a:solidFill>
                  <a:srgbClr val="FF0000"/>
                </a:solidFill>
              </a:rPr>
              <a:t>Device #</a:t>
            </a:r>
            <a:r>
              <a:rPr lang="en-US" sz="2400" b="1" dirty="0">
                <a:solidFill>
                  <a:srgbClr val="FF0000"/>
                </a:solidFill>
              </a:rPr>
              <a:t>		</a:t>
            </a:r>
            <a:r>
              <a:rPr lang="en-US" sz="2400" b="1" u="sng" dirty="0">
                <a:solidFill>
                  <a:srgbClr val="FF0000"/>
                </a:solidFill>
              </a:rPr>
              <a:t>Device	</a:t>
            </a:r>
            <a:r>
              <a:rPr lang="en-US" sz="2400" u="sng" dirty="0">
                <a:solidFill>
                  <a:srgbClr val="FF0000"/>
                </a:solidFill>
              </a:rPr>
              <a:t> </a:t>
            </a:r>
          </a:p>
          <a:p>
            <a:pPr marL="336550" indent="-336550">
              <a:lnSpc>
                <a:spcPct val="80000"/>
              </a:lnSpc>
              <a:spcBef>
                <a:spcPts val="600"/>
              </a:spcBef>
              <a:buClrTx/>
              <a:buSzTx/>
              <a:buFontTx/>
              <a:buNone/>
              <a:tabLst>
                <a:tab pos="9017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sz="2400" dirty="0">
                <a:solidFill>
                  <a:srgbClr val="FF0000"/>
                </a:solidFill>
              </a:rPr>
              <a:t>		    </a:t>
            </a:r>
            <a:r>
              <a:rPr lang="en-US" sz="2400" b="1" dirty="0">
                <a:solidFill>
                  <a:srgbClr val="FF0000"/>
                </a:solidFill>
              </a:rPr>
              <a:t>5			Keyboard</a:t>
            </a:r>
          </a:p>
          <a:p>
            <a:pPr marL="336550" indent="-336550">
              <a:lnSpc>
                <a:spcPct val="80000"/>
              </a:lnSpc>
              <a:spcBef>
                <a:spcPts val="600"/>
              </a:spcBef>
              <a:buClrTx/>
              <a:buSzTx/>
              <a:buFontTx/>
              <a:buNone/>
              <a:tabLst>
                <a:tab pos="9017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sz="2400" dirty="0">
                <a:solidFill>
                  <a:srgbClr val="FF0000"/>
                </a:solidFill>
              </a:rPr>
              <a:t>		    </a:t>
            </a:r>
            <a:r>
              <a:rPr lang="en-US" sz="2400" b="1" dirty="0">
                <a:solidFill>
                  <a:srgbClr val="FF0000"/>
                </a:solidFill>
              </a:rPr>
              <a:t>7			Printer</a:t>
            </a:r>
          </a:p>
          <a:p>
            <a:pPr marL="336550" indent="-336550">
              <a:lnSpc>
                <a:spcPct val="80000"/>
              </a:lnSpc>
              <a:spcBef>
                <a:spcPts val="600"/>
              </a:spcBef>
              <a:buClrTx/>
              <a:buSzTx/>
              <a:buFontTx/>
              <a:buNone/>
              <a:tabLst>
                <a:tab pos="9017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sz="2400" dirty="0">
                <a:solidFill>
                  <a:srgbClr val="FF0000"/>
                </a:solidFill>
              </a:rPr>
              <a:t>		    </a:t>
            </a:r>
            <a:r>
              <a:rPr lang="en-US" sz="2400" b="1" dirty="0">
                <a:solidFill>
                  <a:srgbClr val="FF0000"/>
                </a:solidFill>
              </a:rPr>
              <a:t>9			Screen</a:t>
            </a:r>
          </a:p>
          <a:p>
            <a:pPr marL="336550" indent="-336550">
              <a:lnSpc>
                <a:spcPct val="80000"/>
              </a:lnSpc>
              <a:spcBef>
                <a:spcPts val="600"/>
              </a:spcBef>
              <a:buClrTx/>
              <a:buSzTx/>
              <a:buFontTx/>
              <a:buNone/>
              <a:tabLst>
                <a:tab pos="9017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endParaRPr lang="en-US" sz="2400" dirty="0">
              <a:solidFill>
                <a:srgbClr val="FF0000"/>
              </a:solidFill>
            </a:endParaRPr>
          </a:p>
          <a:p>
            <a:pPr marL="336550" indent="-336550">
              <a:lnSpc>
                <a:spcPct val="80000"/>
              </a:lnSpc>
              <a:spcBef>
                <a:spcPts val="600"/>
              </a:spcBef>
              <a:buClrTx/>
              <a:buSzTx/>
              <a:buFontTx/>
              <a:buNone/>
              <a:tabLst>
                <a:tab pos="9017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sz="2400" dirty="0">
                <a:solidFill>
                  <a:srgbClr val="000000"/>
                </a:solidFill>
              </a:rPr>
              <a:t>	For instance you can write:  </a:t>
            </a:r>
            <a:r>
              <a:rPr lang="en-US" sz="2400" b="1" dirty="0">
                <a:solidFill>
                  <a:srgbClr val="000000"/>
                </a:solidFill>
              </a:rPr>
              <a:t>003  IN &lt;5&gt; “23”</a:t>
            </a:r>
            <a:r>
              <a:rPr lang="en-US" sz="2400" dirty="0">
                <a:solidFill>
                  <a:srgbClr val="000000"/>
                </a:solidFill>
              </a:rPr>
              <a:t>  where “23” is the value you are typing in. </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26</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67587"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67588"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004B0F2-168F-42AF-9BC3-2594FA4FF656}"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27</a:t>
            </a:fld>
            <a:endParaRPr lang="en-US" sz="1400">
              <a:solidFill>
                <a:srgbClr val="000000"/>
              </a:solidFill>
            </a:endParaRPr>
          </a:p>
        </p:txBody>
      </p:sp>
      <p:sp>
        <p:nvSpPr>
          <p:cNvPr id="67589"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0000FF"/>
                </a:solidFill>
              </a:rPr>
              <a:t>Instruction Set Architecture</a:t>
            </a:r>
          </a:p>
        </p:txBody>
      </p:sp>
      <p:sp>
        <p:nvSpPr>
          <p:cNvPr id="67590" name="Text Box 5"/>
          <p:cNvSpPr txBox="1">
            <a:spLocks noChangeArrowheads="1"/>
          </p:cNvSpPr>
          <p:nvPr/>
        </p:nvSpPr>
        <p:spPr bwMode="auto">
          <a:xfrm>
            <a:off x="457200" y="1949450"/>
            <a:ext cx="8229600" cy="4176713"/>
          </a:xfrm>
          <a:prstGeom prst="rect">
            <a:avLst/>
          </a:prstGeom>
          <a:noFill/>
          <a:ln w="9525">
            <a:noFill/>
            <a:round/>
            <a:headEnd/>
            <a:tailEnd/>
          </a:ln>
        </p:spPr>
        <p:txBody>
          <a:bodyPr/>
          <a:lstStyle/>
          <a:p>
            <a:pPr marL="336550" indent="-336550">
              <a:lnSpc>
                <a:spcPct val="80000"/>
              </a:lnSpc>
              <a:spcBef>
                <a:spcPts val="500"/>
              </a:spcBef>
              <a:buClr>
                <a:srgbClr val="0000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b="1" dirty="0">
                <a:solidFill>
                  <a:srgbClr val="0000FF"/>
                </a:solidFill>
              </a:rPr>
              <a:t>07 - Halt</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	The machine stops execution of the program.</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b="1" dirty="0">
                <a:solidFill>
                  <a:srgbClr val="000000"/>
                </a:solidFill>
              </a:rPr>
              <a:t>	</a:t>
            </a:r>
            <a:r>
              <a:rPr lang="en-US" sz="2000" dirty="0">
                <a:solidFill>
                  <a:srgbClr val="000000"/>
                </a:solidFill>
              </a:rPr>
              <a:t>(Return to the </a:t>
            </a:r>
            <a:r>
              <a:rPr lang="en-US" sz="2000" dirty="0" smtClean="0">
                <a:solidFill>
                  <a:srgbClr val="000000"/>
                </a:solidFill>
              </a:rPr>
              <a:t>OS</a:t>
            </a:r>
            <a:r>
              <a:rPr lang="en-US" sz="2000" dirty="0">
                <a:solidFill>
                  <a:srgbClr val="000000"/>
                </a:solidFill>
              </a:rPr>
              <a:t>)</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000" b="1" dirty="0">
              <a:solidFill>
                <a:srgbClr val="000000"/>
              </a:solidFill>
            </a:endParaRPr>
          </a:p>
          <a:p>
            <a:pPr marL="336550" indent="-336550">
              <a:lnSpc>
                <a:spcPct val="80000"/>
              </a:lnSpc>
              <a:spcBef>
                <a:spcPts val="500"/>
              </a:spcBef>
              <a:buClr>
                <a:srgbClr val="0000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b="1" dirty="0">
                <a:solidFill>
                  <a:srgbClr val="0000FF"/>
                </a:solidFill>
              </a:rPr>
              <a:t>08 - JMP &lt;X&gt;</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	Causes an </a:t>
            </a:r>
            <a:r>
              <a:rPr lang="en-US" sz="2000" dirty="0" smtClean="0">
                <a:solidFill>
                  <a:srgbClr val="000000"/>
                </a:solidFill>
              </a:rPr>
              <a:t>unconditional </a:t>
            </a:r>
            <a:r>
              <a:rPr lang="en-US" sz="2000" dirty="0">
                <a:solidFill>
                  <a:srgbClr val="000000"/>
                </a:solidFill>
              </a:rPr>
              <a:t>branch to address “X”. </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	PC </a:t>
            </a:r>
            <a:r>
              <a:rPr lang="en-US" sz="2000" dirty="0">
                <a:solidFill>
                  <a:srgbClr val="000000"/>
                </a:solidFill>
                <a:latin typeface="Wingdings" pitchFamily="-105" charset="2"/>
              </a:rPr>
              <a:t></a:t>
            </a:r>
            <a:r>
              <a:rPr lang="en-US" sz="2000" dirty="0">
                <a:solidFill>
                  <a:srgbClr val="000000"/>
                </a:solidFill>
              </a:rPr>
              <a:t> X</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000" b="1" dirty="0">
              <a:solidFill>
                <a:srgbClr val="000000"/>
              </a:solidFill>
            </a:endParaRPr>
          </a:p>
          <a:p>
            <a:pPr marL="336550" indent="-336550">
              <a:lnSpc>
                <a:spcPct val="80000"/>
              </a:lnSpc>
              <a:spcBef>
                <a:spcPts val="500"/>
              </a:spcBef>
              <a:buClr>
                <a:srgbClr val="0000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b="1" dirty="0">
                <a:solidFill>
                  <a:srgbClr val="0000FF"/>
                </a:solidFill>
              </a:rPr>
              <a:t>09 - SKIPZ</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	If </a:t>
            </a:r>
            <a:r>
              <a:rPr lang="en-US" sz="2000" dirty="0" smtClean="0">
                <a:solidFill>
                  <a:srgbClr val="000000"/>
                </a:solidFill>
              </a:rPr>
              <a:t>A </a:t>
            </a:r>
            <a:r>
              <a:rPr lang="en-US" sz="2000" dirty="0" smtClean="0">
                <a:solidFill>
                  <a:srgbClr val="000000"/>
                </a:solidFill>
              </a:rPr>
              <a:t>equals 0 then PC </a:t>
            </a:r>
            <a:r>
              <a:rPr lang="en-US" sz="2000" dirty="0">
                <a:solidFill>
                  <a:srgbClr val="000000"/>
                </a:solidFill>
                <a:latin typeface="Wingdings" pitchFamily="-105" charset="2"/>
              </a:rPr>
              <a:t></a:t>
            </a:r>
            <a:r>
              <a:rPr lang="en-US" sz="2000" dirty="0" smtClean="0">
                <a:solidFill>
                  <a:srgbClr val="000000"/>
                </a:solidFill>
              </a:rPr>
              <a:t> PC + 1 (the </a:t>
            </a:r>
            <a:r>
              <a:rPr lang="en-US" sz="2000" dirty="0">
                <a:solidFill>
                  <a:srgbClr val="000000"/>
                </a:solidFill>
              </a:rPr>
              <a:t>next instruction is </a:t>
            </a:r>
            <a:r>
              <a:rPr lang="en-US" sz="2000" dirty="0" smtClean="0">
                <a:solidFill>
                  <a:srgbClr val="000000"/>
                </a:solidFill>
              </a:rPr>
              <a:t>skipped).</a:t>
            </a:r>
            <a:endParaRPr lang="en-US" sz="2000" dirty="0">
              <a:solidFill>
                <a:srgbClr val="000000"/>
              </a:solidFill>
            </a:endParaRPr>
          </a:p>
          <a:p>
            <a:pPr marL="336550" indent="-336550">
              <a:lnSpc>
                <a:spcPct val="80000"/>
              </a:lnSpc>
              <a:spcBef>
                <a:spcPts val="45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	</a:t>
            </a:r>
            <a:r>
              <a:rPr lang="en-US" dirty="0">
                <a:solidFill>
                  <a:srgbClr val="FF0000"/>
                </a:solidFill>
              </a:rPr>
              <a:t>(If the output of the ALU equals zero, the Z flag is set to </a:t>
            </a:r>
            <a:r>
              <a:rPr lang="en-US" dirty="0" smtClean="0">
                <a:solidFill>
                  <a:srgbClr val="FF0000"/>
                </a:solidFill>
              </a:rPr>
              <a:t>1. In this machine we test the flag and if Z = 1 the next instruction is skipped </a:t>
            </a:r>
            <a:r>
              <a:rPr lang="en-US" dirty="0" smtClean="0">
                <a:solidFill>
                  <a:srgbClr val="FF0000"/>
                </a:solidFill>
              </a:rPr>
              <a:t>(</a:t>
            </a:r>
            <a:r>
              <a:rPr lang="en-US" dirty="0" smtClean="0">
                <a:solidFill>
                  <a:srgbClr val="FF0000"/>
                </a:solidFill>
              </a:rPr>
              <a:t>PC</a:t>
            </a:r>
            <a:r>
              <a:rPr lang="en-US" dirty="0" smtClean="0">
                <a:solidFill>
                  <a:srgbClr val="FF0000"/>
                </a:solidFill>
              </a:rPr>
              <a:t> </a:t>
            </a:r>
            <a:r>
              <a:rPr lang="en-US" dirty="0">
                <a:solidFill>
                  <a:srgbClr val="FF0000"/>
                </a:solidFill>
                <a:latin typeface="Wingdings" pitchFamily="-105" charset="2"/>
              </a:rPr>
              <a:t></a:t>
            </a:r>
            <a:r>
              <a:rPr lang="en-US" dirty="0" smtClean="0">
                <a:solidFill>
                  <a:srgbClr val="FF0000"/>
                </a:solidFill>
              </a:rPr>
              <a:t> </a:t>
            </a:r>
            <a:r>
              <a:rPr lang="en-US" dirty="0" smtClean="0">
                <a:solidFill>
                  <a:srgbClr val="FF0000"/>
                </a:solidFill>
              </a:rPr>
              <a:t>PC</a:t>
            </a:r>
            <a:r>
              <a:rPr lang="en-US" dirty="0" smtClean="0">
                <a:solidFill>
                  <a:srgbClr val="FF0000"/>
                </a:solidFill>
              </a:rPr>
              <a:t> </a:t>
            </a:r>
            <a:r>
              <a:rPr lang="en-US" dirty="0" smtClean="0">
                <a:solidFill>
                  <a:srgbClr val="FF0000"/>
                </a:solidFill>
              </a:rPr>
              <a:t>+ 1)</a:t>
            </a:r>
            <a:endParaRPr lang="en-US" dirty="0">
              <a:solidFill>
                <a:srgbClr val="FF0000"/>
              </a:solidFill>
            </a:endParaRP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27</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69635"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69636"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F9EE3D-5BE7-44AD-A35C-CC7B62475247}"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28</a:t>
            </a:fld>
            <a:endParaRPr lang="en-US" sz="1400">
              <a:solidFill>
                <a:srgbClr val="000000"/>
              </a:solidFill>
            </a:endParaRPr>
          </a:p>
        </p:txBody>
      </p:sp>
      <p:sp>
        <p:nvSpPr>
          <p:cNvPr id="69637" name="Line 4"/>
          <p:cNvSpPr>
            <a:spLocks noChangeShapeType="1"/>
          </p:cNvSpPr>
          <p:nvPr/>
        </p:nvSpPr>
        <p:spPr bwMode="auto">
          <a:xfrm flipV="1">
            <a:off x="4546600" y="3416300"/>
            <a:ext cx="1588" cy="255588"/>
          </a:xfrm>
          <a:prstGeom prst="line">
            <a:avLst/>
          </a:prstGeom>
          <a:noFill/>
          <a:ln w="9360">
            <a:solidFill>
              <a:srgbClr val="000000"/>
            </a:solidFill>
            <a:miter lim="800000"/>
            <a:headEnd/>
            <a:tailEnd type="triangle" w="med" len="med"/>
          </a:ln>
        </p:spPr>
        <p:txBody>
          <a:bodyPr/>
          <a:lstStyle/>
          <a:p>
            <a:endParaRPr lang="en-US"/>
          </a:p>
        </p:txBody>
      </p:sp>
      <p:sp>
        <p:nvSpPr>
          <p:cNvPr id="69638" name="Rectangle 5"/>
          <p:cNvSpPr>
            <a:spLocks noChangeArrowheads="1"/>
          </p:cNvSpPr>
          <p:nvPr/>
        </p:nvSpPr>
        <p:spPr bwMode="auto">
          <a:xfrm>
            <a:off x="3848100" y="2146300"/>
            <a:ext cx="1087438" cy="304800"/>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MAR</a:t>
            </a:r>
          </a:p>
        </p:txBody>
      </p:sp>
      <p:sp>
        <p:nvSpPr>
          <p:cNvPr id="69639" name="Rectangle 6"/>
          <p:cNvSpPr>
            <a:spLocks noChangeArrowheads="1"/>
          </p:cNvSpPr>
          <p:nvPr/>
        </p:nvSpPr>
        <p:spPr bwMode="auto">
          <a:xfrm>
            <a:off x="5635625" y="4090988"/>
            <a:ext cx="1009650" cy="303212"/>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A</a:t>
            </a:r>
          </a:p>
        </p:txBody>
      </p:sp>
      <p:sp>
        <p:nvSpPr>
          <p:cNvPr id="69640" name="Rectangle 7"/>
          <p:cNvSpPr>
            <a:spLocks noChangeArrowheads="1"/>
          </p:cNvSpPr>
          <p:nvPr/>
        </p:nvSpPr>
        <p:spPr bwMode="auto">
          <a:xfrm>
            <a:off x="3848100" y="4090988"/>
            <a:ext cx="1165225" cy="303212"/>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MDR</a:t>
            </a:r>
          </a:p>
        </p:txBody>
      </p:sp>
      <p:sp>
        <p:nvSpPr>
          <p:cNvPr id="69641" name="Rectangle 8"/>
          <p:cNvSpPr>
            <a:spLocks noChangeArrowheads="1"/>
          </p:cNvSpPr>
          <p:nvPr/>
        </p:nvSpPr>
        <p:spPr bwMode="auto">
          <a:xfrm>
            <a:off x="2138363" y="4090988"/>
            <a:ext cx="1320800" cy="303212"/>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OP    ADDRESS</a:t>
            </a:r>
          </a:p>
        </p:txBody>
      </p:sp>
      <p:sp>
        <p:nvSpPr>
          <p:cNvPr id="69642" name="Rectangle 9"/>
          <p:cNvSpPr>
            <a:spLocks noChangeArrowheads="1"/>
          </p:cNvSpPr>
          <p:nvPr/>
        </p:nvSpPr>
        <p:spPr bwMode="auto">
          <a:xfrm>
            <a:off x="3505200" y="2743200"/>
            <a:ext cx="2098675" cy="850900"/>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                MEMORY</a:t>
            </a:r>
          </a:p>
        </p:txBody>
      </p:sp>
      <p:sp>
        <p:nvSpPr>
          <p:cNvPr id="69643" name="Line 10"/>
          <p:cNvSpPr>
            <a:spLocks noChangeShapeType="1"/>
          </p:cNvSpPr>
          <p:nvPr/>
        </p:nvSpPr>
        <p:spPr bwMode="auto">
          <a:xfrm>
            <a:off x="4546600" y="3968750"/>
            <a:ext cx="1588" cy="122238"/>
          </a:xfrm>
          <a:prstGeom prst="line">
            <a:avLst/>
          </a:prstGeom>
          <a:noFill/>
          <a:ln w="9360">
            <a:solidFill>
              <a:srgbClr val="000000"/>
            </a:solidFill>
            <a:miter lim="800000"/>
            <a:headEnd/>
            <a:tailEnd type="triangle" w="med" len="med"/>
          </a:ln>
        </p:spPr>
        <p:txBody>
          <a:bodyPr/>
          <a:lstStyle/>
          <a:p>
            <a:endParaRPr lang="en-US"/>
          </a:p>
        </p:txBody>
      </p:sp>
      <p:sp>
        <p:nvSpPr>
          <p:cNvPr id="69644" name="Line 11"/>
          <p:cNvSpPr>
            <a:spLocks noChangeShapeType="1"/>
          </p:cNvSpPr>
          <p:nvPr/>
        </p:nvSpPr>
        <p:spPr bwMode="auto">
          <a:xfrm flipV="1">
            <a:off x="4546600" y="3598863"/>
            <a:ext cx="1588" cy="376237"/>
          </a:xfrm>
          <a:prstGeom prst="line">
            <a:avLst/>
          </a:prstGeom>
          <a:noFill/>
          <a:ln w="9360">
            <a:solidFill>
              <a:srgbClr val="000000"/>
            </a:solidFill>
            <a:miter lim="800000"/>
            <a:headEnd/>
            <a:tailEnd type="triangle" w="med" len="med"/>
          </a:ln>
        </p:spPr>
        <p:txBody>
          <a:bodyPr/>
          <a:lstStyle/>
          <a:p>
            <a:endParaRPr lang="en-US"/>
          </a:p>
        </p:txBody>
      </p:sp>
      <p:sp>
        <p:nvSpPr>
          <p:cNvPr id="69645" name="Line 12"/>
          <p:cNvSpPr>
            <a:spLocks noChangeShapeType="1"/>
          </p:cNvSpPr>
          <p:nvPr/>
        </p:nvSpPr>
        <p:spPr bwMode="auto">
          <a:xfrm>
            <a:off x="4546600" y="2451100"/>
            <a:ext cx="1588" cy="303213"/>
          </a:xfrm>
          <a:prstGeom prst="line">
            <a:avLst/>
          </a:prstGeom>
          <a:noFill/>
          <a:ln w="9360">
            <a:solidFill>
              <a:srgbClr val="000000"/>
            </a:solidFill>
            <a:miter lim="800000"/>
            <a:headEnd/>
            <a:tailEnd type="triangle" w="med" len="med"/>
          </a:ln>
        </p:spPr>
        <p:txBody>
          <a:bodyPr/>
          <a:lstStyle/>
          <a:p>
            <a:endParaRPr lang="en-US"/>
          </a:p>
        </p:txBody>
      </p:sp>
      <p:sp>
        <p:nvSpPr>
          <p:cNvPr id="69646" name="Line 13"/>
          <p:cNvSpPr>
            <a:spLocks noChangeShapeType="1"/>
          </p:cNvSpPr>
          <p:nvPr/>
        </p:nvSpPr>
        <p:spPr bwMode="auto">
          <a:xfrm>
            <a:off x="4546600" y="1903413"/>
            <a:ext cx="1588" cy="242887"/>
          </a:xfrm>
          <a:prstGeom prst="line">
            <a:avLst/>
          </a:prstGeom>
          <a:noFill/>
          <a:ln w="9360">
            <a:solidFill>
              <a:srgbClr val="000000"/>
            </a:solidFill>
            <a:miter lim="800000"/>
            <a:headEnd/>
            <a:tailEnd type="triangle" w="med" len="med"/>
          </a:ln>
        </p:spPr>
        <p:txBody>
          <a:bodyPr/>
          <a:lstStyle/>
          <a:p>
            <a:endParaRPr lang="en-US"/>
          </a:p>
        </p:txBody>
      </p:sp>
      <p:sp>
        <p:nvSpPr>
          <p:cNvPr id="69647" name="Line 14"/>
          <p:cNvSpPr>
            <a:spLocks noChangeShapeType="1"/>
          </p:cNvSpPr>
          <p:nvPr/>
        </p:nvSpPr>
        <p:spPr bwMode="auto">
          <a:xfrm>
            <a:off x="2743200" y="1752600"/>
            <a:ext cx="1066800" cy="1588"/>
          </a:xfrm>
          <a:prstGeom prst="line">
            <a:avLst/>
          </a:prstGeom>
          <a:noFill/>
          <a:ln w="9360">
            <a:solidFill>
              <a:srgbClr val="000000"/>
            </a:solidFill>
            <a:miter lim="800000"/>
            <a:headEnd/>
            <a:tailEnd type="triangle" w="med" len="med"/>
          </a:ln>
        </p:spPr>
        <p:txBody>
          <a:bodyPr/>
          <a:lstStyle/>
          <a:p>
            <a:endParaRPr lang="en-US"/>
          </a:p>
        </p:txBody>
      </p:sp>
      <p:sp>
        <p:nvSpPr>
          <p:cNvPr id="69648" name="Line 15"/>
          <p:cNvSpPr>
            <a:spLocks noChangeShapeType="1"/>
          </p:cNvSpPr>
          <p:nvPr/>
        </p:nvSpPr>
        <p:spPr bwMode="auto">
          <a:xfrm flipH="1">
            <a:off x="3452813" y="4271963"/>
            <a:ext cx="401637" cy="1587"/>
          </a:xfrm>
          <a:prstGeom prst="line">
            <a:avLst/>
          </a:prstGeom>
          <a:noFill/>
          <a:ln w="9360">
            <a:solidFill>
              <a:srgbClr val="000000"/>
            </a:solidFill>
            <a:miter lim="800000"/>
            <a:headEnd/>
            <a:tailEnd type="triangle" w="med" len="med"/>
          </a:ln>
        </p:spPr>
        <p:txBody>
          <a:bodyPr/>
          <a:lstStyle/>
          <a:p>
            <a:endParaRPr lang="en-US"/>
          </a:p>
        </p:txBody>
      </p:sp>
      <p:sp>
        <p:nvSpPr>
          <p:cNvPr id="69649" name="AutoShape 16"/>
          <p:cNvSpPr>
            <a:spLocks noChangeArrowheads="1"/>
          </p:cNvSpPr>
          <p:nvPr/>
        </p:nvSpPr>
        <p:spPr bwMode="auto">
          <a:xfrm>
            <a:off x="4724400" y="4800600"/>
            <a:ext cx="1398588" cy="7286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   A L U</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    </a:t>
            </a:r>
          </a:p>
        </p:txBody>
      </p:sp>
      <p:sp>
        <p:nvSpPr>
          <p:cNvPr id="69650" name="Line 17"/>
          <p:cNvSpPr>
            <a:spLocks noChangeShapeType="1"/>
          </p:cNvSpPr>
          <p:nvPr/>
        </p:nvSpPr>
        <p:spPr bwMode="auto">
          <a:xfrm>
            <a:off x="5402263" y="5791200"/>
            <a:ext cx="1165225" cy="1588"/>
          </a:xfrm>
          <a:prstGeom prst="line">
            <a:avLst/>
          </a:prstGeom>
          <a:noFill/>
          <a:ln w="9360">
            <a:solidFill>
              <a:srgbClr val="000000"/>
            </a:solidFill>
            <a:miter lim="800000"/>
            <a:headEnd/>
            <a:tailEnd/>
          </a:ln>
        </p:spPr>
        <p:txBody>
          <a:bodyPr/>
          <a:lstStyle/>
          <a:p>
            <a:endParaRPr lang="en-US"/>
          </a:p>
        </p:txBody>
      </p:sp>
      <p:sp>
        <p:nvSpPr>
          <p:cNvPr id="69651" name="Line 18"/>
          <p:cNvSpPr>
            <a:spLocks noChangeShapeType="1"/>
          </p:cNvSpPr>
          <p:nvPr/>
        </p:nvSpPr>
        <p:spPr bwMode="auto">
          <a:xfrm flipV="1">
            <a:off x="6567488" y="4387850"/>
            <a:ext cx="1587" cy="1409700"/>
          </a:xfrm>
          <a:prstGeom prst="line">
            <a:avLst/>
          </a:prstGeom>
          <a:noFill/>
          <a:ln w="9360">
            <a:solidFill>
              <a:srgbClr val="000000"/>
            </a:solidFill>
            <a:miter lim="800000"/>
            <a:headEnd/>
            <a:tailEnd type="triangle" w="med" len="med"/>
          </a:ln>
        </p:spPr>
        <p:txBody>
          <a:bodyPr/>
          <a:lstStyle/>
          <a:p>
            <a:endParaRPr lang="en-US"/>
          </a:p>
        </p:txBody>
      </p:sp>
      <p:sp>
        <p:nvSpPr>
          <p:cNvPr id="69652" name="Line 19"/>
          <p:cNvSpPr>
            <a:spLocks noChangeShapeType="1"/>
          </p:cNvSpPr>
          <p:nvPr/>
        </p:nvSpPr>
        <p:spPr bwMode="auto">
          <a:xfrm>
            <a:off x="5402263" y="5548313"/>
            <a:ext cx="1587" cy="242887"/>
          </a:xfrm>
          <a:prstGeom prst="line">
            <a:avLst/>
          </a:prstGeom>
          <a:noFill/>
          <a:ln w="9360">
            <a:solidFill>
              <a:srgbClr val="000000"/>
            </a:solidFill>
            <a:miter lim="800000"/>
            <a:headEnd/>
            <a:tailEnd type="triangle" w="med" len="med"/>
          </a:ln>
        </p:spPr>
        <p:txBody>
          <a:bodyPr/>
          <a:lstStyle/>
          <a:p>
            <a:endParaRPr lang="en-US"/>
          </a:p>
        </p:txBody>
      </p:sp>
      <p:sp>
        <p:nvSpPr>
          <p:cNvPr id="69653" name="Line 20"/>
          <p:cNvSpPr>
            <a:spLocks noChangeShapeType="1"/>
          </p:cNvSpPr>
          <p:nvPr/>
        </p:nvSpPr>
        <p:spPr bwMode="auto">
          <a:xfrm>
            <a:off x="5168900" y="4819650"/>
            <a:ext cx="233363" cy="363538"/>
          </a:xfrm>
          <a:prstGeom prst="line">
            <a:avLst/>
          </a:prstGeom>
          <a:noFill/>
          <a:ln w="9360">
            <a:solidFill>
              <a:srgbClr val="000000"/>
            </a:solidFill>
            <a:miter lim="800000"/>
            <a:headEnd/>
            <a:tailEnd/>
          </a:ln>
        </p:spPr>
        <p:txBody>
          <a:bodyPr/>
          <a:lstStyle/>
          <a:p>
            <a:endParaRPr lang="en-US"/>
          </a:p>
        </p:txBody>
      </p:sp>
      <p:sp>
        <p:nvSpPr>
          <p:cNvPr id="69654" name="Line 21"/>
          <p:cNvSpPr>
            <a:spLocks noChangeShapeType="1"/>
          </p:cNvSpPr>
          <p:nvPr/>
        </p:nvSpPr>
        <p:spPr bwMode="auto">
          <a:xfrm flipH="1">
            <a:off x="5395913" y="4819650"/>
            <a:ext cx="168275" cy="363538"/>
          </a:xfrm>
          <a:prstGeom prst="line">
            <a:avLst/>
          </a:prstGeom>
          <a:noFill/>
          <a:ln w="9360">
            <a:solidFill>
              <a:srgbClr val="000000"/>
            </a:solidFill>
            <a:miter lim="800000"/>
            <a:headEnd/>
            <a:tailEnd/>
          </a:ln>
        </p:spPr>
        <p:txBody>
          <a:bodyPr/>
          <a:lstStyle/>
          <a:p>
            <a:endParaRPr lang="en-US"/>
          </a:p>
        </p:txBody>
      </p:sp>
      <p:sp>
        <p:nvSpPr>
          <p:cNvPr id="69655" name="Line 22"/>
          <p:cNvSpPr>
            <a:spLocks noChangeShapeType="1"/>
          </p:cNvSpPr>
          <p:nvPr/>
        </p:nvSpPr>
        <p:spPr bwMode="auto">
          <a:xfrm>
            <a:off x="4935538" y="4394200"/>
            <a:ext cx="1587" cy="425450"/>
          </a:xfrm>
          <a:prstGeom prst="line">
            <a:avLst/>
          </a:prstGeom>
          <a:noFill/>
          <a:ln w="9360">
            <a:solidFill>
              <a:srgbClr val="000000"/>
            </a:solidFill>
            <a:miter lim="800000"/>
            <a:headEnd/>
            <a:tailEnd type="triangle" w="med" len="med"/>
          </a:ln>
        </p:spPr>
        <p:txBody>
          <a:bodyPr/>
          <a:lstStyle/>
          <a:p>
            <a:endParaRPr lang="en-US"/>
          </a:p>
        </p:txBody>
      </p:sp>
      <p:sp>
        <p:nvSpPr>
          <p:cNvPr id="69656" name="Line 23"/>
          <p:cNvSpPr>
            <a:spLocks noChangeShapeType="1"/>
          </p:cNvSpPr>
          <p:nvPr/>
        </p:nvSpPr>
        <p:spPr bwMode="auto">
          <a:xfrm>
            <a:off x="5867400" y="4394200"/>
            <a:ext cx="1588" cy="425450"/>
          </a:xfrm>
          <a:prstGeom prst="line">
            <a:avLst/>
          </a:prstGeom>
          <a:noFill/>
          <a:ln w="9360">
            <a:solidFill>
              <a:srgbClr val="000000"/>
            </a:solidFill>
            <a:miter lim="800000"/>
            <a:headEnd/>
            <a:tailEnd type="triangle" w="med" len="med"/>
          </a:ln>
        </p:spPr>
        <p:txBody>
          <a:bodyPr/>
          <a:lstStyle/>
          <a:p>
            <a:endParaRPr lang="en-US"/>
          </a:p>
        </p:txBody>
      </p:sp>
      <p:sp>
        <p:nvSpPr>
          <p:cNvPr id="69657" name="AutoShape 24"/>
          <p:cNvSpPr>
            <a:spLocks noChangeArrowheads="1"/>
          </p:cNvSpPr>
          <p:nvPr/>
        </p:nvSpPr>
        <p:spPr bwMode="auto">
          <a:xfrm rot="10800000">
            <a:off x="1911350" y="4654550"/>
            <a:ext cx="1398588" cy="425450"/>
          </a:xfrm>
          <a:prstGeom prst="flowChartManualOperation">
            <a:avLst/>
          </a:prstGeom>
          <a:solidFill>
            <a:srgbClr val="FFFFFF"/>
          </a:solidFill>
          <a:ln w="9360">
            <a:solidFill>
              <a:srgbClr val="000000"/>
            </a:solidFill>
            <a:miter lim="800000"/>
            <a:headEnd/>
            <a:tailEnd/>
          </a:ln>
        </p:spPr>
        <p:txBody>
          <a:bodyPr rot="10800000" wrap="none" anchor="ctr"/>
          <a:lstStyle/>
          <a:p>
            <a:endParaRPr lang="en-US"/>
          </a:p>
        </p:txBody>
      </p:sp>
      <p:sp>
        <p:nvSpPr>
          <p:cNvPr id="69658" name="Line 25"/>
          <p:cNvSpPr>
            <a:spLocks noChangeShapeType="1"/>
          </p:cNvSpPr>
          <p:nvPr/>
        </p:nvSpPr>
        <p:spPr bwMode="auto">
          <a:xfrm>
            <a:off x="2449513" y="4090988"/>
            <a:ext cx="1587" cy="303212"/>
          </a:xfrm>
          <a:prstGeom prst="line">
            <a:avLst/>
          </a:prstGeom>
          <a:noFill/>
          <a:ln w="9360">
            <a:solidFill>
              <a:srgbClr val="000000"/>
            </a:solidFill>
            <a:miter lim="800000"/>
            <a:headEnd/>
            <a:tailEnd/>
          </a:ln>
        </p:spPr>
        <p:txBody>
          <a:bodyPr/>
          <a:lstStyle/>
          <a:p>
            <a:endParaRPr lang="en-US"/>
          </a:p>
        </p:txBody>
      </p:sp>
      <p:sp>
        <p:nvSpPr>
          <p:cNvPr id="69659" name="Line 26"/>
          <p:cNvSpPr>
            <a:spLocks noChangeShapeType="1"/>
          </p:cNvSpPr>
          <p:nvPr/>
        </p:nvSpPr>
        <p:spPr bwMode="auto">
          <a:xfrm>
            <a:off x="2293938" y="4394200"/>
            <a:ext cx="1587" cy="242888"/>
          </a:xfrm>
          <a:prstGeom prst="line">
            <a:avLst/>
          </a:prstGeom>
          <a:noFill/>
          <a:ln w="9360">
            <a:solidFill>
              <a:srgbClr val="000000"/>
            </a:solidFill>
            <a:miter lim="800000"/>
            <a:headEnd/>
            <a:tailEnd type="triangle" w="med" len="med"/>
          </a:ln>
        </p:spPr>
        <p:txBody>
          <a:bodyPr/>
          <a:lstStyle/>
          <a:p>
            <a:endParaRPr lang="en-US"/>
          </a:p>
        </p:txBody>
      </p:sp>
      <p:sp>
        <p:nvSpPr>
          <p:cNvPr id="69660" name="Line 27"/>
          <p:cNvSpPr>
            <a:spLocks noChangeShapeType="1"/>
          </p:cNvSpPr>
          <p:nvPr/>
        </p:nvSpPr>
        <p:spPr bwMode="auto">
          <a:xfrm>
            <a:off x="2895600" y="5181600"/>
            <a:ext cx="2020888" cy="1588"/>
          </a:xfrm>
          <a:prstGeom prst="line">
            <a:avLst/>
          </a:prstGeom>
          <a:noFill/>
          <a:ln w="9360">
            <a:solidFill>
              <a:srgbClr val="000000"/>
            </a:solidFill>
            <a:miter lim="800000"/>
            <a:headEnd/>
            <a:tailEnd type="triangle" w="med" len="med"/>
          </a:ln>
        </p:spPr>
        <p:txBody>
          <a:bodyPr/>
          <a:lstStyle/>
          <a:p>
            <a:endParaRPr lang="en-US"/>
          </a:p>
        </p:txBody>
      </p:sp>
      <p:sp>
        <p:nvSpPr>
          <p:cNvPr id="69661" name="Line 28"/>
          <p:cNvSpPr>
            <a:spLocks noChangeShapeType="1"/>
          </p:cNvSpPr>
          <p:nvPr/>
        </p:nvSpPr>
        <p:spPr bwMode="auto">
          <a:xfrm>
            <a:off x="2667000" y="5334000"/>
            <a:ext cx="2330450" cy="1588"/>
          </a:xfrm>
          <a:prstGeom prst="line">
            <a:avLst/>
          </a:prstGeom>
          <a:noFill/>
          <a:ln w="9360">
            <a:solidFill>
              <a:srgbClr val="000000"/>
            </a:solidFill>
            <a:miter lim="800000"/>
            <a:headEnd/>
            <a:tailEnd type="triangle" w="med" len="med"/>
          </a:ln>
        </p:spPr>
        <p:txBody>
          <a:bodyPr/>
          <a:lstStyle/>
          <a:p>
            <a:endParaRPr lang="en-US"/>
          </a:p>
        </p:txBody>
      </p:sp>
      <p:sp>
        <p:nvSpPr>
          <p:cNvPr id="69662" name="Line 29"/>
          <p:cNvSpPr>
            <a:spLocks noChangeShapeType="1"/>
          </p:cNvSpPr>
          <p:nvPr/>
        </p:nvSpPr>
        <p:spPr bwMode="auto">
          <a:xfrm>
            <a:off x="5135563" y="4289425"/>
            <a:ext cx="484187" cy="1588"/>
          </a:xfrm>
          <a:prstGeom prst="line">
            <a:avLst/>
          </a:prstGeom>
          <a:noFill/>
          <a:ln w="9360">
            <a:solidFill>
              <a:srgbClr val="000000"/>
            </a:solidFill>
            <a:miter lim="800000"/>
            <a:headEnd/>
            <a:tailEnd type="triangle" w="med" len="med"/>
          </a:ln>
        </p:spPr>
        <p:txBody>
          <a:bodyPr/>
          <a:lstStyle/>
          <a:p>
            <a:endParaRPr lang="en-US"/>
          </a:p>
        </p:txBody>
      </p:sp>
      <p:sp>
        <p:nvSpPr>
          <p:cNvPr id="69663" name="Line 30"/>
          <p:cNvSpPr>
            <a:spLocks noChangeShapeType="1"/>
          </p:cNvSpPr>
          <p:nvPr/>
        </p:nvSpPr>
        <p:spPr bwMode="auto">
          <a:xfrm flipH="1">
            <a:off x="5030788" y="4289425"/>
            <a:ext cx="111125" cy="1588"/>
          </a:xfrm>
          <a:prstGeom prst="line">
            <a:avLst/>
          </a:prstGeom>
          <a:noFill/>
          <a:ln w="9360">
            <a:solidFill>
              <a:srgbClr val="000000"/>
            </a:solidFill>
            <a:miter lim="800000"/>
            <a:headEnd/>
            <a:tailEnd type="triangle" w="med" len="med"/>
          </a:ln>
        </p:spPr>
        <p:txBody>
          <a:bodyPr/>
          <a:lstStyle/>
          <a:p>
            <a:endParaRPr lang="en-US"/>
          </a:p>
        </p:txBody>
      </p:sp>
      <p:sp>
        <p:nvSpPr>
          <p:cNvPr id="69664" name="Text Box 31"/>
          <p:cNvSpPr txBox="1">
            <a:spLocks noChangeArrowheads="1"/>
          </p:cNvSpPr>
          <p:nvPr/>
        </p:nvSpPr>
        <p:spPr bwMode="auto">
          <a:xfrm>
            <a:off x="2209800" y="4724400"/>
            <a:ext cx="838200" cy="306388"/>
          </a:xfrm>
          <a:prstGeom prst="rect">
            <a:avLst/>
          </a:prstGeom>
          <a:noFill/>
          <a:ln w="9525">
            <a:noFill/>
            <a:round/>
            <a:headEnd/>
            <a:tailEnd/>
          </a:ln>
        </p:spPr>
        <p:txBody>
          <a:bodyPr lIns="90000" tIns="46800" rIns="90000" bIns="46800">
            <a:spAutoFit/>
          </a:bodyPr>
          <a:lstStyle/>
          <a:p>
            <a:pPr>
              <a:spcBef>
                <a:spcPts val="8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imes New Roman" pitchFamily="-105" charset="0"/>
              </a:rPr>
              <a:t>Decoder</a:t>
            </a:r>
          </a:p>
        </p:txBody>
      </p:sp>
      <p:sp>
        <p:nvSpPr>
          <p:cNvPr id="69665" name="Line 32"/>
          <p:cNvSpPr>
            <a:spLocks noChangeShapeType="1"/>
          </p:cNvSpPr>
          <p:nvPr/>
        </p:nvSpPr>
        <p:spPr bwMode="auto">
          <a:xfrm flipV="1">
            <a:off x="2667000" y="5099050"/>
            <a:ext cx="1588" cy="241300"/>
          </a:xfrm>
          <a:prstGeom prst="line">
            <a:avLst/>
          </a:prstGeom>
          <a:noFill/>
          <a:ln w="9360">
            <a:solidFill>
              <a:srgbClr val="000000"/>
            </a:solidFill>
            <a:miter lim="800000"/>
            <a:headEnd/>
            <a:tailEnd/>
          </a:ln>
        </p:spPr>
        <p:txBody>
          <a:bodyPr/>
          <a:lstStyle/>
          <a:p>
            <a:endParaRPr lang="en-US"/>
          </a:p>
        </p:txBody>
      </p:sp>
      <p:sp>
        <p:nvSpPr>
          <p:cNvPr id="69666" name="Line 33"/>
          <p:cNvSpPr>
            <a:spLocks noChangeShapeType="1"/>
          </p:cNvSpPr>
          <p:nvPr/>
        </p:nvSpPr>
        <p:spPr bwMode="auto">
          <a:xfrm flipV="1">
            <a:off x="2895600" y="5099050"/>
            <a:ext cx="1588" cy="88900"/>
          </a:xfrm>
          <a:prstGeom prst="line">
            <a:avLst/>
          </a:prstGeom>
          <a:noFill/>
          <a:ln w="9360">
            <a:solidFill>
              <a:srgbClr val="000000"/>
            </a:solidFill>
            <a:miter lim="800000"/>
            <a:headEnd/>
            <a:tailEnd/>
          </a:ln>
        </p:spPr>
        <p:txBody>
          <a:bodyPr/>
          <a:lstStyle/>
          <a:p>
            <a:endParaRPr lang="en-US"/>
          </a:p>
        </p:txBody>
      </p:sp>
      <p:sp>
        <p:nvSpPr>
          <p:cNvPr id="69667" name="Rectangle 34"/>
          <p:cNvSpPr>
            <a:spLocks noChangeArrowheads="1"/>
          </p:cNvSpPr>
          <p:nvPr/>
        </p:nvSpPr>
        <p:spPr bwMode="auto">
          <a:xfrm>
            <a:off x="3848100" y="1600200"/>
            <a:ext cx="1087438" cy="303213"/>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PC</a:t>
            </a:r>
          </a:p>
        </p:txBody>
      </p:sp>
      <p:sp>
        <p:nvSpPr>
          <p:cNvPr id="69668" name="Text Box 35"/>
          <p:cNvSpPr txBox="1">
            <a:spLocks noChangeArrowheads="1"/>
          </p:cNvSpPr>
          <p:nvPr/>
        </p:nvSpPr>
        <p:spPr bwMode="auto">
          <a:xfrm>
            <a:off x="457200" y="282575"/>
            <a:ext cx="8229600" cy="1189038"/>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0000FF"/>
                </a:solidFill>
              </a:rPr>
              <a:t>If the output of the ALU equals zero, the Z flag is set to 1</a:t>
            </a:r>
          </a:p>
        </p:txBody>
      </p:sp>
      <p:sp>
        <p:nvSpPr>
          <p:cNvPr id="69669" name="Line 36"/>
          <p:cNvSpPr>
            <a:spLocks noChangeShapeType="1"/>
          </p:cNvSpPr>
          <p:nvPr/>
        </p:nvSpPr>
        <p:spPr bwMode="auto">
          <a:xfrm>
            <a:off x="6553200" y="4648200"/>
            <a:ext cx="838200" cy="1588"/>
          </a:xfrm>
          <a:prstGeom prst="line">
            <a:avLst/>
          </a:prstGeom>
          <a:noFill/>
          <a:ln w="9360">
            <a:solidFill>
              <a:srgbClr val="CC3300"/>
            </a:solidFill>
            <a:miter lim="800000"/>
            <a:headEnd/>
            <a:tailEnd/>
          </a:ln>
        </p:spPr>
        <p:txBody>
          <a:bodyPr/>
          <a:lstStyle/>
          <a:p>
            <a:endParaRPr lang="en-US"/>
          </a:p>
        </p:txBody>
      </p:sp>
      <p:sp>
        <p:nvSpPr>
          <p:cNvPr id="69670" name="AutoShape 37"/>
          <p:cNvSpPr>
            <a:spLocks noChangeArrowheads="1"/>
          </p:cNvSpPr>
          <p:nvPr/>
        </p:nvSpPr>
        <p:spPr bwMode="auto">
          <a:xfrm>
            <a:off x="7086600" y="4953000"/>
            <a:ext cx="1398588" cy="425450"/>
          </a:xfrm>
          <a:prstGeom prst="flowChartManualOperation">
            <a:avLst/>
          </a:prstGeom>
          <a:solidFill>
            <a:srgbClr val="FFFFFF"/>
          </a:solidFill>
          <a:ln w="9360">
            <a:solidFill>
              <a:srgbClr val="CC3300"/>
            </a:solidFill>
            <a:miter lim="800000"/>
            <a:headEnd/>
            <a:tailEnd/>
          </a:ln>
        </p:spPr>
        <p:txBody>
          <a:bodyPr wrap="none" anchor="ctr"/>
          <a:lstStyle/>
          <a:p>
            <a:endParaRPr lang="en-US"/>
          </a:p>
        </p:txBody>
      </p:sp>
      <p:sp>
        <p:nvSpPr>
          <p:cNvPr id="69671" name="Line 38"/>
          <p:cNvSpPr>
            <a:spLocks noChangeShapeType="1"/>
          </p:cNvSpPr>
          <p:nvPr/>
        </p:nvSpPr>
        <p:spPr bwMode="auto">
          <a:xfrm>
            <a:off x="7391400" y="4648200"/>
            <a:ext cx="1588" cy="304800"/>
          </a:xfrm>
          <a:prstGeom prst="line">
            <a:avLst/>
          </a:prstGeom>
          <a:noFill/>
          <a:ln w="9360">
            <a:solidFill>
              <a:srgbClr val="CC3300"/>
            </a:solidFill>
            <a:miter lim="800000"/>
            <a:headEnd/>
            <a:tailEnd type="triangle" w="med" len="med"/>
          </a:ln>
        </p:spPr>
        <p:txBody>
          <a:bodyPr/>
          <a:lstStyle/>
          <a:p>
            <a:endParaRPr lang="en-US"/>
          </a:p>
        </p:txBody>
      </p:sp>
      <p:sp>
        <p:nvSpPr>
          <p:cNvPr id="69672" name="Text Box 39"/>
          <p:cNvSpPr txBox="1">
            <a:spLocks noChangeArrowheads="1"/>
          </p:cNvSpPr>
          <p:nvPr/>
        </p:nvSpPr>
        <p:spPr bwMode="auto">
          <a:xfrm>
            <a:off x="7848600" y="4191000"/>
            <a:ext cx="304800" cy="336550"/>
          </a:xfrm>
          <a:prstGeom prst="rect">
            <a:avLst/>
          </a:prstGeom>
          <a:noFill/>
          <a:ln w="9360">
            <a:solidFill>
              <a:srgbClr val="CC3300"/>
            </a:solidFill>
            <a:miter lim="800000"/>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CC3300"/>
                </a:solidFill>
                <a:latin typeface="Times New Roman" pitchFamily="-105" charset="0"/>
              </a:rPr>
              <a:t>0</a:t>
            </a:r>
          </a:p>
        </p:txBody>
      </p:sp>
      <p:sp>
        <p:nvSpPr>
          <p:cNvPr id="69673" name="Line 40"/>
          <p:cNvSpPr>
            <a:spLocks noChangeShapeType="1"/>
          </p:cNvSpPr>
          <p:nvPr/>
        </p:nvSpPr>
        <p:spPr bwMode="auto">
          <a:xfrm>
            <a:off x="8001000" y="4572000"/>
            <a:ext cx="1588" cy="381000"/>
          </a:xfrm>
          <a:prstGeom prst="line">
            <a:avLst/>
          </a:prstGeom>
          <a:noFill/>
          <a:ln w="9360">
            <a:solidFill>
              <a:srgbClr val="CC3300"/>
            </a:solidFill>
            <a:miter lim="800000"/>
            <a:headEnd/>
            <a:tailEnd type="triangle" w="med" len="med"/>
          </a:ln>
        </p:spPr>
        <p:txBody>
          <a:bodyPr/>
          <a:lstStyle/>
          <a:p>
            <a:endParaRPr lang="en-US"/>
          </a:p>
        </p:txBody>
      </p:sp>
      <p:sp>
        <p:nvSpPr>
          <p:cNvPr id="69674" name="Text Box 41"/>
          <p:cNvSpPr txBox="1">
            <a:spLocks noChangeArrowheads="1"/>
          </p:cNvSpPr>
          <p:nvPr/>
        </p:nvSpPr>
        <p:spPr bwMode="auto">
          <a:xfrm>
            <a:off x="7392988" y="4953000"/>
            <a:ext cx="644525" cy="33655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CC3300"/>
                </a:solidFill>
                <a:latin typeface="Times New Roman" pitchFamily="-105" charset="0"/>
              </a:rPr>
              <a:t>A = 0</a:t>
            </a:r>
          </a:p>
        </p:txBody>
      </p:sp>
      <p:sp>
        <p:nvSpPr>
          <p:cNvPr id="69675" name="Text Box 42"/>
          <p:cNvSpPr txBox="1">
            <a:spLocks noChangeArrowheads="1"/>
          </p:cNvSpPr>
          <p:nvPr/>
        </p:nvSpPr>
        <p:spPr bwMode="auto">
          <a:xfrm>
            <a:off x="7543800" y="5638800"/>
            <a:ext cx="609600" cy="336550"/>
          </a:xfrm>
          <a:prstGeom prst="rect">
            <a:avLst/>
          </a:prstGeom>
          <a:noFill/>
          <a:ln w="9360">
            <a:solidFill>
              <a:srgbClr val="CC3300"/>
            </a:solidFill>
            <a:miter lim="800000"/>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CC3300"/>
                </a:solidFill>
                <a:latin typeface="Times New Roman" pitchFamily="-105" charset="0"/>
              </a:rPr>
              <a:t>Z</a:t>
            </a:r>
          </a:p>
        </p:txBody>
      </p:sp>
      <p:sp>
        <p:nvSpPr>
          <p:cNvPr id="69676" name="Line 43"/>
          <p:cNvSpPr>
            <a:spLocks noChangeShapeType="1"/>
          </p:cNvSpPr>
          <p:nvPr/>
        </p:nvSpPr>
        <p:spPr bwMode="auto">
          <a:xfrm>
            <a:off x="7772400" y="5410200"/>
            <a:ext cx="1588" cy="228600"/>
          </a:xfrm>
          <a:prstGeom prst="line">
            <a:avLst/>
          </a:prstGeom>
          <a:noFill/>
          <a:ln w="9360">
            <a:solidFill>
              <a:srgbClr val="CC3300"/>
            </a:solidFill>
            <a:miter lim="800000"/>
            <a:headEnd/>
            <a:tailEnd type="triangle" w="med" len="med"/>
          </a:ln>
        </p:spPr>
        <p:txBody>
          <a:bodyPr/>
          <a:lstStyle/>
          <a:p>
            <a:endParaRPr lang="en-US"/>
          </a:p>
        </p:txBody>
      </p:sp>
      <p:sp>
        <p:nvSpPr>
          <p:cNvPr id="69677" name="Line 44"/>
          <p:cNvSpPr>
            <a:spLocks noChangeShapeType="1"/>
          </p:cNvSpPr>
          <p:nvPr/>
        </p:nvSpPr>
        <p:spPr bwMode="auto">
          <a:xfrm flipV="1">
            <a:off x="2743200" y="1746250"/>
            <a:ext cx="1588" cy="2298700"/>
          </a:xfrm>
          <a:prstGeom prst="line">
            <a:avLst/>
          </a:prstGeom>
          <a:noFill/>
          <a:ln w="9360">
            <a:solidFill>
              <a:srgbClr val="000000"/>
            </a:solidFill>
            <a:miter lim="800000"/>
            <a:headEnd/>
            <a:tailEnd/>
          </a:ln>
        </p:spPr>
        <p:txBody>
          <a:bodyPr/>
          <a:lstStyle/>
          <a:p>
            <a:endParaRPr lang="en-US"/>
          </a:p>
        </p:txBody>
      </p:sp>
      <p:sp>
        <p:nvSpPr>
          <p:cNvPr id="69678" name="Line 45"/>
          <p:cNvSpPr>
            <a:spLocks noChangeShapeType="1"/>
          </p:cNvSpPr>
          <p:nvPr/>
        </p:nvSpPr>
        <p:spPr bwMode="auto">
          <a:xfrm>
            <a:off x="2743200" y="2286000"/>
            <a:ext cx="1143000" cy="1588"/>
          </a:xfrm>
          <a:prstGeom prst="line">
            <a:avLst/>
          </a:prstGeom>
          <a:noFill/>
          <a:ln w="9360">
            <a:solidFill>
              <a:srgbClr val="000000"/>
            </a:solidFill>
            <a:miter lim="800000"/>
            <a:headEnd/>
            <a:tailEnd type="triangle" w="med" len="med"/>
          </a:ln>
        </p:spPr>
        <p:txBody>
          <a:bodyPr/>
          <a:lstStyle/>
          <a:p>
            <a:endParaRPr lang="en-US"/>
          </a:p>
        </p:txBody>
      </p:sp>
      <p:sp>
        <p:nvSpPr>
          <p:cNvPr id="69679" name="Text Box 46"/>
          <p:cNvSpPr txBox="1">
            <a:spLocks noChangeArrowheads="1"/>
          </p:cNvSpPr>
          <p:nvPr/>
        </p:nvSpPr>
        <p:spPr bwMode="auto">
          <a:xfrm>
            <a:off x="5867400" y="3276600"/>
            <a:ext cx="2555875" cy="460375"/>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05" charset="0"/>
              </a:rPr>
              <a:t>Z =Condition Code</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28</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71683"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71684"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59860BE-A653-45B3-B29A-F06F07A1447E}"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29</a:t>
            </a:fld>
            <a:endParaRPr lang="en-US" sz="1400">
              <a:solidFill>
                <a:srgbClr val="000000"/>
              </a:solidFill>
            </a:endParaRPr>
          </a:p>
        </p:txBody>
      </p:sp>
      <p:sp>
        <p:nvSpPr>
          <p:cNvPr id="71685"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0000FF"/>
                </a:solidFill>
              </a:rPr>
              <a:t>Instruction Set Architecture</a:t>
            </a:r>
          </a:p>
        </p:txBody>
      </p:sp>
      <p:sp>
        <p:nvSpPr>
          <p:cNvPr id="71686" name="Text Box 5"/>
          <p:cNvSpPr txBox="1">
            <a:spLocks noChangeArrowheads="1"/>
          </p:cNvSpPr>
          <p:nvPr/>
        </p:nvSpPr>
        <p:spPr bwMode="auto">
          <a:xfrm>
            <a:off x="457200" y="1949450"/>
            <a:ext cx="8229600" cy="4176713"/>
          </a:xfrm>
          <a:prstGeom prst="rect">
            <a:avLst/>
          </a:prstGeom>
          <a:noFill/>
          <a:ln w="9525">
            <a:noFill/>
            <a:round/>
            <a:headEnd/>
            <a:tailEnd/>
          </a:ln>
        </p:spPr>
        <p:txBody>
          <a:bodyPr/>
          <a:lstStyle/>
          <a:p>
            <a:pPr marL="336550" indent="-336550">
              <a:lnSpc>
                <a:spcPct val="80000"/>
              </a:lnSpc>
              <a:spcBef>
                <a:spcPts val="6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000000"/>
                </a:solidFill>
              </a:rPr>
              <a:t>For this tiny assembly language, we are</a:t>
            </a:r>
          </a:p>
          <a:p>
            <a:pPr marL="336550" indent="-336550">
              <a:lnSpc>
                <a:spcPct val="8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000000"/>
                </a:solidFill>
              </a:rPr>
              <a:t>	using only one condition code (CC) Z = 0 .</a:t>
            </a:r>
          </a:p>
          <a:p>
            <a:pPr marL="336550" indent="-336550">
              <a:lnSpc>
                <a:spcPct val="8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400" dirty="0">
              <a:solidFill>
                <a:srgbClr val="000000"/>
              </a:solidFill>
            </a:endParaRPr>
          </a:p>
          <a:p>
            <a:pPr marL="336550" indent="-336550">
              <a:lnSpc>
                <a:spcPct val="80000"/>
              </a:lnSpc>
              <a:spcBef>
                <a:spcPts val="6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000000"/>
                </a:solidFill>
              </a:rPr>
              <a:t>Condition codes indicate the result of the most</a:t>
            </a:r>
          </a:p>
          <a:p>
            <a:pPr marL="336550" indent="-336550">
              <a:lnSpc>
                <a:spcPct val="8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000000"/>
                </a:solidFill>
              </a:rPr>
              <a:t>	recent arithmetic operation </a:t>
            </a:r>
          </a:p>
          <a:p>
            <a:pPr marL="336550" indent="-336550">
              <a:lnSpc>
                <a:spcPct val="8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400" dirty="0">
              <a:solidFill>
                <a:srgbClr val="000000"/>
              </a:solidFill>
            </a:endParaRPr>
          </a:p>
          <a:p>
            <a:pPr marL="336550" indent="-336550">
              <a:lnSpc>
                <a:spcPct val="80000"/>
              </a:lnSpc>
              <a:spcBef>
                <a:spcPts val="6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000000"/>
                </a:solidFill>
              </a:rPr>
              <a:t>Two more flags (CC) can be incorporated to test negative and positives values:</a:t>
            </a:r>
          </a:p>
          <a:p>
            <a:pPr marL="336550" indent="-336550">
              <a:lnSpc>
                <a:spcPct val="8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000000"/>
                </a:solidFill>
              </a:rPr>
              <a:t>	</a:t>
            </a:r>
            <a:r>
              <a:rPr lang="en-US" sz="2400" dirty="0" smtClean="0">
                <a:solidFill>
                  <a:srgbClr val="000000"/>
                </a:solidFill>
              </a:rPr>
              <a:t>G	=	1</a:t>
            </a:r>
            <a:r>
              <a:rPr lang="en-US" sz="2400" dirty="0" smtClean="0">
                <a:solidFill>
                  <a:srgbClr val="000000"/>
                </a:solidFill>
              </a:rPr>
              <a:t>	Positive </a:t>
            </a:r>
            <a:r>
              <a:rPr lang="en-US" sz="2400" dirty="0">
                <a:solidFill>
                  <a:srgbClr val="000000"/>
                </a:solidFill>
              </a:rPr>
              <a:t>value</a:t>
            </a:r>
          </a:p>
          <a:p>
            <a:pPr marL="336550" indent="-336550">
              <a:lnSpc>
                <a:spcPct val="8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000000"/>
                </a:solidFill>
              </a:rPr>
              <a:t>	</a:t>
            </a:r>
            <a:r>
              <a:rPr lang="en-US" sz="2400" dirty="0" smtClean="0">
                <a:solidFill>
                  <a:srgbClr val="000000"/>
                </a:solidFill>
              </a:rPr>
              <a:t>Z	=	1</a:t>
            </a:r>
            <a:r>
              <a:rPr lang="en-US" sz="2400" dirty="0" smtClean="0">
                <a:solidFill>
                  <a:srgbClr val="000000"/>
                </a:solidFill>
              </a:rPr>
              <a:t>	Zero</a:t>
            </a:r>
            <a:endParaRPr lang="en-US" sz="2400" dirty="0">
              <a:solidFill>
                <a:srgbClr val="000000"/>
              </a:solidFill>
            </a:endParaRPr>
          </a:p>
          <a:p>
            <a:pPr marL="336550" indent="-336550">
              <a:lnSpc>
                <a:spcPct val="8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000000"/>
                </a:solidFill>
              </a:rPr>
              <a:t>	</a:t>
            </a:r>
            <a:r>
              <a:rPr lang="en-US" sz="2400" dirty="0" smtClean="0">
                <a:solidFill>
                  <a:srgbClr val="000000"/>
                </a:solidFill>
              </a:rPr>
              <a:t>L	=	1</a:t>
            </a:r>
            <a:r>
              <a:rPr lang="en-US" sz="2400" dirty="0" smtClean="0">
                <a:solidFill>
                  <a:srgbClr val="000000"/>
                </a:solidFill>
              </a:rPr>
              <a:t>	Negative </a:t>
            </a:r>
            <a:r>
              <a:rPr lang="en-US" sz="2400" dirty="0">
                <a:solidFill>
                  <a:srgbClr val="000000"/>
                </a:solidFill>
              </a:rPr>
              <a:t>value</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29</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30723"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30724"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9497CFD-6104-4319-967F-592CD363BA35}"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a:t>
            </a:fld>
            <a:endParaRPr lang="en-US" sz="1400">
              <a:solidFill>
                <a:srgbClr val="000000"/>
              </a:solidFill>
            </a:endParaRPr>
          </a:p>
        </p:txBody>
      </p:sp>
      <p:sp>
        <p:nvSpPr>
          <p:cNvPr id="30725"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0000FF"/>
                </a:solidFill>
              </a:rPr>
              <a:t>Instruction Cycle</a:t>
            </a:r>
            <a:endParaRPr lang="en-US" sz="4400" b="1" dirty="0">
              <a:solidFill>
                <a:srgbClr val="0000FF"/>
              </a:solidFill>
            </a:endParaRPr>
          </a:p>
        </p:txBody>
      </p:sp>
      <p:sp>
        <p:nvSpPr>
          <p:cNvPr id="30726" name="Text Box 5"/>
          <p:cNvSpPr txBox="1">
            <a:spLocks noChangeArrowheads="1"/>
          </p:cNvSpPr>
          <p:nvPr/>
        </p:nvSpPr>
        <p:spPr bwMode="auto">
          <a:xfrm>
            <a:off x="589756" y="1585913"/>
            <a:ext cx="7958138" cy="4076700"/>
          </a:xfrm>
          <a:prstGeom prst="rect">
            <a:avLst/>
          </a:prstGeom>
          <a:noFill/>
          <a:ln w="9525">
            <a:noFill/>
            <a:round/>
            <a:headEnd/>
            <a:tailEnd/>
          </a:ln>
        </p:spPr>
        <p:txBody>
          <a:bodyPr/>
          <a:lstStyle/>
          <a:p>
            <a:pPr>
              <a:lnSpc>
                <a:spcPct val="90000"/>
              </a:lnSpc>
              <a:spcBef>
                <a:spcPts val="700"/>
              </a:spcBef>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dirty="0">
                <a:solidFill>
                  <a:srgbClr val="000000"/>
                </a:solidFill>
              </a:rPr>
              <a:t>In the </a:t>
            </a:r>
            <a:r>
              <a:rPr lang="en-US" sz="2800" b="1" dirty="0" smtClean="0">
                <a:solidFill>
                  <a:srgbClr val="FF0000"/>
                </a:solidFill>
              </a:rPr>
              <a:t>von-Neumann machine</a:t>
            </a:r>
            <a:r>
              <a:rPr lang="en-US" sz="2800" dirty="0" smtClean="0">
                <a:solidFill>
                  <a:srgbClr val="000000"/>
                </a:solidFill>
              </a:rPr>
              <a:t>, </a:t>
            </a:r>
            <a:r>
              <a:rPr lang="en-US" sz="2800" dirty="0">
                <a:solidFill>
                  <a:srgbClr val="000000"/>
                </a:solidFill>
              </a:rPr>
              <a:t>the </a:t>
            </a:r>
            <a:r>
              <a:rPr lang="en-US" sz="2800" b="1" dirty="0">
                <a:solidFill>
                  <a:srgbClr val="FF0000"/>
                </a:solidFill>
              </a:rPr>
              <a:t>Instruction Cycle</a:t>
            </a:r>
            <a:r>
              <a:rPr lang="en-US" sz="2800" dirty="0">
                <a:solidFill>
                  <a:srgbClr val="000000"/>
                </a:solidFill>
              </a:rPr>
              <a:t> </a:t>
            </a:r>
            <a:r>
              <a:rPr lang="en-US" sz="2800" dirty="0" smtClean="0">
                <a:solidFill>
                  <a:srgbClr val="000000"/>
                </a:solidFill>
              </a:rPr>
              <a:t>(also </a:t>
            </a:r>
            <a:r>
              <a:rPr lang="en-US" sz="2800" b="1" dirty="0" smtClean="0">
                <a:solidFill>
                  <a:srgbClr val="FF0000"/>
                </a:solidFill>
              </a:rPr>
              <a:t>Machine Cycle</a:t>
            </a:r>
            <a:r>
              <a:rPr lang="en-US" sz="2800" dirty="0" smtClean="0">
                <a:solidFill>
                  <a:schemeClr val="tx1"/>
                </a:solidFill>
              </a:rPr>
              <a:t>)</a:t>
            </a:r>
            <a:r>
              <a:rPr lang="en-US" sz="2800" dirty="0" smtClean="0">
                <a:solidFill>
                  <a:srgbClr val="000000"/>
                </a:solidFill>
              </a:rPr>
              <a:t> is a loop that repeats the following two steps over and over again:</a:t>
            </a:r>
          </a:p>
          <a:p>
            <a:pPr marL="336550" indent="-336550">
              <a:lnSpc>
                <a:spcPct val="90000"/>
              </a:lnSpc>
              <a:spcBef>
                <a:spcPts val="7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000" dirty="0">
              <a:solidFill>
                <a:srgbClr val="000000"/>
              </a:solidFill>
            </a:endParaRPr>
          </a:p>
          <a:p>
            <a:pPr marL="457200" indent="-457200">
              <a:lnSpc>
                <a:spcPct val="90000"/>
              </a:lnSpc>
              <a:spcBef>
                <a:spcPts val="700"/>
              </a:spcBef>
              <a:buClrTx/>
              <a:buSzTx/>
              <a:buFont typeface="Arial" panose="020B0604020202020204" pitchFamily="34"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b="1" dirty="0" smtClean="0">
                <a:solidFill>
                  <a:srgbClr val="FF0000"/>
                </a:solidFill>
              </a:rPr>
              <a:t>Fetch Cycle</a:t>
            </a:r>
          </a:p>
          <a:p>
            <a:pPr marL="336550" indent="-336550">
              <a:lnSpc>
                <a:spcPct val="90000"/>
              </a:lnSpc>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000" b="1" dirty="0">
              <a:solidFill>
                <a:srgbClr val="FF0000"/>
              </a:solidFill>
            </a:endParaRPr>
          </a:p>
          <a:p>
            <a:pPr marL="457200" indent="-457200">
              <a:lnSpc>
                <a:spcPct val="90000"/>
              </a:lnSpc>
              <a:spcBef>
                <a:spcPts val="700"/>
              </a:spcBef>
              <a:buClrTx/>
              <a:buSzTx/>
              <a:buFont typeface="Arial" panose="020B0604020202020204" pitchFamily="34"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b="1" dirty="0" smtClean="0">
                <a:solidFill>
                  <a:srgbClr val="FF0000"/>
                </a:solidFill>
              </a:rPr>
              <a:t>Execute Cycle</a:t>
            </a:r>
            <a:endParaRPr lang="en-US" sz="2800" b="1" dirty="0">
              <a:solidFill>
                <a:srgbClr val="FF0000"/>
              </a:solidFill>
            </a:endParaRPr>
          </a:p>
          <a:p>
            <a:pPr marL="336550" indent="-336550">
              <a:lnSpc>
                <a:spcPct val="90000"/>
              </a:lnSpc>
              <a:spcBef>
                <a:spcPts val="7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000" dirty="0" smtClean="0">
              <a:solidFill>
                <a:srgbClr val="000000"/>
              </a:solidFill>
            </a:endParaRPr>
          </a:p>
          <a:p>
            <a:pPr marL="336550" indent="-336550">
              <a:lnSpc>
                <a:spcPct val="90000"/>
              </a:lnSpc>
              <a:spcBef>
                <a:spcPts val="7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000" dirty="0">
              <a:solidFill>
                <a:srgbClr val="000000"/>
              </a:solidFill>
            </a:endParaRPr>
          </a:p>
          <a:p>
            <a:pPr marL="336550" indent="-336550">
              <a:lnSpc>
                <a:spcPct val="90000"/>
              </a:lnSpc>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800" dirty="0">
              <a:solidFill>
                <a:srgbClr val="000000"/>
              </a:solidFill>
            </a:endParaRPr>
          </a:p>
          <a:p>
            <a:pPr marL="336550" indent="-336550">
              <a:lnSpc>
                <a:spcPct val="90000"/>
              </a:lnSpc>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800" dirty="0">
              <a:solidFill>
                <a:srgbClr val="000000"/>
              </a:solidFill>
            </a:endParaRPr>
          </a:p>
        </p:txBody>
      </p:sp>
      <p:sp>
        <p:nvSpPr>
          <p:cNvPr id="4" name="Footer Placeholder 3"/>
          <p:cNvSpPr>
            <a:spLocks noGrp="1"/>
          </p:cNvSpPr>
          <p:nvPr>
            <p:ph type="ftr" idx="11"/>
          </p:nvPr>
        </p:nvSpPr>
        <p:spPr/>
        <p:txBody>
          <a:bodyPr/>
          <a:lstStyle/>
          <a:p>
            <a:pPr>
              <a:defRPr/>
            </a:pPr>
            <a:r>
              <a:rPr lang="en-US" smtClean="0"/>
              <a:t>Lecture 1: The Tiny Machine</a:t>
            </a:r>
            <a:endParaRPr lang="en-US"/>
          </a:p>
        </p:txBody>
      </p:sp>
      <p:sp>
        <p:nvSpPr>
          <p:cNvPr id="5" name="Slide Number Placeholder 4"/>
          <p:cNvSpPr>
            <a:spLocks noGrp="1"/>
          </p:cNvSpPr>
          <p:nvPr>
            <p:ph type="sldNum" idx="12"/>
          </p:nvPr>
        </p:nvSpPr>
        <p:spPr/>
        <p:txBody>
          <a:bodyPr/>
          <a:lstStyle/>
          <a:p>
            <a:fld id="{6C7C9E40-57CE-4731-9C18-56B72A6F0706}" type="slidenum">
              <a:rPr lang="en-US" smtClean="0"/>
              <a:pPr/>
              <a:t>3</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73731"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73732"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1E00BA2-2E51-44CE-A0B3-84804A26EA73}"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30</a:t>
            </a:fld>
            <a:endParaRPr lang="en-US" sz="1400">
              <a:solidFill>
                <a:srgbClr val="000000"/>
              </a:solidFill>
            </a:endParaRPr>
          </a:p>
        </p:txBody>
      </p:sp>
      <p:sp>
        <p:nvSpPr>
          <p:cNvPr id="73733" name="Text Box 4"/>
          <p:cNvSpPr txBox="1">
            <a:spLocks noChangeArrowheads="1"/>
          </p:cNvSpPr>
          <p:nvPr/>
        </p:nvSpPr>
        <p:spPr bwMode="auto">
          <a:xfrm>
            <a:off x="457200" y="190500"/>
            <a:ext cx="8229600" cy="1311275"/>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0000FF"/>
                </a:solidFill>
              </a:rPr>
              <a:t>Program State Word</a:t>
            </a:r>
            <a:br>
              <a:rPr lang="en-US" sz="4000" b="1" dirty="0">
                <a:solidFill>
                  <a:srgbClr val="0000FF"/>
                </a:solidFill>
              </a:rPr>
            </a:br>
            <a:r>
              <a:rPr lang="en-US" sz="4000" b="1" dirty="0" smtClean="0">
                <a:solidFill>
                  <a:srgbClr val="0000FF"/>
                </a:solidFill>
              </a:rPr>
              <a:t>(Condition </a:t>
            </a:r>
            <a:r>
              <a:rPr lang="en-US" sz="4000" b="1" dirty="0">
                <a:solidFill>
                  <a:srgbClr val="0000FF"/>
                </a:solidFill>
              </a:rPr>
              <a:t>C</a:t>
            </a:r>
            <a:r>
              <a:rPr lang="en-US" sz="4000" b="1" dirty="0" smtClean="0">
                <a:solidFill>
                  <a:srgbClr val="0000FF"/>
                </a:solidFill>
              </a:rPr>
              <a:t>odes </a:t>
            </a:r>
            <a:r>
              <a:rPr lang="en-US" sz="4000" b="1" dirty="0">
                <a:solidFill>
                  <a:srgbClr val="0000FF"/>
                </a:solidFill>
              </a:rPr>
              <a:t>- CC)</a:t>
            </a:r>
          </a:p>
        </p:txBody>
      </p:sp>
      <p:sp>
        <p:nvSpPr>
          <p:cNvPr id="73734" name="Rectangle 5"/>
          <p:cNvSpPr>
            <a:spLocks noChangeArrowheads="1"/>
          </p:cNvSpPr>
          <p:nvPr/>
        </p:nvSpPr>
        <p:spPr bwMode="auto">
          <a:xfrm>
            <a:off x="609600" y="2895600"/>
            <a:ext cx="7924800" cy="1447800"/>
          </a:xfrm>
          <a:prstGeom prst="rect">
            <a:avLst/>
          </a:prstGeom>
          <a:solidFill>
            <a:srgbClr val="FFFFFF"/>
          </a:solidFill>
          <a:ln w="28440">
            <a:solidFill>
              <a:srgbClr val="000000"/>
            </a:solidFill>
            <a:miter lim="800000"/>
            <a:headEnd/>
            <a:tailEnd/>
          </a:ln>
        </p:spPr>
        <p:txBody>
          <a:bodyPr wrap="none" anchor="ctr"/>
          <a:lstStyle/>
          <a:p>
            <a:endParaRPr lang="en-US"/>
          </a:p>
        </p:txBody>
      </p:sp>
      <p:sp>
        <p:nvSpPr>
          <p:cNvPr id="73735" name="Line 6"/>
          <p:cNvSpPr>
            <a:spLocks noChangeShapeType="1"/>
          </p:cNvSpPr>
          <p:nvPr/>
        </p:nvSpPr>
        <p:spPr bwMode="auto">
          <a:xfrm>
            <a:off x="1447800" y="2895600"/>
            <a:ext cx="1588" cy="1447800"/>
          </a:xfrm>
          <a:prstGeom prst="line">
            <a:avLst/>
          </a:prstGeom>
          <a:noFill/>
          <a:ln w="9360">
            <a:solidFill>
              <a:srgbClr val="000000"/>
            </a:solidFill>
            <a:miter lim="800000"/>
            <a:headEnd/>
            <a:tailEnd/>
          </a:ln>
        </p:spPr>
        <p:txBody>
          <a:bodyPr/>
          <a:lstStyle/>
          <a:p>
            <a:endParaRPr lang="en-US"/>
          </a:p>
        </p:txBody>
      </p:sp>
      <p:sp>
        <p:nvSpPr>
          <p:cNvPr id="73736" name="Line 7"/>
          <p:cNvSpPr>
            <a:spLocks noChangeShapeType="1"/>
          </p:cNvSpPr>
          <p:nvPr/>
        </p:nvSpPr>
        <p:spPr bwMode="auto">
          <a:xfrm>
            <a:off x="7696200" y="2895600"/>
            <a:ext cx="1588" cy="1447800"/>
          </a:xfrm>
          <a:prstGeom prst="line">
            <a:avLst/>
          </a:prstGeom>
          <a:noFill/>
          <a:ln w="9360">
            <a:solidFill>
              <a:srgbClr val="000000"/>
            </a:solidFill>
            <a:miter lim="800000"/>
            <a:headEnd/>
            <a:tailEnd/>
          </a:ln>
        </p:spPr>
        <p:txBody>
          <a:bodyPr/>
          <a:lstStyle/>
          <a:p>
            <a:endParaRPr lang="en-US"/>
          </a:p>
        </p:txBody>
      </p:sp>
      <p:sp>
        <p:nvSpPr>
          <p:cNvPr id="73737" name="Line 8"/>
          <p:cNvSpPr>
            <a:spLocks noChangeShapeType="1"/>
          </p:cNvSpPr>
          <p:nvPr/>
        </p:nvSpPr>
        <p:spPr bwMode="auto">
          <a:xfrm>
            <a:off x="4648200" y="2895600"/>
            <a:ext cx="1588" cy="1447800"/>
          </a:xfrm>
          <a:prstGeom prst="line">
            <a:avLst/>
          </a:prstGeom>
          <a:noFill/>
          <a:ln w="9360">
            <a:solidFill>
              <a:srgbClr val="000000"/>
            </a:solidFill>
            <a:miter lim="800000"/>
            <a:headEnd/>
            <a:tailEnd/>
          </a:ln>
        </p:spPr>
        <p:txBody>
          <a:bodyPr/>
          <a:lstStyle/>
          <a:p>
            <a:endParaRPr lang="en-US"/>
          </a:p>
        </p:txBody>
      </p:sp>
      <p:sp>
        <p:nvSpPr>
          <p:cNvPr id="73738" name="Line 9"/>
          <p:cNvSpPr>
            <a:spLocks noChangeShapeType="1"/>
          </p:cNvSpPr>
          <p:nvPr/>
        </p:nvSpPr>
        <p:spPr bwMode="auto">
          <a:xfrm>
            <a:off x="1447800" y="3352800"/>
            <a:ext cx="6248400" cy="1588"/>
          </a:xfrm>
          <a:prstGeom prst="line">
            <a:avLst/>
          </a:prstGeom>
          <a:noFill/>
          <a:ln w="9360">
            <a:solidFill>
              <a:srgbClr val="000000"/>
            </a:solidFill>
            <a:miter lim="800000"/>
            <a:headEnd/>
            <a:tailEnd/>
          </a:ln>
        </p:spPr>
        <p:txBody>
          <a:bodyPr/>
          <a:lstStyle/>
          <a:p>
            <a:endParaRPr lang="en-US"/>
          </a:p>
        </p:txBody>
      </p:sp>
      <p:sp>
        <p:nvSpPr>
          <p:cNvPr id="73739" name="Line 10"/>
          <p:cNvSpPr>
            <a:spLocks noChangeShapeType="1"/>
          </p:cNvSpPr>
          <p:nvPr/>
        </p:nvSpPr>
        <p:spPr bwMode="auto">
          <a:xfrm>
            <a:off x="1981200" y="3352800"/>
            <a:ext cx="1588" cy="990600"/>
          </a:xfrm>
          <a:prstGeom prst="line">
            <a:avLst/>
          </a:prstGeom>
          <a:noFill/>
          <a:ln w="9360">
            <a:solidFill>
              <a:srgbClr val="000000"/>
            </a:solidFill>
            <a:miter lim="800000"/>
            <a:headEnd/>
            <a:tailEnd/>
          </a:ln>
        </p:spPr>
        <p:txBody>
          <a:bodyPr/>
          <a:lstStyle/>
          <a:p>
            <a:endParaRPr lang="en-US"/>
          </a:p>
        </p:txBody>
      </p:sp>
      <p:sp>
        <p:nvSpPr>
          <p:cNvPr id="73740" name="Line 11"/>
          <p:cNvSpPr>
            <a:spLocks noChangeShapeType="1"/>
          </p:cNvSpPr>
          <p:nvPr/>
        </p:nvSpPr>
        <p:spPr bwMode="auto">
          <a:xfrm>
            <a:off x="2514600" y="3352800"/>
            <a:ext cx="1588" cy="990600"/>
          </a:xfrm>
          <a:prstGeom prst="line">
            <a:avLst/>
          </a:prstGeom>
          <a:noFill/>
          <a:ln w="9360">
            <a:solidFill>
              <a:srgbClr val="000000"/>
            </a:solidFill>
            <a:miter lim="800000"/>
            <a:headEnd/>
            <a:tailEnd/>
          </a:ln>
        </p:spPr>
        <p:txBody>
          <a:bodyPr/>
          <a:lstStyle/>
          <a:p>
            <a:endParaRPr lang="en-US"/>
          </a:p>
        </p:txBody>
      </p:sp>
      <p:sp>
        <p:nvSpPr>
          <p:cNvPr id="73741" name="Line 12"/>
          <p:cNvSpPr>
            <a:spLocks noChangeShapeType="1"/>
          </p:cNvSpPr>
          <p:nvPr/>
        </p:nvSpPr>
        <p:spPr bwMode="auto">
          <a:xfrm>
            <a:off x="2971800" y="3352800"/>
            <a:ext cx="1588" cy="990600"/>
          </a:xfrm>
          <a:prstGeom prst="line">
            <a:avLst/>
          </a:prstGeom>
          <a:noFill/>
          <a:ln w="9360">
            <a:solidFill>
              <a:srgbClr val="000000"/>
            </a:solidFill>
            <a:miter lim="800000"/>
            <a:headEnd/>
            <a:tailEnd/>
          </a:ln>
        </p:spPr>
        <p:txBody>
          <a:bodyPr/>
          <a:lstStyle/>
          <a:p>
            <a:endParaRPr lang="en-US"/>
          </a:p>
        </p:txBody>
      </p:sp>
      <p:sp>
        <p:nvSpPr>
          <p:cNvPr id="73742" name="Line 13"/>
          <p:cNvSpPr>
            <a:spLocks noChangeShapeType="1"/>
          </p:cNvSpPr>
          <p:nvPr/>
        </p:nvSpPr>
        <p:spPr bwMode="auto">
          <a:xfrm>
            <a:off x="3505200" y="3352800"/>
            <a:ext cx="1588" cy="990600"/>
          </a:xfrm>
          <a:prstGeom prst="line">
            <a:avLst/>
          </a:prstGeom>
          <a:noFill/>
          <a:ln w="9360">
            <a:solidFill>
              <a:srgbClr val="000000"/>
            </a:solidFill>
            <a:miter lim="800000"/>
            <a:headEnd/>
            <a:tailEnd/>
          </a:ln>
        </p:spPr>
        <p:txBody>
          <a:bodyPr/>
          <a:lstStyle/>
          <a:p>
            <a:endParaRPr lang="en-US"/>
          </a:p>
        </p:txBody>
      </p:sp>
      <p:sp>
        <p:nvSpPr>
          <p:cNvPr id="73743" name="Text Box 14"/>
          <p:cNvSpPr txBox="1">
            <a:spLocks noChangeArrowheads="1"/>
          </p:cNvSpPr>
          <p:nvPr/>
        </p:nvSpPr>
        <p:spPr bwMode="auto">
          <a:xfrm>
            <a:off x="685800" y="3429000"/>
            <a:ext cx="609600" cy="368300"/>
          </a:xfrm>
          <a:prstGeom prst="rect">
            <a:avLst/>
          </a:prstGeom>
          <a:noFill/>
          <a:ln w="9525">
            <a:noFill/>
            <a:round/>
            <a:headEnd/>
            <a:tailEnd/>
          </a:ln>
        </p:spPr>
        <p:txBody>
          <a:bodyPr lIns="90000" tIns="46800" rIns="90000" bIns="46800">
            <a:spAutoFit/>
          </a:bodyPr>
          <a:lstStyle/>
          <a:p>
            <a:pPr>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imes New Roman" pitchFamily="-105" charset="0"/>
              </a:rPr>
              <a:t>PC</a:t>
            </a:r>
          </a:p>
        </p:txBody>
      </p:sp>
      <p:sp>
        <p:nvSpPr>
          <p:cNvPr id="73744" name="Text Box 15"/>
          <p:cNvSpPr txBox="1">
            <a:spLocks noChangeArrowheads="1"/>
          </p:cNvSpPr>
          <p:nvPr/>
        </p:nvSpPr>
        <p:spPr bwMode="auto">
          <a:xfrm>
            <a:off x="2209800" y="2971800"/>
            <a:ext cx="1752600" cy="336550"/>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Interrupt Flags</a:t>
            </a:r>
          </a:p>
        </p:txBody>
      </p:sp>
      <p:sp>
        <p:nvSpPr>
          <p:cNvPr id="73745" name="Text Box 16"/>
          <p:cNvSpPr txBox="1">
            <a:spLocks noChangeArrowheads="1"/>
          </p:cNvSpPr>
          <p:nvPr/>
        </p:nvSpPr>
        <p:spPr bwMode="auto">
          <a:xfrm>
            <a:off x="5257800" y="2971800"/>
            <a:ext cx="990600" cy="336550"/>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MASK</a:t>
            </a:r>
          </a:p>
        </p:txBody>
      </p:sp>
      <p:sp>
        <p:nvSpPr>
          <p:cNvPr id="73746" name="Text Box 17"/>
          <p:cNvSpPr txBox="1">
            <a:spLocks noChangeArrowheads="1"/>
          </p:cNvSpPr>
          <p:nvPr/>
        </p:nvSpPr>
        <p:spPr bwMode="auto">
          <a:xfrm>
            <a:off x="7772400" y="3429000"/>
            <a:ext cx="609600" cy="457200"/>
          </a:xfrm>
          <a:prstGeom prst="rect">
            <a:avLst/>
          </a:prstGeom>
          <a:noFill/>
          <a:ln w="9525">
            <a:noFill/>
            <a:round/>
            <a:headEnd/>
            <a:tailEnd/>
          </a:ln>
        </p:spPr>
        <p:txBody>
          <a:bodyPr wrap="none" anchor="ctr"/>
          <a:lstStyle/>
          <a:p>
            <a:endParaRPr lang="en-US"/>
          </a:p>
        </p:txBody>
      </p:sp>
      <p:sp>
        <p:nvSpPr>
          <p:cNvPr id="73747" name="Text Box 18"/>
          <p:cNvSpPr txBox="1">
            <a:spLocks noChangeArrowheads="1"/>
          </p:cNvSpPr>
          <p:nvPr/>
        </p:nvSpPr>
        <p:spPr bwMode="auto">
          <a:xfrm>
            <a:off x="7696200" y="3352800"/>
            <a:ext cx="914400" cy="336550"/>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Mode</a:t>
            </a:r>
          </a:p>
        </p:txBody>
      </p:sp>
      <p:sp>
        <p:nvSpPr>
          <p:cNvPr id="73748" name="Text Box 19"/>
          <p:cNvSpPr txBox="1">
            <a:spLocks noChangeArrowheads="1"/>
          </p:cNvSpPr>
          <p:nvPr/>
        </p:nvSpPr>
        <p:spPr bwMode="auto">
          <a:xfrm>
            <a:off x="1447800" y="3657600"/>
            <a:ext cx="685800" cy="336550"/>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OV</a:t>
            </a:r>
          </a:p>
        </p:txBody>
      </p:sp>
      <p:sp>
        <p:nvSpPr>
          <p:cNvPr id="73749" name="Text Box 20"/>
          <p:cNvSpPr txBox="1">
            <a:spLocks noChangeArrowheads="1"/>
          </p:cNvSpPr>
          <p:nvPr/>
        </p:nvSpPr>
        <p:spPr bwMode="auto">
          <a:xfrm>
            <a:off x="1981200" y="3657600"/>
            <a:ext cx="685800" cy="336550"/>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MP</a:t>
            </a:r>
          </a:p>
        </p:txBody>
      </p:sp>
      <p:sp>
        <p:nvSpPr>
          <p:cNvPr id="73750" name="Text Box 21"/>
          <p:cNvSpPr txBox="1">
            <a:spLocks noChangeArrowheads="1"/>
          </p:cNvSpPr>
          <p:nvPr/>
        </p:nvSpPr>
        <p:spPr bwMode="auto">
          <a:xfrm>
            <a:off x="2514600" y="3657600"/>
            <a:ext cx="685800" cy="336550"/>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PI</a:t>
            </a:r>
          </a:p>
        </p:txBody>
      </p:sp>
      <p:sp>
        <p:nvSpPr>
          <p:cNvPr id="73751" name="Text Box 22"/>
          <p:cNvSpPr txBox="1">
            <a:spLocks noChangeArrowheads="1"/>
          </p:cNvSpPr>
          <p:nvPr/>
        </p:nvSpPr>
        <p:spPr bwMode="auto">
          <a:xfrm>
            <a:off x="4800600" y="3810000"/>
            <a:ext cx="2133600" cy="336550"/>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To be defined later</a:t>
            </a:r>
          </a:p>
        </p:txBody>
      </p:sp>
      <p:sp>
        <p:nvSpPr>
          <p:cNvPr id="73752" name="Text Box 23"/>
          <p:cNvSpPr txBox="1">
            <a:spLocks noChangeArrowheads="1"/>
          </p:cNvSpPr>
          <p:nvPr/>
        </p:nvSpPr>
        <p:spPr bwMode="auto">
          <a:xfrm>
            <a:off x="3505200" y="3657600"/>
            <a:ext cx="685800" cy="336550"/>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I/O</a:t>
            </a:r>
          </a:p>
        </p:txBody>
      </p:sp>
      <p:sp>
        <p:nvSpPr>
          <p:cNvPr id="73753" name="Line 24"/>
          <p:cNvSpPr>
            <a:spLocks noChangeShapeType="1"/>
          </p:cNvSpPr>
          <p:nvPr/>
        </p:nvSpPr>
        <p:spPr bwMode="auto">
          <a:xfrm>
            <a:off x="4038600" y="3352800"/>
            <a:ext cx="1588" cy="990600"/>
          </a:xfrm>
          <a:prstGeom prst="line">
            <a:avLst/>
          </a:prstGeom>
          <a:noFill/>
          <a:ln w="9360">
            <a:solidFill>
              <a:srgbClr val="000000"/>
            </a:solidFill>
            <a:miter lim="800000"/>
            <a:headEnd/>
            <a:tailEnd/>
          </a:ln>
        </p:spPr>
        <p:txBody>
          <a:bodyPr/>
          <a:lstStyle/>
          <a:p>
            <a:endParaRPr lang="en-US"/>
          </a:p>
        </p:txBody>
      </p:sp>
      <p:sp>
        <p:nvSpPr>
          <p:cNvPr id="73754" name="Text Box 25"/>
          <p:cNvSpPr txBox="1">
            <a:spLocks noChangeArrowheads="1"/>
          </p:cNvSpPr>
          <p:nvPr/>
        </p:nvSpPr>
        <p:spPr bwMode="auto">
          <a:xfrm>
            <a:off x="2971800" y="3657600"/>
            <a:ext cx="685800" cy="336550"/>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TI</a:t>
            </a:r>
          </a:p>
        </p:txBody>
      </p:sp>
      <p:sp>
        <p:nvSpPr>
          <p:cNvPr id="73755" name="Text Box 26"/>
          <p:cNvSpPr txBox="1">
            <a:spLocks noChangeArrowheads="1"/>
          </p:cNvSpPr>
          <p:nvPr/>
        </p:nvSpPr>
        <p:spPr bwMode="auto">
          <a:xfrm>
            <a:off x="4038600" y="3657600"/>
            <a:ext cx="685800" cy="336550"/>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SVC</a:t>
            </a:r>
          </a:p>
        </p:txBody>
      </p:sp>
      <p:sp>
        <p:nvSpPr>
          <p:cNvPr id="73757" name="Line 28"/>
          <p:cNvSpPr>
            <a:spLocks noChangeShapeType="1"/>
          </p:cNvSpPr>
          <p:nvPr/>
        </p:nvSpPr>
        <p:spPr bwMode="auto">
          <a:xfrm>
            <a:off x="6553200" y="2895600"/>
            <a:ext cx="1588" cy="1447800"/>
          </a:xfrm>
          <a:prstGeom prst="line">
            <a:avLst/>
          </a:prstGeom>
          <a:noFill/>
          <a:ln w="9360">
            <a:solidFill>
              <a:srgbClr val="000000"/>
            </a:solidFill>
            <a:miter lim="800000"/>
            <a:headEnd/>
            <a:tailEnd/>
          </a:ln>
        </p:spPr>
        <p:txBody>
          <a:bodyPr/>
          <a:lstStyle/>
          <a:p>
            <a:endParaRPr lang="en-US"/>
          </a:p>
        </p:txBody>
      </p:sp>
      <p:sp>
        <p:nvSpPr>
          <p:cNvPr id="73758" name="Text Box 29"/>
          <p:cNvSpPr txBox="1">
            <a:spLocks noChangeArrowheads="1"/>
          </p:cNvSpPr>
          <p:nvPr/>
        </p:nvSpPr>
        <p:spPr bwMode="auto">
          <a:xfrm>
            <a:off x="6858000" y="2971800"/>
            <a:ext cx="609600" cy="340735"/>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0000"/>
                </a:solidFill>
                <a:latin typeface="Times New Roman" pitchFamily="-105" charset="0"/>
              </a:rPr>
              <a:t>CC</a:t>
            </a:r>
          </a:p>
        </p:txBody>
      </p:sp>
      <p:sp>
        <p:nvSpPr>
          <p:cNvPr id="73759" name="Line 30"/>
          <p:cNvSpPr>
            <a:spLocks noChangeShapeType="1"/>
          </p:cNvSpPr>
          <p:nvPr/>
        </p:nvSpPr>
        <p:spPr bwMode="auto">
          <a:xfrm>
            <a:off x="6934200" y="3352800"/>
            <a:ext cx="1588" cy="990600"/>
          </a:xfrm>
          <a:prstGeom prst="line">
            <a:avLst/>
          </a:prstGeom>
          <a:noFill/>
          <a:ln w="9360">
            <a:solidFill>
              <a:srgbClr val="000000"/>
            </a:solidFill>
            <a:miter lim="800000"/>
            <a:headEnd/>
            <a:tailEnd/>
          </a:ln>
        </p:spPr>
        <p:txBody>
          <a:bodyPr/>
          <a:lstStyle/>
          <a:p>
            <a:endParaRPr lang="en-US"/>
          </a:p>
        </p:txBody>
      </p:sp>
      <p:sp>
        <p:nvSpPr>
          <p:cNvPr id="73760" name="Line 31"/>
          <p:cNvSpPr>
            <a:spLocks noChangeShapeType="1"/>
          </p:cNvSpPr>
          <p:nvPr/>
        </p:nvSpPr>
        <p:spPr bwMode="auto">
          <a:xfrm>
            <a:off x="7315200" y="3352800"/>
            <a:ext cx="1588" cy="990600"/>
          </a:xfrm>
          <a:prstGeom prst="line">
            <a:avLst/>
          </a:prstGeom>
          <a:noFill/>
          <a:ln w="9360">
            <a:solidFill>
              <a:srgbClr val="000000"/>
            </a:solidFill>
            <a:miter lim="800000"/>
            <a:headEnd/>
            <a:tailEnd/>
          </a:ln>
        </p:spPr>
        <p:txBody>
          <a:bodyPr/>
          <a:lstStyle/>
          <a:p>
            <a:endParaRPr lang="en-US"/>
          </a:p>
        </p:txBody>
      </p:sp>
      <p:sp>
        <p:nvSpPr>
          <p:cNvPr id="73761" name="Text Box 32"/>
          <p:cNvSpPr txBox="1">
            <a:spLocks noChangeArrowheads="1"/>
          </p:cNvSpPr>
          <p:nvPr/>
        </p:nvSpPr>
        <p:spPr bwMode="auto">
          <a:xfrm>
            <a:off x="7010400" y="3733800"/>
            <a:ext cx="304800" cy="340735"/>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0000"/>
                </a:solidFill>
                <a:latin typeface="Times New Roman" pitchFamily="-105" charset="0"/>
              </a:rPr>
              <a:t>Z</a:t>
            </a:r>
          </a:p>
        </p:txBody>
      </p:sp>
      <p:sp>
        <p:nvSpPr>
          <p:cNvPr id="73762" name="Text Box 33"/>
          <p:cNvSpPr txBox="1">
            <a:spLocks noChangeArrowheads="1"/>
          </p:cNvSpPr>
          <p:nvPr/>
        </p:nvSpPr>
        <p:spPr bwMode="auto">
          <a:xfrm>
            <a:off x="6629400" y="3733800"/>
            <a:ext cx="304800" cy="340735"/>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0000"/>
                </a:solidFill>
                <a:latin typeface="Times New Roman" pitchFamily="-105" charset="0"/>
              </a:rPr>
              <a:t>G</a:t>
            </a:r>
          </a:p>
        </p:txBody>
      </p:sp>
      <p:sp>
        <p:nvSpPr>
          <p:cNvPr id="73763" name="Text Box 34"/>
          <p:cNvSpPr txBox="1">
            <a:spLocks noChangeArrowheads="1"/>
          </p:cNvSpPr>
          <p:nvPr/>
        </p:nvSpPr>
        <p:spPr bwMode="auto">
          <a:xfrm>
            <a:off x="7315200" y="3733800"/>
            <a:ext cx="304800" cy="340735"/>
          </a:xfrm>
          <a:prstGeom prst="rect">
            <a:avLst/>
          </a:prstGeom>
          <a:noFill/>
          <a:ln w="9525">
            <a:noFill/>
            <a:round/>
            <a:headEnd/>
            <a:tailEnd/>
          </a:ln>
        </p:spPr>
        <p:txBody>
          <a:bodyPr lIns="90000" tIns="46800" rIns="90000" bIns="46800">
            <a:spAutoFit/>
          </a:bodyPr>
          <a:lstStyle/>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0000"/>
                </a:solidFill>
                <a:latin typeface="Times New Roman" pitchFamily="-105" charset="0"/>
              </a:rPr>
              <a:t>L</a:t>
            </a:r>
          </a:p>
        </p:txBody>
      </p:sp>
      <p:sp>
        <p:nvSpPr>
          <p:cNvPr id="73764" name="Text Box 35"/>
          <p:cNvSpPr txBox="1">
            <a:spLocks noChangeArrowheads="1"/>
          </p:cNvSpPr>
          <p:nvPr/>
        </p:nvSpPr>
        <p:spPr bwMode="auto">
          <a:xfrm>
            <a:off x="1216025" y="1905000"/>
            <a:ext cx="6692900" cy="642938"/>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The PSW  is a register in the CPU that provides the OS with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information on the status of the running program</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30</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75779"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75780"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7E952F3-95D4-43B5-A1CB-FCA3EFFDDA7B}"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31</a:t>
            </a:fld>
            <a:endParaRPr lang="en-US" sz="1400">
              <a:solidFill>
                <a:srgbClr val="000000"/>
              </a:solidFill>
            </a:endParaRPr>
          </a:p>
        </p:txBody>
      </p:sp>
      <p:sp>
        <p:nvSpPr>
          <p:cNvPr id="75781" name="Text Box 4"/>
          <p:cNvSpPr txBox="1">
            <a:spLocks noChangeArrowheads="1"/>
          </p:cNvSpPr>
          <p:nvPr/>
        </p:nvSpPr>
        <p:spPr bwMode="auto">
          <a:xfrm>
            <a:off x="457200" y="190500"/>
            <a:ext cx="8229600" cy="1311275"/>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smtClean="0">
                <a:solidFill>
                  <a:srgbClr val="0000FF"/>
                </a:solidFill>
              </a:rPr>
              <a:t>Instruction </a:t>
            </a:r>
            <a:r>
              <a:rPr lang="en-US" sz="4000" b="1" dirty="0" smtClean="0">
                <a:solidFill>
                  <a:srgbClr val="0000FF"/>
                </a:solidFill>
              </a:rPr>
              <a:t>Descriptions</a:t>
            </a:r>
            <a:endParaRPr lang="en-US" sz="4000" b="1" dirty="0">
              <a:solidFill>
                <a:srgbClr val="0000FF"/>
              </a:solidFill>
            </a:endParaRPr>
          </a:p>
        </p:txBody>
      </p:sp>
      <p:sp>
        <p:nvSpPr>
          <p:cNvPr id="75782" name="Text Box 5"/>
          <p:cNvSpPr txBox="1">
            <a:spLocks noChangeArrowheads="1"/>
          </p:cNvSpPr>
          <p:nvPr/>
        </p:nvSpPr>
        <p:spPr bwMode="auto">
          <a:xfrm>
            <a:off x="457200" y="1600200"/>
            <a:ext cx="8229600" cy="4525963"/>
          </a:xfrm>
          <a:prstGeom prst="rect">
            <a:avLst/>
          </a:prstGeom>
          <a:noFill/>
          <a:ln w="9525">
            <a:noFill/>
            <a:round/>
            <a:headEnd/>
            <a:tailEnd/>
          </a:ln>
        </p:spPr>
        <p:txBody>
          <a:bodyPr/>
          <a:lstStyle/>
          <a:p>
            <a:pPr>
              <a:lnSpc>
                <a:spcPct val="80000"/>
              </a:lnSpc>
              <a:spcBef>
                <a:spcPts val="5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2000" b="1" dirty="0">
                <a:solidFill>
                  <a:srgbClr val="000000"/>
                </a:solidFill>
              </a:rPr>
              <a:t>opcode		mnemonic		meaning</a:t>
            </a:r>
          </a:p>
          <a:p>
            <a:pPr>
              <a:lnSpc>
                <a:spcPct val="80000"/>
              </a:lnSpc>
              <a:spcBef>
                <a:spcPts val="5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2000" b="1" dirty="0">
                <a:solidFill>
                  <a:srgbClr val="000000"/>
                </a:solidFill>
              </a:rPr>
              <a:t>	</a:t>
            </a:r>
          </a:p>
          <a:p>
            <a:pPr>
              <a:lnSpc>
                <a:spcPct val="80000"/>
              </a:lnSpc>
              <a:spcBef>
                <a:spcPts val="5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2000" b="1" dirty="0">
                <a:solidFill>
                  <a:srgbClr val="000000"/>
                </a:solidFill>
              </a:rPr>
              <a:t>0001		</a:t>
            </a:r>
            <a:r>
              <a:rPr lang="en-US" sz="2000" b="1" dirty="0" smtClean="0">
                <a:solidFill>
                  <a:srgbClr val="000000"/>
                </a:solidFill>
              </a:rPr>
              <a:t>LOAD	&lt;x</a:t>
            </a:r>
            <a:r>
              <a:rPr lang="en-US" sz="2000" b="1" dirty="0">
                <a:solidFill>
                  <a:srgbClr val="000000"/>
                </a:solidFill>
              </a:rPr>
              <a:t>&gt;		</a:t>
            </a:r>
            <a:r>
              <a:rPr lang="en-US" sz="2000" b="1" dirty="0" smtClean="0">
                <a:solidFill>
                  <a:srgbClr val="000000"/>
                </a:solidFill>
              </a:rPr>
              <a:t>A	</a:t>
            </a:r>
            <a:r>
              <a:rPr lang="en-US" sz="2000" b="1" dirty="0" smtClean="0">
                <a:solidFill>
                  <a:srgbClr val="000000"/>
                </a:solidFill>
                <a:latin typeface="Wingdings" pitchFamily="-105" charset="2"/>
              </a:rPr>
              <a:t></a:t>
            </a:r>
            <a:r>
              <a:rPr lang="en-US" sz="2000" b="1" dirty="0">
                <a:solidFill>
                  <a:srgbClr val="000000"/>
                </a:solidFill>
              </a:rPr>
              <a:t>	</a:t>
            </a:r>
            <a:r>
              <a:rPr lang="en-US" sz="2000" b="1" dirty="0" smtClean="0">
                <a:solidFill>
                  <a:srgbClr val="000000"/>
                </a:solidFill>
              </a:rPr>
              <a:t>MEM[x</a:t>
            </a:r>
            <a:r>
              <a:rPr lang="en-US" sz="2000" b="1" dirty="0">
                <a:solidFill>
                  <a:srgbClr val="000000"/>
                </a:solidFill>
              </a:rPr>
              <a:t>]   </a:t>
            </a:r>
          </a:p>
          <a:p>
            <a:pPr>
              <a:lnSpc>
                <a:spcPct val="80000"/>
              </a:lnSpc>
              <a:spcBef>
                <a:spcPts val="5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2000" b="1" dirty="0">
                <a:solidFill>
                  <a:srgbClr val="000000"/>
                </a:solidFill>
              </a:rPr>
              <a:t>0010	 	</a:t>
            </a:r>
            <a:r>
              <a:rPr lang="en-US" sz="2000" b="1" dirty="0" smtClean="0">
                <a:solidFill>
                  <a:srgbClr val="000000"/>
                </a:solidFill>
              </a:rPr>
              <a:t>ADD	&lt;x</a:t>
            </a:r>
            <a:r>
              <a:rPr lang="en-US" sz="2000" b="1" dirty="0">
                <a:solidFill>
                  <a:srgbClr val="000000"/>
                </a:solidFill>
              </a:rPr>
              <a:t>&gt;		</a:t>
            </a:r>
            <a:r>
              <a:rPr lang="en-US" sz="2000" b="1" dirty="0" smtClean="0">
                <a:solidFill>
                  <a:srgbClr val="000000"/>
                </a:solidFill>
              </a:rPr>
              <a:t>A	</a:t>
            </a:r>
            <a:r>
              <a:rPr lang="en-US" sz="2000" b="1" dirty="0" smtClean="0">
                <a:solidFill>
                  <a:srgbClr val="000000"/>
                </a:solidFill>
                <a:latin typeface="Wingdings" pitchFamily="-105" charset="2"/>
              </a:rPr>
              <a:t></a:t>
            </a:r>
            <a:r>
              <a:rPr lang="en-US" sz="2000" b="1" dirty="0">
                <a:solidFill>
                  <a:srgbClr val="000000"/>
                </a:solidFill>
              </a:rPr>
              <a:t>	</a:t>
            </a:r>
            <a:r>
              <a:rPr lang="en-US" sz="2000" b="1" dirty="0" smtClean="0">
                <a:solidFill>
                  <a:srgbClr val="000000"/>
                </a:solidFill>
              </a:rPr>
              <a:t>A </a:t>
            </a:r>
            <a:r>
              <a:rPr lang="en-US" sz="2000" b="1" dirty="0">
                <a:solidFill>
                  <a:srgbClr val="000000"/>
                </a:solidFill>
              </a:rPr>
              <a:t>+ </a:t>
            </a:r>
            <a:r>
              <a:rPr lang="en-US" sz="2000" b="1" dirty="0" smtClean="0">
                <a:solidFill>
                  <a:srgbClr val="000000"/>
                </a:solidFill>
              </a:rPr>
              <a:t>MEM[x</a:t>
            </a:r>
            <a:r>
              <a:rPr lang="en-US" sz="2000" b="1" dirty="0">
                <a:solidFill>
                  <a:srgbClr val="000000"/>
                </a:solidFill>
              </a:rPr>
              <a:t>]  </a:t>
            </a:r>
          </a:p>
          <a:p>
            <a:pPr>
              <a:lnSpc>
                <a:spcPct val="80000"/>
              </a:lnSpc>
              <a:spcBef>
                <a:spcPts val="5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2000" b="1" dirty="0">
                <a:solidFill>
                  <a:srgbClr val="000000"/>
                </a:solidFill>
              </a:rPr>
              <a:t>0011</a:t>
            </a:r>
            <a:r>
              <a:rPr lang="en-US" sz="2000" dirty="0">
                <a:solidFill>
                  <a:srgbClr val="000000"/>
                </a:solidFill>
              </a:rPr>
              <a:t> 		</a:t>
            </a:r>
            <a:r>
              <a:rPr lang="en-US" sz="2000" b="1" dirty="0" smtClean="0">
                <a:solidFill>
                  <a:srgbClr val="000000"/>
                </a:solidFill>
              </a:rPr>
              <a:t>STORE	&lt;x</a:t>
            </a:r>
            <a:r>
              <a:rPr lang="en-US" sz="2000" b="1" dirty="0">
                <a:solidFill>
                  <a:srgbClr val="000000"/>
                </a:solidFill>
              </a:rPr>
              <a:t>&gt;		</a:t>
            </a:r>
            <a:r>
              <a:rPr lang="en-US" sz="2000" b="1" dirty="0" smtClean="0">
                <a:solidFill>
                  <a:srgbClr val="000000"/>
                </a:solidFill>
              </a:rPr>
              <a:t>MEM[x]	</a:t>
            </a:r>
            <a:r>
              <a:rPr lang="en-US" sz="2000" b="1" dirty="0" smtClean="0">
                <a:solidFill>
                  <a:srgbClr val="000000"/>
                </a:solidFill>
                <a:latin typeface="Wingdings" pitchFamily="-105" charset="2"/>
              </a:rPr>
              <a:t></a:t>
            </a:r>
            <a:r>
              <a:rPr lang="en-US" sz="2000" b="1" dirty="0" smtClean="0">
                <a:solidFill>
                  <a:srgbClr val="000000"/>
                </a:solidFill>
              </a:rPr>
              <a:t> 	A </a:t>
            </a:r>
            <a:r>
              <a:rPr lang="en-US" sz="2000" dirty="0" smtClean="0">
                <a:solidFill>
                  <a:srgbClr val="000000"/>
                </a:solidFill>
              </a:rPr>
              <a:t> </a:t>
            </a:r>
            <a:endParaRPr lang="en-US" sz="2000" dirty="0">
              <a:solidFill>
                <a:srgbClr val="000000"/>
              </a:solidFill>
            </a:endParaRPr>
          </a:p>
          <a:p>
            <a:pPr>
              <a:lnSpc>
                <a:spcPct val="80000"/>
              </a:lnSpc>
              <a:spcBef>
                <a:spcPts val="5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2000" b="1" dirty="0">
                <a:solidFill>
                  <a:srgbClr val="000000"/>
                </a:solidFill>
              </a:rPr>
              <a:t>0100</a:t>
            </a:r>
            <a:r>
              <a:rPr lang="en-US" sz="2000" dirty="0">
                <a:solidFill>
                  <a:srgbClr val="000000"/>
                </a:solidFill>
              </a:rPr>
              <a:t> 		</a:t>
            </a:r>
            <a:r>
              <a:rPr lang="en-US" sz="2000" b="1" dirty="0" smtClean="0">
                <a:solidFill>
                  <a:srgbClr val="000000"/>
                </a:solidFill>
              </a:rPr>
              <a:t>SUB	&lt;x</a:t>
            </a:r>
            <a:r>
              <a:rPr lang="en-US" sz="2000" b="1" dirty="0">
                <a:solidFill>
                  <a:srgbClr val="000000"/>
                </a:solidFill>
              </a:rPr>
              <a:t>&gt;		</a:t>
            </a:r>
            <a:r>
              <a:rPr lang="en-US" sz="2000" b="1" dirty="0" smtClean="0">
                <a:solidFill>
                  <a:srgbClr val="000000"/>
                </a:solidFill>
              </a:rPr>
              <a:t>A	</a:t>
            </a:r>
            <a:r>
              <a:rPr lang="en-US" sz="2000" b="1" dirty="0" smtClean="0">
                <a:solidFill>
                  <a:srgbClr val="000000"/>
                </a:solidFill>
                <a:latin typeface="Wingdings" pitchFamily="-105" charset="2"/>
              </a:rPr>
              <a:t></a:t>
            </a:r>
            <a:r>
              <a:rPr lang="en-US" sz="2000" b="1" dirty="0">
                <a:solidFill>
                  <a:srgbClr val="000000"/>
                </a:solidFill>
              </a:rPr>
              <a:t>	</a:t>
            </a:r>
            <a:r>
              <a:rPr lang="en-US" sz="2000" b="1" dirty="0" smtClean="0">
                <a:solidFill>
                  <a:srgbClr val="000000"/>
                </a:solidFill>
              </a:rPr>
              <a:t>A </a:t>
            </a:r>
            <a:r>
              <a:rPr lang="en-US" sz="2000" b="1" dirty="0">
                <a:solidFill>
                  <a:srgbClr val="000000"/>
                </a:solidFill>
              </a:rPr>
              <a:t>– </a:t>
            </a:r>
            <a:r>
              <a:rPr lang="en-US" sz="2000" b="1" dirty="0" smtClean="0">
                <a:solidFill>
                  <a:srgbClr val="000000"/>
                </a:solidFill>
              </a:rPr>
              <a:t>MEM[x</a:t>
            </a:r>
            <a:r>
              <a:rPr lang="en-US" sz="2000" b="1" dirty="0">
                <a:solidFill>
                  <a:srgbClr val="000000"/>
                </a:solidFill>
              </a:rPr>
              <a:t>] </a:t>
            </a:r>
          </a:p>
          <a:p>
            <a:pPr>
              <a:lnSpc>
                <a:spcPct val="80000"/>
              </a:lnSpc>
              <a:spcBef>
                <a:spcPts val="5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2000" b="1" dirty="0">
                <a:solidFill>
                  <a:srgbClr val="000000"/>
                </a:solidFill>
              </a:rPr>
              <a:t>0101 		</a:t>
            </a:r>
            <a:r>
              <a:rPr lang="en-US" sz="2000" b="1" dirty="0" smtClean="0">
                <a:solidFill>
                  <a:srgbClr val="000000"/>
                </a:solidFill>
              </a:rPr>
              <a:t>IN	&lt;Device</a:t>
            </a:r>
            <a:r>
              <a:rPr lang="en-US" sz="2000" b="1" dirty="0">
                <a:solidFill>
                  <a:srgbClr val="000000"/>
                </a:solidFill>
              </a:rPr>
              <a:t>_#&gt;	</a:t>
            </a:r>
            <a:r>
              <a:rPr lang="en-US" sz="2000" b="1" dirty="0" smtClean="0">
                <a:solidFill>
                  <a:srgbClr val="000000"/>
                </a:solidFill>
              </a:rPr>
              <a:t>A 	</a:t>
            </a:r>
            <a:r>
              <a:rPr lang="en-US" sz="2000" b="1" dirty="0" smtClean="0">
                <a:solidFill>
                  <a:srgbClr val="000000"/>
                </a:solidFill>
                <a:latin typeface="Wingdings" pitchFamily="-105" charset="2"/>
              </a:rPr>
              <a:t></a:t>
            </a:r>
            <a:r>
              <a:rPr lang="en-US" sz="2000" b="1" dirty="0" smtClean="0">
                <a:solidFill>
                  <a:srgbClr val="000000"/>
                </a:solidFill>
              </a:rPr>
              <a:t> 	Device  </a:t>
            </a:r>
            <a:endParaRPr lang="en-US" sz="2000" b="1" dirty="0">
              <a:solidFill>
                <a:srgbClr val="000000"/>
              </a:solidFill>
            </a:endParaRPr>
          </a:p>
          <a:p>
            <a:pPr>
              <a:lnSpc>
                <a:spcPct val="80000"/>
              </a:lnSpc>
              <a:spcBef>
                <a:spcPts val="5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2000" b="1" dirty="0">
                <a:solidFill>
                  <a:srgbClr val="000000"/>
                </a:solidFill>
              </a:rPr>
              <a:t>0110 		</a:t>
            </a:r>
            <a:r>
              <a:rPr lang="en-US" sz="2000" b="1" dirty="0" smtClean="0">
                <a:solidFill>
                  <a:srgbClr val="000000"/>
                </a:solidFill>
              </a:rPr>
              <a:t>OUT	&lt;Device</a:t>
            </a:r>
            <a:r>
              <a:rPr lang="en-US" sz="2000" b="1" dirty="0">
                <a:solidFill>
                  <a:srgbClr val="000000"/>
                </a:solidFill>
              </a:rPr>
              <a:t>_#&gt;	A </a:t>
            </a:r>
            <a:r>
              <a:rPr lang="en-US" sz="2000" b="1" dirty="0" smtClean="0">
                <a:solidFill>
                  <a:srgbClr val="000000"/>
                </a:solidFill>
              </a:rPr>
              <a:t>	</a:t>
            </a:r>
            <a:r>
              <a:rPr lang="en-US" sz="2000" b="1" dirty="0" smtClean="0">
                <a:solidFill>
                  <a:srgbClr val="000000"/>
                </a:solidFill>
                <a:latin typeface="Wingdings" pitchFamily="-105" charset="2"/>
              </a:rPr>
              <a:t></a:t>
            </a:r>
            <a:r>
              <a:rPr lang="en-US" sz="2000" b="1" dirty="0" smtClean="0">
                <a:solidFill>
                  <a:srgbClr val="000000"/>
                </a:solidFill>
              </a:rPr>
              <a:t> 	Device </a:t>
            </a:r>
            <a:endParaRPr lang="en-US" sz="2000" b="1" dirty="0">
              <a:solidFill>
                <a:srgbClr val="000000"/>
              </a:solidFill>
            </a:endParaRPr>
          </a:p>
          <a:p>
            <a:pPr>
              <a:lnSpc>
                <a:spcPct val="80000"/>
              </a:lnSpc>
              <a:spcBef>
                <a:spcPts val="5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2000" b="1" dirty="0">
                <a:solidFill>
                  <a:srgbClr val="000000"/>
                </a:solidFill>
              </a:rPr>
              <a:t>0111 		HALT			Stop</a:t>
            </a:r>
          </a:p>
          <a:p>
            <a:pPr>
              <a:lnSpc>
                <a:spcPct val="80000"/>
              </a:lnSpc>
              <a:spcBef>
                <a:spcPts val="5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2000" b="1" dirty="0">
                <a:solidFill>
                  <a:srgbClr val="000000"/>
                </a:solidFill>
              </a:rPr>
              <a:t>1000		JMP </a:t>
            </a:r>
            <a:r>
              <a:rPr lang="en-US" sz="2000" b="1" dirty="0" smtClean="0">
                <a:solidFill>
                  <a:srgbClr val="000000"/>
                </a:solidFill>
              </a:rPr>
              <a:t>	&lt;</a:t>
            </a:r>
            <a:r>
              <a:rPr lang="en-US" sz="2000" b="1" dirty="0">
                <a:solidFill>
                  <a:srgbClr val="000000"/>
                </a:solidFill>
              </a:rPr>
              <a:t>x&gt;		PC </a:t>
            </a:r>
            <a:r>
              <a:rPr lang="en-US" sz="2000" b="1" dirty="0" smtClean="0">
                <a:solidFill>
                  <a:srgbClr val="000000"/>
                </a:solidFill>
              </a:rPr>
              <a:t>	</a:t>
            </a:r>
            <a:r>
              <a:rPr lang="en-US" sz="2000" b="1" dirty="0" smtClean="0">
                <a:solidFill>
                  <a:srgbClr val="000000"/>
                </a:solidFill>
                <a:latin typeface="Wingdings" pitchFamily="-105" charset="2"/>
              </a:rPr>
              <a:t></a:t>
            </a:r>
            <a:r>
              <a:rPr lang="en-US" sz="2000" b="1" dirty="0" smtClean="0">
                <a:solidFill>
                  <a:srgbClr val="000000"/>
                </a:solidFill>
              </a:rPr>
              <a:t>	</a:t>
            </a:r>
            <a:r>
              <a:rPr lang="en-US" sz="2000" b="1" dirty="0" smtClean="0">
                <a:solidFill>
                  <a:srgbClr val="000000"/>
                </a:solidFill>
              </a:rPr>
              <a:t>x  </a:t>
            </a:r>
            <a:endParaRPr lang="en-US" sz="2000" b="1" dirty="0">
              <a:solidFill>
                <a:srgbClr val="000000"/>
              </a:solidFill>
            </a:endParaRPr>
          </a:p>
          <a:p>
            <a:pPr>
              <a:lnSpc>
                <a:spcPct val="80000"/>
              </a:lnSpc>
              <a:spcBef>
                <a:spcPts val="5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2000" b="1" dirty="0">
                <a:solidFill>
                  <a:srgbClr val="000000"/>
                </a:solidFill>
              </a:rPr>
              <a:t>1001		SKIPZ			</a:t>
            </a:r>
            <a:r>
              <a:rPr lang="en-US" sz="2000" b="1" dirty="0" smtClean="0">
                <a:solidFill>
                  <a:srgbClr val="000000"/>
                </a:solidFill>
              </a:rPr>
              <a:t>Z  = 1</a:t>
            </a:r>
            <a:r>
              <a:rPr lang="en-US" sz="2000" b="1" dirty="0" smtClean="0">
                <a:solidFill>
                  <a:srgbClr val="000000"/>
                </a:solidFill>
              </a:rPr>
              <a:t>	</a:t>
            </a:r>
            <a:r>
              <a:rPr lang="en-US" sz="2000" b="1" dirty="0" smtClean="0">
                <a:solidFill>
                  <a:srgbClr val="000000"/>
                </a:solidFill>
              </a:rPr>
              <a:t>	</a:t>
            </a:r>
            <a:r>
              <a:rPr lang="en-US" sz="2000" b="1" dirty="0" smtClean="0">
                <a:solidFill>
                  <a:srgbClr val="000000"/>
                </a:solidFill>
              </a:rPr>
              <a:t>s</a:t>
            </a:r>
            <a:r>
              <a:rPr lang="en-US" sz="2000" b="1" dirty="0" smtClean="0">
                <a:solidFill>
                  <a:srgbClr val="000000"/>
                </a:solidFill>
              </a:rPr>
              <a:t>kip</a:t>
            </a:r>
            <a:endParaRPr lang="en-US" sz="2000" b="1" dirty="0">
              <a:solidFill>
                <a:srgbClr val="000000"/>
              </a:solidFill>
            </a:endParaRPr>
          </a:p>
          <a:p>
            <a:pPr>
              <a:lnSpc>
                <a:spcPct val="80000"/>
              </a:lnSpc>
              <a:spcBef>
                <a:spcPts val="5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2000" b="1" dirty="0">
                <a:solidFill>
                  <a:srgbClr val="000000"/>
                </a:solidFill>
              </a:rPr>
              <a:t>1010 		SKIPG			</a:t>
            </a:r>
            <a:r>
              <a:rPr lang="en-US" sz="2000" b="1" dirty="0" smtClean="0">
                <a:solidFill>
                  <a:srgbClr val="000000"/>
                </a:solidFill>
              </a:rPr>
              <a:t>G = </a:t>
            </a:r>
            <a:r>
              <a:rPr lang="en-US" sz="2000" b="1" dirty="0" smtClean="0">
                <a:solidFill>
                  <a:srgbClr val="000000"/>
                </a:solidFill>
              </a:rPr>
              <a:t>1	</a:t>
            </a:r>
            <a:r>
              <a:rPr lang="en-US" sz="2000" b="1" dirty="0" smtClean="0">
                <a:solidFill>
                  <a:srgbClr val="000000"/>
                </a:solidFill>
              </a:rPr>
              <a:t>	</a:t>
            </a:r>
            <a:r>
              <a:rPr lang="en-US" sz="2000" b="1" dirty="0" smtClean="0">
                <a:solidFill>
                  <a:srgbClr val="000000"/>
                </a:solidFill>
              </a:rPr>
              <a:t>s</a:t>
            </a:r>
            <a:r>
              <a:rPr lang="en-US" sz="2000" b="1" dirty="0" smtClean="0">
                <a:solidFill>
                  <a:srgbClr val="000000"/>
                </a:solidFill>
              </a:rPr>
              <a:t>kip</a:t>
            </a:r>
            <a:endParaRPr lang="en-US" sz="2000" b="1" dirty="0">
              <a:solidFill>
                <a:srgbClr val="000000"/>
              </a:solidFill>
            </a:endParaRPr>
          </a:p>
          <a:p>
            <a:pPr>
              <a:lnSpc>
                <a:spcPct val="80000"/>
              </a:lnSpc>
              <a:spcBef>
                <a:spcPts val="5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2000" b="1" dirty="0">
                <a:solidFill>
                  <a:srgbClr val="000000"/>
                </a:solidFill>
              </a:rPr>
              <a:t>1011 		SKIPL			</a:t>
            </a:r>
            <a:r>
              <a:rPr lang="en-US" sz="2000" b="1" dirty="0" smtClean="0">
                <a:solidFill>
                  <a:srgbClr val="000000"/>
                </a:solidFill>
              </a:rPr>
              <a:t>L= </a:t>
            </a:r>
            <a:r>
              <a:rPr lang="en-US" sz="2000" b="1" dirty="0" smtClean="0">
                <a:solidFill>
                  <a:srgbClr val="000000"/>
                </a:solidFill>
              </a:rPr>
              <a:t>1	</a:t>
            </a:r>
            <a:r>
              <a:rPr lang="en-US" sz="2000" b="1" dirty="0" smtClean="0">
                <a:solidFill>
                  <a:srgbClr val="000000"/>
                </a:solidFill>
              </a:rPr>
              <a:t>	</a:t>
            </a:r>
            <a:r>
              <a:rPr lang="en-US" sz="2000" b="1" dirty="0" smtClean="0">
                <a:solidFill>
                  <a:srgbClr val="000000"/>
                </a:solidFill>
              </a:rPr>
              <a:t>s</a:t>
            </a:r>
            <a:r>
              <a:rPr lang="en-US" sz="2000" b="1" dirty="0" smtClean="0">
                <a:solidFill>
                  <a:srgbClr val="000000"/>
                </a:solidFill>
              </a:rPr>
              <a:t>kip</a:t>
            </a:r>
            <a:endParaRPr lang="en-US" sz="2000" b="1" dirty="0">
              <a:solidFill>
                <a:srgbClr val="000000"/>
              </a:solidFill>
            </a:endParaRP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31</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77827"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77828"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D4D17BC-026C-4551-933B-92BC72F1E433}"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32</a:t>
            </a:fld>
            <a:endParaRPr lang="en-US" sz="1400">
              <a:solidFill>
                <a:srgbClr val="000000"/>
              </a:solidFill>
            </a:endParaRPr>
          </a:p>
        </p:txBody>
      </p:sp>
      <p:sp>
        <p:nvSpPr>
          <p:cNvPr id="77829" name="Text Box 4"/>
          <p:cNvSpPr txBox="1">
            <a:spLocks noChangeArrowheads="1"/>
          </p:cNvSpPr>
          <p:nvPr/>
        </p:nvSpPr>
        <p:spPr bwMode="auto">
          <a:xfrm>
            <a:off x="457200" y="190500"/>
            <a:ext cx="8229600" cy="1311275"/>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0000FF"/>
                </a:solidFill>
              </a:rPr>
              <a:t>Assembly  </a:t>
            </a:r>
            <a:r>
              <a:rPr lang="en-US" sz="4000" b="1" dirty="0" smtClean="0">
                <a:solidFill>
                  <a:srgbClr val="0000FF"/>
                </a:solidFill>
              </a:rPr>
              <a:t>Language </a:t>
            </a:r>
            <a:r>
              <a:rPr lang="en-US" sz="4000" b="1" dirty="0">
                <a:solidFill>
                  <a:srgbClr val="0000FF"/>
                </a:solidFill>
              </a:rPr>
              <a:t/>
            </a:r>
            <a:br>
              <a:rPr lang="en-US" sz="4000" b="1" dirty="0">
                <a:solidFill>
                  <a:srgbClr val="0000FF"/>
                </a:solidFill>
              </a:rPr>
            </a:br>
            <a:r>
              <a:rPr lang="en-US" sz="4000" b="1" dirty="0">
                <a:solidFill>
                  <a:srgbClr val="0000FF"/>
                </a:solidFill>
              </a:rPr>
              <a:t>Programming </a:t>
            </a:r>
            <a:r>
              <a:rPr lang="en-US" sz="4000" b="1" dirty="0" smtClean="0">
                <a:solidFill>
                  <a:srgbClr val="0000FF"/>
                </a:solidFill>
              </a:rPr>
              <a:t>Examples</a:t>
            </a:r>
            <a:endParaRPr lang="en-US" sz="4000" b="1" dirty="0">
              <a:solidFill>
                <a:srgbClr val="0000FF"/>
              </a:solidFill>
            </a:endParaRPr>
          </a:p>
        </p:txBody>
      </p:sp>
      <p:sp>
        <p:nvSpPr>
          <p:cNvPr id="77830" name="Text Box 5"/>
          <p:cNvSpPr txBox="1">
            <a:spLocks noChangeArrowheads="1"/>
          </p:cNvSpPr>
          <p:nvPr/>
        </p:nvSpPr>
        <p:spPr bwMode="auto">
          <a:xfrm>
            <a:off x="457200" y="1600200"/>
            <a:ext cx="8229600" cy="4525963"/>
          </a:xfrm>
          <a:prstGeom prst="rect">
            <a:avLst/>
          </a:prstGeom>
          <a:noFill/>
          <a:ln w="9525">
            <a:noFill/>
            <a:round/>
            <a:headEnd/>
            <a:tailEnd/>
          </a:ln>
        </p:spPr>
        <p:txBody>
          <a:bodyPr/>
          <a:lstStyle/>
          <a:p>
            <a: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a:solidFill>
                  <a:srgbClr val="000000"/>
                </a:solidFill>
              </a:rPr>
              <a:t>Assign a memory location to each variable:</a:t>
            </a:r>
          </a:p>
          <a:p>
            <a:pPr algn="ct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rPr>
              <a:t>C </a:t>
            </a:r>
            <a:r>
              <a:rPr lang="en-US" sz="2800" dirty="0">
                <a:solidFill>
                  <a:srgbClr val="000000"/>
                </a:solidFill>
                <a:latin typeface="Wingdings" pitchFamily="-105" charset="2"/>
              </a:rPr>
              <a:t></a:t>
            </a:r>
            <a:r>
              <a:rPr lang="en-US" sz="2800" dirty="0">
                <a:solidFill>
                  <a:srgbClr val="000000"/>
                </a:solidFill>
              </a:rPr>
              <a:t> X + </a:t>
            </a:r>
            <a:r>
              <a:rPr lang="en-US" sz="2800" dirty="0" smtClean="0">
                <a:solidFill>
                  <a:srgbClr val="000000"/>
                </a:solidFill>
              </a:rPr>
              <a:t>Y</a:t>
            </a:r>
            <a:endParaRPr lang="en-US" sz="2800" dirty="0">
              <a:solidFill>
                <a:srgbClr val="000000"/>
              </a:solidFill>
            </a:endParaRPr>
          </a:p>
          <a:p>
            <a:pPr>
              <a:spcBef>
                <a:spcPts val="9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0000"/>
                </a:solidFill>
              </a:rPr>
              <a:t> 		</a:t>
            </a:r>
          </a:p>
          <a:p>
            <a: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0000"/>
                </a:solidFill>
              </a:rPr>
              <a:t>			</a:t>
            </a:r>
            <a:r>
              <a:rPr lang="en-US" sz="3600" dirty="0" smtClean="0">
                <a:solidFill>
                  <a:srgbClr val="000000"/>
                </a:solidFill>
              </a:rPr>
              <a:t>	</a:t>
            </a:r>
            <a:r>
              <a:rPr lang="en-US" sz="2800" dirty="0" smtClean="0">
                <a:solidFill>
                  <a:srgbClr val="000000"/>
                </a:solidFill>
              </a:rPr>
              <a:t>&lt;</a:t>
            </a:r>
            <a:r>
              <a:rPr lang="en-US" sz="2800" dirty="0">
                <a:solidFill>
                  <a:srgbClr val="000000"/>
                </a:solidFill>
              </a:rPr>
              <a:t>000&gt;         &lt;001&gt;      &lt;002&gt;</a:t>
            </a:r>
          </a:p>
          <a:p>
            <a: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dirty="0">
              <a:solidFill>
                <a:srgbClr val="000000"/>
              </a:solidFill>
            </a:endParaRPr>
          </a:p>
        </p:txBody>
      </p:sp>
      <p:sp>
        <p:nvSpPr>
          <p:cNvPr id="77831" name="Line 6"/>
          <p:cNvSpPr>
            <a:spLocks noChangeShapeType="1"/>
          </p:cNvSpPr>
          <p:nvPr/>
        </p:nvSpPr>
        <p:spPr bwMode="auto">
          <a:xfrm flipV="1">
            <a:off x="3200400" y="2584450"/>
            <a:ext cx="533400" cy="927100"/>
          </a:xfrm>
          <a:prstGeom prst="line">
            <a:avLst/>
          </a:prstGeom>
          <a:noFill/>
          <a:ln w="9360">
            <a:solidFill>
              <a:srgbClr val="000000"/>
            </a:solidFill>
            <a:miter lim="800000"/>
            <a:headEnd/>
            <a:tailEnd type="triangle" w="med" len="med"/>
          </a:ln>
        </p:spPr>
        <p:txBody>
          <a:bodyPr/>
          <a:lstStyle/>
          <a:p>
            <a:endParaRPr lang="en-US"/>
          </a:p>
        </p:txBody>
      </p:sp>
      <p:sp>
        <p:nvSpPr>
          <p:cNvPr id="77832" name="Line 7"/>
          <p:cNvSpPr>
            <a:spLocks noChangeShapeType="1"/>
          </p:cNvSpPr>
          <p:nvPr/>
        </p:nvSpPr>
        <p:spPr bwMode="auto">
          <a:xfrm flipH="1" flipV="1">
            <a:off x="4641850" y="2660650"/>
            <a:ext cx="88900" cy="774700"/>
          </a:xfrm>
          <a:prstGeom prst="line">
            <a:avLst/>
          </a:prstGeom>
          <a:noFill/>
          <a:ln w="9360">
            <a:solidFill>
              <a:srgbClr val="000000"/>
            </a:solidFill>
            <a:miter lim="800000"/>
            <a:headEnd/>
            <a:tailEnd type="triangle" w="med" len="med"/>
          </a:ln>
        </p:spPr>
        <p:txBody>
          <a:bodyPr/>
          <a:lstStyle/>
          <a:p>
            <a:endParaRPr lang="en-US"/>
          </a:p>
        </p:txBody>
      </p:sp>
      <p:sp>
        <p:nvSpPr>
          <p:cNvPr id="77833" name="Line 8"/>
          <p:cNvSpPr>
            <a:spLocks noChangeShapeType="1"/>
          </p:cNvSpPr>
          <p:nvPr/>
        </p:nvSpPr>
        <p:spPr bwMode="auto">
          <a:xfrm flipH="1" flipV="1">
            <a:off x="5175250" y="2584450"/>
            <a:ext cx="850900" cy="927100"/>
          </a:xfrm>
          <a:prstGeom prst="line">
            <a:avLst/>
          </a:prstGeom>
          <a:noFill/>
          <a:ln w="9360">
            <a:solidFill>
              <a:srgbClr val="000000"/>
            </a:solidFill>
            <a:miter lim="800000"/>
            <a:headEnd/>
            <a:tailEnd type="triangle" w="med" len="med"/>
          </a:ln>
        </p:spPr>
        <p:txBody>
          <a:bodyPr/>
          <a:lstStyle/>
          <a:p>
            <a:endParaRPr lang="en-US"/>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32</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79875"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79876"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80E543B-B92F-416D-9950-CD37E8A46D9D}"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33</a:t>
            </a:fld>
            <a:endParaRPr lang="en-US" sz="1400">
              <a:solidFill>
                <a:srgbClr val="000000"/>
              </a:solidFill>
            </a:endParaRPr>
          </a:p>
        </p:txBody>
      </p:sp>
      <p:sp>
        <p:nvSpPr>
          <p:cNvPr id="79877" name="Text Box 4"/>
          <p:cNvSpPr txBox="1">
            <a:spLocks noChangeArrowheads="1"/>
          </p:cNvSpPr>
          <p:nvPr/>
        </p:nvSpPr>
        <p:spPr bwMode="auto">
          <a:xfrm>
            <a:off x="457200" y="190500"/>
            <a:ext cx="8229600" cy="1311275"/>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0000FF"/>
                </a:solidFill>
              </a:rPr>
              <a:t>Assembly  </a:t>
            </a:r>
            <a:r>
              <a:rPr lang="en-US" sz="4000" b="1" dirty="0" smtClean="0">
                <a:solidFill>
                  <a:srgbClr val="0000FF"/>
                </a:solidFill>
              </a:rPr>
              <a:t>Language</a:t>
            </a:r>
            <a:r>
              <a:rPr lang="en-US" sz="4000" b="1" dirty="0">
                <a:solidFill>
                  <a:srgbClr val="0000FF"/>
                </a:solidFill>
              </a:rPr>
              <a:t/>
            </a:r>
            <a:br>
              <a:rPr lang="en-US" sz="4000" b="1" dirty="0">
                <a:solidFill>
                  <a:srgbClr val="0000FF"/>
                </a:solidFill>
              </a:rPr>
            </a:br>
            <a:r>
              <a:rPr lang="en-US" sz="4000" b="1" dirty="0">
                <a:solidFill>
                  <a:srgbClr val="0000FF"/>
                </a:solidFill>
              </a:rPr>
              <a:t>Programming </a:t>
            </a:r>
            <a:r>
              <a:rPr lang="en-US" sz="4000" b="1" dirty="0" smtClean="0">
                <a:solidFill>
                  <a:srgbClr val="0000FF"/>
                </a:solidFill>
              </a:rPr>
              <a:t>Examples</a:t>
            </a:r>
            <a:endParaRPr lang="en-US" sz="4000" b="1" dirty="0">
              <a:solidFill>
                <a:srgbClr val="0000FF"/>
              </a:solidFill>
            </a:endParaRPr>
          </a:p>
        </p:txBody>
      </p:sp>
      <p:sp>
        <p:nvSpPr>
          <p:cNvPr id="79878" name="Text Box 5"/>
          <p:cNvSpPr txBox="1">
            <a:spLocks noChangeArrowheads="1"/>
          </p:cNvSpPr>
          <p:nvPr/>
        </p:nvSpPr>
        <p:spPr bwMode="auto">
          <a:xfrm>
            <a:off x="457200" y="1600200"/>
            <a:ext cx="3101975" cy="4525963"/>
          </a:xfrm>
          <a:prstGeom prst="rect">
            <a:avLst/>
          </a:prstGeom>
          <a:noFill/>
          <a:ln w="9525">
            <a:noFill/>
            <a:round/>
            <a:headEnd/>
            <a:tailEnd/>
          </a:ln>
        </p:spPr>
        <p:txBody>
          <a:bodyPr/>
          <a:lstStyle/>
          <a:p>
            <a:pPr>
              <a:lnSpc>
                <a:spcPct val="90000"/>
              </a:lnSpc>
              <a:spcBef>
                <a:spcPts val="700"/>
              </a:spcBef>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Memory		 </a:t>
            </a:r>
          </a:p>
          <a:p>
            <a:pPr>
              <a:lnSpc>
                <a:spcPct val="90000"/>
              </a:lnSpc>
              <a:spcBef>
                <a:spcPts val="700"/>
              </a:spcBef>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000	1245</a:t>
            </a:r>
          </a:p>
          <a:p>
            <a:pPr>
              <a:lnSpc>
                <a:spcPct val="90000"/>
              </a:lnSpc>
              <a:spcBef>
                <a:spcPts val="700"/>
              </a:spcBef>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001	1755</a:t>
            </a:r>
          </a:p>
          <a:p>
            <a:pPr>
              <a:lnSpc>
                <a:spcPct val="90000"/>
              </a:lnSpc>
              <a:spcBef>
                <a:spcPts val="700"/>
              </a:spcBef>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002	0000   </a:t>
            </a:r>
          </a:p>
          <a:p>
            <a:pPr>
              <a:lnSpc>
                <a:spcPct val="90000"/>
              </a:lnSpc>
              <a:spcBef>
                <a:spcPts val="700"/>
              </a:spcBef>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003	Load &lt;000&gt;</a:t>
            </a:r>
          </a:p>
          <a:p>
            <a:pPr>
              <a:lnSpc>
                <a:spcPct val="90000"/>
              </a:lnSpc>
              <a:spcBef>
                <a:spcPts val="700"/>
              </a:spcBef>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004	Add  &lt;001&gt;</a:t>
            </a:r>
          </a:p>
          <a:p>
            <a:pPr>
              <a:lnSpc>
                <a:spcPct val="90000"/>
              </a:lnSpc>
              <a:spcBef>
                <a:spcPts val="700"/>
              </a:spcBef>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005	Store &lt;002&gt;</a:t>
            </a:r>
          </a:p>
          <a:p>
            <a:pPr>
              <a:lnSpc>
                <a:spcPct val="90000"/>
              </a:lnSpc>
              <a:spcBef>
                <a:spcPts val="700"/>
              </a:spcBef>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006	Halt			 	 </a:t>
            </a:r>
          </a:p>
        </p:txBody>
      </p:sp>
      <p:sp>
        <p:nvSpPr>
          <p:cNvPr id="79879" name="Text Box 6"/>
          <p:cNvSpPr txBox="1">
            <a:spLocks noChangeArrowheads="1"/>
          </p:cNvSpPr>
          <p:nvPr/>
        </p:nvSpPr>
        <p:spPr bwMode="auto">
          <a:xfrm>
            <a:off x="5638800" y="1752600"/>
            <a:ext cx="3059113" cy="3506788"/>
          </a:xfrm>
          <a:prstGeom prst="rect">
            <a:avLst/>
          </a:prstGeom>
          <a:noFill/>
          <a:ln w="9525">
            <a:noFill/>
            <a:round/>
            <a:headEnd/>
            <a:tailEnd/>
          </a:ln>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Memory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000	1245</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001	1755</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002	3000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003	Load &lt;000&gt;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004	Add  &lt;001&gt;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005	Store &lt;002&gt;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800">
                <a:solidFill>
                  <a:srgbClr val="000000"/>
                </a:solidFill>
              </a:rPr>
              <a:t>006	Halt</a:t>
            </a:r>
            <a:r>
              <a:rPr lang="en-US" sz="2800">
                <a:solidFill>
                  <a:srgbClr val="000000"/>
                </a:solidFill>
                <a:latin typeface="Times New Roman" pitchFamily="-105" charset="0"/>
              </a:rPr>
              <a:t>	</a:t>
            </a:r>
            <a:r>
              <a:rPr lang="en-US" sz="2400">
                <a:solidFill>
                  <a:srgbClr val="000000"/>
                </a:solidFill>
                <a:latin typeface="Times New Roman" pitchFamily="-105" charset="0"/>
              </a:rPr>
              <a:t>	</a:t>
            </a:r>
          </a:p>
        </p:txBody>
      </p:sp>
      <p:sp>
        <p:nvSpPr>
          <p:cNvPr id="79880" name="Line 7"/>
          <p:cNvSpPr>
            <a:spLocks noChangeShapeType="1"/>
          </p:cNvSpPr>
          <p:nvPr/>
        </p:nvSpPr>
        <p:spPr bwMode="auto">
          <a:xfrm>
            <a:off x="3429000" y="3733800"/>
            <a:ext cx="2133600" cy="1588"/>
          </a:xfrm>
          <a:prstGeom prst="line">
            <a:avLst/>
          </a:prstGeom>
          <a:noFill/>
          <a:ln w="9360">
            <a:solidFill>
              <a:srgbClr val="000000"/>
            </a:solidFill>
            <a:miter lim="800000"/>
            <a:headEnd/>
            <a:tailEnd type="triangle" w="med" len="med"/>
          </a:ln>
        </p:spPr>
        <p:txBody>
          <a:bodyPr/>
          <a:lstStyle/>
          <a:p>
            <a:endParaRPr lang="en-US"/>
          </a:p>
        </p:txBody>
      </p:sp>
      <p:sp>
        <p:nvSpPr>
          <p:cNvPr id="79881" name="Text Box 8"/>
          <p:cNvSpPr txBox="1">
            <a:spLocks noChangeArrowheads="1"/>
          </p:cNvSpPr>
          <p:nvPr/>
        </p:nvSpPr>
        <p:spPr bwMode="auto">
          <a:xfrm>
            <a:off x="3352800" y="3200400"/>
            <a:ext cx="2087563" cy="460375"/>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05" charset="0"/>
              </a:rPr>
              <a:t>After execution</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33</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83971"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83972"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D532089-B042-4736-A237-DC0D8B2CAABD}"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34</a:t>
            </a:fld>
            <a:endParaRPr lang="en-US" sz="1400">
              <a:solidFill>
                <a:srgbClr val="000000"/>
              </a:solidFill>
            </a:endParaRPr>
          </a:p>
        </p:txBody>
      </p:sp>
      <p:sp>
        <p:nvSpPr>
          <p:cNvPr id="83973" name="Text Box 4"/>
          <p:cNvSpPr txBox="1">
            <a:spLocks noChangeArrowheads="1"/>
          </p:cNvSpPr>
          <p:nvPr/>
        </p:nvSpPr>
        <p:spPr bwMode="auto">
          <a:xfrm>
            <a:off x="457200" y="190500"/>
            <a:ext cx="8229600" cy="1311275"/>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a:solidFill>
                  <a:srgbClr val="0000FF"/>
                </a:solidFill>
              </a:rPr>
              <a:t>Assembler: translate symbolic code to executable code (binary)</a:t>
            </a:r>
          </a:p>
        </p:txBody>
      </p:sp>
      <p:sp>
        <p:nvSpPr>
          <p:cNvPr id="83974" name="Text Box 5"/>
          <p:cNvSpPr txBox="1">
            <a:spLocks noChangeArrowheads="1"/>
          </p:cNvSpPr>
          <p:nvPr/>
        </p:nvSpPr>
        <p:spPr bwMode="auto">
          <a:xfrm>
            <a:off x="381000" y="1524000"/>
            <a:ext cx="8229600" cy="4525963"/>
          </a:xfrm>
          <a:prstGeom prst="rect">
            <a:avLst/>
          </a:prstGeom>
          <a:noFill/>
          <a:ln w="9525">
            <a:noFill/>
            <a:round/>
            <a:headEnd/>
            <a:tailEnd/>
          </a:ln>
        </p:spPr>
        <p:txBody>
          <a:bodyPr/>
          <a:lstStyle/>
          <a:p>
            <a:pPr>
              <a:spcBef>
                <a:spcPts val="9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solidFill>
                  <a:srgbClr val="000000"/>
                </a:solidFill>
              </a:rPr>
              <a:t> </a:t>
            </a:r>
          </a:p>
          <a:p>
            <a:pPr>
              <a:spcBef>
                <a:spcPts val="9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600">
              <a:solidFill>
                <a:srgbClr val="000000"/>
              </a:solidFill>
            </a:endParaRPr>
          </a:p>
        </p:txBody>
      </p:sp>
      <p:sp>
        <p:nvSpPr>
          <p:cNvPr id="83975" name="Text Box 6"/>
          <p:cNvSpPr txBox="1">
            <a:spLocks noChangeArrowheads="1"/>
          </p:cNvSpPr>
          <p:nvPr/>
        </p:nvSpPr>
        <p:spPr bwMode="auto">
          <a:xfrm>
            <a:off x="5089525" y="4613275"/>
            <a:ext cx="184150" cy="457200"/>
          </a:xfrm>
          <a:prstGeom prst="rect">
            <a:avLst/>
          </a:prstGeom>
          <a:noFill/>
          <a:ln w="9525">
            <a:noFill/>
            <a:round/>
            <a:headEnd/>
            <a:tailEnd/>
          </a:ln>
        </p:spPr>
        <p:txBody>
          <a:bodyPr wrap="none" anchor="ctr"/>
          <a:lstStyle/>
          <a:p>
            <a:endParaRPr lang="en-US"/>
          </a:p>
        </p:txBody>
      </p:sp>
      <p:sp>
        <p:nvSpPr>
          <p:cNvPr id="83976" name="Text Box 7"/>
          <p:cNvSpPr txBox="1">
            <a:spLocks noChangeArrowheads="1"/>
          </p:cNvSpPr>
          <p:nvPr/>
        </p:nvSpPr>
        <p:spPr bwMode="auto">
          <a:xfrm>
            <a:off x="763588" y="1676400"/>
            <a:ext cx="2676525" cy="1922463"/>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05" charset="0"/>
              </a:rPr>
              <a:t>Assembly Language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05" charset="0"/>
              </a:rPr>
              <a:t>003 </a:t>
            </a:r>
            <a:r>
              <a:rPr lang="en-US" sz="2400" b="1">
                <a:solidFill>
                  <a:srgbClr val="0000FF"/>
                </a:solidFill>
                <a:latin typeface="Times New Roman" pitchFamily="-105" charset="0"/>
              </a:rPr>
              <a:t>Load &lt;000&gt;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05" charset="0"/>
              </a:rPr>
              <a:t>004 Add  &lt;001&gt;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05" charset="0"/>
              </a:rPr>
              <a:t>005 Store &lt;002&gt;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05" charset="0"/>
              </a:rPr>
              <a:t>006 Halt</a:t>
            </a:r>
          </a:p>
        </p:txBody>
      </p:sp>
      <p:sp>
        <p:nvSpPr>
          <p:cNvPr id="83977" name="Text Box 8"/>
          <p:cNvSpPr txBox="1">
            <a:spLocks noChangeArrowheads="1"/>
          </p:cNvSpPr>
          <p:nvPr/>
        </p:nvSpPr>
        <p:spPr bwMode="auto">
          <a:xfrm>
            <a:off x="4191000" y="4419600"/>
            <a:ext cx="4191000" cy="1557338"/>
          </a:xfrm>
          <a:prstGeom prst="rect">
            <a:avLst/>
          </a:prstGeom>
          <a:noFill/>
          <a:ln w="9525">
            <a:noFill/>
            <a:round/>
            <a:headEnd/>
            <a:tailEnd/>
          </a:ln>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400">
                <a:solidFill>
                  <a:srgbClr val="000000"/>
                </a:solidFill>
                <a:latin typeface="Times New Roman" pitchFamily="-105" charset="0"/>
              </a:rPr>
              <a:t>003	</a:t>
            </a:r>
            <a:r>
              <a:rPr lang="en-US" sz="2400" b="1">
                <a:solidFill>
                  <a:srgbClr val="0000FF"/>
                </a:solidFill>
                <a:latin typeface="Times New Roman" pitchFamily="-105" charset="0"/>
              </a:rPr>
              <a:t>0001  0000 0000 0000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400">
                <a:solidFill>
                  <a:srgbClr val="000000"/>
                </a:solidFill>
                <a:latin typeface="Times New Roman" pitchFamily="-105" charset="0"/>
              </a:rPr>
              <a:t>004	0010  0000 0000 0001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400">
                <a:solidFill>
                  <a:srgbClr val="000000"/>
                </a:solidFill>
                <a:latin typeface="Times New Roman" pitchFamily="-105" charset="0"/>
              </a:rPr>
              <a:t>005	0011  0000000000010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400">
                <a:solidFill>
                  <a:srgbClr val="000000"/>
                </a:solidFill>
                <a:latin typeface="Times New Roman" pitchFamily="-105" charset="0"/>
              </a:rPr>
              <a:t>006	0111  0000000000000</a:t>
            </a:r>
          </a:p>
        </p:txBody>
      </p:sp>
      <p:sp>
        <p:nvSpPr>
          <p:cNvPr id="83978" name="Rectangle 9"/>
          <p:cNvSpPr>
            <a:spLocks noChangeArrowheads="1"/>
          </p:cNvSpPr>
          <p:nvPr/>
        </p:nvSpPr>
        <p:spPr bwMode="auto">
          <a:xfrm>
            <a:off x="5105400" y="4419600"/>
            <a:ext cx="3124200" cy="1524000"/>
          </a:xfrm>
          <a:prstGeom prst="rect">
            <a:avLst/>
          </a:prstGeom>
          <a:noFill/>
          <a:ln w="9360">
            <a:solidFill>
              <a:srgbClr val="000000"/>
            </a:solidFill>
            <a:miter lim="800000"/>
            <a:headEnd/>
            <a:tailEnd/>
          </a:ln>
        </p:spPr>
        <p:txBody>
          <a:bodyPr wrap="none" anchor="ctr"/>
          <a:lstStyle/>
          <a:p>
            <a:endParaRPr lang="en-US"/>
          </a:p>
        </p:txBody>
      </p:sp>
      <p:sp>
        <p:nvSpPr>
          <p:cNvPr id="83979" name="Text Box 10"/>
          <p:cNvSpPr txBox="1">
            <a:spLocks noChangeArrowheads="1"/>
          </p:cNvSpPr>
          <p:nvPr/>
        </p:nvSpPr>
        <p:spPr bwMode="auto">
          <a:xfrm>
            <a:off x="5105400" y="3962400"/>
            <a:ext cx="1292225" cy="460375"/>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05" charset="0"/>
              </a:rPr>
              <a:t>In binary</a:t>
            </a:r>
          </a:p>
        </p:txBody>
      </p:sp>
      <p:sp>
        <p:nvSpPr>
          <p:cNvPr id="83980" name="Text Box 11"/>
          <p:cNvSpPr txBox="1">
            <a:spLocks noChangeArrowheads="1"/>
          </p:cNvSpPr>
          <p:nvPr/>
        </p:nvSpPr>
        <p:spPr bwMode="auto">
          <a:xfrm>
            <a:off x="4572000" y="1752600"/>
            <a:ext cx="3841750" cy="2838450"/>
          </a:xfrm>
          <a:prstGeom prst="rect">
            <a:avLst/>
          </a:prstGeom>
          <a:noFill/>
          <a:ln w="9525">
            <a:noFill/>
            <a:round/>
            <a:headEnd/>
            <a:tailEnd/>
          </a:ln>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000" b="1">
                <a:solidFill>
                  <a:srgbClr val="000000"/>
                </a:solidFill>
                <a:latin typeface="Times New Roman" pitchFamily="-105" charset="0"/>
              </a:rPr>
              <a:t>01 </a:t>
            </a:r>
            <a:r>
              <a:rPr lang="en-US" sz="2000" b="1">
                <a:solidFill>
                  <a:srgbClr val="000000"/>
                </a:solidFill>
                <a:latin typeface="Wingdings" pitchFamily="-105" charset="2"/>
              </a:rPr>
              <a:t></a:t>
            </a:r>
            <a:r>
              <a:rPr lang="en-US" sz="2000" b="1">
                <a:solidFill>
                  <a:srgbClr val="000000"/>
                </a:solidFill>
                <a:latin typeface="Times New Roman" pitchFamily="-105" charset="0"/>
              </a:rPr>
              <a:t> LOAD 	 </a:t>
            </a:r>
            <a:r>
              <a:rPr lang="en-US" b="1">
                <a:solidFill>
                  <a:srgbClr val="000000"/>
                </a:solidFill>
              </a:rPr>
              <a:t>06 </a:t>
            </a:r>
            <a:r>
              <a:rPr lang="en-US" b="1">
                <a:solidFill>
                  <a:srgbClr val="000000"/>
                </a:solidFill>
                <a:latin typeface="Wingdings" pitchFamily="-105" charset="2"/>
              </a:rPr>
              <a:t></a:t>
            </a:r>
            <a:r>
              <a:rPr lang="en-US" b="1">
                <a:solidFill>
                  <a:srgbClr val="000000"/>
                </a:solidFill>
              </a:rPr>
              <a:t> OUT</a:t>
            </a:r>
            <a:r>
              <a:rPr lang="en-US" sz="2000" b="1">
                <a:solidFill>
                  <a:srgbClr val="000000"/>
                </a:solidFill>
                <a:latin typeface="Times New Roman" pitchFamily="-105"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000" b="1">
                <a:solidFill>
                  <a:srgbClr val="000000"/>
                </a:solidFill>
                <a:latin typeface="Times New Roman" pitchFamily="-105" charset="0"/>
              </a:rPr>
              <a:t>02 </a:t>
            </a:r>
            <a:r>
              <a:rPr lang="en-US" sz="2000" b="1">
                <a:solidFill>
                  <a:srgbClr val="000000"/>
                </a:solidFill>
                <a:latin typeface="Wingdings" pitchFamily="-105" charset="2"/>
              </a:rPr>
              <a:t></a:t>
            </a:r>
            <a:r>
              <a:rPr lang="en-US" sz="2000" b="1">
                <a:solidFill>
                  <a:srgbClr val="000000"/>
                </a:solidFill>
                <a:latin typeface="Times New Roman" pitchFamily="-105" charset="0"/>
              </a:rPr>
              <a:t> ADD	 </a:t>
            </a:r>
            <a:r>
              <a:rPr lang="en-US" b="1">
                <a:solidFill>
                  <a:srgbClr val="000000"/>
                </a:solidFill>
              </a:rPr>
              <a:t>07 </a:t>
            </a:r>
            <a:r>
              <a:rPr lang="en-US" b="1">
                <a:solidFill>
                  <a:srgbClr val="000000"/>
                </a:solidFill>
                <a:latin typeface="Wingdings" pitchFamily="-105" charset="2"/>
              </a:rPr>
              <a:t></a:t>
            </a:r>
            <a:r>
              <a:rPr lang="en-US" b="1">
                <a:solidFill>
                  <a:srgbClr val="000000"/>
                </a:solidFill>
              </a:rPr>
              <a:t> HALT</a:t>
            </a:r>
            <a:r>
              <a:rPr lang="en-US" sz="2000" b="1">
                <a:solidFill>
                  <a:srgbClr val="000000"/>
                </a:solidFill>
                <a:latin typeface="Times New Roman" pitchFamily="-105"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000" b="1">
                <a:solidFill>
                  <a:srgbClr val="000000"/>
                </a:solidFill>
                <a:latin typeface="Times New Roman" pitchFamily="-105" charset="0"/>
              </a:rPr>
              <a:t>03</a:t>
            </a:r>
            <a:r>
              <a:rPr lang="en-US" sz="2000">
                <a:solidFill>
                  <a:srgbClr val="000000"/>
                </a:solidFill>
                <a:latin typeface="Times New Roman" pitchFamily="-105" charset="0"/>
              </a:rPr>
              <a:t> </a:t>
            </a:r>
            <a:r>
              <a:rPr lang="en-US" sz="2000">
                <a:solidFill>
                  <a:srgbClr val="000000"/>
                </a:solidFill>
                <a:latin typeface="Wingdings" pitchFamily="-105" charset="2"/>
              </a:rPr>
              <a:t></a:t>
            </a:r>
            <a:r>
              <a:rPr lang="en-US" sz="2000">
                <a:solidFill>
                  <a:srgbClr val="000000"/>
                </a:solidFill>
                <a:latin typeface="Times New Roman" pitchFamily="-105" charset="0"/>
              </a:rPr>
              <a:t> </a:t>
            </a:r>
            <a:r>
              <a:rPr lang="en-US" sz="2000" b="1">
                <a:solidFill>
                  <a:srgbClr val="000000"/>
                </a:solidFill>
                <a:latin typeface="Times New Roman" pitchFamily="-105" charset="0"/>
              </a:rPr>
              <a:t>STORE	 </a:t>
            </a:r>
            <a:r>
              <a:rPr lang="en-US" b="1">
                <a:solidFill>
                  <a:srgbClr val="000000"/>
                </a:solidFill>
              </a:rPr>
              <a:t>08 </a:t>
            </a:r>
            <a:r>
              <a:rPr lang="en-US" b="1">
                <a:solidFill>
                  <a:srgbClr val="000000"/>
                </a:solidFill>
                <a:latin typeface="Wingdings" pitchFamily="-105" charset="2"/>
              </a:rPr>
              <a:t></a:t>
            </a:r>
            <a:r>
              <a:rPr lang="en-US" b="1">
                <a:solidFill>
                  <a:srgbClr val="000000"/>
                </a:solidFill>
              </a:rPr>
              <a:t> JMP</a:t>
            </a:r>
            <a:r>
              <a:rPr lang="en-US" sz="2000">
                <a:solidFill>
                  <a:srgbClr val="000000"/>
                </a:solidFill>
                <a:latin typeface="Times New Roman" pitchFamily="-105"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000" b="1">
                <a:solidFill>
                  <a:srgbClr val="000000"/>
                </a:solidFill>
                <a:latin typeface="Times New Roman" pitchFamily="-105" charset="0"/>
              </a:rPr>
              <a:t>04</a:t>
            </a:r>
            <a:r>
              <a:rPr lang="en-US" sz="2000">
                <a:solidFill>
                  <a:srgbClr val="000000"/>
                </a:solidFill>
                <a:latin typeface="Times New Roman" pitchFamily="-105" charset="0"/>
              </a:rPr>
              <a:t> </a:t>
            </a:r>
            <a:r>
              <a:rPr lang="en-US" sz="2000">
                <a:solidFill>
                  <a:srgbClr val="000000"/>
                </a:solidFill>
                <a:latin typeface="Wingdings" pitchFamily="-105" charset="2"/>
              </a:rPr>
              <a:t></a:t>
            </a:r>
            <a:r>
              <a:rPr lang="en-US" sz="2000">
                <a:solidFill>
                  <a:srgbClr val="000000"/>
                </a:solidFill>
                <a:latin typeface="Times New Roman" pitchFamily="-105" charset="0"/>
              </a:rPr>
              <a:t> </a:t>
            </a:r>
            <a:r>
              <a:rPr lang="en-US" sz="2000" b="1">
                <a:solidFill>
                  <a:srgbClr val="000000"/>
                </a:solidFill>
                <a:latin typeface="Times New Roman" pitchFamily="-105" charset="0"/>
              </a:rPr>
              <a:t>SUB	 </a:t>
            </a:r>
            <a:r>
              <a:rPr lang="en-US" b="1">
                <a:solidFill>
                  <a:srgbClr val="000000"/>
                </a:solidFill>
              </a:rPr>
              <a:t>09 </a:t>
            </a:r>
            <a:r>
              <a:rPr lang="en-US" b="1">
                <a:solidFill>
                  <a:srgbClr val="000000"/>
                </a:solidFill>
                <a:latin typeface="Wingdings" pitchFamily="-105" charset="2"/>
              </a:rPr>
              <a:t></a:t>
            </a:r>
            <a:r>
              <a:rPr lang="en-US" b="1">
                <a:solidFill>
                  <a:srgbClr val="000000"/>
                </a:solidFill>
              </a:rPr>
              <a:t> SKIPZ</a:t>
            </a:r>
            <a:r>
              <a:rPr lang="en-US" sz="2000" b="1">
                <a:solidFill>
                  <a:srgbClr val="000000"/>
                </a:solidFill>
                <a:latin typeface="Times New Roman" pitchFamily="-105"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000" b="1">
                <a:solidFill>
                  <a:srgbClr val="000000"/>
                </a:solidFill>
                <a:latin typeface="Times New Roman" pitchFamily="-105" charset="0"/>
              </a:rPr>
              <a:t>05 </a:t>
            </a:r>
            <a:r>
              <a:rPr lang="en-US" sz="2000" b="1">
                <a:solidFill>
                  <a:srgbClr val="000000"/>
                </a:solidFill>
                <a:latin typeface="Wingdings" pitchFamily="-105" charset="2"/>
              </a:rPr>
              <a:t></a:t>
            </a:r>
            <a:r>
              <a:rPr lang="en-US" sz="2000" b="1">
                <a:solidFill>
                  <a:srgbClr val="000000"/>
                </a:solidFill>
                <a:latin typeface="Times New Roman" pitchFamily="-105" charset="0"/>
              </a:rPr>
              <a:t> IN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2000" b="1">
                <a:solidFill>
                  <a:srgbClr val="000000"/>
                </a:solidFill>
                <a:latin typeface="Times New Roman" pitchFamily="-105"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sz="2000" b="1">
              <a:solidFill>
                <a:srgbClr val="000000"/>
              </a:solidFill>
              <a:latin typeface="Times New Roman" pitchFamily="-105"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sz="2000" b="1">
              <a:solidFill>
                <a:srgbClr val="000000"/>
              </a:solidFill>
              <a:latin typeface="Times New Roman" pitchFamily="-105"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sz="2000" b="1">
              <a:solidFill>
                <a:srgbClr val="000000"/>
              </a:solidFill>
              <a:latin typeface="Times New Roman" pitchFamily="-105" charset="0"/>
            </a:endParaRPr>
          </a:p>
        </p:txBody>
      </p:sp>
      <p:sp>
        <p:nvSpPr>
          <p:cNvPr id="83981" name="Rectangle 12"/>
          <p:cNvSpPr>
            <a:spLocks noChangeArrowheads="1"/>
          </p:cNvSpPr>
          <p:nvPr/>
        </p:nvSpPr>
        <p:spPr bwMode="auto">
          <a:xfrm>
            <a:off x="762000" y="1676400"/>
            <a:ext cx="2590800" cy="1905000"/>
          </a:xfrm>
          <a:prstGeom prst="rect">
            <a:avLst/>
          </a:prstGeom>
          <a:noFill/>
          <a:ln w="9360">
            <a:solidFill>
              <a:srgbClr val="000000"/>
            </a:solidFill>
            <a:miter lim="800000"/>
            <a:headEnd/>
            <a:tailEnd/>
          </a:ln>
        </p:spPr>
        <p:txBody>
          <a:bodyPr wrap="none" anchor="ctr"/>
          <a:lstStyle/>
          <a:p>
            <a:endParaRPr lang="en-US"/>
          </a:p>
        </p:txBody>
      </p:sp>
      <p:sp>
        <p:nvSpPr>
          <p:cNvPr id="83982" name="Oval 13"/>
          <p:cNvSpPr>
            <a:spLocks noChangeArrowheads="1"/>
          </p:cNvSpPr>
          <p:nvPr/>
        </p:nvSpPr>
        <p:spPr bwMode="auto">
          <a:xfrm>
            <a:off x="914400" y="4267200"/>
            <a:ext cx="2209800" cy="1752600"/>
          </a:xfrm>
          <a:prstGeom prst="ellipse">
            <a:avLst/>
          </a:prstGeom>
          <a:noFill/>
          <a:ln w="9360">
            <a:solidFill>
              <a:srgbClr val="000000"/>
            </a:solidFill>
            <a:miter lim="800000"/>
            <a:headEnd/>
            <a:tailEnd/>
          </a:ln>
        </p:spPr>
        <p:txBody>
          <a:bodyPr wrap="none" anchor="ctr"/>
          <a:lstStyle/>
          <a:p>
            <a:endParaRPr lang="en-US"/>
          </a:p>
        </p:txBody>
      </p:sp>
      <p:sp>
        <p:nvSpPr>
          <p:cNvPr id="83983" name="Text Box 14"/>
          <p:cNvSpPr txBox="1">
            <a:spLocks noChangeArrowheads="1"/>
          </p:cNvSpPr>
          <p:nvPr/>
        </p:nvSpPr>
        <p:spPr bwMode="auto">
          <a:xfrm>
            <a:off x="1374775" y="4953000"/>
            <a:ext cx="1258888"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Assembler</a:t>
            </a:r>
          </a:p>
        </p:txBody>
      </p:sp>
      <p:sp>
        <p:nvSpPr>
          <p:cNvPr id="83984" name="Line 15"/>
          <p:cNvSpPr>
            <a:spLocks noChangeShapeType="1"/>
          </p:cNvSpPr>
          <p:nvPr/>
        </p:nvSpPr>
        <p:spPr bwMode="auto">
          <a:xfrm>
            <a:off x="1981200" y="3581400"/>
            <a:ext cx="1588" cy="685800"/>
          </a:xfrm>
          <a:prstGeom prst="line">
            <a:avLst/>
          </a:prstGeom>
          <a:noFill/>
          <a:ln w="9360">
            <a:solidFill>
              <a:srgbClr val="000000"/>
            </a:solidFill>
            <a:miter lim="800000"/>
            <a:headEnd/>
            <a:tailEnd type="triangle" w="med" len="med"/>
          </a:ln>
        </p:spPr>
        <p:txBody>
          <a:bodyPr/>
          <a:lstStyle/>
          <a:p>
            <a:endParaRPr lang="en-US"/>
          </a:p>
        </p:txBody>
      </p:sp>
      <p:sp>
        <p:nvSpPr>
          <p:cNvPr id="83985" name="Line 16"/>
          <p:cNvSpPr>
            <a:spLocks noChangeShapeType="1"/>
          </p:cNvSpPr>
          <p:nvPr/>
        </p:nvSpPr>
        <p:spPr bwMode="auto">
          <a:xfrm>
            <a:off x="3124200" y="5181600"/>
            <a:ext cx="990600" cy="1588"/>
          </a:xfrm>
          <a:prstGeom prst="line">
            <a:avLst/>
          </a:prstGeom>
          <a:noFill/>
          <a:ln w="9360">
            <a:solidFill>
              <a:srgbClr val="000000"/>
            </a:solidFill>
            <a:miter lim="800000"/>
            <a:headEnd/>
            <a:tailEnd type="triangle" w="med" len="med"/>
          </a:ln>
        </p:spPr>
        <p:txBody>
          <a:bodyPr/>
          <a:lstStyle/>
          <a:p>
            <a:endParaRPr lang="en-US"/>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34</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86019"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86020"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DA9FBFF-F86D-4100-9C13-13213016CEFE}"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35</a:t>
            </a:fld>
            <a:endParaRPr lang="en-US" sz="1400">
              <a:solidFill>
                <a:srgbClr val="000000"/>
              </a:solidFill>
            </a:endParaRPr>
          </a:p>
        </p:txBody>
      </p:sp>
      <p:sp>
        <p:nvSpPr>
          <p:cNvPr id="86021"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0000FF"/>
                </a:solidFill>
              </a:rPr>
              <a:t>Assembler Directives</a:t>
            </a:r>
          </a:p>
        </p:txBody>
      </p:sp>
      <p:sp>
        <p:nvSpPr>
          <p:cNvPr id="86022" name="Text Box 5"/>
          <p:cNvSpPr txBox="1">
            <a:spLocks noChangeArrowheads="1"/>
          </p:cNvSpPr>
          <p:nvPr/>
        </p:nvSpPr>
        <p:spPr bwMode="auto">
          <a:xfrm>
            <a:off x="228600" y="1442352"/>
            <a:ext cx="7958138" cy="4306888"/>
          </a:xfrm>
          <a:prstGeom prst="rect">
            <a:avLst/>
          </a:prstGeom>
          <a:noFill/>
          <a:ln w="9525">
            <a:noFill/>
            <a:round/>
            <a:headEnd/>
            <a:tailEnd/>
          </a:ln>
        </p:spPr>
        <p:txBody>
          <a:bodyPr/>
          <a:lstStyle/>
          <a:p>
            <a:pPr>
              <a:lnSpc>
                <a:spcPct val="80000"/>
              </a:lnSpc>
              <a:spcBef>
                <a:spcPts val="500"/>
              </a:spcBef>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000000"/>
                </a:solidFill>
              </a:rPr>
              <a:t>The next step to improve our assembly language is the incorporation of </a:t>
            </a:r>
            <a:r>
              <a:rPr lang="en-US" sz="2400" b="1" dirty="0">
                <a:solidFill>
                  <a:srgbClr val="FF0000"/>
                </a:solidFill>
              </a:rPr>
              <a:t>pseudo-ops</a:t>
            </a:r>
            <a:r>
              <a:rPr lang="en-US" sz="2400" dirty="0">
                <a:solidFill>
                  <a:srgbClr val="000000"/>
                </a:solidFill>
              </a:rPr>
              <a:t> (</a:t>
            </a:r>
            <a:r>
              <a:rPr lang="en-US" sz="2400" b="1" dirty="0">
                <a:solidFill>
                  <a:srgbClr val="FF0000"/>
                </a:solidFill>
              </a:rPr>
              <a:t>assembler directives</a:t>
            </a:r>
            <a:r>
              <a:rPr lang="en-US" sz="2400" dirty="0">
                <a:solidFill>
                  <a:srgbClr val="000000"/>
                </a:solidFill>
              </a:rPr>
              <a:t>)</a:t>
            </a:r>
            <a:r>
              <a:rPr lang="en-US" sz="2400" i="1" dirty="0">
                <a:solidFill>
                  <a:srgbClr val="000000"/>
                </a:solidFill>
              </a:rPr>
              <a:t> </a:t>
            </a:r>
            <a:r>
              <a:rPr lang="en-US" sz="2400" dirty="0">
                <a:solidFill>
                  <a:srgbClr val="000000"/>
                </a:solidFill>
              </a:rPr>
              <a:t>to invoke</a:t>
            </a:r>
            <a:r>
              <a:rPr lang="en-US" sz="2400" i="1" dirty="0">
                <a:solidFill>
                  <a:srgbClr val="000000"/>
                </a:solidFill>
              </a:rPr>
              <a:t> a </a:t>
            </a:r>
            <a:r>
              <a:rPr lang="en-US" sz="2400" dirty="0">
                <a:solidFill>
                  <a:srgbClr val="000000"/>
                </a:solidFill>
              </a:rPr>
              <a:t>special service from the assembler (pseudo-operations do not generate code)</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000" dirty="0">
              <a:solidFill>
                <a:srgbClr val="000000"/>
              </a:solidFill>
            </a:endParaRP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	</a:t>
            </a:r>
            <a:r>
              <a:rPr lang="en-US" sz="2000" dirty="0">
                <a:solidFill>
                  <a:srgbClr val="0000FF"/>
                </a:solidFill>
              </a:rPr>
              <a:t>.</a:t>
            </a:r>
            <a:r>
              <a:rPr lang="en-US" sz="2000" dirty="0" smtClean="0">
                <a:solidFill>
                  <a:srgbClr val="0000FF"/>
                </a:solidFill>
              </a:rPr>
              <a:t>begin</a:t>
            </a:r>
            <a:r>
              <a:rPr lang="en-US" sz="2000" dirty="0">
                <a:solidFill>
                  <a:srgbClr val="000000"/>
                </a:solidFill>
              </a:rPr>
              <a:t>	</a:t>
            </a:r>
            <a:r>
              <a:rPr lang="en-US" sz="2000" dirty="0" smtClean="0">
                <a:solidFill>
                  <a:srgbClr val="0000FF"/>
                </a:solidFill>
                <a:latin typeface="Wingdings" pitchFamily="-105" charset="2"/>
              </a:rPr>
              <a:t></a:t>
            </a:r>
            <a:r>
              <a:rPr lang="en-US" sz="2000" dirty="0">
                <a:solidFill>
                  <a:srgbClr val="000000"/>
                </a:solidFill>
              </a:rPr>
              <a:t>	</a:t>
            </a:r>
            <a:r>
              <a:rPr lang="en-US" sz="2000" dirty="0" smtClean="0">
                <a:solidFill>
                  <a:srgbClr val="000000"/>
                </a:solidFill>
              </a:rPr>
              <a:t>tells </a:t>
            </a:r>
            <a:r>
              <a:rPr lang="en-US" sz="2000" dirty="0">
                <a:solidFill>
                  <a:srgbClr val="000000"/>
                </a:solidFill>
              </a:rPr>
              <a:t>the assembler where the program starts</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000" dirty="0">
              <a:solidFill>
                <a:srgbClr val="000000"/>
              </a:solidFill>
            </a:endParaRP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	</a:t>
            </a:r>
            <a:r>
              <a:rPr lang="en-US" sz="2000" dirty="0">
                <a:solidFill>
                  <a:srgbClr val="0000FF"/>
                </a:solidFill>
              </a:rPr>
              <a:t>.</a:t>
            </a:r>
            <a:r>
              <a:rPr lang="en-US" sz="2000" dirty="0" smtClean="0">
                <a:solidFill>
                  <a:srgbClr val="0000FF"/>
                </a:solidFill>
              </a:rPr>
              <a:t>data	</a:t>
            </a:r>
            <a:r>
              <a:rPr lang="en-US" sz="2000" dirty="0" smtClean="0">
                <a:solidFill>
                  <a:srgbClr val="0000FF"/>
                </a:solidFill>
                <a:latin typeface="Wingdings" pitchFamily="-105" charset="2"/>
              </a:rPr>
              <a:t></a:t>
            </a:r>
            <a:r>
              <a:rPr lang="en-US" sz="2000" dirty="0">
                <a:solidFill>
                  <a:srgbClr val="000000"/>
                </a:solidFill>
              </a:rPr>
              <a:t>	</a:t>
            </a:r>
            <a:r>
              <a:rPr lang="en-US" sz="2000" dirty="0" smtClean="0">
                <a:solidFill>
                  <a:srgbClr val="000000"/>
                </a:solidFill>
              </a:rPr>
              <a:t>tells the assembler </a:t>
            </a:r>
            <a:r>
              <a:rPr lang="en-US" sz="2000" dirty="0" smtClean="0">
                <a:solidFill>
                  <a:srgbClr val="000000"/>
                </a:solidFill>
              </a:rPr>
              <a:t>to reserve </a:t>
            </a:r>
            <a:r>
              <a:rPr lang="en-US" sz="2000" dirty="0">
                <a:solidFill>
                  <a:srgbClr val="000000"/>
                </a:solidFill>
              </a:rPr>
              <a:t>a memory location.</a:t>
            </a: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000" dirty="0">
              <a:solidFill>
                <a:srgbClr val="000000"/>
              </a:solidFill>
            </a:endParaRPr>
          </a:p>
          <a:p>
            <a:pPr marL="336550" indent="-336550">
              <a:lnSpc>
                <a:spcPct val="80000"/>
              </a:lnSpc>
              <a:spcBef>
                <a:spcPts val="5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FF"/>
                </a:solidFill>
              </a:rPr>
              <a:t>	.</a:t>
            </a:r>
            <a:r>
              <a:rPr lang="en-US" sz="2000" dirty="0" smtClean="0">
                <a:solidFill>
                  <a:srgbClr val="0000FF"/>
                </a:solidFill>
              </a:rPr>
              <a:t>end	</a:t>
            </a:r>
            <a:r>
              <a:rPr lang="en-US" sz="2000" dirty="0" smtClean="0">
                <a:solidFill>
                  <a:srgbClr val="0000FF"/>
                </a:solidFill>
                <a:latin typeface="Wingdings" pitchFamily="-105" charset="2"/>
              </a:rPr>
              <a:t></a:t>
            </a:r>
            <a:r>
              <a:rPr lang="en-US" sz="2000" dirty="0">
                <a:solidFill>
                  <a:srgbClr val="0000FF"/>
                </a:solidFill>
              </a:rPr>
              <a:t>	</a:t>
            </a:r>
            <a:r>
              <a:rPr lang="en-US" sz="2000" dirty="0" smtClean="0">
                <a:solidFill>
                  <a:srgbClr val="000000"/>
                </a:solidFill>
              </a:rPr>
              <a:t>tells </a:t>
            </a:r>
            <a:r>
              <a:rPr lang="en-US" sz="2000" dirty="0">
                <a:solidFill>
                  <a:srgbClr val="000000"/>
                </a:solidFill>
              </a:rPr>
              <a:t>the assembler where the program ends.</a:t>
            </a:r>
          </a:p>
          <a:p>
            <a:pPr marL="336550" indent="-336550">
              <a:lnSpc>
                <a:spcPct val="8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			 </a:t>
            </a:r>
          </a:p>
          <a:p>
            <a:pPr marL="336550" indent="-336550">
              <a:lnSpc>
                <a:spcPct val="8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dirty="0" smtClean="0">
                <a:solidFill>
                  <a:srgbClr val="FF0000"/>
                </a:solidFill>
              </a:rPr>
              <a:t>Labels</a:t>
            </a:r>
            <a:r>
              <a:rPr lang="en-US" sz="2400" dirty="0" smtClean="0">
                <a:solidFill>
                  <a:srgbClr val="000000"/>
                </a:solidFill>
              </a:rPr>
              <a:t> </a:t>
            </a:r>
            <a:r>
              <a:rPr lang="en-US" sz="2400" dirty="0">
                <a:solidFill>
                  <a:srgbClr val="000000"/>
                </a:solidFill>
              </a:rPr>
              <a:t>are symbolic names used to identify </a:t>
            </a:r>
            <a:r>
              <a:rPr lang="en-US" sz="2400" dirty="0" smtClean="0">
                <a:solidFill>
                  <a:srgbClr val="000000"/>
                </a:solidFill>
              </a:rPr>
              <a:t>memory</a:t>
            </a:r>
          </a:p>
          <a:p>
            <a:pPr marL="336550" indent="-336550">
              <a:lnSpc>
                <a:spcPct val="8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smtClean="0">
                <a:solidFill>
                  <a:srgbClr val="000000"/>
                </a:solidFill>
              </a:rPr>
              <a:t>locations</a:t>
            </a:r>
            <a:r>
              <a:rPr lang="en-US" sz="2400" dirty="0">
                <a:solidFill>
                  <a:srgbClr val="000000"/>
                </a:solidFill>
              </a:rPr>
              <a:t>.</a:t>
            </a:r>
          </a:p>
          <a:p>
            <a:pPr marL="336550" indent="-336550">
              <a:lnSpc>
                <a:spcPct val="80000"/>
              </a:lnSpc>
              <a:spcBef>
                <a:spcPts val="6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400" dirty="0">
              <a:solidFill>
                <a:srgbClr val="000000"/>
              </a:solidFill>
            </a:endParaRP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35</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88067"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88068"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2DE4019-22A5-4DDD-9324-8DED83F2E79C}"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36</a:t>
            </a:fld>
            <a:endParaRPr lang="en-US" sz="1400">
              <a:solidFill>
                <a:srgbClr val="000000"/>
              </a:solidFill>
            </a:endParaRPr>
          </a:p>
        </p:txBody>
      </p:sp>
      <p:sp>
        <p:nvSpPr>
          <p:cNvPr id="88069"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0000FF"/>
                </a:solidFill>
              </a:rPr>
              <a:t>Assembler Directives</a:t>
            </a:r>
          </a:p>
        </p:txBody>
      </p:sp>
      <p:sp>
        <p:nvSpPr>
          <p:cNvPr id="88070" name="Text Box 5"/>
          <p:cNvSpPr txBox="1">
            <a:spLocks noChangeArrowheads="1"/>
          </p:cNvSpPr>
          <p:nvPr/>
        </p:nvSpPr>
        <p:spPr bwMode="auto">
          <a:xfrm>
            <a:off x="762000" y="1447800"/>
            <a:ext cx="7958138" cy="4208463"/>
          </a:xfrm>
          <a:prstGeom prst="rect">
            <a:avLst/>
          </a:prstGeom>
          <a:noFill/>
          <a:ln w="9525">
            <a:noFill/>
            <a:round/>
            <a:headEnd/>
            <a:tailEnd/>
          </a:ln>
        </p:spPr>
        <p:txBody>
          <a:bodyPr/>
          <a:lstStyle/>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This is an example of the usage of </a:t>
            </a:r>
            <a:r>
              <a:rPr lang="en-US" sz="2400" b="1" dirty="0">
                <a:solidFill>
                  <a:srgbClr val="FF0000"/>
                </a:solidFill>
              </a:rPr>
              <a:t>assembler directives</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b="1" dirty="0">
              <a:solidFill>
                <a:srgbClr val="000000"/>
              </a:solidFill>
            </a:endParaRP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0000"/>
                </a:solidFill>
              </a:rPr>
              <a:t>	</a:t>
            </a:r>
            <a:r>
              <a:rPr lang="en-US" sz="2400" b="1" dirty="0">
                <a:solidFill>
                  <a:srgbClr val="0000FF"/>
                </a:solidFill>
              </a:rPr>
              <a:t>.begin</a:t>
            </a:r>
            <a:r>
              <a:rPr lang="en-US" sz="2400" b="1" dirty="0">
                <a:solidFill>
                  <a:srgbClr val="000000"/>
                </a:solidFill>
              </a:rPr>
              <a:t>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0000"/>
                </a:solidFill>
              </a:rPr>
              <a:t>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0000"/>
                </a:solidFill>
              </a:rPr>
              <a:t>		</a:t>
            </a:r>
            <a:r>
              <a:rPr lang="en-US" sz="2400" b="1" dirty="0" smtClean="0">
                <a:solidFill>
                  <a:srgbClr val="FF0000"/>
                </a:solidFill>
              </a:rPr>
              <a:t>Assembly </a:t>
            </a:r>
            <a:r>
              <a:rPr lang="en-US" sz="2400" b="1" dirty="0">
                <a:solidFill>
                  <a:srgbClr val="FF0000"/>
                </a:solidFill>
              </a:rPr>
              <a:t>language </a:t>
            </a:r>
            <a:r>
              <a:rPr lang="en-US" sz="2400" b="1" dirty="0" smtClean="0">
                <a:solidFill>
                  <a:srgbClr val="FF0000"/>
                </a:solidFill>
              </a:rPr>
              <a:t>instructions</a:t>
            </a:r>
            <a:endParaRPr lang="en-US" sz="2400" b="1" dirty="0">
              <a:solidFill>
                <a:srgbClr val="FF0000"/>
              </a:solidFill>
            </a:endParaRP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b="1" i="1" dirty="0">
              <a:solidFill>
                <a:srgbClr val="000000"/>
              </a:solidFill>
            </a:endParaRP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0000"/>
                </a:solidFill>
              </a:rPr>
              <a:t>	</a:t>
            </a:r>
            <a:r>
              <a:rPr lang="en-US" sz="2400" b="1" dirty="0" smtClean="0">
                <a:solidFill>
                  <a:srgbClr val="000000"/>
                </a:solidFill>
              </a:rPr>
              <a:t>halt	</a:t>
            </a:r>
            <a:r>
              <a:rPr lang="en-US" sz="2400" dirty="0" smtClean="0">
                <a:solidFill>
                  <a:srgbClr val="000000"/>
                </a:solidFill>
              </a:rPr>
              <a:t>return </a:t>
            </a:r>
            <a:r>
              <a:rPr lang="en-US" sz="2400" dirty="0">
                <a:solidFill>
                  <a:srgbClr val="000000"/>
                </a:solidFill>
              </a:rPr>
              <a:t>to </a:t>
            </a:r>
            <a:r>
              <a:rPr lang="en-US" sz="2400" dirty="0" smtClean="0">
                <a:solidFill>
                  <a:srgbClr val="000000"/>
                </a:solidFill>
              </a:rPr>
              <a:t>OS</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endParaRP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0000"/>
                </a:solidFill>
              </a:rPr>
              <a:t>	</a:t>
            </a:r>
            <a:r>
              <a:rPr lang="en-US" sz="2400" b="1" dirty="0">
                <a:solidFill>
                  <a:srgbClr val="0000FF"/>
                </a:solidFill>
              </a:rPr>
              <a:t>.</a:t>
            </a:r>
            <a:r>
              <a:rPr lang="en-US" sz="2400" b="1" dirty="0" smtClean="0">
                <a:solidFill>
                  <a:srgbClr val="0000FF"/>
                </a:solidFill>
              </a:rPr>
              <a:t>data</a:t>
            </a:r>
            <a:r>
              <a:rPr lang="en-US" sz="2400" b="1" dirty="0">
                <a:solidFill>
                  <a:srgbClr val="000000"/>
                </a:solidFill>
              </a:rPr>
              <a:t>	</a:t>
            </a:r>
            <a:r>
              <a:rPr lang="en-US" sz="2400" dirty="0" smtClean="0">
                <a:solidFill>
                  <a:srgbClr val="000000"/>
                </a:solidFill>
              </a:rPr>
              <a:t>tells to </a:t>
            </a:r>
            <a:r>
              <a:rPr lang="en-US" sz="2400" dirty="0">
                <a:solidFill>
                  <a:srgbClr val="000000"/>
                </a:solidFill>
              </a:rPr>
              <a:t>reserve a memory </a:t>
            </a:r>
            <a:r>
              <a:rPr lang="en-US" sz="2400" dirty="0" smtClean="0">
                <a:solidFill>
                  <a:srgbClr val="000000"/>
                </a:solidFill>
              </a:rPr>
              <a:t>location</a:t>
            </a:r>
            <a:endParaRPr lang="en-US" sz="2400" dirty="0">
              <a:solidFill>
                <a:srgbClr val="000000"/>
              </a:solidFill>
            </a:endParaRP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i="1" dirty="0">
              <a:solidFill>
                <a:srgbClr val="000000"/>
              </a:solidFill>
            </a:endParaRP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0000"/>
                </a:solidFill>
              </a:rPr>
              <a:t>	</a:t>
            </a:r>
            <a:r>
              <a:rPr lang="en-US" sz="2400" b="1" dirty="0">
                <a:solidFill>
                  <a:srgbClr val="0000FF"/>
                </a:solidFill>
              </a:rPr>
              <a:t>.end </a:t>
            </a:r>
            <a:r>
              <a:rPr lang="en-US" sz="2400" b="1" dirty="0">
                <a:solidFill>
                  <a:srgbClr val="000000"/>
                </a:solidFill>
              </a:rPr>
              <a:t> </a:t>
            </a:r>
            <a:r>
              <a:rPr lang="en-US" sz="2400" b="1" dirty="0" smtClean="0">
                <a:solidFill>
                  <a:srgbClr val="000000"/>
                </a:solidFill>
              </a:rPr>
              <a:t>	</a:t>
            </a:r>
            <a:r>
              <a:rPr lang="en-US" sz="2400" dirty="0" smtClean="0">
                <a:solidFill>
                  <a:srgbClr val="000000"/>
                </a:solidFill>
              </a:rPr>
              <a:t>tells the assembler where the program ends</a:t>
            </a:r>
            <a:endParaRPr lang="en-US" sz="2400" dirty="0">
              <a:solidFill>
                <a:srgbClr val="000000"/>
              </a:solidFill>
            </a:endParaRPr>
          </a:p>
          <a:p>
            <a:pPr>
              <a:lnSpc>
                <a:spcPct val="8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rPr>
              <a:t>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u="sng" dirty="0">
              <a:solidFill>
                <a:srgbClr val="000000"/>
              </a:solidFill>
            </a:endParaRP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36</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90115"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90116"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DEB0FBB-F33C-4165-BADA-0B0D36318622}"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37</a:t>
            </a:fld>
            <a:endParaRPr lang="en-US" sz="1400">
              <a:solidFill>
                <a:srgbClr val="000000"/>
              </a:solidFill>
            </a:endParaRPr>
          </a:p>
        </p:txBody>
      </p:sp>
      <p:sp>
        <p:nvSpPr>
          <p:cNvPr id="90117" name="Text Box 4"/>
          <p:cNvSpPr txBox="1">
            <a:spLocks noChangeArrowheads="1"/>
          </p:cNvSpPr>
          <p:nvPr/>
        </p:nvSpPr>
        <p:spPr bwMode="auto">
          <a:xfrm>
            <a:off x="457200" y="190500"/>
            <a:ext cx="8229600" cy="1311275"/>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0000FF"/>
                </a:solidFill>
              </a:rPr>
              <a:t>Assembly  </a:t>
            </a:r>
            <a:r>
              <a:rPr lang="en-US" sz="4000" b="1" dirty="0" smtClean="0">
                <a:solidFill>
                  <a:srgbClr val="0000FF"/>
                </a:solidFill>
              </a:rPr>
              <a:t>Language </a:t>
            </a:r>
            <a:r>
              <a:rPr lang="en-US" sz="4000" b="1" dirty="0">
                <a:solidFill>
                  <a:srgbClr val="0000FF"/>
                </a:solidFill>
              </a:rPr>
              <a:t/>
            </a:r>
            <a:br>
              <a:rPr lang="en-US" sz="4000" b="1" dirty="0">
                <a:solidFill>
                  <a:srgbClr val="0000FF"/>
                </a:solidFill>
              </a:rPr>
            </a:br>
            <a:r>
              <a:rPr lang="en-US" sz="4000" b="1" dirty="0">
                <a:solidFill>
                  <a:srgbClr val="0000FF"/>
                </a:solidFill>
              </a:rPr>
              <a:t>Programming </a:t>
            </a:r>
            <a:r>
              <a:rPr lang="en-US" sz="4000" b="1" dirty="0" smtClean="0">
                <a:solidFill>
                  <a:srgbClr val="0000FF"/>
                </a:solidFill>
              </a:rPr>
              <a:t>Examples</a:t>
            </a:r>
            <a:endParaRPr lang="en-US" sz="4000" b="1" dirty="0">
              <a:solidFill>
                <a:srgbClr val="0000FF"/>
              </a:solidFill>
            </a:endParaRPr>
          </a:p>
        </p:txBody>
      </p:sp>
      <p:sp>
        <p:nvSpPr>
          <p:cNvPr id="90118" name="Text Box 5"/>
          <p:cNvSpPr txBox="1">
            <a:spLocks noChangeArrowheads="1"/>
          </p:cNvSpPr>
          <p:nvPr/>
        </p:nvSpPr>
        <p:spPr bwMode="auto">
          <a:xfrm>
            <a:off x="1600200" y="1600200"/>
            <a:ext cx="5105400" cy="4945063"/>
          </a:xfrm>
          <a:prstGeom prst="rect">
            <a:avLst/>
          </a:prstGeom>
          <a:noFill/>
          <a:ln w="9525">
            <a:noFill/>
            <a:round/>
            <a:headEnd/>
            <a:tailEnd/>
          </a:ln>
        </p:spPr>
        <p:txBody>
          <a:bodyPr/>
          <a:lstStyle/>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dirty="0">
                <a:solidFill>
                  <a:srgbClr val="000000"/>
                </a:solidFill>
              </a:rPr>
              <a:t>	</a:t>
            </a:r>
            <a:r>
              <a:rPr lang="en-US" sz="1600" b="1" u="sng" dirty="0">
                <a:solidFill>
                  <a:srgbClr val="000000"/>
                </a:solidFill>
              </a:rPr>
              <a:t>Label</a:t>
            </a:r>
            <a:r>
              <a:rPr lang="en-US" sz="1600" b="1" dirty="0">
                <a:solidFill>
                  <a:srgbClr val="000000"/>
                </a:solidFill>
              </a:rPr>
              <a:t>		</a:t>
            </a:r>
            <a:r>
              <a:rPr lang="en-US" sz="1600" b="1" u="sng" dirty="0">
                <a:solidFill>
                  <a:srgbClr val="000000"/>
                </a:solidFill>
              </a:rPr>
              <a:t>opcode</a:t>
            </a:r>
            <a:r>
              <a:rPr lang="en-US" sz="1600" b="1" dirty="0">
                <a:solidFill>
                  <a:srgbClr val="000000"/>
                </a:solidFill>
              </a:rPr>
              <a:t>   </a:t>
            </a:r>
            <a:r>
              <a:rPr lang="en-US" sz="1600" b="1" u="sng" dirty="0">
                <a:solidFill>
                  <a:srgbClr val="000000"/>
                </a:solidFill>
              </a:rPr>
              <a:t>address</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start		.begin</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in 	    x005</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store 	    a</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in 	    x005</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store 	    b</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load	    a</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sub	    TWO</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add	    b</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out	    x009</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halt</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a		.data	    0		</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b		.data	    0</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TWO	</a:t>
            </a:r>
            <a:r>
              <a:rPr lang="en-US" sz="1600" b="1" dirty="0" smtClean="0">
                <a:solidFill>
                  <a:srgbClr val="000000"/>
                </a:solidFill>
              </a:rPr>
              <a:t>.data</a:t>
            </a:r>
            <a:r>
              <a:rPr lang="en-US" sz="1600" b="1" dirty="0">
                <a:solidFill>
                  <a:srgbClr val="000000"/>
                </a:solidFill>
              </a:rPr>
              <a:t>	 </a:t>
            </a:r>
            <a:r>
              <a:rPr lang="en-US" sz="1600" b="1" dirty="0" smtClean="0">
                <a:solidFill>
                  <a:srgbClr val="000000"/>
                </a:solidFill>
              </a:rPr>
              <a:t>   2</a:t>
            </a:r>
            <a:endParaRPr lang="en-US" sz="1600" b="1" dirty="0">
              <a:solidFill>
                <a:srgbClr val="000000"/>
              </a:solidFill>
            </a:endParaRP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b="1" dirty="0">
                <a:solidFill>
                  <a:srgbClr val="000000"/>
                </a:solidFill>
              </a:rPr>
              <a:t>			.end	    start</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endParaRPr lang="en-US" sz="1600" b="1" dirty="0">
              <a:solidFill>
                <a:srgbClr val="000000"/>
              </a:solidFill>
            </a:endParaRP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600" dirty="0">
                <a:solidFill>
                  <a:srgbClr val="000000"/>
                </a:solidFill>
              </a:rPr>
              <a:t>			</a:t>
            </a:r>
          </a:p>
          <a:p>
            <a:pPr>
              <a:lnSpc>
                <a:spcPct val="80000"/>
              </a:lnSpc>
              <a:spcBef>
                <a:spcPts val="6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endParaRPr lang="en-US" sz="2400" dirty="0">
              <a:solidFill>
                <a:srgbClr val="000000"/>
              </a:solidFill>
            </a:endParaRPr>
          </a:p>
          <a:p>
            <a:pPr>
              <a:lnSpc>
                <a:spcPct val="80000"/>
              </a:lnSpc>
              <a:spcBef>
                <a:spcPts val="6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endParaRPr lang="en-US" sz="2400" dirty="0">
              <a:solidFill>
                <a:srgbClr val="000000"/>
              </a:solidFill>
            </a:endParaRPr>
          </a:p>
        </p:txBody>
      </p:sp>
      <p:sp>
        <p:nvSpPr>
          <p:cNvPr id="90119" name="Rectangle 6"/>
          <p:cNvSpPr>
            <a:spLocks noChangeArrowheads="1"/>
          </p:cNvSpPr>
          <p:nvPr/>
        </p:nvSpPr>
        <p:spPr bwMode="auto">
          <a:xfrm>
            <a:off x="3429000" y="4267200"/>
            <a:ext cx="2362200" cy="762000"/>
          </a:xfrm>
          <a:prstGeom prst="rect">
            <a:avLst/>
          </a:prstGeom>
          <a:noFill/>
          <a:ln w="9360">
            <a:solidFill>
              <a:srgbClr val="000000"/>
            </a:solidFill>
            <a:miter lim="800000"/>
            <a:headEnd/>
            <a:tailEnd/>
          </a:ln>
        </p:spPr>
        <p:txBody>
          <a:bodyPr wrap="none" anchor="ctr"/>
          <a:lstStyle/>
          <a:p>
            <a:endParaRPr lang="en-US"/>
          </a:p>
        </p:txBody>
      </p:sp>
      <p:sp>
        <p:nvSpPr>
          <p:cNvPr id="90120" name="Rectangle 7"/>
          <p:cNvSpPr>
            <a:spLocks noChangeArrowheads="1"/>
          </p:cNvSpPr>
          <p:nvPr/>
        </p:nvSpPr>
        <p:spPr bwMode="auto">
          <a:xfrm>
            <a:off x="3429000" y="2057400"/>
            <a:ext cx="2362200" cy="2209800"/>
          </a:xfrm>
          <a:prstGeom prst="rect">
            <a:avLst/>
          </a:prstGeom>
          <a:noFill/>
          <a:ln w="9360">
            <a:solidFill>
              <a:srgbClr val="000000"/>
            </a:solidFill>
            <a:miter lim="800000"/>
            <a:headEnd/>
            <a:tailEnd/>
          </a:ln>
        </p:spPr>
        <p:txBody>
          <a:bodyPr wrap="none" anchor="ctr"/>
          <a:lstStyle/>
          <a:p>
            <a:endParaRPr lang="en-US"/>
          </a:p>
        </p:txBody>
      </p:sp>
      <p:sp>
        <p:nvSpPr>
          <p:cNvPr id="90121" name="Text Box 8"/>
          <p:cNvSpPr txBox="1">
            <a:spLocks noChangeArrowheads="1"/>
          </p:cNvSpPr>
          <p:nvPr/>
        </p:nvSpPr>
        <p:spPr bwMode="auto">
          <a:xfrm>
            <a:off x="6005513" y="4456113"/>
            <a:ext cx="1538287"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Data section</a:t>
            </a:r>
          </a:p>
        </p:txBody>
      </p:sp>
      <p:sp>
        <p:nvSpPr>
          <p:cNvPr id="90122" name="Text Box 9"/>
          <p:cNvSpPr txBox="1">
            <a:spLocks noChangeArrowheads="1"/>
          </p:cNvSpPr>
          <p:nvPr/>
        </p:nvSpPr>
        <p:spPr bwMode="auto">
          <a:xfrm>
            <a:off x="6021388" y="2895600"/>
            <a:ext cx="232886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Text section (code) </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37</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371600" y="304800"/>
            <a:ext cx="6732588" cy="838200"/>
          </a:xfrm>
          <a:prstGeom prst="rect">
            <a:avLst/>
          </a:prstGeom>
          <a:noFill/>
          <a:ln w="9525">
            <a:noFill/>
            <a:round/>
            <a:headEnd/>
            <a:tailEnd/>
          </a:ln>
        </p:spPr>
        <p:txBody>
          <a:bodyPr/>
          <a:lstStyle/>
          <a:p>
            <a:pPr algn="ct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0000FF"/>
                </a:solidFill>
              </a:rPr>
              <a:t>Load/Store Architecture</a:t>
            </a:r>
            <a:endParaRPr lang="en-US" sz="4400" b="1" dirty="0">
              <a:solidFill>
                <a:srgbClr val="0000FF"/>
              </a:solidFill>
            </a:endParaRPr>
          </a:p>
        </p:txBody>
      </p:sp>
      <p:sp>
        <p:nvSpPr>
          <p:cNvPr id="92163" name="Text Box 2"/>
          <p:cNvSpPr txBox="1">
            <a:spLocks noChangeArrowheads="1"/>
          </p:cNvSpPr>
          <p:nvPr/>
        </p:nvSpPr>
        <p:spPr bwMode="auto">
          <a:xfrm>
            <a:off x="1281113" y="1484313"/>
            <a:ext cx="6576778" cy="925511"/>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A load/store architecture has a “register file” in the CPU</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and it uses three instruction formats. Therefore, its assembly</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language is </a:t>
            </a:r>
            <a:r>
              <a:rPr lang="en-US">
                <a:solidFill>
                  <a:srgbClr val="000000"/>
                </a:solidFill>
              </a:rPr>
              <a:t>different </a:t>
            </a:r>
            <a:r>
              <a:rPr lang="en-US" smtClean="0">
                <a:solidFill>
                  <a:srgbClr val="000000"/>
                </a:solidFill>
              </a:rPr>
              <a:t>from</a:t>
            </a:r>
            <a:r>
              <a:rPr lang="en-US" smtClean="0">
                <a:solidFill>
                  <a:srgbClr val="000000"/>
                </a:solidFill>
              </a:rPr>
              <a:t> </a:t>
            </a:r>
            <a:r>
              <a:rPr lang="en-US" dirty="0">
                <a:solidFill>
                  <a:srgbClr val="000000"/>
                </a:solidFill>
              </a:rPr>
              <a:t>the one of the accumulator machine</a:t>
            </a:r>
            <a:r>
              <a:rPr lang="en-US" b="1" dirty="0">
                <a:solidFill>
                  <a:srgbClr val="000000"/>
                </a:solidFill>
              </a:rPr>
              <a:t>.</a:t>
            </a:r>
          </a:p>
        </p:txBody>
      </p:sp>
      <p:sp>
        <p:nvSpPr>
          <p:cNvPr id="92164" name="Rectangle 3"/>
          <p:cNvSpPr>
            <a:spLocks noChangeArrowheads="1"/>
          </p:cNvSpPr>
          <p:nvPr/>
        </p:nvSpPr>
        <p:spPr bwMode="auto">
          <a:xfrm>
            <a:off x="1219200" y="2667000"/>
            <a:ext cx="4953000" cy="838200"/>
          </a:xfrm>
          <a:prstGeom prst="rect">
            <a:avLst/>
          </a:prstGeom>
          <a:noFill/>
          <a:ln w="9360">
            <a:solidFill>
              <a:srgbClr val="000000"/>
            </a:solidFill>
            <a:miter lim="800000"/>
            <a:headEnd/>
            <a:tailEnd/>
          </a:ln>
        </p:spPr>
        <p:txBody>
          <a:bodyPr wrap="none" anchor="ctr"/>
          <a:lstStyle/>
          <a:p>
            <a:endParaRPr lang="en-US"/>
          </a:p>
        </p:txBody>
      </p:sp>
      <p:sp>
        <p:nvSpPr>
          <p:cNvPr id="92165" name="Line 4"/>
          <p:cNvSpPr>
            <a:spLocks noChangeShapeType="1"/>
          </p:cNvSpPr>
          <p:nvPr/>
        </p:nvSpPr>
        <p:spPr bwMode="auto">
          <a:xfrm>
            <a:off x="2286000" y="2667000"/>
            <a:ext cx="1588" cy="838200"/>
          </a:xfrm>
          <a:prstGeom prst="line">
            <a:avLst/>
          </a:prstGeom>
          <a:noFill/>
          <a:ln w="9360">
            <a:solidFill>
              <a:srgbClr val="000000"/>
            </a:solidFill>
            <a:miter lim="800000"/>
            <a:headEnd/>
            <a:tailEnd/>
          </a:ln>
        </p:spPr>
        <p:txBody>
          <a:bodyPr/>
          <a:lstStyle/>
          <a:p>
            <a:endParaRPr lang="en-US"/>
          </a:p>
        </p:txBody>
      </p:sp>
      <p:sp>
        <p:nvSpPr>
          <p:cNvPr id="92166" name="Rectangle 5"/>
          <p:cNvSpPr>
            <a:spLocks noChangeArrowheads="1"/>
          </p:cNvSpPr>
          <p:nvPr/>
        </p:nvSpPr>
        <p:spPr bwMode="auto">
          <a:xfrm>
            <a:off x="1219200" y="3962400"/>
            <a:ext cx="4953000" cy="838200"/>
          </a:xfrm>
          <a:prstGeom prst="rect">
            <a:avLst/>
          </a:prstGeom>
          <a:noFill/>
          <a:ln w="9360">
            <a:solidFill>
              <a:srgbClr val="000000"/>
            </a:solidFill>
            <a:miter lim="800000"/>
            <a:headEnd/>
            <a:tailEnd/>
          </a:ln>
        </p:spPr>
        <p:txBody>
          <a:bodyPr wrap="none" anchor="ctr"/>
          <a:lstStyle/>
          <a:p>
            <a:endParaRPr lang="en-US"/>
          </a:p>
        </p:txBody>
      </p:sp>
      <p:sp>
        <p:nvSpPr>
          <p:cNvPr id="92167" name="Line 6"/>
          <p:cNvSpPr>
            <a:spLocks noChangeShapeType="1"/>
          </p:cNvSpPr>
          <p:nvPr/>
        </p:nvSpPr>
        <p:spPr bwMode="auto">
          <a:xfrm>
            <a:off x="2286000" y="3962400"/>
            <a:ext cx="1588" cy="838200"/>
          </a:xfrm>
          <a:prstGeom prst="line">
            <a:avLst/>
          </a:prstGeom>
          <a:noFill/>
          <a:ln w="9360">
            <a:solidFill>
              <a:srgbClr val="000000"/>
            </a:solidFill>
            <a:miter lim="800000"/>
            <a:headEnd/>
            <a:tailEnd/>
          </a:ln>
        </p:spPr>
        <p:txBody>
          <a:bodyPr/>
          <a:lstStyle/>
          <a:p>
            <a:endParaRPr lang="en-US"/>
          </a:p>
        </p:txBody>
      </p:sp>
      <p:sp>
        <p:nvSpPr>
          <p:cNvPr id="92168" name="Rectangle 7"/>
          <p:cNvSpPr>
            <a:spLocks noChangeArrowheads="1"/>
          </p:cNvSpPr>
          <p:nvPr/>
        </p:nvSpPr>
        <p:spPr bwMode="auto">
          <a:xfrm>
            <a:off x="1219200" y="5181600"/>
            <a:ext cx="4953000" cy="838200"/>
          </a:xfrm>
          <a:prstGeom prst="rect">
            <a:avLst/>
          </a:prstGeom>
          <a:noFill/>
          <a:ln w="9360">
            <a:solidFill>
              <a:srgbClr val="000000"/>
            </a:solidFill>
            <a:miter lim="800000"/>
            <a:headEnd/>
            <a:tailEnd/>
          </a:ln>
        </p:spPr>
        <p:txBody>
          <a:bodyPr wrap="none" anchor="ctr"/>
          <a:lstStyle/>
          <a:p>
            <a:endParaRPr lang="en-US"/>
          </a:p>
        </p:txBody>
      </p:sp>
      <p:sp>
        <p:nvSpPr>
          <p:cNvPr id="92169" name="Line 8"/>
          <p:cNvSpPr>
            <a:spLocks noChangeShapeType="1"/>
          </p:cNvSpPr>
          <p:nvPr/>
        </p:nvSpPr>
        <p:spPr bwMode="auto">
          <a:xfrm>
            <a:off x="2286000" y="5181600"/>
            <a:ext cx="1588" cy="838200"/>
          </a:xfrm>
          <a:prstGeom prst="line">
            <a:avLst/>
          </a:prstGeom>
          <a:noFill/>
          <a:ln w="9360">
            <a:solidFill>
              <a:srgbClr val="000000"/>
            </a:solidFill>
            <a:miter lim="800000"/>
            <a:headEnd/>
            <a:tailEnd/>
          </a:ln>
        </p:spPr>
        <p:txBody>
          <a:bodyPr/>
          <a:lstStyle/>
          <a:p>
            <a:endParaRPr lang="en-US"/>
          </a:p>
        </p:txBody>
      </p:sp>
      <p:sp>
        <p:nvSpPr>
          <p:cNvPr id="92170" name="Text Box 9"/>
          <p:cNvSpPr txBox="1">
            <a:spLocks noChangeArrowheads="1"/>
          </p:cNvSpPr>
          <p:nvPr/>
        </p:nvSpPr>
        <p:spPr bwMode="auto">
          <a:xfrm>
            <a:off x="1433513" y="2932113"/>
            <a:ext cx="511175"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OP</a:t>
            </a:r>
          </a:p>
        </p:txBody>
      </p:sp>
      <p:sp>
        <p:nvSpPr>
          <p:cNvPr id="92171" name="Text Box 10"/>
          <p:cNvSpPr txBox="1">
            <a:spLocks noChangeArrowheads="1"/>
          </p:cNvSpPr>
          <p:nvPr/>
        </p:nvSpPr>
        <p:spPr bwMode="auto">
          <a:xfrm>
            <a:off x="1449388" y="4191000"/>
            <a:ext cx="511175"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OP</a:t>
            </a:r>
          </a:p>
        </p:txBody>
      </p:sp>
      <p:sp>
        <p:nvSpPr>
          <p:cNvPr id="92172" name="Text Box 11"/>
          <p:cNvSpPr txBox="1">
            <a:spLocks noChangeArrowheads="1"/>
          </p:cNvSpPr>
          <p:nvPr/>
        </p:nvSpPr>
        <p:spPr bwMode="auto">
          <a:xfrm>
            <a:off x="1449388" y="5410200"/>
            <a:ext cx="511175"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OP</a:t>
            </a:r>
          </a:p>
        </p:txBody>
      </p:sp>
      <p:sp>
        <p:nvSpPr>
          <p:cNvPr id="92173" name="Text Box 12"/>
          <p:cNvSpPr txBox="1">
            <a:spLocks noChangeArrowheads="1"/>
          </p:cNvSpPr>
          <p:nvPr/>
        </p:nvSpPr>
        <p:spPr bwMode="auto">
          <a:xfrm>
            <a:off x="3282950" y="2895600"/>
            <a:ext cx="1290638"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ADDRESS</a:t>
            </a:r>
          </a:p>
        </p:txBody>
      </p:sp>
      <p:sp>
        <p:nvSpPr>
          <p:cNvPr id="92174" name="Text Box 13"/>
          <p:cNvSpPr txBox="1">
            <a:spLocks noChangeArrowheads="1"/>
          </p:cNvSpPr>
          <p:nvPr/>
        </p:nvSpPr>
        <p:spPr bwMode="auto">
          <a:xfrm>
            <a:off x="4197350" y="4191000"/>
            <a:ext cx="1290638"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ADDRESS</a:t>
            </a:r>
          </a:p>
        </p:txBody>
      </p:sp>
      <p:sp>
        <p:nvSpPr>
          <p:cNvPr id="92175" name="Line 14"/>
          <p:cNvSpPr>
            <a:spLocks noChangeShapeType="1"/>
          </p:cNvSpPr>
          <p:nvPr/>
        </p:nvSpPr>
        <p:spPr bwMode="auto">
          <a:xfrm flipV="1">
            <a:off x="3429000" y="3956050"/>
            <a:ext cx="1588" cy="850900"/>
          </a:xfrm>
          <a:prstGeom prst="line">
            <a:avLst/>
          </a:prstGeom>
          <a:noFill/>
          <a:ln w="9360">
            <a:solidFill>
              <a:srgbClr val="000000"/>
            </a:solidFill>
            <a:miter lim="800000"/>
            <a:headEnd/>
            <a:tailEnd/>
          </a:ln>
        </p:spPr>
        <p:txBody>
          <a:bodyPr/>
          <a:lstStyle/>
          <a:p>
            <a:endParaRPr lang="en-US"/>
          </a:p>
        </p:txBody>
      </p:sp>
      <p:sp>
        <p:nvSpPr>
          <p:cNvPr id="92176" name="Line 15"/>
          <p:cNvSpPr>
            <a:spLocks noChangeShapeType="1"/>
          </p:cNvSpPr>
          <p:nvPr/>
        </p:nvSpPr>
        <p:spPr bwMode="auto">
          <a:xfrm flipV="1">
            <a:off x="3429000" y="5175250"/>
            <a:ext cx="1588" cy="850900"/>
          </a:xfrm>
          <a:prstGeom prst="line">
            <a:avLst/>
          </a:prstGeom>
          <a:noFill/>
          <a:ln w="9360">
            <a:solidFill>
              <a:srgbClr val="000000"/>
            </a:solidFill>
            <a:miter lim="800000"/>
            <a:headEnd/>
            <a:tailEnd/>
          </a:ln>
        </p:spPr>
        <p:txBody>
          <a:bodyPr/>
          <a:lstStyle/>
          <a:p>
            <a:endParaRPr lang="en-US"/>
          </a:p>
        </p:txBody>
      </p:sp>
      <p:sp>
        <p:nvSpPr>
          <p:cNvPr id="92177" name="Line 16"/>
          <p:cNvSpPr>
            <a:spLocks noChangeShapeType="1"/>
          </p:cNvSpPr>
          <p:nvPr/>
        </p:nvSpPr>
        <p:spPr bwMode="auto">
          <a:xfrm flipV="1">
            <a:off x="4724400" y="5175250"/>
            <a:ext cx="1588" cy="850900"/>
          </a:xfrm>
          <a:prstGeom prst="line">
            <a:avLst/>
          </a:prstGeom>
          <a:noFill/>
          <a:ln w="9360">
            <a:solidFill>
              <a:srgbClr val="000000"/>
            </a:solidFill>
            <a:miter lim="800000"/>
            <a:headEnd/>
            <a:tailEnd/>
          </a:ln>
        </p:spPr>
        <p:txBody>
          <a:bodyPr/>
          <a:lstStyle/>
          <a:p>
            <a:endParaRPr lang="en-US"/>
          </a:p>
        </p:txBody>
      </p:sp>
      <p:sp>
        <p:nvSpPr>
          <p:cNvPr id="92178" name="Text Box 17"/>
          <p:cNvSpPr txBox="1">
            <a:spLocks noChangeArrowheads="1"/>
          </p:cNvSpPr>
          <p:nvPr/>
        </p:nvSpPr>
        <p:spPr bwMode="auto">
          <a:xfrm>
            <a:off x="2579688" y="4151313"/>
            <a:ext cx="382587" cy="4064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R</a:t>
            </a:r>
            <a:r>
              <a:rPr lang="en-US" b="1" baseline="-25000">
                <a:solidFill>
                  <a:srgbClr val="000000"/>
                </a:solidFill>
              </a:rPr>
              <a:t>i</a:t>
            </a:r>
          </a:p>
        </p:txBody>
      </p:sp>
      <p:sp>
        <p:nvSpPr>
          <p:cNvPr id="92179" name="Text Box 18"/>
          <p:cNvSpPr txBox="1">
            <a:spLocks noChangeArrowheads="1"/>
          </p:cNvSpPr>
          <p:nvPr/>
        </p:nvSpPr>
        <p:spPr bwMode="auto">
          <a:xfrm>
            <a:off x="2595563" y="5410200"/>
            <a:ext cx="446087" cy="4064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R </a:t>
            </a:r>
            <a:r>
              <a:rPr lang="en-US" b="1" baseline="-25000">
                <a:solidFill>
                  <a:srgbClr val="000000"/>
                </a:solidFill>
              </a:rPr>
              <a:t>i</a:t>
            </a:r>
          </a:p>
        </p:txBody>
      </p:sp>
      <p:sp>
        <p:nvSpPr>
          <p:cNvPr id="92180" name="Text Box 19"/>
          <p:cNvSpPr txBox="1">
            <a:spLocks noChangeArrowheads="1"/>
          </p:cNvSpPr>
          <p:nvPr/>
        </p:nvSpPr>
        <p:spPr bwMode="auto">
          <a:xfrm>
            <a:off x="3967163" y="5410200"/>
            <a:ext cx="446087" cy="4064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R </a:t>
            </a:r>
            <a:r>
              <a:rPr lang="en-US" b="1" baseline="-25000">
                <a:solidFill>
                  <a:srgbClr val="000000"/>
                </a:solidFill>
              </a:rPr>
              <a:t>j</a:t>
            </a:r>
          </a:p>
        </p:txBody>
      </p:sp>
      <p:sp>
        <p:nvSpPr>
          <p:cNvPr id="92181" name="Text Box 20"/>
          <p:cNvSpPr txBox="1">
            <a:spLocks noChangeArrowheads="1"/>
          </p:cNvSpPr>
          <p:nvPr/>
        </p:nvSpPr>
        <p:spPr bwMode="auto">
          <a:xfrm>
            <a:off x="5265738" y="5410200"/>
            <a:ext cx="482600" cy="4064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R </a:t>
            </a:r>
            <a:r>
              <a:rPr lang="en-US" b="1" baseline="-25000">
                <a:solidFill>
                  <a:srgbClr val="000000"/>
                </a:solidFill>
              </a:rPr>
              <a:t>k</a:t>
            </a:r>
          </a:p>
        </p:txBody>
      </p:sp>
      <p:sp>
        <p:nvSpPr>
          <p:cNvPr id="92182" name="Text Box 21"/>
          <p:cNvSpPr txBox="1">
            <a:spLocks noChangeArrowheads="1"/>
          </p:cNvSpPr>
          <p:nvPr/>
        </p:nvSpPr>
        <p:spPr bwMode="auto">
          <a:xfrm>
            <a:off x="6554788" y="2971800"/>
            <a:ext cx="1857375"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JMP &lt;address&gt;</a:t>
            </a:r>
          </a:p>
        </p:txBody>
      </p:sp>
      <p:sp>
        <p:nvSpPr>
          <p:cNvPr id="92183" name="Text Box 22"/>
          <p:cNvSpPr txBox="1">
            <a:spLocks noChangeArrowheads="1"/>
          </p:cNvSpPr>
          <p:nvPr/>
        </p:nvSpPr>
        <p:spPr bwMode="auto">
          <a:xfrm>
            <a:off x="6553200" y="4343400"/>
            <a:ext cx="235426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Load R3, &lt;address&gt;</a:t>
            </a:r>
          </a:p>
        </p:txBody>
      </p:sp>
      <p:sp>
        <p:nvSpPr>
          <p:cNvPr id="92184" name="Text Box 23"/>
          <p:cNvSpPr txBox="1">
            <a:spLocks noChangeArrowheads="1"/>
          </p:cNvSpPr>
          <p:nvPr/>
        </p:nvSpPr>
        <p:spPr bwMode="auto">
          <a:xfrm>
            <a:off x="6634163" y="5410200"/>
            <a:ext cx="1836737" cy="371475"/>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Add R3, R2, R1</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38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94211"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94212"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7B20F17-95FD-45C7-A43A-71C387F6DD38}"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39</a:t>
            </a:fld>
            <a:endParaRPr lang="en-US" sz="1400">
              <a:solidFill>
                <a:srgbClr val="000000"/>
              </a:solidFill>
            </a:endParaRPr>
          </a:p>
        </p:txBody>
      </p:sp>
      <p:sp>
        <p:nvSpPr>
          <p:cNvPr id="94213"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0000FF"/>
                </a:solidFill>
              </a:rPr>
              <a:t>Load/Store Architecture  </a:t>
            </a:r>
          </a:p>
        </p:txBody>
      </p:sp>
      <p:sp>
        <p:nvSpPr>
          <p:cNvPr id="94214" name="Rectangle 5"/>
          <p:cNvSpPr>
            <a:spLocks noChangeArrowheads="1"/>
          </p:cNvSpPr>
          <p:nvPr/>
        </p:nvSpPr>
        <p:spPr bwMode="auto">
          <a:xfrm>
            <a:off x="3200400" y="1587500"/>
            <a:ext cx="1087438" cy="303213"/>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PC</a:t>
            </a:r>
          </a:p>
        </p:txBody>
      </p:sp>
      <p:sp>
        <p:nvSpPr>
          <p:cNvPr id="94215" name="Rectangle 6"/>
          <p:cNvSpPr>
            <a:spLocks noChangeArrowheads="1"/>
          </p:cNvSpPr>
          <p:nvPr/>
        </p:nvSpPr>
        <p:spPr bwMode="auto">
          <a:xfrm>
            <a:off x="3200400" y="2133600"/>
            <a:ext cx="1087438" cy="304800"/>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MAR</a:t>
            </a:r>
          </a:p>
        </p:txBody>
      </p:sp>
      <p:sp>
        <p:nvSpPr>
          <p:cNvPr id="94216" name="Rectangle 7"/>
          <p:cNvSpPr>
            <a:spLocks noChangeArrowheads="1"/>
          </p:cNvSpPr>
          <p:nvPr/>
        </p:nvSpPr>
        <p:spPr bwMode="auto">
          <a:xfrm>
            <a:off x="3200400" y="4078288"/>
            <a:ext cx="1165225" cy="303212"/>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MDR</a:t>
            </a:r>
          </a:p>
        </p:txBody>
      </p:sp>
      <p:sp>
        <p:nvSpPr>
          <p:cNvPr id="94217" name="Rectangle 8"/>
          <p:cNvSpPr>
            <a:spLocks noChangeArrowheads="1"/>
          </p:cNvSpPr>
          <p:nvPr/>
        </p:nvSpPr>
        <p:spPr bwMode="auto">
          <a:xfrm>
            <a:off x="1490663" y="4078288"/>
            <a:ext cx="1320800" cy="303212"/>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OP     </a:t>
            </a:r>
          </a:p>
        </p:txBody>
      </p:sp>
      <p:sp>
        <p:nvSpPr>
          <p:cNvPr id="94218" name="Rectangle 9"/>
          <p:cNvSpPr>
            <a:spLocks noChangeArrowheads="1"/>
          </p:cNvSpPr>
          <p:nvPr/>
        </p:nvSpPr>
        <p:spPr bwMode="auto">
          <a:xfrm>
            <a:off x="2857500" y="2730500"/>
            <a:ext cx="2057400" cy="762000"/>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MEMORY</a:t>
            </a:r>
          </a:p>
        </p:txBody>
      </p:sp>
      <p:sp>
        <p:nvSpPr>
          <p:cNvPr id="94219" name="Line 10"/>
          <p:cNvSpPr>
            <a:spLocks noChangeShapeType="1"/>
          </p:cNvSpPr>
          <p:nvPr/>
        </p:nvSpPr>
        <p:spPr bwMode="auto">
          <a:xfrm>
            <a:off x="3733800" y="1905000"/>
            <a:ext cx="1588" cy="242888"/>
          </a:xfrm>
          <a:prstGeom prst="line">
            <a:avLst/>
          </a:prstGeom>
          <a:noFill/>
          <a:ln w="9360">
            <a:solidFill>
              <a:srgbClr val="000000"/>
            </a:solidFill>
            <a:miter lim="800000"/>
            <a:headEnd/>
            <a:tailEnd type="triangle" w="med" len="med"/>
          </a:ln>
        </p:spPr>
        <p:txBody>
          <a:bodyPr/>
          <a:lstStyle/>
          <a:p>
            <a:endParaRPr lang="en-US"/>
          </a:p>
        </p:txBody>
      </p:sp>
      <p:sp>
        <p:nvSpPr>
          <p:cNvPr id="94220" name="Line 11"/>
          <p:cNvSpPr>
            <a:spLocks noChangeShapeType="1"/>
          </p:cNvSpPr>
          <p:nvPr/>
        </p:nvSpPr>
        <p:spPr bwMode="auto">
          <a:xfrm flipV="1">
            <a:off x="2035175" y="1703388"/>
            <a:ext cx="1588" cy="2381250"/>
          </a:xfrm>
          <a:prstGeom prst="line">
            <a:avLst/>
          </a:prstGeom>
          <a:noFill/>
          <a:ln w="9360">
            <a:solidFill>
              <a:srgbClr val="000000"/>
            </a:solidFill>
            <a:miter lim="800000"/>
            <a:headEnd/>
            <a:tailEnd/>
          </a:ln>
        </p:spPr>
        <p:txBody>
          <a:bodyPr/>
          <a:lstStyle/>
          <a:p>
            <a:endParaRPr lang="en-US"/>
          </a:p>
        </p:txBody>
      </p:sp>
      <p:sp>
        <p:nvSpPr>
          <p:cNvPr id="94221" name="Line 12"/>
          <p:cNvSpPr>
            <a:spLocks noChangeShapeType="1"/>
          </p:cNvSpPr>
          <p:nvPr/>
        </p:nvSpPr>
        <p:spPr bwMode="auto">
          <a:xfrm>
            <a:off x="2035175" y="1709738"/>
            <a:ext cx="1165225" cy="1587"/>
          </a:xfrm>
          <a:prstGeom prst="line">
            <a:avLst/>
          </a:prstGeom>
          <a:noFill/>
          <a:ln w="9360">
            <a:solidFill>
              <a:srgbClr val="000000"/>
            </a:solidFill>
            <a:miter lim="800000"/>
            <a:headEnd/>
            <a:tailEnd type="triangle" w="med" len="med"/>
          </a:ln>
        </p:spPr>
        <p:txBody>
          <a:bodyPr/>
          <a:lstStyle/>
          <a:p>
            <a:endParaRPr lang="en-US"/>
          </a:p>
        </p:txBody>
      </p:sp>
      <p:sp>
        <p:nvSpPr>
          <p:cNvPr id="94222" name="Line 13"/>
          <p:cNvSpPr>
            <a:spLocks noChangeShapeType="1"/>
          </p:cNvSpPr>
          <p:nvPr/>
        </p:nvSpPr>
        <p:spPr bwMode="auto">
          <a:xfrm>
            <a:off x="2035175" y="2316163"/>
            <a:ext cx="1165225" cy="1587"/>
          </a:xfrm>
          <a:prstGeom prst="line">
            <a:avLst/>
          </a:prstGeom>
          <a:noFill/>
          <a:ln w="9360">
            <a:solidFill>
              <a:srgbClr val="000000"/>
            </a:solidFill>
            <a:miter lim="800000"/>
            <a:headEnd/>
            <a:tailEnd type="triangle" w="med" len="med"/>
          </a:ln>
        </p:spPr>
        <p:txBody>
          <a:bodyPr/>
          <a:lstStyle/>
          <a:p>
            <a:endParaRPr lang="en-US"/>
          </a:p>
        </p:txBody>
      </p:sp>
      <p:sp>
        <p:nvSpPr>
          <p:cNvPr id="94223" name="Line 14"/>
          <p:cNvSpPr>
            <a:spLocks noChangeShapeType="1"/>
          </p:cNvSpPr>
          <p:nvPr/>
        </p:nvSpPr>
        <p:spPr bwMode="auto">
          <a:xfrm flipH="1">
            <a:off x="2805113" y="4259263"/>
            <a:ext cx="401637" cy="1587"/>
          </a:xfrm>
          <a:prstGeom prst="line">
            <a:avLst/>
          </a:prstGeom>
          <a:noFill/>
          <a:ln w="9360">
            <a:solidFill>
              <a:srgbClr val="000000"/>
            </a:solidFill>
            <a:miter lim="800000"/>
            <a:headEnd/>
            <a:tailEnd type="triangle" w="med" len="med"/>
          </a:ln>
        </p:spPr>
        <p:txBody>
          <a:bodyPr/>
          <a:lstStyle/>
          <a:p>
            <a:endParaRPr lang="en-US"/>
          </a:p>
        </p:txBody>
      </p:sp>
      <p:sp>
        <p:nvSpPr>
          <p:cNvPr id="94224" name="AutoShape 15"/>
          <p:cNvSpPr>
            <a:spLocks noChangeArrowheads="1"/>
          </p:cNvSpPr>
          <p:nvPr/>
        </p:nvSpPr>
        <p:spPr bwMode="auto">
          <a:xfrm>
            <a:off x="5943600" y="4800600"/>
            <a:ext cx="1398588" cy="7286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   A L U</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    </a:t>
            </a:r>
          </a:p>
        </p:txBody>
      </p:sp>
      <p:sp>
        <p:nvSpPr>
          <p:cNvPr id="94225" name="Line 16"/>
          <p:cNvSpPr>
            <a:spLocks noChangeShapeType="1"/>
          </p:cNvSpPr>
          <p:nvPr/>
        </p:nvSpPr>
        <p:spPr bwMode="auto">
          <a:xfrm>
            <a:off x="6388100" y="4819650"/>
            <a:ext cx="233363" cy="363538"/>
          </a:xfrm>
          <a:prstGeom prst="line">
            <a:avLst/>
          </a:prstGeom>
          <a:noFill/>
          <a:ln w="9360">
            <a:solidFill>
              <a:srgbClr val="000000"/>
            </a:solidFill>
            <a:miter lim="800000"/>
            <a:headEnd/>
            <a:tailEnd/>
          </a:ln>
        </p:spPr>
        <p:txBody>
          <a:bodyPr/>
          <a:lstStyle/>
          <a:p>
            <a:endParaRPr lang="en-US"/>
          </a:p>
        </p:txBody>
      </p:sp>
      <p:sp>
        <p:nvSpPr>
          <p:cNvPr id="94226" name="Line 17"/>
          <p:cNvSpPr>
            <a:spLocks noChangeShapeType="1"/>
          </p:cNvSpPr>
          <p:nvPr/>
        </p:nvSpPr>
        <p:spPr bwMode="auto">
          <a:xfrm flipH="1">
            <a:off x="6615113" y="4819650"/>
            <a:ext cx="168275" cy="363538"/>
          </a:xfrm>
          <a:prstGeom prst="line">
            <a:avLst/>
          </a:prstGeom>
          <a:noFill/>
          <a:ln w="9360">
            <a:solidFill>
              <a:srgbClr val="000000"/>
            </a:solidFill>
            <a:miter lim="800000"/>
            <a:headEnd/>
            <a:tailEnd/>
          </a:ln>
        </p:spPr>
        <p:txBody>
          <a:bodyPr/>
          <a:lstStyle/>
          <a:p>
            <a:endParaRPr lang="en-US"/>
          </a:p>
        </p:txBody>
      </p:sp>
      <p:sp>
        <p:nvSpPr>
          <p:cNvPr id="94227" name="AutoShape 18"/>
          <p:cNvSpPr>
            <a:spLocks noChangeArrowheads="1"/>
          </p:cNvSpPr>
          <p:nvPr/>
        </p:nvSpPr>
        <p:spPr bwMode="auto">
          <a:xfrm rot="10800000">
            <a:off x="1263650" y="4641850"/>
            <a:ext cx="1398588" cy="425450"/>
          </a:xfrm>
          <a:prstGeom prst="flowChartManualOperation">
            <a:avLst/>
          </a:prstGeom>
          <a:solidFill>
            <a:srgbClr val="FFFFFF"/>
          </a:solidFill>
          <a:ln w="12600">
            <a:solidFill>
              <a:srgbClr val="000000"/>
            </a:solidFill>
            <a:miter lim="800000"/>
            <a:headEnd/>
            <a:tailEnd/>
          </a:ln>
        </p:spPr>
        <p:txBody>
          <a:bodyPr rot="10800000" wrap="none" anchor="ctr"/>
          <a:lstStyle/>
          <a:p>
            <a:endParaRPr lang="en-US"/>
          </a:p>
        </p:txBody>
      </p:sp>
      <p:sp>
        <p:nvSpPr>
          <p:cNvPr id="94228" name="Line 19"/>
          <p:cNvSpPr>
            <a:spLocks noChangeShapeType="1"/>
          </p:cNvSpPr>
          <p:nvPr/>
        </p:nvSpPr>
        <p:spPr bwMode="auto">
          <a:xfrm>
            <a:off x="1801813" y="4078288"/>
            <a:ext cx="1587" cy="303212"/>
          </a:xfrm>
          <a:prstGeom prst="line">
            <a:avLst/>
          </a:prstGeom>
          <a:noFill/>
          <a:ln w="9360">
            <a:solidFill>
              <a:srgbClr val="000000"/>
            </a:solidFill>
            <a:miter lim="800000"/>
            <a:headEnd/>
            <a:tailEnd/>
          </a:ln>
        </p:spPr>
        <p:txBody>
          <a:bodyPr/>
          <a:lstStyle/>
          <a:p>
            <a:endParaRPr lang="en-US"/>
          </a:p>
        </p:txBody>
      </p:sp>
      <p:sp>
        <p:nvSpPr>
          <p:cNvPr id="94229" name="Line 20"/>
          <p:cNvSpPr>
            <a:spLocks noChangeShapeType="1"/>
          </p:cNvSpPr>
          <p:nvPr/>
        </p:nvSpPr>
        <p:spPr bwMode="auto">
          <a:xfrm>
            <a:off x="1646238" y="4381500"/>
            <a:ext cx="1587" cy="242888"/>
          </a:xfrm>
          <a:prstGeom prst="line">
            <a:avLst/>
          </a:prstGeom>
          <a:noFill/>
          <a:ln w="9360">
            <a:solidFill>
              <a:srgbClr val="000000"/>
            </a:solidFill>
            <a:miter lim="800000"/>
            <a:headEnd/>
            <a:tailEnd type="triangle" w="med" len="med"/>
          </a:ln>
        </p:spPr>
        <p:txBody>
          <a:bodyPr/>
          <a:lstStyle/>
          <a:p>
            <a:endParaRPr lang="en-US"/>
          </a:p>
        </p:txBody>
      </p:sp>
      <p:sp>
        <p:nvSpPr>
          <p:cNvPr id="94230" name="Line 21"/>
          <p:cNvSpPr>
            <a:spLocks noChangeShapeType="1"/>
          </p:cNvSpPr>
          <p:nvPr/>
        </p:nvSpPr>
        <p:spPr bwMode="auto">
          <a:xfrm>
            <a:off x="1957388" y="5049838"/>
            <a:ext cx="4762" cy="365125"/>
          </a:xfrm>
          <a:prstGeom prst="line">
            <a:avLst/>
          </a:prstGeom>
          <a:noFill/>
          <a:ln w="9360">
            <a:solidFill>
              <a:srgbClr val="000000"/>
            </a:solidFill>
            <a:miter lim="800000"/>
            <a:headEnd/>
            <a:tailEnd/>
          </a:ln>
        </p:spPr>
        <p:txBody>
          <a:bodyPr/>
          <a:lstStyle/>
          <a:p>
            <a:endParaRPr lang="en-US"/>
          </a:p>
        </p:txBody>
      </p:sp>
      <p:sp>
        <p:nvSpPr>
          <p:cNvPr id="94231" name="Line 22"/>
          <p:cNvSpPr>
            <a:spLocks noChangeShapeType="1"/>
          </p:cNvSpPr>
          <p:nvPr/>
        </p:nvSpPr>
        <p:spPr bwMode="auto">
          <a:xfrm flipV="1">
            <a:off x="1962150" y="5403850"/>
            <a:ext cx="4286250" cy="17463"/>
          </a:xfrm>
          <a:prstGeom prst="line">
            <a:avLst/>
          </a:prstGeom>
          <a:noFill/>
          <a:ln w="9360">
            <a:solidFill>
              <a:srgbClr val="000000"/>
            </a:solidFill>
            <a:miter lim="800000"/>
            <a:headEnd/>
            <a:tailEnd type="triangle" w="med" len="med"/>
          </a:ln>
        </p:spPr>
        <p:txBody>
          <a:bodyPr/>
          <a:lstStyle/>
          <a:p>
            <a:endParaRPr lang="en-US"/>
          </a:p>
        </p:txBody>
      </p:sp>
      <p:sp>
        <p:nvSpPr>
          <p:cNvPr id="94232" name="Line 23"/>
          <p:cNvSpPr>
            <a:spLocks noChangeShapeType="1"/>
          </p:cNvSpPr>
          <p:nvPr/>
        </p:nvSpPr>
        <p:spPr bwMode="auto">
          <a:xfrm>
            <a:off x="4343400" y="4191000"/>
            <a:ext cx="990600" cy="1588"/>
          </a:xfrm>
          <a:prstGeom prst="line">
            <a:avLst/>
          </a:prstGeom>
          <a:noFill/>
          <a:ln w="9360">
            <a:solidFill>
              <a:srgbClr val="000000"/>
            </a:solidFill>
            <a:miter lim="800000"/>
            <a:headEnd type="triangle" w="med" len="med"/>
            <a:tailEnd/>
          </a:ln>
        </p:spPr>
        <p:txBody>
          <a:bodyPr/>
          <a:lstStyle/>
          <a:p>
            <a:endParaRPr lang="en-US"/>
          </a:p>
        </p:txBody>
      </p:sp>
      <p:sp>
        <p:nvSpPr>
          <p:cNvPr id="94233" name="Text Box 24"/>
          <p:cNvSpPr txBox="1">
            <a:spLocks noChangeArrowheads="1"/>
          </p:cNvSpPr>
          <p:nvPr/>
        </p:nvSpPr>
        <p:spPr bwMode="auto">
          <a:xfrm>
            <a:off x="1562100" y="4711700"/>
            <a:ext cx="838200" cy="306388"/>
          </a:xfrm>
          <a:prstGeom prst="rect">
            <a:avLst/>
          </a:prstGeom>
          <a:noFill/>
          <a:ln w="9525">
            <a:noFill/>
            <a:round/>
            <a:headEnd/>
            <a:tailEnd/>
          </a:ln>
        </p:spPr>
        <p:txBody>
          <a:bodyPr lIns="90000" tIns="46800" rIns="90000" bIns="46800">
            <a:spAutoFit/>
          </a:bodyPr>
          <a:lstStyle/>
          <a:p>
            <a:pPr>
              <a:spcBef>
                <a:spcPts val="8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imes New Roman" pitchFamily="-105" charset="0"/>
              </a:rPr>
              <a:t>Decoder</a:t>
            </a:r>
          </a:p>
        </p:txBody>
      </p:sp>
      <p:sp>
        <p:nvSpPr>
          <p:cNvPr id="94234" name="Rectangle 25"/>
          <p:cNvSpPr>
            <a:spLocks noChangeArrowheads="1"/>
          </p:cNvSpPr>
          <p:nvPr/>
        </p:nvSpPr>
        <p:spPr bwMode="auto">
          <a:xfrm>
            <a:off x="5715000" y="3124200"/>
            <a:ext cx="1009650" cy="304800"/>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R0</a:t>
            </a:r>
          </a:p>
        </p:txBody>
      </p:sp>
      <p:sp>
        <p:nvSpPr>
          <p:cNvPr id="94235" name="Line 26"/>
          <p:cNvSpPr>
            <a:spLocks noChangeShapeType="1"/>
          </p:cNvSpPr>
          <p:nvPr/>
        </p:nvSpPr>
        <p:spPr bwMode="auto">
          <a:xfrm flipV="1">
            <a:off x="3733800" y="3498850"/>
            <a:ext cx="1588" cy="546100"/>
          </a:xfrm>
          <a:prstGeom prst="line">
            <a:avLst/>
          </a:prstGeom>
          <a:noFill/>
          <a:ln w="9360">
            <a:solidFill>
              <a:srgbClr val="000000"/>
            </a:solidFill>
            <a:miter lim="800000"/>
            <a:headEnd type="triangle" w="med" len="med"/>
            <a:tailEnd type="triangle" w="med" len="med"/>
          </a:ln>
        </p:spPr>
        <p:txBody>
          <a:bodyPr/>
          <a:lstStyle/>
          <a:p>
            <a:endParaRPr lang="en-US"/>
          </a:p>
        </p:txBody>
      </p:sp>
      <p:sp>
        <p:nvSpPr>
          <p:cNvPr id="94236" name="Line 27"/>
          <p:cNvSpPr>
            <a:spLocks noChangeShapeType="1"/>
          </p:cNvSpPr>
          <p:nvPr/>
        </p:nvSpPr>
        <p:spPr bwMode="auto">
          <a:xfrm flipV="1">
            <a:off x="8305800" y="2279650"/>
            <a:ext cx="1588" cy="3594100"/>
          </a:xfrm>
          <a:prstGeom prst="line">
            <a:avLst/>
          </a:prstGeom>
          <a:noFill/>
          <a:ln w="9360">
            <a:solidFill>
              <a:srgbClr val="000000"/>
            </a:solidFill>
            <a:miter lim="800000"/>
            <a:headEnd/>
            <a:tailEnd/>
          </a:ln>
        </p:spPr>
        <p:txBody>
          <a:bodyPr/>
          <a:lstStyle/>
          <a:p>
            <a:endParaRPr lang="en-US"/>
          </a:p>
        </p:txBody>
      </p:sp>
      <p:sp>
        <p:nvSpPr>
          <p:cNvPr id="94237" name="Rectangle 28"/>
          <p:cNvSpPr>
            <a:spLocks noChangeArrowheads="1"/>
          </p:cNvSpPr>
          <p:nvPr/>
        </p:nvSpPr>
        <p:spPr bwMode="auto">
          <a:xfrm>
            <a:off x="6172200" y="3276600"/>
            <a:ext cx="1009650" cy="304800"/>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R1</a:t>
            </a:r>
          </a:p>
        </p:txBody>
      </p:sp>
      <p:sp>
        <p:nvSpPr>
          <p:cNvPr id="94238" name="Rectangle 29"/>
          <p:cNvSpPr>
            <a:spLocks noChangeArrowheads="1"/>
          </p:cNvSpPr>
          <p:nvPr/>
        </p:nvSpPr>
        <p:spPr bwMode="auto">
          <a:xfrm>
            <a:off x="6553200" y="3429000"/>
            <a:ext cx="1009650" cy="304800"/>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R2</a:t>
            </a:r>
          </a:p>
        </p:txBody>
      </p:sp>
      <p:sp>
        <p:nvSpPr>
          <p:cNvPr id="94239" name="Rectangle 30"/>
          <p:cNvSpPr>
            <a:spLocks noChangeArrowheads="1"/>
          </p:cNvSpPr>
          <p:nvPr/>
        </p:nvSpPr>
        <p:spPr bwMode="auto">
          <a:xfrm>
            <a:off x="6934200" y="3581400"/>
            <a:ext cx="1009650" cy="304800"/>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R3</a:t>
            </a:r>
          </a:p>
        </p:txBody>
      </p:sp>
      <p:sp>
        <p:nvSpPr>
          <p:cNvPr id="94240" name="Line 31"/>
          <p:cNvSpPr>
            <a:spLocks noChangeShapeType="1"/>
          </p:cNvSpPr>
          <p:nvPr/>
        </p:nvSpPr>
        <p:spPr bwMode="auto">
          <a:xfrm flipV="1">
            <a:off x="5334000" y="2660650"/>
            <a:ext cx="1588" cy="1536700"/>
          </a:xfrm>
          <a:prstGeom prst="line">
            <a:avLst/>
          </a:prstGeom>
          <a:noFill/>
          <a:ln w="9360">
            <a:solidFill>
              <a:srgbClr val="000000"/>
            </a:solidFill>
            <a:miter lim="800000"/>
            <a:headEnd/>
            <a:tailEnd type="triangle" w="med" len="med"/>
          </a:ln>
        </p:spPr>
        <p:txBody>
          <a:bodyPr/>
          <a:lstStyle/>
          <a:p>
            <a:endParaRPr lang="en-US"/>
          </a:p>
        </p:txBody>
      </p:sp>
      <p:sp>
        <p:nvSpPr>
          <p:cNvPr id="94241" name="Line 32"/>
          <p:cNvSpPr>
            <a:spLocks noChangeShapeType="1"/>
          </p:cNvSpPr>
          <p:nvPr/>
        </p:nvSpPr>
        <p:spPr bwMode="auto">
          <a:xfrm>
            <a:off x="5334000" y="2667000"/>
            <a:ext cx="2438400" cy="1588"/>
          </a:xfrm>
          <a:prstGeom prst="line">
            <a:avLst/>
          </a:prstGeom>
          <a:noFill/>
          <a:ln w="9360">
            <a:solidFill>
              <a:srgbClr val="000000"/>
            </a:solidFill>
            <a:miter lim="800000"/>
            <a:headEnd/>
            <a:tailEnd/>
          </a:ln>
        </p:spPr>
        <p:txBody>
          <a:bodyPr/>
          <a:lstStyle/>
          <a:p>
            <a:endParaRPr lang="en-US"/>
          </a:p>
        </p:txBody>
      </p:sp>
      <p:sp>
        <p:nvSpPr>
          <p:cNvPr id="94242" name="Line 33"/>
          <p:cNvSpPr>
            <a:spLocks noChangeShapeType="1"/>
          </p:cNvSpPr>
          <p:nvPr/>
        </p:nvSpPr>
        <p:spPr bwMode="auto">
          <a:xfrm>
            <a:off x="7772400" y="2667000"/>
            <a:ext cx="1588" cy="914400"/>
          </a:xfrm>
          <a:prstGeom prst="line">
            <a:avLst/>
          </a:prstGeom>
          <a:noFill/>
          <a:ln w="9360">
            <a:solidFill>
              <a:srgbClr val="000000"/>
            </a:solidFill>
            <a:miter lim="800000"/>
            <a:headEnd type="triangle" w="med" len="med"/>
            <a:tailEnd type="triangle" w="med" len="med"/>
          </a:ln>
        </p:spPr>
        <p:txBody>
          <a:bodyPr/>
          <a:lstStyle/>
          <a:p>
            <a:endParaRPr lang="en-US"/>
          </a:p>
        </p:txBody>
      </p:sp>
      <p:sp>
        <p:nvSpPr>
          <p:cNvPr id="94243" name="Line 34"/>
          <p:cNvSpPr>
            <a:spLocks noChangeShapeType="1"/>
          </p:cNvSpPr>
          <p:nvPr/>
        </p:nvSpPr>
        <p:spPr bwMode="auto">
          <a:xfrm>
            <a:off x="7391400" y="2667000"/>
            <a:ext cx="1588" cy="762000"/>
          </a:xfrm>
          <a:prstGeom prst="line">
            <a:avLst/>
          </a:prstGeom>
          <a:noFill/>
          <a:ln w="9360">
            <a:solidFill>
              <a:srgbClr val="000000"/>
            </a:solidFill>
            <a:miter lim="800000"/>
            <a:headEnd type="triangle" w="med" len="med"/>
            <a:tailEnd type="triangle" w="med" len="med"/>
          </a:ln>
        </p:spPr>
        <p:txBody>
          <a:bodyPr/>
          <a:lstStyle/>
          <a:p>
            <a:endParaRPr lang="en-US"/>
          </a:p>
        </p:txBody>
      </p:sp>
      <p:sp>
        <p:nvSpPr>
          <p:cNvPr id="94244" name="Line 35"/>
          <p:cNvSpPr>
            <a:spLocks noChangeShapeType="1"/>
          </p:cNvSpPr>
          <p:nvPr/>
        </p:nvSpPr>
        <p:spPr bwMode="auto">
          <a:xfrm>
            <a:off x="6934200" y="2667000"/>
            <a:ext cx="1588" cy="609600"/>
          </a:xfrm>
          <a:prstGeom prst="line">
            <a:avLst/>
          </a:prstGeom>
          <a:noFill/>
          <a:ln w="9360">
            <a:solidFill>
              <a:srgbClr val="000000"/>
            </a:solidFill>
            <a:miter lim="800000"/>
            <a:headEnd type="triangle" w="med" len="med"/>
            <a:tailEnd type="triangle" w="med" len="med"/>
          </a:ln>
        </p:spPr>
        <p:txBody>
          <a:bodyPr/>
          <a:lstStyle/>
          <a:p>
            <a:endParaRPr lang="en-US"/>
          </a:p>
        </p:txBody>
      </p:sp>
      <p:sp>
        <p:nvSpPr>
          <p:cNvPr id="94245" name="Line 36"/>
          <p:cNvSpPr>
            <a:spLocks noChangeShapeType="1"/>
          </p:cNvSpPr>
          <p:nvPr/>
        </p:nvSpPr>
        <p:spPr bwMode="auto">
          <a:xfrm>
            <a:off x="6248400" y="2667000"/>
            <a:ext cx="1588" cy="457200"/>
          </a:xfrm>
          <a:prstGeom prst="line">
            <a:avLst/>
          </a:prstGeom>
          <a:noFill/>
          <a:ln w="9360">
            <a:solidFill>
              <a:srgbClr val="000000"/>
            </a:solidFill>
            <a:miter lim="800000"/>
            <a:headEnd type="triangle" w="med" len="med"/>
            <a:tailEnd type="triangle" w="med" len="med"/>
          </a:ln>
        </p:spPr>
        <p:txBody>
          <a:bodyPr/>
          <a:lstStyle/>
          <a:p>
            <a:endParaRPr lang="en-US"/>
          </a:p>
        </p:txBody>
      </p:sp>
      <p:sp>
        <p:nvSpPr>
          <p:cNvPr id="94246" name="Text Box 37"/>
          <p:cNvSpPr txBox="1">
            <a:spLocks noChangeArrowheads="1"/>
          </p:cNvSpPr>
          <p:nvPr/>
        </p:nvSpPr>
        <p:spPr bwMode="auto">
          <a:xfrm>
            <a:off x="5873750" y="5105400"/>
            <a:ext cx="258763" cy="4064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25000">
                <a:solidFill>
                  <a:srgbClr val="000000"/>
                </a:solidFill>
              </a:rPr>
              <a:t>+</a:t>
            </a:r>
          </a:p>
        </p:txBody>
      </p:sp>
      <p:sp>
        <p:nvSpPr>
          <p:cNvPr id="94247" name="Line 38"/>
          <p:cNvSpPr>
            <a:spLocks noChangeShapeType="1"/>
          </p:cNvSpPr>
          <p:nvPr/>
        </p:nvSpPr>
        <p:spPr bwMode="auto">
          <a:xfrm>
            <a:off x="6019800" y="4343400"/>
            <a:ext cx="1371600" cy="1588"/>
          </a:xfrm>
          <a:prstGeom prst="line">
            <a:avLst/>
          </a:prstGeom>
          <a:noFill/>
          <a:ln w="9360">
            <a:solidFill>
              <a:srgbClr val="000000"/>
            </a:solidFill>
            <a:miter lim="800000"/>
            <a:headEnd/>
            <a:tailEnd/>
          </a:ln>
        </p:spPr>
        <p:txBody>
          <a:bodyPr/>
          <a:lstStyle/>
          <a:p>
            <a:endParaRPr lang="en-US"/>
          </a:p>
        </p:txBody>
      </p:sp>
      <p:sp>
        <p:nvSpPr>
          <p:cNvPr id="94248" name="Line 39"/>
          <p:cNvSpPr>
            <a:spLocks noChangeShapeType="1"/>
          </p:cNvSpPr>
          <p:nvPr/>
        </p:nvSpPr>
        <p:spPr bwMode="auto">
          <a:xfrm>
            <a:off x="6019800" y="3429000"/>
            <a:ext cx="1588" cy="914400"/>
          </a:xfrm>
          <a:prstGeom prst="line">
            <a:avLst/>
          </a:prstGeom>
          <a:noFill/>
          <a:ln w="9360">
            <a:solidFill>
              <a:srgbClr val="000000"/>
            </a:solidFill>
            <a:miter lim="800000"/>
            <a:headEnd type="triangle" w="med" len="med"/>
            <a:tailEnd type="triangle" w="med" len="med"/>
          </a:ln>
        </p:spPr>
        <p:txBody>
          <a:bodyPr/>
          <a:lstStyle/>
          <a:p>
            <a:endParaRPr lang="en-US"/>
          </a:p>
        </p:txBody>
      </p:sp>
      <p:sp>
        <p:nvSpPr>
          <p:cNvPr id="94249" name="Line 40"/>
          <p:cNvSpPr>
            <a:spLocks noChangeShapeType="1"/>
          </p:cNvSpPr>
          <p:nvPr/>
        </p:nvSpPr>
        <p:spPr bwMode="auto">
          <a:xfrm>
            <a:off x="6324600" y="3581400"/>
            <a:ext cx="1588" cy="762000"/>
          </a:xfrm>
          <a:prstGeom prst="line">
            <a:avLst/>
          </a:prstGeom>
          <a:noFill/>
          <a:ln w="9360">
            <a:solidFill>
              <a:srgbClr val="000000"/>
            </a:solidFill>
            <a:miter lim="800000"/>
            <a:headEnd type="triangle" w="med" len="med"/>
            <a:tailEnd type="triangle" w="med" len="med"/>
          </a:ln>
        </p:spPr>
        <p:txBody>
          <a:bodyPr/>
          <a:lstStyle/>
          <a:p>
            <a:endParaRPr lang="en-US"/>
          </a:p>
        </p:txBody>
      </p:sp>
      <p:sp>
        <p:nvSpPr>
          <p:cNvPr id="94250" name="Line 41"/>
          <p:cNvSpPr>
            <a:spLocks noChangeShapeType="1"/>
          </p:cNvSpPr>
          <p:nvPr/>
        </p:nvSpPr>
        <p:spPr bwMode="auto">
          <a:xfrm>
            <a:off x="6705600" y="3733800"/>
            <a:ext cx="1588" cy="609600"/>
          </a:xfrm>
          <a:prstGeom prst="line">
            <a:avLst/>
          </a:prstGeom>
          <a:noFill/>
          <a:ln w="9360">
            <a:solidFill>
              <a:srgbClr val="000000"/>
            </a:solidFill>
            <a:miter lim="800000"/>
            <a:headEnd type="triangle" w="med" len="med"/>
            <a:tailEnd type="triangle" w="med" len="med"/>
          </a:ln>
        </p:spPr>
        <p:txBody>
          <a:bodyPr/>
          <a:lstStyle/>
          <a:p>
            <a:endParaRPr lang="en-US"/>
          </a:p>
        </p:txBody>
      </p:sp>
      <p:sp>
        <p:nvSpPr>
          <p:cNvPr id="94251" name="Line 42"/>
          <p:cNvSpPr>
            <a:spLocks noChangeShapeType="1"/>
          </p:cNvSpPr>
          <p:nvPr/>
        </p:nvSpPr>
        <p:spPr bwMode="auto">
          <a:xfrm>
            <a:off x="7391400" y="3886200"/>
            <a:ext cx="1588" cy="457200"/>
          </a:xfrm>
          <a:prstGeom prst="line">
            <a:avLst/>
          </a:prstGeom>
          <a:noFill/>
          <a:ln w="9360">
            <a:solidFill>
              <a:srgbClr val="000000"/>
            </a:solidFill>
            <a:miter lim="800000"/>
            <a:headEnd type="triangle" w="med" len="med"/>
            <a:tailEnd type="triangle" w="med" len="med"/>
          </a:ln>
        </p:spPr>
        <p:txBody>
          <a:bodyPr/>
          <a:lstStyle/>
          <a:p>
            <a:endParaRPr lang="en-US"/>
          </a:p>
        </p:txBody>
      </p:sp>
      <p:sp>
        <p:nvSpPr>
          <p:cNvPr id="94252" name="Line 43"/>
          <p:cNvSpPr>
            <a:spLocks noChangeShapeType="1"/>
          </p:cNvSpPr>
          <p:nvPr/>
        </p:nvSpPr>
        <p:spPr bwMode="auto">
          <a:xfrm>
            <a:off x="6172200" y="4343400"/>
            <a:ext cx="1588" cy="457200"/>
          </a:xfrm>
          <a:prstGeom prst="line">
            <a:avLst/>
          </a:prstGeom>
          <a:noFill/>
          <a:ln w="9360">
            <a:solidFill>
              <a:srgbClr val="000000"/>
            </a:solidFill>
            <a:miter lim="800000"/>
            <a:headEnd/>
            <a:tailEnd type="triangle" w="med" len="med"/>
          </a:ln>
        </p:spPr>
        <p:txBody>
          <a:bodyPr/>
          <a:lstStyle/>
          <a:p>
            <a:endParaRPr lang="en-US"/>
          </a:p>
        </p:txBody>
      </p:sp>
      <p:sp>
        <p:nvSpPr>
          <p:cNvPr id="94253" name="Line 44"/>
          <p:cNvSpPr>
            <a:spLocks noChangeShapeType="1"/>
          </p:cNvSpPr>
          <p:nvPr/>
        </p:nvSpPr>
        <p:spPr bwMode="auto">
          <a:xfrm>
            <a:off x="7086600" y="4343400"/>
            <a:ext cx="1588" cy="457200"/>
          </a:xfrm>
          <a:prstGeom prst="line">
            <a:avLst/>
          </a:prstGeom>
          <a:noFill/>
          <a:ln w="9360">
            <a:solidFill>
              <a:srgbClr val="000000"/>
            </a:solidFill>
            <a:miter lim="800000"/>
            <a:headEnd/>
            <a:tailEnd type="triangle" w="med" len="med"/>
          </a:ln>
        </p:spPr>
        <p:txBody>
          <a:bodyPr/>
          <a:lstStyle/>
          <a:p>
            <a:endParaRPr lang="en-US"/>
          </a:p>
        </p:txBody>
      </p:sp>
      <p:sp>
        <p:nvSpPr>
          <p:cNvPr id="94254" name="Line 45"/>
          <p:cNvSpPr>
            <a:spLocks noChangeShapeType="1"/>
          </p:cNvSpPr>
          <p:nvPr/>
        </p:nvSpPr>
        <p:spPr bwMode="auto">
          <a:xfrm>
            <a:off x="6629400" y="5562600"/>
            <a:ext cx="1588" cy="304800"/>
          </a:xfrm>
          <a:prstGeom prst="line">
            <a:avLst/>
          </a:prstGeom>
          <a:noFill/>
          <a:ln w="9360">
            <a:solidFill>
              <a:srgbClr val="000000"/>
            </a:solidFill>
            <a:miter lim="800000"/>
            <a:headEnd/>
            <a:tailEnd type="triangle" w="med" len="med"/>
          </a:ln>
        </p:spPr>
        <p:txBody>
          <a:bodyPr/>
          <a:lstStyle/>
          <a:p>
            <a:endParaRPr lang="en-US"/>
          </a:p>
        </p:txBody>
      </p:sp>
      <p:sp>
        <p:nvSpPr>
          <p:cNvPr id="94255" name="Line 46"/>
          <p:cNvSpPr>
            <a:spLocks noChangeShapeType="1"/>
          </p:cNvSpPr>
          <p:nvPr/>
        </p:nvSpPr>
        <p:spPr bwMode="auto">
          <a:xfrm>
            <a:off x="6629400" y="5867400"/>
            <a:ext cx="1676400" cy="1588"/>
          </a:xfrm>
          <a:prstGeom prst="line">
            <a:avLst/>
          </a:prstGeom>
          <a:noFill/>
          <a:ln w="9360">
            <a:solidFill>
              <a:srgbClr val="000000"/>
            </a:solidFill>
            <a:miter lim="800000"/>
            <a:headEnd/>
            <a:tailEnd/>
          </a:ln>
        </p:spPr>
        <p:txBody>
          <a:bodyPr/>
          <a:lstStyle/>
          <a:p>
            <a:endParaRPr lang="en-US"/>
          </a:p>
        </p:txBody>
      </p:sp>
      <p:sp>
        <p:nvSpPr>
          <p:cNvPr id="94256" name="Line 47"/>
          <p:cNvSpPr>
            <a:spLocks noChangeShapeType="1"/>
          </p:cNvSpPr>
          <p:nvPr/>
        </p:nvSpPr>
        <p:spPr bwMode="auto">
          <a:xfrm flipH="1">
            <a:off x="6546850" y="2286000"/>
            <a:ext cx="1765300" cy="1588"/>
          </a:xfrm>
          <a:prstGeom prst="line">
            <a:avLst/>
          </a:prstGeom>
          <a:noFill/>
          <a:ln w="9360">
            <a:solidFill>
              <a:srgbClr val="000000"/>
            </a:solidFill>
            <a:miter lim="800000"/>
            <a:headEnd/>
            <a:tailEnd/>
          </a:ln>
        </p:spPr>
        <p:txBody>
          <a:bodyPr/>
          <a:lstStyle/>
          <a:p>
            <a:endParaRPr lang="en-US"/>
          </a:p>
        </p:txBody>
      </p:sp>
      <p:sp>
        <p:nvSpPr>
          <p:cNvPr id="94257" name="Line 48"/>
          <p:cNvSpPr>
            <a:spLocks noChangeShapeType="1"/>
          </p:cNvSpPr>
          <p:nvPr/>
        </p:nvSpPr>
        <p:spPr bwMode="auto">
          <a:xfrm>
            <a:off x="6553200" y="2286000"/>
            <a:ext cx="1588" cy="381000"/>
          </a:xfrm>
          <a:prstGeom prst="line">
            <a:avLst/>
          </a:prstGeom>
          <a:noFill/>
          <a:ln w="9360">
            <a:solidFill>
              <a:srgbClr val="000000"/>
            </a:solidFill>
            <a:miter lim="800000"/>
            <a:headEnd/>
            <a:tailEnd type="triangle" w="med" len="med"/>
          </a:ln>
        </p:spPr>
        <p:txBody>
          <a:bodyPr/>
          <a:lstStyle/>
          <a:p>
            <a:endParaRPr lang="en-US"/>
          </a:p>
        </p:txBody>
      </p:sp>
      <p:sp>
        <p:nvSpPr>
          <p:cNvPr id="94258" name="Line 49"/>
          <p:cNvSpPr>
            <a:spLocks noChangeShapeType="1"/>
          </p:cNvSpPr>
          <p:nvPr/>
        </p:nvSpPr>
        <p:spPr bwMode="auto">
          <a:xfrm flipV="1">
            <a:off x="5943600" y="1822450"/>
            <a:ext cx="1588" cy="1308100"/>
          </a:xfrm>
          <a:prstGeom prst="line">
            <a:avLst/>
          </a:prstGeom>
          <a:noFill/>
          <a:ln w="28440">
            <a:solidFill>
              <a:srgbClr val="0000FF"/>
            </a:solidFill>
            <a:miter lim="800000"/>
            <a:headEnd type="triangle" w="med" len="med"/>
            <a:tailEnd type="triangle" w="med" len="med"/>
          </a:ln>
        </p:spPr>
        <p:txBody>
          <a:bodyPr/>
          <a:lstStyle/>
          <a:p>
            <a:endParaRPr lang="en-US"/>
          </a:p>
        </p:txBody>
      </p:sp>
      <p:sp>
        <p:nvSpPr>
          <p:cNvPr id="94259" name="Text Box 50"/>
          <p:cNvSpPr txBox="1">
            <a:spLocks noChangeArrowheads="1"/>
          </p:cNvSpPr>
          <p:nvPr/>
        </p:nvSpPr>
        <p:spPr bwMode="auto">
          <a:xfrm>
            <a:off x="5335588" y="1600200"/>
            <a:ext cx="1139825" cy="306388"/>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FF0000"/>
                </a:solidFill>
              </a:rPr>
              <a:t>INPUT/OUT</a:t>
            </a:r>
          </a:p>
        </p:txBody>
      </p:sp>
      <p:sp>
        <p:nvSpPr>
          <p:cNvPr id="94260" name="Line 51"/>
          <p:cNvSpPr>
            <a:spLocks noChangeShapeType="1"/>
          </p:cNvSpPr>
          <p:nvPr/>
        </p:nvSpPr>
        <p:spPr bwMode="auto">
          <a:xfrm>
            <a:off x="3733800" y="2438400"/>
            <a:ext cx="1588" cy="304800"/>
          </a:xfrm>
          <a:prstGeom prst="line">
            <a:avLst/>
          </a:prstGeom>
          <a:noFill/>
          <a:ln w="9360">
            <a:solidFill>
              <a:srgbClr val="000000"/>
            </a:solidFill>
            <a:miter lim="800000"/>
            <a:headEnd/>
            <a:tailEnd type="triangle" w="med" len="med"/>
          </a:ln>
        </p:spPr>
        <p:txBody>
          <a:bodyPr/>
          <a:lstStyle/>
          <a:p>
            <a:endParaRPr lang="en-US"/>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39</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B816D3A-7F33-454A-AB3C-A93E8EC2641E}"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a:t>
            </a:fld>
            <a:endParaRPr lang="en-US" sz="1400">
              <a:solidFill>
                <a:srgbClr val="000000"/>
              </a:solidFill>
            </a:endParaRPr>
          </a:p>
        </p:txBody>
      </p:sp>
      <p:sp>
        <p:nvSpPr>
          <p:cNvPr id="22533"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0000FF"/>
                </a:solidFill>
              </a:rPr>
              <a:t>Fetch/Execution </a:t>
            </a:r>
            <a:r>
              <a:rPr lang="en-US" sz="4400" b="1" dirty="0">
                <a:solidFill>
                  <a:srgbClr val="0000FF"/>
                </a:solidFill>
              </a:rPr>
              <a:t>Cycle</a:t>
            </a:r>
          </a:p>
        </p:txBody>
      </p:sp>
      <p:sp>
        <p:nvSpPr>
          <p:cNvPr id="22534" name="Text Box 5"/>
          <p:cNvSpPr txBox="1">
            <a:spLocks noChangeArrowheads="1"/>
          </p:cNvSpPr>
          <p:nvPr/>
        </p:nvSpPr>
        <p:spPr bwMode="auto">
          <a:xfrm>
            <a:off x="381000" y="1295400"/>
            <a:ext cx="8229600" cy="4711700"/>
          </a:xfrm>
          <a:prstGeom prst="rect">
            <a:avLst/>
          </a:prstGeom>
          <a:noFill/>
          <a:ln w="9525">
            <a:noFill/>
            <a:round/>
            <a:headEnd/>
            <a:tailEnd/>
          </a:ln>
        </p:spPr>
        <p:txBody>
          <a:bodyPr/>
          <a:lstStyle/>
          <a:p>
            <a:pPr>
              <a:spcBef>
                <a:spcPts val="700"/>
              </a:spcBef>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000" dirty="0">
              <a:solidFill>
                <a:srgbClr val="000000"/>
              </a:solidFill>
            </a:endParaRPr>
          </a:p>
          <a:p>
            <a:pPr marL="457200" indent="-457200" eaLnBrk="0" hangingPunct="0">
              <a:spcBef>
                <a:spcPts val="700"/>
              </a:spcBef>
              <a:buFont typeface="Arial" panose="020B0604020202020204" pitchFamily="34"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b="1" dirty="0" smtClean="0">
                <a:solidFill>
                  <a:srgbClr val="FF0000"/>
                </a:solidFill>
              </a:rPr>
              <a:t>Fetch </a:t>
            </a:r>
            <a:r>
              <a:rPr lang="en-US" sz="2800" b="1" dirty="0">
                <a:solidFill>
                  <a:srgbClr val="FF0000"/>
                </a:solidFill>
              </a:rPr>
              <a:t>Cycle:</a:t>
            </a:r>
            <a:r>
              <a:rPr lang="en-US" sz="2800" dirty="0">
                <a:solidFill>
                  <a:srgbClr val="000000"/>
                </a:solidFill>
              </a:rPr>
              <a:t>  Instruction is retrieved </a:t>
            </a:r>
            <a:r>
              <a:rPr lang="en-US" sz="2800" dirty="0" smtClean="0">
                <a:solidFill>
                  <a:srgbClr val="000000"/>
                </a:solidFill>
              </a:rPr>
              <a:t>from memory.</a:t>
            </a:r>
          </a:p>
          <a:p>
            <a:pPr eaLnBrk="0" hangingPunct="0">
              <a:spcBef>
                <a:spcPts val="700"/>
              </a:spcBef>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000" dirty="0">
              <a:solidFill>
                <a:srgbClr val="000000"/>
              </a:solidFill>
            </a:endParaRPr>
          </a:p>
          <a:p>
            <a:pPr marL="457200" indent="-457200" eaLnBrk="0" hangingPunct="0">
              <a:spcBef>
                <a:spcPts val="700"/>
              </a:spcBef>
              <a:buFont typeface="Arial" panose="020B0604020202020204" pitchFamily="34"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b="1" dirty="0" smtClean="0">
                <a:solidFill>
                  <a:srgbClr val="FF0000"/>
                </a:solidFill>
              </a:rPr>
              <a:t>Execute </a:t>
            </a:r>
            <a:r>
              <a:rPr lang="en-US" sz="2800" b="1" dirty="0">
                <a:solidFill>
                  <a:srgbClr val="FF0000"/>
                </a:solidFill>
              </a:rPr>
              <a:t>Cycle:</a:t>
            </a:r>
            <a:r>
              <a:rPr lang="en-US" sz="2800" dirty="0">
                <a:solidFill>
                  <a:srgbClr val="000000"/>
                </a:solidFill>
              </a:rPr>
              <a:t>  Instruction is executed</a:t>
            </a:r>
            <a:r>
              <a:rPr lang="en-US" sz="2800" baseline="-1000" dirty="0" smtClean="0">
                <a:solidFill>
                  <a:srgbClr val="000000"/>
                </a:solidFill>
              </a:rPr>
              <a:t>.</a:t>
            </a:r>
          </a:p>
          <a:p>
            <a:pPr eaLnBrk="0" hangingPunct="0">
              <a:spcBef>
                <a:spcPts val="700"/>
              </a:spcBef>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000" baseline="-1000" dirty="0">
              <a:solidFill>
                <a:srgbClr val="000000"/>
              </a:solidFill>
            </a:endParaRPr>
          </a:p>
        </p:txBody>
      </p:sp>
      <p:sp>
        <p:nvSpPr>
          <p:cNvPr id="4" name="Footer Placeholder 3"/>
          <p:cNvSpPr>
            <a:spLocks noGrp="1"/>
          </p:cNvSpPr>
          <p:nvPr>
            <p:ph type="ftr" idx="11"/>
          </p:nvPr>
        </p:nvSpPr>
        <p:spPr/>
        <p:txBody>
          <a:bodyPr/>
          <a:lstStyle/>
          <a:p>
            <a:pPr>
              <a:defRPr/>
            </a:pPr>
            <a:r>
              <a:rPr lang="en-US" smtClean="0"/>
              <a:t>Lecture 1: The Tiny Machine</a:t>
            </a:r>
            <a:endParaRPr lang="en-US"/>
          </a:p>
        </p:txBody>
      </p:sp>
      <p:sp>
        <p:nvSpPr>
          <p:cNvPr id="5" name="Slide Number Placeholder 4"/>
          <p:cNvSpPr>
            <a:spLocks noGrp="1"/>
          </p:cNvSpPr>
          <p:nvPr>
            <p:ph type="sldNum" idx="12"/>
          </p:nvPr>
        </p:nvSpPr>
        <p:spPr/>
        <p:txBody>
          <a:bodyPr/>
          <a:lstStyle/>
          <a:p>
            <a:fld id="{6C7C9E40-57CE-4731-9C18-56B72A6F0706}" type="slidenum">
              <a:rPr lang="en-US" smtClean="0"/>
              <a:pPr/>
              <a:t>4</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1"/>
          <p:cNvSpPr txBox="1">
            <a:spLocks noChangeArrowheads="1"/>
          </p:cNvSpPr>
          <p:nvPr/>
        </p:nvSpPr>
        <p:spPr bwMode="auto">
          <a:xfrm>
            <a:off x="457200" y="6245225"/>
            <a:ext cx="2133600" cy="47625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96259" name="Text Box 2"/>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a:solidFill>
                <a:srgbClr val="000000"/>
              </a:solidFill>
            </a:endParaRPr>
          </a:p>
        </p:txBody>
      </p:sp>
      <p:sp>
        <p:nvSpPr>
          <p:cNvPr id="96260"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5C74EF3-C1A3-42C6-8CB1-69B6E99CB9A7}"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40</a:t>
            </a:fld>
            <a:endParaRPr lang="en-US" sz="1400">
              <a:solidFill>
                <a:srgbClr val="000000"/>
              </a:solidFill>
            </a:endParaRPr>
          </a:p>
        </p:txBody>
      </p:sp>
      <p:sp>
        <p:nvSpPr>
          <p:cNvPr id="96261" name="Text Box 4"/>
          <p:cNvSpPr txBox="1">
            <a:spLocks noChangeArrowheads="1"/>
          </p:cNvSpPr>
          <p:nvPr/>
        </p:nvSpPr>
        <p:spPr bwMode="auto">
          <a:xfrm>
            <a:off x="457200" y="144463"/>
            <a:ext cx="8229600" cy="1311275"/>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a:solidFill>
                  <a:srgbClr val="0000FF"/>
                </a:solidFill>
              </a:rPr>
              <a:t> Multiplying two numbers</a:t>
            </a:r>
            <a:br>
              <a:rPr lang="en-US" sz="4000" b="1">
                <a:solidFill>
                  <a:srgbClr val="0000FF"/>
                </a:solidFill>
              </a:rPr>
            </a:br>
            <a:endParaRPr lang="en-US" sz="4000" b="1">
              <a:solidFill>
                <a:srgbClr val="0000FF"/>
              </a:solidFill>
            </a:endParaRPr>
          </a:p>
        </p:txBody>
      </p:sp>
      <p:sp>
        <p:nvSpPr>
          <p:cNvPr id="96262" name="Text Box 5"/>
          <p:cNvSpPr txBox="1">
            <a:spLocks noChangeArrowheads="1"/>
          </p:cNvSpPr>
          <p:nvPr/>
        </p:nvSpPr>
        <p:spPr bwMode="auto">
          <a:xfrm>
            <a:off x="533400" y="1143000"/>
            <a:ext cx="3886200" cy="5487988"/>
          </a:xfrm>
          <a:prstGeom prst="rect">
            <a:avLst/>
          </a:prstGeom>
          <a:noFill/>
          <a:ln w="9525">
            <a:noFill/>
            <a:round/>
            <a:headEnd/>
            <a:tailEnd/>
          </a:ln>
        </p:spPr>
        <p:txBody>
          <a:bodyPr/>
          <a:lstStyle/>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800" dirty="0">
                <a:solidFill>
                  <a:srgbClr val="000000"/>
                </a:solidFill>
              </a:rPr>
              <a:t>	</a:t>
            </a:r>
            <a:r>
              <a:rPr lang="en-US" sz="1200" b="1" u="sng" dirty="0">
                <a:solidFill>
                  <a:srgbClr val="000000"/>
                </a:solidFill>
              </a:rPr>
              <a:t>Label</a:t>
            </a:r>
            <a:r>
              <a:rPr lang="en-US" sz="1200" b="1" dirty="0">
                <a:solidFill>
                  <a:srgbClr val="000000"/>
                </a:solidFill>
              </a:rPr>
              <a:t>		</a:t>
            </a:r>
            <a:r>
              <a:rPr lang="en-US" sz="1200" b="1" u="sng" dirty="0" err="1">
                <a:solidFill>
                  <a:srgbClr val="000000"/>
                </a:solidFill>
              </a:rPr>
              <a:t>opcode</a:t>
            </a:r>
            <a:r>
              <a:rPr lang="en-US" sz="1200" b="1" dirty="0">
                <a:solidFill>
                  <a:srgbClr val="000000"/>
                </a:solidFill>
              </a:rPr>
              <a:t>   </a:t>
            </a:r>
            <a:r>
              <a:rPr lang="en-US" sz="1200" b="1" u="sng" dirty="0">
                <a:solidFill>
                  <a:srgbClr val="000000"/>
                </a:solidFill>
              </a:rPr>
              <a:t>address</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start		.begin</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in 	    x005</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store 	    a</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in 	    x005</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store 	    b</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a:t>
            </a:r>
            <a:r>
              <a:rPr lang="en-US" sz="1200" b="1" dirty="0">
                <a:solidFill>
                  <a:srgbClr val="3333FF"/>
                </a:solidFill>
              </a:rPr>
              <a:t>here		load	    result</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3333FF"/>
                </a:solidFill>
              </a:rPr>
              <a:t>			add	    a</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3333FF"/>
                </a:solidFill>
              </a:rPr>
              <a:t>			store	    result</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3333FF"/>
                </a:solidFill>
              </a:rPr>
              <a:t>			load	    b</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3333FF"/>
                </a:solidFill>
              </a:rPr>
              <a:t>			sub	    ONE</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3333FF"/>
                </a:solidFill>
              </a:rPr>
              <a:t>			store	    b</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3333FF"/>
                </a:solidFill>
              </a:rPr>
              <a:t>			</a:t>
            </a:r>
            <a:r>
              <a:rPr lang="en-US" sz="1200" b="1" dirty="0" err="1">
                <a:solidFill>
                  <a:srgbClr val="3333FF"/>
                </a:solidFill>
              </a:rPr>
              <a:t>skipz</a:t>
            </a:r>
            <a:endParaRPr lang="en-US" sz="1200" b="1" dirty="0">
              <a:solidFill>
                <a:srgbClr val="3333FF"/>
              </a:solidFill>
            </a:endParaRP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3333FF"/>
                </a:solidFill>
              </a:rPr>
              <a:t>			</a:t>
            </a:r>
            <a:r>
              <a:rPr lang="en-US" sz="1200" b="1" dirty="0" err="1">
                <a:solidFill>
                  <a:srgbClr val="3333FF"/>
                </a:solidFill>
              </a:rPr>
              <a:t>jmp</a:t>
            </a:r>
            <a:r>
              <a:rPr lang="en-US" sz="1200" b="1" dirty="0">
                <a:solidFill>
                  <a:srgbClr val="3333FF"/>
                </a:solidFill>
              </a:rPr>
              <a:t>	    here</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load	    result</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out	    x009</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halt</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a		.data	    0	</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b		.data	    0</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ONE		.data	    1</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result		.data	    0</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.end	    start</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endParaRPr lang="en-US" sz="1200" b="1" dirty="0">
              <a:solidFill>
                <a:srgbClr val="000000"/>
              </a:solidFill>
            </a:endParaRP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endParaRPr lang="en-US" sz="1200" b="1" dirty="0">
              <a:solidFill>
                <a:srgbClr val="000000"/>
              </a:solidFill>
            </a:endParaRPr>
          </a:p>
          <a:p>
            <a:pPr algn="ct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smtClean="0">
                <a:solidFill>
                  <a:srgbClr val="000000"/>
                </a:solidFill>
              </a:rPr>
              <a:t>One </a:t>
            </a:r>
            <a:r>
              <a:rPr lang="en-US" sz="1200" b="1" dirty="0">
                <a:solidFill>
                  <a:srgbClr val="000000"/>
                </a:solidFill>
              </a:rPr>
              <a:t>address  Architecture</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a:t>
            </a:r>
            <a:r>
              <a:rPr lang="en-US" sz="1200" b="1" dirty="0" smtClean="0">
                <a:solidFill>
                  <a:srgbClr val="000000"/>
                </a:solidFill>
              </a:rPr>
              <a:t>       (six </a:t>
            </a:r>
            <a:r>
              <a:rPr lang="en-US" sz="1200" b="1" dirty="0">
                <a:solidFill>
                  <a:srgbClr val="000000"/>
                </a:solidFill>
              </a:rPr>
              <a:t>memory access inside the loop)</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endParaRPr lang="en-US" sz="1200" b="1" dirty="0">
              <a:solidFill>
                <a:srgbClr val="000000"/>
              </a:solidFill>
            </a:endParaRPr>
          </a:p>
          <a:p>
            <a:pPr>
              <a:lnSpc>
                <a:spcPct val="80000"/>
              </a:lnSpc>
              <a:spcBef>
                <a:spcPts val="2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800" dirty="0">
                <a:solidFill>
                  <a:srgbClr val="000000"/>
                </a:solidFill>
              </a:rPr>
              <a:t>			</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endParaRPr lang="en-US" sz="1200" dirty="0">
              <a:solidFill>
                <a:srgbClr val="000000"/>
              </a:solidFill>
            </a:endParaRP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endParaRPr lang="en-US" sz="1200" dirty="0">
              <a:solidFill>
                <a:srgbClr val="000000"/>
              </a:solidFill>
            </a:endParaRPr>
          </a:p>
        </p:txBody>
      </p:sp>
      <p:sp>
        <p:nvSpPr>
          <p:cNvPr id="96263" name="Rectangle 6"/>
          <p:cNvSpPr>
            <a:spLocks noChangeArrowheads="1"/>
          </p:cNvSpPr>
          <p:nvPr/>
        </p:nvSpPr>
        <p:spPr bwMode="auto">
          <a:xfrm>
            <a:off x="4800600" y="1066801"/>
            <a:ext cx="3886200" cy="4343400"/>
          </a:xfrm>
          <a:prstGeom prst="rect">
            <a:avLst/>
          </a:prstGeom>
          <a:noFill/>
          <a:ln w="9525">
            <a:noFill/>
            <a:round/>
            <a:headEnd/>
            <a:tailEnd/>
          </a:ln>
        </p:spPr>
        <p:txBody>
          <a:bodyPr lIns="90000" tIns="46800" rIns="90000" bIns="46800"/>
          <a:lstStyle/>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000" dirty="0">
                <a:solidFill>
                  <a:srgbClr val="000000"/>
                </a:solidFill>
              </a:rPr>
              <a:t>	</a:t>
            </a:r>
            <a:r>
              <a:rPr lang="en-US" sz="1200" b="1" u="sng" dirty="0">
                <a:solidFill>
                  <a:srgbClr val="000000"/>
                </a:solidFill>
              </a:rPr>
              <a:t>Label</a:t>
            </a:r>
            <a:r>
              <a:rPr lang="en-US" sz="1200" b="1" dirty="0">
                <a:solidFill>
                  <a:srgbClr val="000000"/>
                </a:solidFill>
              </a:rPr>
              <a:t>		</a:t>
            </a:r>
            <a:r>
              <a:rPr lang="en-US" sz="1200" b="1" u="sng" dirty="0" err="1">
                <a:solidFill>
                  <a:srgbClr val="000000"/>
                </a:solidFill>
              </a:rPr>
              <a:t>opcode</a:t>
            </a:r>
            <a:r>
              <a:rPr lang="en-US" sz="1200" b="1" dirty="0">
                <a:solidFill>
                  <a:srgbClr val="000000"/>
                </a:solidFill>
              </a:rPr>
              <a:t>   </a:t>
            </a:r>
            <a:r>
              <a:rPr lang="en-US" sz="1200" b="1" u="sng" dirty="0">
                <a:solidFill>
                  <a:srgbClr val="000000"/>
                </a:solidFill>
              </a:rPr>
              <a:t>address</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start		.begin</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in 	    x005</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store  	    R0, a</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in 	    x005</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store 	    R0, b</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load	    R2, result</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load 	    R3, a</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load	    R0, b</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load	    R1, ONE</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a:t>
            </a:r>
            <a:r>
              <a:rPr lang="en-US" sz="1200" b="1" dirty="0">
                <a:solidFill>
                  <a:srgbClr val="3333FF"/>
                </a:solidFill>
              </a:rPr>
              <a:t>here		add	    R2, R2, R3</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3333FF"/>
                </a:solidFill>
              </a:rPr>
              <a:t>			sub	    R0, R0, R1</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a:t>
            </a:r>
            <a:r>
              <a:rPr lang="en-US" sz="1200" b="1" dirty="0" err="1">
                <a:solidFill>
                  <a:srgbClr val="3333FF"/>
                </a:solidFill>
              </a:rPr>
              <a:t>skipz</a:t>
            </a:r>
            <a:endParaRPr lang="en-US" sz="1200" b="1" dirty="0">
              <a:solidFill>
                <a:srgbClr val="3333FF"/>
              </a:solidFill>
            </a:endParaRP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3333FF"/>
                </a:solidFill>
              </a:rPr>
              <a:t>			</a:t>
            </a:r>
            <a:r>
              <a:rPr lang="en-US" sz="1200" b="1" dirty="0" err="1">
                <a:solidFill>
                  <a:srgbClr val="3333FF"/>
                </a:solidFill>
              </a:rPr>
              <a:t>jmp</a:t>
            </a:r>
            <a:r>
              <a:rPr lang="en-US" sz="1200" b="1" dirty="0">
                <a:solidFill>
                  <a:srgbClr val="3333FF"/>
                </a:solidFill>
              </a:rPr>
              <a:t>	    </a:t>
            </a:r>
            <a:r>
              <a:rPr lang="en-US" sz="1200" b="1" dirty="0" smtClean="0">
                <a:solidFill>
                  <a:srgbClr val="3333FF"/>
                </a:solidFill>
              </a:rPr>
              <a:t>here</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3333FF"/>
                </a:solidFill>
              </a:rPr>
              <a:t>	</a:t>
            </a:r>
            <a:r>
              <a:rPr lang="en-US" sz="1200" b="1" dirty="0" smtClean="0">
                <a:solidFill>
                  <a:srgbClr val="3333FF"/>
                </a:solidFill>
              </a:rPr>
              <a:t>		</a:t>
            </a:r>
            <a:r>
              <a:rPr lang="en-US" sz="1200" b="1" dirty="0" smtClean="0">
                <a:solidFill>
                  <a:schemeClr val="tx1"/>
                </a:solidFill>
              </a:rPr>
              <a:t>store	    R2, result</a:t>
            </a:r>
            <a:endParaRPr lang="en-US" sz="1200" b="1" dirty="0">
              <a:solidFill>
                <a:schemeClr val="tx1"/>
              </a:solidFill>
            </a:endParaRP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load	   </a:t>
            </a:r>
            <a:r>
              <a:rPr lang="en-US" sz="1200" b="1">
                <a:solidFill>
                  <a:srgbClr val="000000"/>
                </a:solidFill>
              </a:rPr>
              <a:t> </a:t>
            </a:r>
            <a:r>
              <a:rPr lang="en-US" sz="1200" b="1" smtClean="0">
                <a:solidFill>
                  <a:srgbClr val="000000"/>
                </a:solidFill>
              </a:rPr>
              <a:t>R0, result</a:t>
            </a:r>
            <a:endParaRPr lang="en-US" sz="1200" b="1" dirty="0">
              <a:solidFill>
                <a:srgbClr val="000000"/>
              </a:solidFill>
            </a:endParaRP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out	    x009</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halt</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a		.data	    0	</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b		.data	    0</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ONE		.data	    1</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result		.data	    0</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			.end	    start</a:t>
            </a:r>
          </a:p>
          <a:p>
            <a:pPr>
              <a:lnSpc>
                <a:spcPct val="80000"/>
              </a:lnSpc>
              <a:spcBef>
                <a:spcPts val="3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endParaRPr lang="en-US" sz="1200" b="1" dirty="0">
              <a:solidFill>
                <a:srgbClr val="000000"/>
              </a:solidFill>
            </a:endParaRPr>
          </a:p>
          <a:p>
            <a:pPr>
              <a:lnSpc>
                <a:spcPct val="80000"/>
              </a:lnSpc>
              <a:spcBef>
                <a:spcPts val="25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endParaRPr lang="en-US" sz="1000" b="1" dirty="0">
              <a:solidFill>
                <a:srgbClr val="000000"/>
              </a:solidFill>
            </a:endParaRPr>
          </a:p>
          <a:p>
            <a:pPr algn="ctr">
              <a:lnSpc>
                <a:spcPct val="80000"/>
              </a:lnSpc>
              <a:spcBef>
                <a:spcPts val="35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endParaRPr lang="en-US" sz="1400" b="1" dirty="0">
              <a:solidFill>
                <a:srgbClr val="000000"/>
              </a:solidFill>
            </a:endParaRPr>
          </a:p>
          <a:p>
            <a:pPr algn="ctr">
              <a:lnSpc>
                <a:spcPct val="80000"/>
              </a:lnSpc>
              <a:spcBef>
                <a:spcPts val="35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a:solidFill>
                  <a:srgbClr val="000000"/>
                </a:solidFill>
              </a:rPr>
              <a:t>Load/Store architecture</a:t>
            </a:r>
          </a:p>
          <a:p>
            <a:pPr>
              <a:lnSpc>
                <a:spcPct val="80000"/>
              </a:lnSpc>
              <a:spcBef>
                <a:spcPts val="35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200" b="1" dirty="0" smtClean="0">
                <a:solidFill>
                  <a:srgbClr val="000000"/>
                </a:solidFill>
              </a:rPr>
              <a:t>	       (no memory access inside the loop)</a:t>
            </a:r>
            <a:endParaRPr lang="en-US" sz="1200" b="1" dirty="0">
              <a:solidFill>
                <a:srgbClr val="000000"/>
              </a:solidFill>
            </a:endParaRPr>
          </a:p>
          <a:p>
            <a:pPr>
              <a:lnSpc>
                <a:spcPct val="80000"/>
              </a:lnSpc>
              <a:spcBef>
                <a:spcPts val="25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r>
              <a:rPr lang="en-US" sz="1000" dirty="0">
                <a:solidFill>
                  <a:srgbClr val="000000"/>
                </a:solidFill>
              </a:rPr>
              <a:t>			</a:t>
            </a: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endParaRPr lang="en-US" sz="1600" dirty="0">
              <a:solidFill>
                <a:srgbClr val="000000"/>
              </a:solidFill>
            </a:endParaRPr>
          </a:p>
          <a:p>
            <a:pPr>
              <a:lnSpc>
                <a:spcPct val="80000"/>
              </a:lnSpc>
              <a:spcBef>
                <a:spcPts val="400"/>
              </a:spcBef>
              <a:tabLst>
                <a:tab pos="0" algn="l"/>
                <a:tab pos="338138" algn="l"/>
                <a:tab pos="908050" algn="l"/>
                <a:tab pos="1822450" algn="l"/>
                <a:tab pos="2736850" algn="l"/>
                <a:tab pos="3651250" algn="l"/>
                <a:tab pos="4565650" algn="l"/>
                <a:tab pos="5480050" algn="l"/>
                <a:tab pos="6394450" algn="l"/>
                <a:tab pos="7308850" algn="l"/>
                <a:tab pos="8223250" algn="l"/>
                <a:tab pos="9137650" algn="l"/>
                <a:tab pos="10052050" algn="l"/>
                <a:tab pos="10058400" algn="l"/>
                <a:tab pos="10515600" algn="l"/>
              </a:tabLst>
            </a:pPr>
            <a:endParaRPr lang="en-US" sz="1600" dirty="0">
              <a:solidFill>
                <a:srgbClr val="000000"/>
              </a:solidFill>
            </a:endParaRPr>
          </a:p>
        </p:txBody>
      </p:sp>
      <p:sp>
        <p:nvSpPr>
          <p:cNvPr id="96264" name="Line 7"/>
          <p:cNvSpPr>
            <a:spLocks noChangeShapeType="1"/>
          </p:cNvSpPr>
          <p:nvPr/>
        </p:nvSpPr>
        <p:spPr bwMode="auto">
          <a:xfrm>
            <a:off x="4648200" y="1143000"/>
            <a:ext cx="1588" cy="4876800"/>
          </a:xfrm>
          <a:prstGeom prst="line">
            <a:avLst/>
          </a:prstGeom>
          <a:noFill/>
          <a:ln w="28440">
            <a:solidFill>
              <a:srgbClr val="FF3300"/>
            </a:solidFill>
            <a:miter lim="800000"/>
            <a:headEnd/>
            <a:tailEnd/>
          </a:ln>
        </p:spPr>
        <p:txBody>
          <a:bodyPr/>
          <a:lstStyle/>
          <a:p>
            <a:endParaRPr lang="en-US"/>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40</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685800" y="2130425"/>
            <a:ext cx="7772400" cy="1470025"/>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rPr>
              <a:t>Lecture 2</a:t>
            </a:r>
          </a:p>
        </p:txBody>
      </p:sp>
      <p:sp>
        <p:nvSpPr>
          <p:cNvPr id="98307" name="Text Box 2"/>
          <p:cNvSpPr txBox="1">
            <a:spLocks noChangeArrowheads="1"/>
          </p:cNvSpPr>
          <p:nvPr/>
        </p:nvSpPr>
        <p:spPr bwMode="auto">
          <a:xfrm>
            <a:off x="838200" y="1828800"/>
            <a:ext cx="7162800" cy="2994025"/>
          </a:xfrm>
          <a:prstGeom prst="rect">
            <a:avLst/>
          </a:prstGeom>
          <a:solidFill>
            <a:srgbClr val="FFFFFF"/>
          </a:solidFill>
          <a:ln w="9525">
            <a:noFill/>
            <a:round/>
            <a:headEnd/>
            <a:tailEnd/>
          </a:ln>
        </p:spPr>
        <p:txBody>
          <a:bodyPr/>
          <a:lstStyle/>
          <a:p>
            <a:pPr algn="ct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0000FF"/>
                </a:solidFill>
              </a:rPr>
              <a:t>Next time will talk </a:t>
            </a:r>
            <a:r>
              <a:rPr lang="en-US" sz="4400" b="1">
                <a:solidFill>
                  <a:srgbClr val="0000FF"/>
                </a:solidFill>
              </a:rPr>
              <a:t>about </a:t>
            </a:r>
            <a:r>
              <a:rPr lang="en-US" sz="4400" b="1" smtClean="0">
                <a:solidFill>
                  <a:srgbClr val="0000FF"/>
                </a:solidFill>
              </a:rPr>
              <a:t>the PM/0 </a:t>
            </a:r>
            <a:r>
              <a:rPr lang="en-US" sz="4400" b="1" dirty="0" smtClean="0">
                <a:solidFill>
                  <a:srgbClr val="0000FF"/>
                </a:solidFill>
              </a:rPr>
              <a:t>virtual machine</a:t>
            </a:r>
            <a:endParaRPr lang="en-US" sz="4400" b="1" dirty="0">
              <a:solidFill>
                <a:srgbClr val="0000FF"/>
              </a:solidFill>
            </a:endParaRPr>
          </a:p>
          <a:p>
            <a:pPr algn="ct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solidFill>
                  <a:srgbClr val="FF0066"/>
                </a:solidFill>
              </a:rPr>
              <a:t> </a:t>
            </a:r>
          </a:p>
        </p:txBody>
      </p:sp>
      <p:sp>
        <p:nvSpPr>
          <p:cNvPr id="3" name="Footer Placeholder 2"/>
          <p:cNvSpPr>
            <a:spLocks noGrp="1"/>
          </p:cNvSpPr>
          <p:nvPr>
            <p:ph type="ftr" idx="11"/>
          </p:nvPr>
        </p:nvSpPr>
        <p:spPr/>
        <p:txBody>
          <a:bodyPr/>
          <a:lstStyle/>
          <a:p>
            <a:pPr>
              <a:defRPr/>
            </a:pPr>
            <a:r>
              <a:rPr lang="en-US" smtClean="0"/>
              <a:t>Lecture 1: The Tiny Machine</a:t>
            </a:r>
            <a:endParaRPr lang="en-US"/>
          </a:p>
        </p:txBody>
      </p:sp>
      <p:sp>
        <p:nvSpPr>
          <p:cNvPr id="4" name="Slide Number Placeholder 3"/>
          <p:cNvSpPr>
            <a:spLocks noGrp="1"/>
          </p:cNvSpPr>
          <p:nvPr>
            <p:ph type="sldNum" idx="12"/>
          </p:nvPr>
        </p:nvSpPr>
        <p:spPr/>
        <p:txBody>
          <a:bodyPr/>
          <a:lstStyle/>
          <a:p>
            <a:fld id="{6C7C9E40-57CE-4731-9C18-56B72A6F0706}" type="slidenum">
              <a:rPr lang="en-US" smtClean="0"/>
              <a:pPr/>
              <a:t>41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B816D3A-7F33-454A-AB3C-A93E8EC2641E}"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a:t>
            </a:fld>
            <a:endParaRPr lang="en-US" sz="1400">
              <a:solidFill>
                <a:srgbClr val="000000"/>
              </a:solidFill>
            </a:endParaRPr>
          </a:p>
        </p:txBody>
      </p:sp>
      <p:sp>
        <p:nvSpPr>
          <p:cNvPr id="22533"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0000FF"/>
                </a:solidFill>
              </a:rPr>
              <a:t>Hardware Description Language</a:t>
            </a:r>
            <a:endParaRPr lang="en-US" sz="4400" b="1" dirty="0">
              <a:solidFill>
                <a:srgbClr val="0000FF"/>
              </a:solidFill>
            </a:endParaRPr>
          </a:p>
        </p:txBody>
      </p:sp>
      <p:sp>
        <p:nvSpPr>
          <p:cNvPr id="22534" name="Text Box 5"/>
          <p:cNvSpPr txBox="1">
            <a:spLocks noChangeArrowheads="1"/>
          </p:cNvSpPr>
          <p:nvPr/>
        </p:nvSpPr>
        <p:spPr bwMode="auto">
          <a:xfrm>
            <a:off x="450850" y="1752600"/>
            <a:ext cx="8229600" cy="4711700"/>
          </a:xfrm>
          <a:prstGeom prst="rect">
            <a:avLst/>
          </a:prstGeom>
          <a:noFill/>
          <a:ln w="9525">
            <a:noFill/>
            <a:round/>
            <a:headEnd/>
            <a:tailEnd/>
          </a:ln>
        </p:spPr>
        <p:txBody>
          <a:bodyPr/>
          <a:lstStyle/>
          <a:p>
            <a:pPr eaLnBrk="0" hangingPunct="0">
              <a:spcBef>
                <a:spcPts val="700"/>
              </a:spcBef>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000" baseline="-1000" dirty="0">
              <a:solidFill>
                <a:srgbClr val="000000"/>
              </a:solidFill>
            </a:endParaRPr>
          </a:p>
          <a:p>
            <a:pPr>
              <a:spcBef>
                <a:spcPts val="700"/>
              </a:spcBef>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dirty="0" smtClean="0">
                <a:solidFill>
                  <a:srgbClr val="000000"/>
                </a:solidFill>
              </a:rPr>
              <a:t>We will use a simple </a:t>
            </a:r>
            <a:r>
              <a:rPr lang="en-US" sz="2800" b="1" dirty="0">
                <a:solidFill>
                  <a:srgbClr val="FF0000"/>
                </a:solidFill>
              </a:rPr>
              <a:t>Hardware Description Language</a:t>
            </a:r>
            <a:r>
              <a:rPr lang="en-US" sz="2800" dirty="0">
                <a:solidFill>
                  <a:srgbClr val="000000"/>
                </a:solidFill>
              </a:rPr>
              <a:t> </a:t>
            </a:r>
            <a:r>
              <a:rPr lang="en-US" sz="2800" dirty="0" smtClean="0">
                <a:solidFill>
                  <a:srgbClr val="000000"/>
                </a:solidFill>
              </a:rPr>
              <a:t>to </a:t>
            </a:r>
            <a:r>
              <a:rPr lang="en-US" sz="2800" dirty="0">
                <a:solidFill>
                  <a:srgbClr val="000000"/>
                </a:solidFill>
              </a:rPr>
              <a:t>understand how instructions are </a:t>
            </a:r>
            <a:r>
              <a:rPr lang="en-US" sz="2800" dirty="0" smtClean="0">
                <a:solidFill>
                  <a:srgbClr val="000000"/>
                </a:solidFill>
              </a:rPr>
              <a:t>fetched and executed </a:t>
            </a:r>
            <a:r>
              <a:rPr lang="en-US" sz="2800" dirty="0">
                <a:solidFill>
                  <a:srgbClr val="000000"/>
                </a:solidFill>
              </a:rPr>
              <a:t>in </a:t>
            </a:r>
            <a:r>
              <a:rPr lang="en-US" sz="2800" dirty="0" smtClean="0">
                <a:solidFill>
                  <a:srgbClr val="000000"/>
                </a:solidFill>
              </a:rPr>
              <a:t>the VN</a:t>
            </a:r>
            <a:r>
              <a:rPr lang="en-US" sz="2800" dirty="0">
                <a:solidFill>
                  <a:srgbClr val="000000"/>
                </a:solidFill>
              </a:rPr>
              <a:t>.</a:t>
            </a:r>
          </a:p>
        </p:txBody>
      </p:sp>
      <p:sp>
        <p:nvSpPr>
          <p:cNvPr id="4" name="Footer Placeholder 3"/>
          <p:cNvSpPr>
            <a:spLocks noGrp="1"/>
          </p:cNvSpPr>
          <p:nvPr>
            <p:ph type="ftr" idx="11"/>
          </p:nvPr>
        </p:nvSpPr>
        <p:spPr/>
        <p:txBody>
          <a:bodyPr/>
          <a:lstStyle/>
          <a:p>
            <a:pPr>
              <a:defRPr/>
            </a:pPr>
            <a:r>
              <a:rPr lang="en-US" smtClean="0"/>
              <a:t>Lecture 1: The Tiny Machine</a:t>
            </a:r>
            <a:endParaRPr lang="en-US"/>
          </a:p>
        </p:txBody>
      </p:sp>
      <p:sp>
        <p:nvSpPr>
          <p:cNvPr id="5" name="Slide Number Placeholder 4"/>
          <p:cNvSpPr>
            <a:spLocks noGrp="1"/>
          </p:cNvSpPr>
          <p:nvPr>
            <p:ph type="sldNum" idx="12"/>
          </p:nvPr>
        </p:nvSpPr>
        <p:spPr/>
        <p:txBody>
          <a:bodyPr/>
          <a:lstStyle/>
          <a:p>
            <a:fld id="{6C7C9E40-57CE-4731-9C18-56B72A6F0706}" type="slidenum">
              <a:rPr lang="en-US" smtClean="0"/>
              <a:pPr/>
              <a:t>5</a:t>
            </a:fld>
            <a:endParaRPr lang="en-US"/>
          </a:p>
        </p:txBody>
      </p:sp>
    </p:spTree>
    <p:extLst>
      <p:ext uri="{BB962C8B-B14F-4D97-AF65-F5344CB8AC3E}">
        <p14:creationId xmlns:p14="http://schemas.microsoft.com/office/powerpoint/2010/main" val="271391269"/>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7A6A313-D5D2-4A0A-BE8B-0CF1E6400314}"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US" sz="1400">
              <a:solidFill>
                <a:srgbClr val="000000"/>
              </a:solidFill>
            </a:endParaRPr>
          </a:p>
        </p:txBody>
      </p:sp>
      <p:sp>
        <p:nvSpPr>
          <p:cNvPr id="20485"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0000FF"/>
                </a:solidFill>
              </a:rPr>
              <a:t>Accumulator Machine</a:t>
            </a:r>
            <a:endParaRPr lang="en-US" sz="4400" b="1" dirty="0">
              <a:solidFill>
                <a:srgbClr val="0000FF"/>
              </a:solidFill>
            </a:endParaRPr>
          </a:p>
        </p:txBody>
      </p:sp>
      <p:grpSp>
        <p:nvGrpSpPr>
          <p:cNvPr id="20486" name="Group 5"/>
          <p:cNvGrpSpPr>
            <a:grpSpLocks/>
          </p:cNvGrpSpPr>
          <p:nvPr/>
        </p:nvGrpSpPr>
        <p:grpSpPr bwMode="auto">
          <a:xfrm>
            <a:off x="2062163" y="1600200"/>
            <a:ext cx="4733925" cy="4194175"/>
            <a:chOff x="1299" y="1008"/>
            <a:chExt cx="2982" cy="2642"/>
          </a:xfrm>
        </p:grpSpPr>
        <p:sp>
          <p:nvSpPr>
            <p:cNvPr id="20488" name="Line 6"/>
            <p:cNvSpPr>
              <a:spLocks noChangeShapeType="1"/>
            </p:cNvSpPr>
            <p:nvPr/>
          </p:nvSpPr>
          <p:spPr bwMode="auto">
            <a:xfrm flipV="1">
              <a:off x="2960" y="2152"/>
              <a:ext cx="1" cy="161"/>
            </a:xfrm>
            <a:prstGeom prst="line">
              <a:avLst/>
            </a:prstGeom>
            <a:noFill/>
            <a:ln w="9360">
              <a:solidFill>
                <a:srgbClr val="000000"/>
              </a:solidFill>
              <a:miter lim="800000"/>
              <a:headEnd/>
              <a:tailEnd type="triangle" w="med" len="med"/>
            </a:ln>
          </p:spPr>
          <p:txBody>
            <a:bodyPr/>
            <a:lstStyle/>
            <a:p>
              <a:endParaRPr lang="en-US"/>
            </a:p>
          </p:txBody>
        </p:sp>
        <p:sp>
          <p:nvSpPr>
            <p:cNvPr id="20489" name="Rectangle 7"/>
            <p:cNvSpPr>
              <a:spLocks noChangeArrowheads="1"/>
            </p:cNvSpPr>
            <p:nvPr/>
          </p:nvSpPr>
          <p:spPr bwMode="auto">
            <a:xfrm>
              <a:off x="2520" y="1008"/>
              <a:ext cx="685" cy="191"/>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PC</a:t>
              </a:r>
            </a:p>
          </p:txBody>
        </p:sp>
        <p:sp>
          <p:nvSpPr>
            <p:cNvPr id="20490" name="Rectangle 8"/>
            <p:cNvSpPr>
              <a:spLocks noChangeArrowheads="1"/>
            </p:cNvSpPr>
            <p:nvPr/>
          </p:nvSpPr>
          <p:spPr bwMode="auto">
            <a:xfrm>
              <a:off x="2520" y="1352"/>
              <a:ext cx="685" cy="192"/>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MAR</a:t>
              </a:r>
            </a:p>
          </p:txBody>
        </p:sp>
        <p:sp>
          <p:nvSpPr>
            <p:cNvPr id="20491" name="Rectangle 9"/>
            <p:cNvSpPr>
              <a:spLocks noChangeArrowheads="1"/>
            </p:cNvSpPr>
            <p:nvPr/>
          </p:nvSpPr>
          <p:spPr bwMode="auto">
            <a:xfrm>
              <a:off x="3646" y="2577"/>
              <a:ext cx="636" cy="191"/>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A</a:t>
              </a:r>
            </a:p>
          </p:txBody>
        </p:sp>
        <p:sp>
          <p:nvSpPr>
            <p:cNvPr id="20492" name="Rectangle 10"/>
            <p:cNvSpPr>
              <a:spLocks noChangeArrowheads="1"/>
            </p:cNvSpPr>
            <p:nvPr/>
          </p:nvSpPr>
          <p:spPr bwMode="auto">
            <a:xfrm>
              <a:off x="2520" y="2577"/>
              <a:ext cx="734" cy="191"/>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MDR</a:t>
              </a:r>
            </a:p>
          </p:txBody>
        </p:sp>
        <p:sp>
          <p:nvSpPr>
            <p:cNvPr id="20493" name="Rectangle 11"/>
            <p:cNvSpPr>
              <a:spLocks noChangeArrowheads="1"/>
            </p:cNvSpPr>
            <p:nvPr/>
          </p:nvSpPr>
          <p:spPr bwMode="auto">
            <a:xfrm>
              <a:off x="1443" y="2577"/>
              <a:ext cx="832" cy="191"/>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OP    ADDRESS</a:t>
              </a:r>
            </a:p>
          </p:txBody>
        </p:sp>
        <p:sp>
          <p:nvSpPr>
            <p:cNvPr id="20494" name="Rectangle 12"/>
            <p:cNvSpPr>
              <a:spLocks noChangeArrowheads="1"/>
            </p:cNvSpPr>
            <p:nvPr/>
          </p:nvSpPr>
          <p:spPr bwMode="auto">
            <a:xfrm>
              <a:off x="2324" y="1735"/>
              <a:ext cx="1322" cy="536"/>
            </a:xfrm>
            <a:prstGeom prst="rect">
              <a:avLst/>
            </a:pr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MEMORY</a:t>
              </a:r>
            </a:p>
          </p:txBody>
        </p:sp>
        <p:sp>
          <p:nvSpPr>
            <p:cNvPr id="20495" name="Line 13"/>
            <p:cNvSpPr>
              <a:spLocks noChangeShapeType="1"/>
            </p:cNvSpPr>
            <p:nvPr/>
          </p:nvSpPr>
          <p:spPr bwMode="auto">
            <a:xfrm>
              <a:off x="2960" y="2500"/>
              <a:ext cx="1" cy="77"/>
            </a:xfrm>
            <a:prstGeom prst="line">
              <a:avLst/>
            </a:prstGeom>
            <a:noFill/>
            <a:ln w="9360">
              <a:solidFill>
                <a:srgbClr val="000000"/>
              </a:solidFill>
              <a:miter lim="800000"/>
              <a:headEnd/>
              <a:tailEnd type="triangle" w="med" len="med"/>
            </a:ln>
          </p:spPr>
          <p:txBody>
            <a:bodyPr/>
            <a:lstStyle/>
            <a:p>
              <a:endParaRPr lang="en-US"/>
            </a:p>
          </p:txBody>
        </p:sp>
        <p:sp>
          <p:nvSpPr>
            <p:cNvPr id="20496" name="Line 14"/>
            <p:cNvSpPr>
              <a:spLocks noChangeShapeType="1"/>
            </p:cNvSpPr>
            <p:nvPr/>
          </p:nvSpPr>
          <p:spPr bwMode="auto">
            <a:xfrm flipV="1">
              <a:off x="2960" y="2267"/>
              <a:ext cx="1" cy="237"/>
            </a:xfrm>
            <a:prstGeom prst="line">
              <a:avLst/>
            </a:prstGeom>
            <a:noFill/>
            <a:ln w="9360">
              <a:solidFill>
                <a:srgbClr val="000000"/>
              </a:solidFill>
              <a:miter lim="800000"/>
              <a:headEnd/>
              <a:tailEnd type="triangle" w="med" len="med"/>
            </a:ln>
          </p:spPr>
          <p:txBody>
            <a:bodyPr/>
            <a:lstStyle/>
            <a:p>
              <a:endParaRPr lang="en-US"/>
            </a:p>
          </p:txBody>
        </p:sp>
        <p:sp>
          <p:nvSpPr>
            <p:cNvPr id="20497" name="Line 15"/>
            <p:cNvSpPr>
              <a:spLocks noChangeShapeType="1"/>
            </p:cNvSpPr>
            <p:nvPr/>
          </p:nvSpPr>
          <p:spPr bwMode="auto">
            <a:xfrm>
              <a:off x="2960" y="1544"/>
              <a:ext cx="1" cy="191"/>
            </a:xfrm>
            <a:prstGeom prst="line">
              <a:avLst/>
            </a:prstGeom>
            <a:noFill/>
            <a:ln w="9360">
              <a:solidFill>
                <a:srgbClr val="000000"/>
              </a:solidFill>
              <a:miter lim="800000"/>
              <a:headEnd/>
              <a:tailEnd type="triangle" w="med" len="med"/>
            </a:ln>
          </p:spPr>
          <p:txBody>
            <a:bodyPr/>
            <a:lstStyle/>
            <a:p>
              <a:endParaRPr lang="en-US"/>
            </a:p>
          </p:txBody>
        </p:sp>
        <p:sp>
          <p:nvSpPr>
            <p:cNvPr id="20498" name="Line 16"/>
            <p:cNvSpPr>
              <a:spLocks noChangeShapeType="1"/>
            </p:cNvSpPr>
            <p:nvPr/>
          </p:nvSpPr>
          <p:spPr bwMode="auto">
            <a:xfrm>
              <a:off x="2960" y="1199"/>
              <a:ext cx="1" cy="153"/>
            </a:xfrm>
            <a:prstGeom prst="line">
              <a:avLst/>
            </a:prstGeom>
            <a:noFill/>
            <a:ln w="9360">
              <a:solidFill>
                <a:srgbClr val="000000"/>
              </a:solidFill>
              <a:miter lim="800000"/>
              <a:headEnd/>
              <a:tailEnd type="triangle" w="med" len="med"/>
            </a:ln>
          </p:spPr>
          <p:txBody>
            <a:bodyPr/>
            <a:lstStyle/>
            <a:p>
              <a:endParaRPr lang="en-US"/>
            </a:p>
          </p:txBody>
        </p:sp>
        <p:sp>
          <p:nvSpPr>
            <p:cNvPr id="20499" name="Line 17"/>
            <p:cNvSpPr>
              <a:spLocks noChangeShapeType="1"/>
            </p:cNvSpPr>
            <p:nvPr/>
          </p:nvSpPr>
          <p:spPr bwMode="auto">
            <a:xfrm flipV="1">
              <a:off x="1786" y="1081"/>
              <a:ext cx="1" cy="1500"/>
            </a:xfrm>
            <a:prstGeom prst="line">
              <a:avLst/>
            </a:prstGeom>
            <a:noFill/>
            <a:ln w="9360">
              <a:solidFill>
                <a:srgbClr val="000000"/>
              </a:solidFill>
              <a:miter lim="800000"/>
              <a:headEnd/>
              <a:tailEnd/>
            </a:ln>
          </p:spPr>
          <p:txBody>
            <a:bodyPr/>
            <a:lstStyle/>
            <a:p>
              <a:endParaRPr lang="en-US"/>
            </a:p>
          </p:txBody>
        </p:sp>
        <p:sp>
          <p:nvSpPr>
            <p:cNvPr id="20500" name="Line 18"/>
            <p:cNvSpPr>
              <a:spLocks noChangeShapeType="1"/>
            </p:cNvSpPr>
            <p:nvPr/>
          </p:nvSpPr>
          <p:spPr bwMode="auto">
            <a:xfrm>
              <a:off x="1786" y="1085"/>
              <a:ext cx="734" cy="1"/>
            </a:xfrm>
            <a:prstGeom prst="line">
              <a:avLst/>
            </a:prstGeom>
            <a:noFill/>
            <a:ln w="9360">
              <a:solidFill>
                <a:srgbClr val="000000"/>
              </a:solidFill>
              <a:miter lim="800000"/>
              <a:headEnd/>
              <a:tailEnd type="triangle" w="med" len="med"/>
            </a:ln>
          </p:spPr>
          <p:txBody>
            <a:bodyPr/>
            <a:lstStyle/>
            <a:p>
              <a:endParaRPr lang="en-US"/>
            </a:p>
          </p:txBody>
        </p:sp>
        <p:sp>
          <p:nvSpPr>
            <p:cNvPr id="20501" name="Line 19"/>
            <p:cNvSpPr>
              <a:spLocks noChangeShapeType="1"/>
            </p:cNvSpPr>
            <p:nvPr/>
          </p:nvSpPr>
          <p:spPr bwMode="auto">
            <a:xfrm>
              <a:off x="1786" y="1467"/>
              <a:ext cx="734" cy="1"/>
            </a:xfrm>
            <a:prstGeom prst="line">
              <a:avLst/>
            </a:prstGeom>
            <a:noFill/>
            <a:ln w="9360">
              <a:solidFill>
                <a:srgbClr val="000000"/>
              </a:solidFill>
              <a:miter lim="800000"/>
              <a:headEnd/>
              <a:tailEnd type="triangle" w="med" len="med"/>
            </a:ln>
          </p:spPr>
          <p:txBody>
            <a:bodyPr/>
            <a:lstStyle/>
            <a:p>
              <a:endParaRPr lang="en-US"/>
            </a:p>
          </p:txBody>
        </p:sp>
        <p:sp>
          <p:nvSpPr>
            <p:cNvPr id="20502" name="Line 20"/>
            <p:cNvSpPr>
              <a:spLocks noChangeShapeType="1"/>
            </p:cNvSpPr>
            <p:nvPr/>
          </p:nvSpPr>
          <p:spPr bwMode="auto">
            <a:xfrm flipH="1">
              <a:off x="2271" y="2691"/>
              <a:ext cx="253" cy="1"/>
            </a:xfrm>
            <a:prstGeom prst="line">
              <a:avLst/>
            </a:prstGeom>
            <a:noFill/>
            <a:ln w="9360">
              <a:solidFill>
                <a:srgbClr val="000000"/>
              </a:solidFill>
              <a:miter lim="800000"/>
              <a:headEnd/>
              <a:tailEnd type="triangle" w="med" len="med"/>
            </a:ln>
          </p:spPr>
          <p:txBody>
            <a:bodyPr/>
            <a:lstStyle/>
            <a:p>
              <a:endParaRPr lang="en-US"/>
            </a:p>
          </p:txBody>
        </p:sp>
        <p:sp>
          <p:nvSpPr>
            <p:cNvPr id="20503" name="AutoShape 21"/>
            <p:cNvSpPr>
              <a:spLocks noChangeArrowheads="1"/>
            </p:cNvSpPr>
            <p:nvPr/>
          </p:nvSpPr>
          <p:spPr bwMode="auto">
            <a:xfrm>
              <a:off x="3072" y="3024"/>
              <a:ext cx="881" cy="45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1 w 21600"/>
                <a:gd name="T13" fmla="*/ 4518 h 21600"/>
                <a:gd name="T14" fmla="*/ 17089 w 21600"/>
                <a:gd name="T15" fmla="*/ 170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360">
              <a:solidFill>
                <a:srgbClr val="000000"/>
              </a:solidFill>
              <a:miter lim="800000"/>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   A L U</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latin typeface="Times New Roman" pitchFamily="-105"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imes New Roman" pitchFamily="-105" charset="0"/>
                </a:rPr>
                <a:t>    </a:t>
              </a:r>
            </a:p>
          </p:txBody>
        </p:sp>
        <p:sp>
          <p:nvSpPr>
            <p:cNvPr id="20504" name="Line 22"/>
            <p:cNvSpPr>
              <a:spLocks noChangeShapeType="1"/>
            </p:cNvSpPr>
            <p:nvPr/>
          </p:nvSpPr>
          <p:spPr bwMode="auto">
            <a:xfrm>
              <a:off x="3499" y="3648"/>
              <a:ext cx="734" cy="1"/>
            </a:xfrm>
            <a:prstGeom prst="line">
              <a:avLst/>
            </a:prstGeom>
            <a:noFill/>
            <a:ln w="9360">
              <a:solidFill>
                <a:srgbClr val="000000"/>
              </a:solidFill>
              <a:miter lim="800000"/>
              <a:headEnd/>
              <a:tailEnd/>
            </a:ln>
          </p:spPr>
          <p:txBody>
            <a:bodyPr/>
            <a:lstStyle/>
            <a:p>
              <a:endParaRPr lang="en-US"/>
            </a:p>
          </p:txBody>
        </p:sp>
        <p:sp>
          <p:nvSpPr>
            <p:cNvPr id="20505" name="Line 23"/>
            <p:cNvSpPr>
              <a:spLocks noChangeShapeType="1"/>
            </p:cNvSpPr>
            <p:nvPr/>
          </p:nvSpPr>
          <p:spPr bwMode="auto">
            <a:xfrm flipV="1">
              <a:off x="4233" y="2764"/>
              <a:ext cx="1" cy="888"/>
            </a:xfrm>
            <a:prstGeom prst="line">
              <a:avLst/>
            </a:prstGeom>
            <a:noFill/>
            <a:ln w="9360">
              <a:solidFill>
                <a:srgbClr val="000000"/>
              </a:solidFill>
              <a:miter lim="800000"/>
              <a:headEnd/>
              <a:tailEnd type="triangle" w="med" len="med"/>
            </a:ln>
          </p:spPr>
          <p:txBody>
            <a:bodyPr/>
            <a:lstStyle/>
            <a:p>
              <a:endParaRPr lang="en-US"/>
            </a:p>
          </p:txBody>
        </p:sp>
        <p:sp>
          <p:nvSpPr>
            <p:cNvPr id="20506" name="Line 24"/>
            <p:cNvSpPr>
              <a:spLocks noChangeShapeType="1"/>
            </p:cNvSpPr>
            <p:nvPr/>
          </p:nvSpPr>
          <p:spPr bwMode="auto">
            <a:xfrm>
              <a:off x="3499" y="3495"/>
              <a:ext cx="1" cy="153"/>
            </a:xfrm>
            <a:prstGeom prst="line">
              <a:avLst/>
            </a:prstGeom>
            <a:noFill/>
            <a:ln w="9360">
              <a:solidFill>
                <a:srgbClr val="000000"/>
              </a:solidFill>
              <a:miter lim="800000"/>
              <a:headEnd/>
              <a:tailEnd type="triangle" w="med" len="med"/>
            </a:ln>
          </p:spPr>
          <p:txBody>
            <a:bodyPr/>
            <a:lstStyle/>
            <a:p>
              <a:endParaRPr lang="en-US"/>
            </a:p>
          </p:txBody>
        </p:sp>
        <p:sp>
          <p:nvSpPr>
            <p:cNvPr id="20507" name="Line 25"/>
            <p:cNvSpPr>
              <a:spLocks noChangeShapeType="1"/>
            </p:cNvSpPr>
            <p:nvPr/>
          </p:nvSpPr>
          <p:spPr bwMode="auto">
            <a:xfrm>
              <a:off x="3352" y="3036"/>
              <a:ext cx="147" cy="229"/>
            </a:xfrm>
            <a:prstGeom prst="line">
              <a:avLst/>
            </a:prstGeom>
            <a:noFill/>
            <a:ln w="9360">
              <a:solidFill>
                <a:srgbClr val="000000"/>
              </a:solidFill>
              <a:miter lim="800000"/>
              <a:headEnd/>
              <a:tailEnd/>
            </a:ln>
          </p:spPr>
          <p:txBody>
            <a:bodyPr/>
            <a:lstStyle/>
            <a:p>
              <a:endParaRPr lang="en-US"/>
            </a:p>
          </p:txBody>
        </p:sp>
        <p:sp>
          <p:nvSpPr>
            <p:cNvPr id="20508" name="Line 26"/>
            <p:cNvSpPr>
              <a:spLocks noChangeShapeType="1"/>
            </p:cNvSpPr>
            <p:nvPr/>
          </p:nvSpPr>
          <p:spPr bwMode="auto">
            <a:xfrm flipH="1">
              <a:off x="3495" y="3036"/>
              <a:ext cx="106" cy="229"/>
            </a:xfrm>
            <a:prstGeom prst="line">
              <a:avLst/>
            </a:prstGeom>
            <a:noFill/>
            <a:ln w="9360">
              <a:solidFill>
                <a:srgbClr val="000000"/>
              </a:solidFill>
              <a:miter lim="800000"/>
              <a:headEnd/>
              <a:tailEnd/>
            </a:ln>
          </p:spPr>
          <p:txBody>
            <a:bodyPr/>
            <a:lstStyle/>
            <a:p>
              <a:endParaRPr lang="en-US"/>
            </a:p>
          </p:txBody>
        </p:sp>
        <p:sp>
          <p:nvSpPr>
            <p:cNvPr id="20509" name="Line 27"/>
            <p:cNvSpPr>
              <a:spLocks noChangeShapeType="1"/>
            </p:cNvSpPr>
            <p:nvPr/>
          </p:nvSpPr>
          <p:spPr bwMode="auto">
            <a:xfrm>
              <a:off x="3205" y="2768"/>
              <a:ext cx="1" cy="268"/>
            </a:xfrm>
            <a:prstGeom prst="line">
              <a:avLst/>
            </a:prstGeom>
            <a:noFill/>
            <a:ln w="9360">
              <a:solidFill>
                <a:srgbClr val="000000"/>
              </a:solidFill>
              <a:miter lim="800000"/>
              <a:headEnd/>
              <a:tailEnd type="triangle" w="med" len="med"/>
            </a:ln>
          </p:spPr>
          <p:txBody>
            <a:bodyPr/>
            <a:lstStyle/>
            <a:p>
              <a:endParaRPr lang="en-US"/>
            </a:p>
          </p:txBody>
        </p:sp>
        <p:sp>
          <p:nvSpPr>
            <p:cNvPr id="20510" name="Line 28"/>
            <p:cNvSpPr>
              <a:spLocks noChangeShapeType="1"/>
            </p:cNvSpPr>
            <p:nvPr/>
          </p:nvSpPr>
          <p:spPr bwMode="auto">
            <a:xfrm>
              <a:off x="3792" y="2768"/>
              <a:ext cx="1" cy="268"/>
            </a:xfrm>
            <a:prstGeom prst="line">
              <a:avLst/>
            </a:prstGeom>
            <a:noFill/>
            <a:ln w="9360">
              <a:solidFill>
                <a:srgbClr val="000000"/>
              </a:solidFill>
              <a:miter lim="800000"/>
              <a:headEnd/>
              <a:tailEnd type="triangle" w="med" len="med"/>
            </a:ln>
          </p:spPr>
          <p:txBody>
            <a:bodyPr/>
            <a:lstStyle/>
            <a:p>
              <a:endParaRPr lang="en-US"/>
            </a:p>
          </p:txBody>
        </p:sp>
        <p:sp>
          <p:nvSpPr>
            <p:cNvPr id="20511" name="AutoShape 29"/>
            <p:cNvSpPr>
              <a:spLocks noChangeArrowheads="1"/>
            </p:cNvSpPr>
            <p:nvPr/>
          </p:nvSpPr>
          <p:spPr bwMode="auto">
            <a:xfrm rot="10800000">
              <a:off x="1300" y="2932"/>
              <a:ext cx="881" cy="268"/>
            </a:xfrm>
            <a:prstGeom prst="flowChartManualOperation">
              <a:avLst/>
            </a:prstGeom>
            <a:solidFill>
              <a:srgbClr val="FFFFFF"/>
            </a:solidFill>
            <a:ln w="9360">
              <a:solidFill>
                <a:srgbClr val="000000"/>
              </a:solidFill>
              <a:miter lim="800000"/>
              <a:headEnd/>
              <a:tailEnd/>
            </a:ln>
          </p:spPr>
          <p:txBody>
            <a:bodyPr rot="10800000" wrap="none" anchor="ctr"/>
            <a:lstStyle/>
            <a:p>
              <a:endParaRPr lang="en-US"/>
            </a:p>
          </p:txBody>
        </p:sp>
        <p:sp>
          <p:nvSpPr>
            <p:cNvPr id="20512" name="Line 30"/>
            <p:cNvSpPr>
              <a:spLocks noChangeShapeType="1"/>
            </p:cNvSpPr>
            <p:nvPr/>
          </p:nvSpPr>
          <p:spPr bwMode="auto">
            <a:xfrm>
              <a:off x="1639" y="2577"/>
              <a:ext cx="1" cy="191"/>
            </a:xfrm>
            <a:prstGeom prst="line">
              <a:avLst/>
            </a:prstGeom>
            <a:noFill/>
            <a:ln w="9360">
              <a:solidFill>
                <a:srgbClr val="000000"/>
              </a:solidFill>
              <a:miter lim="800000"/>
              <a:headEnd/>
              <a:tailEnd/>
            </a:ln>
          </p:spPr>
          <p:txBody>
            <a:bodyPr/>
            <a:lstStyle/>
            <a:p>
              <a:endParaRPr lang="en-US"/>
            </a:p>
          </p:txBody>
        </p:sp>
        <p:sp>
          <p:nvSpPr>
            <p:cNvPr id="20513" name="Line 31"/>
            <p:cNvSpPr>
              <a:spLocks noChangeShapeType="1"/>
            </p:cNvSpPr>
            <p:nvPr/>
          </p:nvSpPr>
          <p:spPr bwMode="auto">
            <a:xfrm>
              <a:off x="1541" y="2768"/>
              <a:ext cx="1" cy="153"/>
            </a:xfrm>
            <a:prstGeom prst="line">
              <a:avLst/>
            </a:prstGeom>
            <a:noFill/>
            <a:ln w="9360">
              <a:solidFill>
                <a:srgbClr val="000000"/>
              </a:solidFill>
              <a:miter lim="800000"/>
              <a:headEnd/>
              <a:tailEnd type="triangle" w="med" len="med"/>
            </a:ln>
          </p:spPr>
          <p:txBody>
            <a:bodyPr/>
            <a:lstStyle/>
            <a:p>
              <a:endParaRPr lang="en-US"/>
            </a:p>
          </p:txBody>
        </p:sp>
        <p:sp>
          <p:nvSpPr>
            <p:cNvPr id="20514" name="Line 32"/>
            <p:cNvSpPr>
              <a:spLocks noChangeShapeType="1"/>
            </p:cNvSpPr>
            <p:nvPr/>
          </p:nvSpPr>
          <p:spPr bwMode="auto">
            <a:xfrm>
              <a:off x="1872" y="3216"/>
              <a:ext cx="11" cy="88"/>
            </a:xfrm>
            <a:prstGeom prst="line">
              <a:avLst/>
            </a:prstGeom>
            <a:noFill/>
            <a:ln w="9360">
              <a:solidFill>
                <a:srgbClr val="000000"/>
              </a:solidFill>
              <a:miter lim="800000"/>
              <a:headEnd/>
              <a:tailEnd/>
            </a:ln>
          </p:spPr>
          <p:txBody>
            <a:bodyPr/>
            <a:lstStyle/>
            <a:p>
              <a:endParaRPr lang="en-US"/>
            </a:p>
          </p:txBody>
        </p:sp>
        <p:sp>
          <p:nvSpPr>
            <p:cNvPr id="20515" name="Line 33"/>
            <p:cNvSpPr>
              <a:spLocks noChangeShapeType="1"/>
            </p:cNvSpPr>
            <p:nvPr/>
          </p:nvSpPr>
          <p:spPr bwMode="auto">
            <a:xfrm>
              <a:off x="1883" y="3304"/>
              <a:ext cx="1273" cy="1"/>
            </a:xfrm>
            <a:prstGeom prst="line">
              <a:avLst/>
            </a:prstGeom>
            <a:noFill/>
            <a:ln w="9360">
              <a:solidFill>
                <a:srgbClr val="000000"/>
              </a:solidFill>
              <a:miter lim="800000"/>
              <a:headEnd/>
              <a:tailEnd type="triangle" w="med" len="med"/>
            </a:ln>
          </p:spPr>
          <p:txBody>
            <a:bodyPr/>
            <a:lstStyle/>
            <a:p>
              <a:endParaRPr lang="en-US"/>
            </a:p>
          </p:txBody>
        </p:sp>
        <p:sp>
          <p:nvSpPr>
            <p:cNvPr id="20516" name="Line 34"/>
            <p:cNvSpPr>
              <a:spLocks noChangeShapeType="1"/>
            </p:cNvSpPr>
            <p:nvPr/>
          </p:nvSpPr>
          <p:spPr bwMode="auto">
            <a:xfrm>
              <a:off x="1737" y="3189"/>
              <a:ext cx="3" cy="230"/>
            </a:xfrm>
            <a:prstGeom prst="line">
              <a:avLst/>
            </a:prstGeom>
            <a:noFill/>
            <a:ln w="9360">
              <a:solidFill>
                <a:srgbClr val="000000"/>
              </a:solidFill>
              <a:miter lim="800000"/>
              <a:headEnd/>
              <a:tailEnd/>
            </a:ln>
          </p:spPr>
          <p:txBody>
            <a:bodyPr/>
            <a:lstStyle/>
            <a:p>
              <a:endParaRPr lang="en-US"/>
            </a:p>
          </p:txBody>
        </p:sp>
        <p:sp>
          <p:nvSpPr>
            <p:cNvPr id="20517" name="Line 35"/>
            <p:cNvSpPr>
              <a:spLocks noChangeShapeType="1"/>
            </p:cNvSpPr>
            <p:nvPr/>
          </p:nvSpPr>
          <p:spPr bwMode="auto">
            <a:xfrm>
              <a:off x="1740" y="3419"/>
              <a:ext cx="1468" cy="1"/>
            </a:xfrm>
            <a:prstGeom prst="line">
              <a:avLst/>
            </a:prstGeom>
            <a:noFill/>
            <a:ln w="9360">
              <a:solidFill>
                <a:srgbClr val="000000"/>
              </a:solidFill>
              <a:miter lim="800000"/>
              <a:headEnd/>
              <a:tailEnd type="triangle" w="med" len="med"/>
            </a:ln>
          </p:spPr>
          <p:txBody>
            <a:bodyPr/>
            <a:lstStyle/>
            <a:p>
              <a:endParaRPr lang="en-US"/>
            </a:p>
          </p:txBody>
        </p:sp>
        <p:sp>
          <p:nvSpPr>
            <p:cNvPr id="20518" name="Line 36"/>
            <p:cNvSpPr>
              <a:spLocks noChangeShapeType="1"/>
            </p:cNvSpPr>
            <p:nvPr/>
          </p:nvSpPr>
          <p:spPr bwMode="auto">
            <a:xfrm>
              <a:off x="3331" y="2702"/>
              <a:ext cx="305" cy="1"/>
            </a:xfrm>
            <a:prstGeom prst="line">
              <a:avLst/>
            </a:prstGeom>
            <a:noFill/>
            <a:ln w="9360">
              <a:solidFill>
                <a:srgbClr val="000000"/>
              </a:solidFill>
              <a:miter lim="800000"/>
              <a:headEnd/>
              <a:tailEnd type="triangle" w="med" len="med"/>
            </a:ln>
          </p:spPr>
          <p:txBody>
            <a:bodyPr/>
            <a:lstStyle/>
            <a:p>
              <a:endParaRPr lang="en-US"/>
            </a:p>
          </p:txBody>
        </p:sp>
        <p:sp>
          <p:nvSpPr>
            <p:cNvPr id="20519" name="Line 37"/>
            <p:cNvSpPr>
              <a:spLocks noChangeShapeType="1"/>
            </p:cNvSpPr>
            <p:nvPr/>
          </p:nvSpPr>
          <p:spPr bwMode="auto">
            <a:xfrm flipH="1">
              <a:off x="3265" y="2702"/>
              <a:ext cx="70" cy="1"/>
            </a:xfrm>
            <a:prstGeom prst="line">
              <a:avLst/>
            </a:prstGeom>
            <a:noFill/>
            <a:ln w="9360">
              <a:solidFill>
                <a:srgbClr val="000000"/>
              </a:solidFill>
              <a:miter lim="800000"/>
              <a:headEnd/>
              <a:tailEnd type="triangle" w="med" len="med"/>
            </a:ln>
          </p:spPr>
          <p:txBody>
            <a:bodyPr/>
            <a:lstStyle/>
            <a:p>
              <a:endParaRPr lang="en-US"/>
            </a:p>
          </p:txBody>
        </p:sp>
        <p:sp>
          <p:nvSpPr>
            <p:cNvPr id="20520" name="Text Box 38"/>
            <p:cNvSpPr txBox="1">
              <a:spLocks noChangeArrowheads="1"/>
            </p:cNvSpPr>
            <p:nvPr/>
          </p:nvSpPr>
          <p:spPr bwMode="auto">
            <a:xfrm>
              <a:off x="1488" y="2976"/>
              <a:ext cx="528" cy="193"/>
            </a:xfrm>
            <a:prstGeom prst="rect">
              <a:avLst/>
            </a:prstGeom>
            <a:noFill/>
            <a:ln w="9525">
              <a:noFill/>
              <a:round/>
              <a:headEnd/>
              <a:tailEnd/>
            </a:ln>
          </p:spPr>
          <p:txBody>
            <a:bodyPr lIns="90000" tIns="46800" rIns="90000" bIns="46800">
              <a:spAutoFit/>
            </a:bodyPr>
            <a:lstStyle/>
            <a:p>
              <a:pPr>
                <a:spcBef>
                  <a:spcPts val="8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imes New Roman" pitchFamily="-105" charset="0"/>
                </a:rPr>
                <a:t>Decoder</a:t>
              </a:r>
            </a:p>
          </p:txBody>
        </p:sp>
      </p:grpSp>
      <p:sp>
        <p:nvSpPr>
          <p:cNvPr id="20487" name="Text Box 39"/>
          <p:cNvSpPr txBox="1">
            <a:spLocks noChangeArrowheads="1"/>
          </p:cNvSpPr>
          <p:nvPr/>
        </p:nvSpPr>
        <p:spPr bwMode="auto">
          <a:xfrm>
            <a:off x="1905000" y="4114800"/>
            <a:ext cx="457200" cy="276225"/>
          </a:xfrm>
          <a:prstGeom prst="rect">
            <a:avLst/>
          </a:prstGeom>
          <a:noFill/>
          <a:ln w="9525">
            <a:noFill/>
            <a:round/>
            <a:headEnd/>
            <a:tailEnd/>
          </a:ln>
        </p:spPr>
        <p:txBody>
          <a:bodyPr lIns="90000" tIns="46800" rIns="90000" bIns="46800">
            <a:spAutoFit/>
          </a:bodyPr>
          <a:lstStyle/>
          <a:p>
            <a:pP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latin typeface="Times New Roman" pitchFamily="-105" charset="0"/>
              </a:rPr>
              <a:t>IR</a:t>
            </a:r>
          </a:p>
        </p:txBody>
      </p:sp>
      <p:sp>
        <p:nvSpPr>
          <p:cNvPr id="4" name="Footer Placeholder 3"/>
          <p:cNvSpPr>
            <a:spLocks noGrp="1"/>
          </p:cNvSpPr>
          <p:nvPr>
            <p:ph type="ftr" idx="11"/>
          </p:nvPr>
        </p:nvSpPr>
        <p:spPr/>
        <p:txBody>
          <a:bodyPr/>
          <a:lstStyle/>
          <a:p>
            <a:pPr>
              <a:defRPr/>
            </a:pPr>
            <a:r>
              <a:rPr lang="en-US" smtClean="0"/>
              <a:t>Lecture 1: The Tiny Machine</a:t>
            </a:r>
            <a:endParaRPr lang="en-US"/>
          </a:p>
        </p:txBody>
      </p:sp>
      <p:sp>
        <p:nvSpPr>
          <p:cNvPr id="5" name="Slide Number Placeholder 4"/>
          <p:cNvSpPr>
            <a:spLocks noGrp="1"/>
          </p:cNvSpPr>
          <p:nvPr>
            <p:ph type="sldNum" idx="12"/>
          </p:nvPr>
        </p:nvSpPr>
        <p:spPr/>
        <p:txBody>
          <a:bodyPr/>
          <a:lstStyle/>
          <a:p>
            <a:fld id="{6C7C9E40-57CE-4731-9C18-56B72A6F0706}" type="slidenum">
              <a:rPr lang="en-US" smtClean="0"/>
              <a:pPr/>
              <a:t>6</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03CA2E9-069C-42BF-B6FC-8C1B7E8A76CA}"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a:t>
            </a:fld>
            <a:endParaRPr lang="en-US" sz="1400">
              <a:solidFill>
                <a:srgbClr val="000000"/>
              </a:solidFill>
            </a:endParaRPr>
          </a:p>
        </p:txBody>
      </p:sp>
      <p:sp>
        <p:nvSpPr>
          <p:cNvPr id="24581"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0000FF"/>
                </a:solidFill>
              </a:rPr>
              <a:t>Definitions</a:t>
            </a:r>
          </a:p>
        </p:txBody>
      </p:sp>
      <p:sp>
        <p:nvSpPr>
          <p:cNvPr id="24582" name="Text Box 5"/>
          <p:cNvSpPr txBox="1">
            <a:spLocks noChangeArrowheads="1"/>
          </p:cNvSpPr>
          <p:nvPr/>
        </p:nvSpPr>
        <p:spPr bwMode="auto">
          <a:xfrm>
            <a:off x="457200" y="1600200"/>
            <a:ext cx="8229600" cy="4525963"/>
          </a:xfrm>
          <a:prstGeom prst="rect">
            <a:avLst/>
          </a:prstGeom>
          <a:noFill/>
          <a:ln w="9525">
            <a:noFill/>
            <a:round/>
            <a:headEnd/>
            <a:tailEnd/>
          </a:ln>
        </p:spPr>
        <p:txBody>
          <a:bodyPr/>
          <a:lstStyle/>
          <a:p>
            <a:pPr marL="336550" indent="-336550">
              <a:lnSpc>
                <a:spcPct val="80000"/>
              </a:lnSpc>
              <a:spcBef>
                <a:spcPts val="7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b="1" dirty="0">
                <a:solidFill>
                  <a:srgbClr val="FF0000"/>
                </a:solidFill>
              </a:rPr>
              <a:t>Program Counter (PC)</a:t>
            </a:r>
            <a:r>
              <a:rPr lang="en-US" sz="2800" dirty="0">
                <a:solidFill>
                  <a:srgbClr val="000000"/>
                </a:solidFill>
              </a:rPr>
              <a:t> is a register that holds the address of the next instruction to be executed.</a:t>
            </a:r>
          </a:p>
          <a:p>
            <a:pPr marL="336550" indent="-336550">
              <a:lnSpc>
                <a:spcPct val="80000"/>
              </a:lnSpc>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000" dirty="0">
              <a:solidFill>
                <a:srgbClr val="000000"/>
              </a:solidFill>
            </a:endParaRPr>
          </a:p>
          <a:p>
            <a:pPr marL="336550" indent="-336550">
              <a:lnSpc>
                <a:spcPct val="80000"/>
              </a:lnSpc>
              <a:spcBef>
                <a:spcPts val="7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b="1" dirty="0">
                <a:solidFill>
                  <a:srgbClr val="FF0000"/>
                </a:solidFill>
              </a:rPr>
              <a:t>Memory Address Register (MAR)</a:t>
            </a:r>
            <a:r>
              <a:rPr lang="en-US" sz="2800" dirty="0">
                <a:solidFill>
                  <a:srgbClr val="000000"/>
                </a:solidFill>
              </a:rPr>
              <a:t> is a register used to store the address to a specific memory location in Main Storage so that data can be written to or read from that location.</a:t>
            </a:r>
          </a:p>
          <a:p>
            <a:pPr marL="336550" indent="-336550">
              <a:lnSpc>
                <a:spcPct val="80000"/>
              </a:lnSpc>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000" dirty="0">
              <a:solidFill>
                <a:srgbClr val="000000"/>
              </a:solidFill>
            </a:endParaRPr>
          </a:p>
          <a:p>
            <a:pPr marL="336550" indent="-336550">
              <a:lnSpc>
                <a:spcPct val="80000"/>
              </a:lnSpc>
              <a:spcBef>
                <a:spcPts val="7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b="1" dirty="0">
                <a:solidFill>
                  <a:srgbClr val="FF0000"/>
                </a:solidFill>
              </a:rPr>
              <a:t>Main Storage (MEM)</a:t>
            </a:r>
            <a:r>
              <a:rPr lang="en-US" sz="2800" dirty="0">
                <a:solidFill>
                  <a:srgbClr val="000000"/>
                </a:solidFill>
              </a:rPr>
              <a:t> is used to store programs and data. Random Access Memory (RAM) is a implementation of MEM.</a:t>
            </a:r>
          </a:p>
        </p:txBody>
      </p:sp>
      <p:sp>
        <p:nvSpPr>
          <p:cNvPr id="4" name="Footer Placeholder 3"/>
          <p:cNvSpPr>
            <a:spLocks noGrp="1"/>
          </p:cNvSpPr>
          <p:nvPr>
            <p:ph type="ftr" idx="11"/>
          </p:nvPr>
        </p:nvSpPr>
        <p:spPr/>
        <p:txBody>
          <a:bodyPr/>
          <a:lstStyle/>
          <a:p>
            <a:pPr>
              <a:defRPr/>
            </a:pPr>
            <a:r>
              <a:rPr lang="en-US" smtClean="0"/>
              <a:t>Lecture 1: The Tiny Machine</a:t>
            </a:r>
            <a:endParaRPr lang="en-US"/>
          </a:p>
        </p:txBody>
      </p:sp>
      <p:sp>
        <p:nvSpPr>
          <p:cNvPr id="5" name="Slide Number Placeholder 4"/>
          <p:cNvSpPr>
            <a:spLocks noGrp="1"/>
          </p:cNvSpPr>
          <p:nvPr>
            <p:ph type="sldNum" idx="12"/>
          </p:nvPr>
        </p:nvSpPr>
        <p:spPr/>
        <p:txBody>
          <a:bodyPr/>
          <a:lstStyle/>
          <a:p>
            <a:fld id="{6C7C9E40-57CE-4731-9C18-56B72A6F0706}" type="slidenum">
              <a:rPr lang="en-US" smtClean="0"/>
              <a:pPr/>
              <a:t>7</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697FA1D-4BF1-42B7-91E8-F680135D6D6A}"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US" sz="1400">
              <a:solidFill>
                <a:srgbClr val="000000"/>
              </a:solidFill>
            </a:endParaRPr>
          </a:p>
        </p:txBody>
      </p:sp>
      <p:sp>
        <p:nvSpPr>
          <p:cNvPr id="26629"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0000FF"/>
                </a:solidFill>
              </a:rPr>
              <a:t>Definitions </a:t>
            </a:r>
            <a:r>
              <a:rPr lang="en-US" sz="4400">
                <a:solidFill>
                  <a:srgbClr val="FF0000"/>
                </a:solidFill>
              </a:rPr>
              <a:t> </a:t>
            </a:r>
          </a:p>
        </p:txBody>
      </p:sp>
      <p:sp>
        <p:nvSpPr>
          <p:cNvPr id="26630" name="Text Box 5"/>
          <p:cNvSpPr txBox="1">
            <a:spLocks noChangeArrowheads="1"/>
          </p:cNvSpPr>
          <p:nvPr/>
        </p:nvSpPr>
        <p:spPr bwMode="auto">
          <a:xfrm>
            <a:off x="457200" y="1600200"/>
            <a:ext cx="8229600" cy="4622800"/>
          </a:xfrm>
          <a:prstGeom prst="rect">
            <a:avLst/>
          </a:prstGeom>
          <a:noFill/>
          <a:ln w="9525">
            <a:noFill/>
            <a:round/>
            <a:headEnd/>
            <a:tailEnd/>
          </a:ln>
        </p:spPr>
        <p:txBody>
          <a:bodyPr/>
          <a:lstStyle/>
          <a:p>
            <a:pPr marL="336550" indent="-336550">
              <a:spcBef>
                <a:spcPts val="7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b="1" dirty="0">
                <a:solidFill>
                  <a:srgbClr val="FF0000"/>
                </a:solidFill>
              </a:rPr>
              <a:t>Memory Data Register (MDR)</a:t>
            </a:r>
            <a:r>
              <a:rPr lang="en-US" sz="2800" dirty="0">
                <a:solidFill>
                  <a:srgbClr val="000000"/>
                </a:solidFill>
              </a:rPr>
              <a:t> is a register used to store data that is being sent to or received from the MEM. The data that it stores can either be in the form of instructions or simple data such as an integer.</a:t>
            </a:r>
          </a:p>
          <a:p>
            <a:pPr marL="336550" indent="-336550">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000" b="1" u="sng" dirty="0">
              <a:solidFill>
                <a:srgbClr val="0000FF"/>
              </a:solidFill>
            </a:endParaRPr>
          </a:p>
          <a:p>
            <a:pPr marL="336550" indent="-336550">
              <a:spcBef>
                <a:spcPts val="7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b="1" dirty="0">
                <a:solidFill>
                  <a:srgbClr val="FF0000"/>
                </a:solidFill>
              </a:rPr>
              <a:t>Instruction Register (IR)</a:t>
            </a:r>
            <a:r>
              <a:rPr lang="en-US" sz="2800" dirty="0">
                <a:solidFill>
                  <a:srgbClr val="000000"/>
                </a:solidFill>
              </a:rPr>
              <a:t> is a register that   stores the instruction to be executed by the processor.</a:t>
            </a:r>
          </a:p>
          <a:p>
            <a:pPr marL="336550" indent="-336550">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800" dirty="0">
              <a:solidFill>
                <a:srgbClr val="000000"/>
              </a:solidFill>
            </a:endParaRPr>
          </a:p>
        </p:txBody>
      </p:sp>
      <p:sp>
        <p:nvSpPr>
          <p:cNvPr id="6" name="Footer Placeholder 5"/>
          <p:cNvSpPr>
            <a:spLocks noGrp="1"/>
          </p:cNvSpPr>
          <p:nvPr>
            <p:ph type="ftr" idx="11"/>
          </p:nvPr>
        </p:nvSpPr>
        <p:spPr/>
        <p:txBody>
          <a:bodyPr/>
          <a:lstStyle/>
          <a:p>
            <a:pPr>
              <a:defRPr/>
            </a:pPr>
            <a:r>
              <a:rPr lang="en-US" smtClean="0"/>
              <a:t>Lecture 1: The Tiny Machine</a:t>
            </a:r>
            <a:endParaRPr lang="en-US"/>
          </a:p>
        </p:txBody>
      </p:sp>
      <p:sp>
        <p:nvSpPr>
          <p:cNvPr id="7" name="Slide Number Placeholder 6"/>
          <p:cNvSpPr>
            <a:spLocks noGrp="1"/>
          </p:cNvSpPr>
          <p:nvPr>
            <p:ph type="sldNum" idx="12"/>
          </p:nvPr>
        </p:nvSpPr>
        <p:spPr/>
        <p:txBody>
          <a:bodyPr/>
          <a:lstStyle/>
          <a:p>
            <a:fld id="{6C7C9E40-57CE-4731-9C18-56B72A6F0706}" type="slidenum">
              <a:rPr lang="en-US" smtClean="0"/>
              <a:pPr/>
              <a:t>8</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3"/>
          <p:cNvSpPr txBox="1">
            <a:spLocks noChangeArrowheads="1"/>
          </p:cNvSpPr>
          <p:nvPr/>
        </p:nvSpPr>
        <p:spPr bwMode="auto">
          <a:xfrm>
            <a:off x="6553200" y="6245225"/>
            <a:ext cx="2133600" cy="476250"/>
          </a:xfrm>
          <a:prstGeom prst="rect">
            <a:avLst/>
          </a:prstGeom>
          <a:noFill/>
          <a:ln w="9525">
            <a:noFill/>
            <a:round/>
            <a:headEnd/>
            <a:tailEnd/>
          </a:ln>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F85F86E-AC28-4720-88C9-21DC8D9A379D}" type="slidenum">
              <a:rPr lang="en-US" sz="14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US" sz="1400">
              <a:solidFill>
                <a:srgbClr val="000000"/>
              </a:solidFill>
            </a:endParaRPr>
          </a:p>
        </p:txBody>
      </p:sp>
      <p:sp>
        <p:nvSpPr>
          <p:cNvPr id="28677" name="Text Box 4"/>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0000FF"/>
                </a:solidFill>
              </a:rPr>
              <a:t>Definitions  </a:t>
            </a:r>
            <a:endParaRPr lang="en-US" sz="4400" b="1" dirty="0">
              <a:solidFill>
                <a:srgbClr val="0000FF"/>
              </a:solidFill>
            </a:endParaRPr>
          </a:p>
        </p:txBody>
      </p:sp>
      <p:sp>
        <p:nvSpPr>
          <p:cNvPr id="28678" name="Text Box 5"/>
          <p:cNvSpPr txBox="1">
            <a:spLocks noChangeArrowheads="1"/>
          </p:cNvSpPr>
          <p:nvPr/>
        </p:nvSpPr>
        <p:spPr bwMode="auto">
          <a:xfrm>
            <a:off x="457200" y="1295400"/>
            <a:ext cx="8229600" cy="4711700"/>
          </a:xfrm>
          <a:prstGeom prst="rect">
            <a:avLst/>
          </a:prstGeom>
          <a:noFill/>
          <a:ln w="9525">
            <a:noFill/>
            <a:round/>
            <a:headEnd/>
            <a:tailEnd/>
          </a:ln>
        </p:spPr>
        <p:txBody>
          <a:bodyPr/>
          <a:lstStyle/>
          <a:p>
            <a:pPr marL="336550" indent="-336550">
              <a:spcBef>
                <a:spcPts val="7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b="1" dirty="0">
                <a:solidFill>
                  <a:srgbClr val="FF0000"/>
                </a:solidFill>
              </a:rPr>
              <a:t>Arithmetic Logic Unit (ALU)</a:t>
            </a:r>
            <a:r>
              <a:rPr lang="en-US" sz="2800" dirty="0">
                <a:solidFill>
                  <a:srgbClr val="000000"/>
                </a:solidFill>
              </a:rPr>
              <a:t> is used to execute mathematical instructions such as ADD or SUB.</a:t>
            </a:r>
          </a:p>
          <a:p>
            <a:pPr marL="336550" indent="-336550">
              <a:spcBef>
                <a:spcPts val="70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000" dirty="0">
              <a:solidFill>
                <a:srgbClr val="000000"/>
              </a:solidFill>
            </a:endParaRPr>
          </a:p>
          <a:p>
            <a:pPr marL="336550" indent="-336550">
              <a:spcBef>
                <a:spcPts val="7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b="1" dirty="0" smtClean="0">
                <a:solidFill>
                  <a:srgbClr val="FF0000"/>
                </a:solidFill>
              </a:rPr>
              <a:t>Decoder</a:t>
            </a:r>
            <a:r>
              <a:rPr lang="en-US" sz="2800" dirty="0" smtClean="0">
                <a:solidFill>
                  <a:srgbClr val="000000"/>
                </a:solidFill>
              </a:rPr>
              <a:t> </a:t>
            </a:r>
            <a:r>
              <a:rPr lang="en-US" sz="2800" dirty="0">
                <a:solidFill>
                  <a:srgbClr val="000000"/>
                </a:solidFill>
              </a:rPr>
              <a:t>is a circuit that decides which instruction the processor </a:t>
            </a:r>
            <a:r>
              <a:rPr lang="en-US" sz="2800" dirty="0" smtClean="0">
                <a:solidFill>
                  <a:srgbClr val="000000"/>
                </a:solidFill>
              </a:rPr>
              <a:t>will </a:t>
            </a:r>
            <a:r>
              <a:rPr lang="en-US" sz="2800" dirty="0">
                <a:solidFill>
                  <a:srgbClr val="000000"/>
                </a:solidFill>
              </a:rPr>
              <a:t>execute. </a:t>
            </a:r>
            <a:r>
              <a:rPr lang="en-US" sz="2800" dirty="0" smtClean="0">
                <a:solidFill>
                  <a:srgbClr val="000000"/>
                </a:solidFill>
              </a:rPr>
              <a:t>For example, it </a:t>
            </a:r>
            <a:r>
              <a:rPr lang="en-US" sz="2800" dirty="0">
                <a:solidFill>
                  <a:srgbClr val="000000"/>
                </a:solidFill>
              </a:rPr>
              <a:t>takes the instruction </a:t>
            </a:r>
            <a:r>
              <a:rPr lang="en-US" sz="2800" dirty="0" smtClean="0">
                <a:solidFill>
                  <a:srgbClr val="000000"/>
                </a:solidFill>
              </a:rPr>
              <a:t>op-code from </a:t>
            </a:r>
            <a:r>
              <a:rPr lang="en-US" sz="2800" dirty="0">
                <a:solidFill>
                  <a:srgbClr val="000000"/>
                </a:solidFill>
              </a:rPr>
              <a:t>the IR as input and outputs a </a:t>
            </a:r>
            <a:r>
              <a:rPr lang="en-US" sz="2800" dirty="0" smtClean="0">
                <a:solidFill>
                  <a:srgbClr val="000000"/>
                </a:solidFill>
              </a:rPr>
              <a:t>signal </a:t>
            </a:r>
            <a:r>
              <a:rPr lang="en-US" sz="2800" dirty="0">
                <a:solidFill>
                  <a:srgbClr val="000000"/>
                </a:solidFill>
              </a:rPr>
              <a:t>to </a:t>
            </a:r>
            <a:r>
              <a:rPr lang="en-US" sz="2800" dirty="0" smtClean="0">
                <a:solidFill>
                  <a:srgbClr val="000000"/>
                </a:solidFill>
              </a:rPr>
              <a:t>the ALU </a:t>
            </a:r>
            <a:r>
              <a:rPr lang="en-US" sz="2800" dirty="0">
                <a:solidFill>
                  <a:srgbClr val="000000"/>
                </a:solidFill>
              </a:rPr>
              <a:t>to control the execution of the </a:t>
            </a:r>
            <a:r>
              <a:rPr lang="en-US" sz="2800" dirty="0" smtClean="0">
                <a:solidFill>
                  <a:srgbClr val="000000"/>
                </a:solidFill>
              </a:rPr>
              <a:t>ADD instruction.</a:t>
            </a:r>
          </a:p>
          <a:p>
            <a:pPr>
              <a:spcBef>
                <a:spcPts val="700"/>
              </a:spcBef>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000" dirty="0">
              <a:solidFill>
                <a:srgbClr val="000000"/>
              </a:solidFill>
            </a:endParaRPr>
          </a:p>
          <a:p>
            <a:pPr marL="336550" indent="-336550">
              <a:spcBef>
                <a:spcPts val="700"/>
              </a:spcBef>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800" b="1" dirty="0">
                <a:solidFill>
                  <a:srgbClr val="FF0000"/>
                </a:solidFill>
              </a:rPr>
              <a:t>Accumulator (</a:t>
            </a:r>
            <a:r>
              <a:rPr lang="en-US" sz="2800" b="1" dirty="0" smtClean="0">
                <a:solidFill>
                  <a:srgbClr val="FF0000"/>
                </a:solidFill>
              </a:rPr>
              <a:t>A)</a:t>
            </a:r>
            <a:r>
              <a:rPr lang="en-US" sz="2800" b="1" dirty="0">
                <a:solidFill>
                  <a:srgbClr val="0000FF"/>
                </a:solidFill>
              </a:rPr>
              <a:t> </a:t>
            </a:r>
            <a:r>
              <a:rPr lang="en-US" sz="2800" dirty="0" smtClean="0">
                <a:solidFill>
                  <a:srgbClr val="000000"/>
                </a:solidFill>
              </a:rPr>
              <a:t>is </a:t>
            </a:r>
            <a:r>
              <a:rPr lang="en-US" sz="2800" dirty="0">
                <a:solidFill>
                  <a:srgbClr val="000000"/>
                </a:solidFill>
              </a:rPr>
              <a:t>used to store data to be used as input to the ALU.</a:t>
            </a:r>
          </a:p>
        </p:txBody>
      </p:sp>
      <p:sp>
        <p:nvSpPr>
          <p:cNvPr id="3" name="Footer Placeholder 2"/>
          <p:cNvSpPr>
            <a:spLocks noGrp="1"/>
          </p:cNvSpPr>
          <p:nvPr>
            <p:ph type="ftr" idx="11"/>
          </p:nvPr>
        </p:nvSpPr>
        <p:spPr/>
        <p:txBody>
          <a:bodyPr/>
          <a:lstStyle/>
          <a:p>
            <a:pPr>
              <a:defRPr/>
            </a:pPr>
            <a:r>
              <a:rPr lang="en-US" smtClean="0"/>
              <a:t>Lecture 1: The Tiny Machine</a:t>
            </a:r>
            <a:endParaRPr lang="en-US" dirty="0"/>
          </a:p>
        </p:txBody>
      </p:sp>
      <p:sp>
        <p:nvSpPr>
          <p:cNvPr id="4" name="Slide Number Placeholder 3"/>
          <p:cNvSpPr>
            <a:spLocks noGrp="1"/>
          </p:cNvSpPr>
          <p:nvPr>
            <p:ph type="sldNum" idx="12"/>
          </p:nvPr>
        </p:nvSpPr>
        <p:spPr/>
        <p:txBody>
          <a:bodyPr/>
          <a:lstStyle/>
          <a:p>
            <a:fld id="{6C7C9E40-57CE-4731-9C18-56B72A6F0706}" type="slidenum">
              <a:rPr lang="en-US" smtClean="0"/>
              <a:pPr/>
              <a:t>9</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Lucida Sans Unicode"/>
        <a:cs typeface="Lucida Sans Unicode"/>
      </a:majorFont>
      <a:minorFont>
        <a:latin typeface="Arial"/>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05" charset="0"/>
          <a:buNone/>
          <a:tabLst/>
          <a:defRPr kumimoji="0" lang="en-GB" sz="1800" b="0" i="0" u="none" strike="noStrike" cap="none" normalizeH="0" baseline="0">
            <a:ln>
              <a:noFill/>
            </a:ln>
            <a:solidFill>
              <a:schemeClr val="bg1"/>
            </a:solidFill>
            <a:effectLst/>
            <a:latin typeface="Arial" pitchFamily="-105" charset="0"/>
            <a:ea typeface="Lucida Sans Unicode" pitchFamily="-105" charset="-52"/>
            <a:cs typeface="Lucida Sans Unicode" pitchFamily="-105" charset="-5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05" charset="0"/>
          <a:buNone/>
          <a:tabLst/>
          <a:defRPr kumimoji="0" lang="en-GB" sz="1800" b="0" i="0" u="none" strike="noStrike" cap="none" normalizeH="0" baseline="0">
            <a:ln>
              <a:noFill/>
            </a:ln>
            <a:solidFill>
              <a:schemeClr val="bg1"/>
            </a:solidFill>
            <a:effectLst/>
            <a:latin typeface="Arial" pitchFamily="-105" charset="0"/>
            <a:ea typeface="Lucida Sans Unicode" pitchFamily="-105" charset="-52"/>
            <a:cs typeface="Lucida Sans Unicode" pitchFamily="-105" charset="-5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13482</TotalTime>
  <Words>1273</Words>
  <Application>Microsoft Office PowerPoint</Application>
  <PresentationFormat>On-screen Show (4:3)</PresentationFormat>
  <Paragraphs>608</Paragraphs>
  <Slides>41</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ＭＳ Ｐゴシック</vt:lpstr>
      <vt:lpstr>Arial</vt:lpstr>
      <vt:lpstr>Lucida Sans Unicode</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Decoder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wocjan</dc:creator>
  <cp:lastModifiedBy>wocjan</cp:lastModifiedBy>
  <cp:revision>340</cp:revision>
  <cp:lastPrinted>1601-01-01T00:00:00Z</cp:lastPrinted>
  <dcterms:created xsi:type="dcterms:W3CDTF">2010-01-19T16:36:01Z</dcterms:created>
  <dcterms:modified xsi:type="dcterms:W3CDTF">2016-08-24T18:24:16Z</dcterms:modified>
</cp:coreProperties>
</file>