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374" r:id="rId2"/>
    <p:sldId id="337" r:id="rId3"/>
    <p:sldId id="357" r:id="rId4"/>
    <p:sldId id="361" r:id="rId5"/>
    <p:sldId id="358" r:id="rId6"/>
    <p:sldId id="367" r:id="rId7"/>
    <p:sldId id="360" r:id="rId8"/>
    <p:sldId id="364" r:id="rId9"/>
    <p:sldId id="368" r:id="rId10"/>
    <p:sldId id="381" r:id="rId11"/>
    <p:sldId id="372" r:id="rId12"/>
    <p:sldId id="359" r:id="rId13"/>
    <p:sldId id="382" r:id="rId14"/>
    <p:sldId id="362" r:id="rId15"/>
    <p:sldId id="375" r:id="rId16"/>
    <p:sldId id="376" r:id="rId17"/>
    <p:sldId id="377" r:id="rId18"/>
    <p:sldId id="378" r:id="rId19"/>
    <p:sldId id="383" r:id="rId20"/>
    <p:sldId id="363" r:id="rId21"/>
    <p:sldId id="379" r:id="rId22"/>
    <p:sldId id="380" r:id="rId23"/>
    <p:sldId id="365" r:id="rId24"/>
    <p:sldId id="366" r:id="rId25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CC3300"/>
    <a:srgbClr val="FF0000"/>
    <a:srgbClr val="FF3300"/>
    <a:srgbClr val="3366FF"/>
    <a:srgbClr val="FF00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86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5.xml"/><Relationship Id="rId21" Type="http://schemas.openxmlformats.org/officeDocument/2006/relationships/slide" Target="slides/slide2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4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21DA7EC-6CE2-4B81-B747-7425173E7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1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32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711F381-D7C7-410C-A93C-A06DAE5EF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3275" cy="3460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1F381-D7C7-410C-A93C-A06DAE5EF3C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6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07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D75DF-DA19-4680-8D6D-EDA005D0F128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29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A1B1C-5CDC-4E6D-A3C0-59F0D4E1F4CE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12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088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8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315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046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056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53A5-67F8-40C3-9F79-C819158EF7A7}" type="slidenum">
              <a:rPr lang="en-US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1381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53A7-255F-4753-8AE1-511BBA41D9C2}" type="slidenum">
              <a:rPr lang="en-US"/>
              <a:pPr/>
              <a:t>19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04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4D928-FC10-4C80-9EAF-3E4020D716F6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486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53A7-255F-4753-8AE1-511BBA41D9C2}" type="slidenum">
              <a:rPr lang="en-US"/>
              <a:pPr/>
              <a:t>20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908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53A7-255F-4753-8AE1-511BBA41D9C2}" type="slidenum">
              <a:rPr lang="en-US"/>
              <a:pPr/>
              <a:t>21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805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53A7-255F-4753-8AE1-511BBA41D9C2}" type="slidenum">
              <a:rPr lang="en-US"/>
              <a:pPr/>
              <a:t>22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3343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67DC9-27B2-42DD-8E83-98EA786B2ED6}" type="slidenum">
              <a:rPr lang="en-US"/>
              <a:pPr/>
              <a:t>23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284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3846A-14E0-4EB3-ACC6-C9E34E1DBB47}" type="slidenum">
              <a:rPr lang="en-US"/>
              <a:pPr/>
              <a:t>24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11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7F620-ECFB-4E13-80A8-E465782F9B6F}" type="slidenum">
              <a:rPr lang="en-US"/>
              <a:pPr/>
              <a:t>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88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02AAA-03AD-4652-92CA-A122C55A4584}" type="slidenum">
              <a:rPr lang="en-US"/>
              <a:pPr/>
              <a:t>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056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8C8E3-39B4-4270-96D4-03848834C9A9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84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3275" cy="3460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1F381-D7C7-410C-A93C-A06DAE5EF3C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3349F-7D60-4F9C-AAED-B47269C5BDFE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643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ED314-0538-433B-8367-F2AA827BC798}" type="slidenum">
              <a:rPr lang="en-US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333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913E7-FAC4-445B-A933-50B303D00784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6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7D75B-0262-4B8A-9A35-00EB5D50E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A8339-DB17-45DE-B12B-2D22D3DE7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C5237-F0DD-49B1-B91F-78E2596F7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7897E-6EC1-4A23-BFD4-3EFDC0043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A626D-0CAD-493E-AAEF-8AE496491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66B4-1019-4DEC-929A-01145B702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BB03-343D-403C-835C-A84D6CF59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DCB7-B41A-44D5-B511-E7F024D38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3D076-28B4-4C34-A4F2-09382BF0F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C4CB6-D968-4D6C-9B8E-AB01D1D57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E832-EA7A-4C4B-AE63-A7F262DC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F2B2689C-8665-4ABD-B616-4D8AD14EC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Lecture 2: PM/0 Virtual Machine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2: PM/0 Virtual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3D076-28B4-4C34-A4F2-09382BF0F1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37175" y="1066800"/>
            <a:ext cx="84160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 b="1" dirty="0" smtClean="0">
              <a:ea typeface="Gulim" pitchFamily="34" charset="-127"/>
            </a:endParaRPr>
          </a:p>
          <a:p>
            <a:r>
              <a:rPr lang="en-US" altLang="ko-KR" sz="2400" dirty="0" smtClean="0">
                <a:ea typeface="Gulim" pitchFamily="34" charset="-127"/>
              </a:rPr>
              <a:t>How to compute the base of  </a:t>
            </a:r>
            <a:r>
              <a:rPr lang="en-US" altLang="ko-KR" sz="2400" dirty="0" smtClean="0">
                <a:solidFill>
                  <a:srgbClr val="0000FF"/>
                </a:solidFill>
                <a:ea typeface="Gulim" pitchFamily="34" charset="-127"/>
              </a:rPr>
              <a:t>activation record </a:t>
            </a:r>
            <a:r>
              <a:rPr lang="en-US" altLang="ko-KR" sz="2400" b="1" dirty="0" smtClean="0">
                <a:solidFill>
                  <a:srgbClr val="0000FF"/>
                </a:solidFill>
                <a:ea typeface="Gulim" pitchFamily="34" charset="-127"/>
              </a:rPr>
              <a:t>L</a:t>
            </a:r>
            <a:r>
              <a:rPr lang="en-US" altLang="ko-KR" sz="2400" dirty="0" smtClean="0">
                <a:solidFill>
                  <a:srgbClr val="0000FF"/>
                </a:solidFill>
                <a:ea typeface="Gulim" pitchFamily="34" charset="-127"/>
              </a:rPr>
              <a:t> levels down</a:t>
            </a:r>
          </a:p>
          <a:p>
            <a:endParaRPr lang="en-US" sz="2400" dirty="0" smtClean="0">
              <a:solidFill>
                <a:srgbClr val="0000FF"/>
              </a:solidFill>
              <a:ea typeface="Gulim" pitchFamily="34" charset="-127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base( </a:t>
            </a:r>
            <a:r>
              <a:rPr lang="en-US" sz="2400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level, </a:t>
            </a:r>
            <a:r>
              <a:rPr lang="en-US" sz="2400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b ) {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while (level &gt; 0) {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  b = stack[ b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+ 1</a:t>
            </a:r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];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  level--;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}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return b;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}</a:t>
            </a:r>
          </a:p>
          <a:p>
            <a:endParaRPr lang="en-US" dirty="0">
              <a:ea typeface="Gulim" pitchFamily="34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79549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Accessing Values in Activation Records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27287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order of FV, </a:t>
            </a:r>
            <a:r>
              <a:rPr lang="en-US" b="1" dirty="0">
                <a:solidFill>
                  <a:srgbClr val="00B050"/>
                </a:solidFill>
              </a:rPr>
              <a:t>SL</a:t>
            </a:r>
            <a:r>
              <a:rPr lang="en-US" dirty="0">
                <a:solidFill>
                  <a:srgbClr val="00B050"/>
                </a:solidFill>
              </a:rPr>
              <a:t>, DL, RA </a:t>
            </a:r>
            <a:r>
              <a:rPr lang="en-US" dirty="0" smtClean="0">
                <a:solidFill>
                  <a:srgbClr val="00B050"/>
                </a:solidFill>
              </a:rPr>
              <a:t>is </a:t>
            </a:r>
            <a:r>
              <a:rPr lang="en-US" dirty="0">
                <a:solidFill>
                  <a:srgbClr val="00B050"/>
                </a:solidFill>
              </a:rPr>
              <a:t>consistent with the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in the base function.</a:t>
            </a:r>
          </a:p>
        </p:txBody>
      </p:sp>
    </p:spTree>
    <p:extLst>
      <p:ext uri="{BB962C8B-B14F-4D97-AF65-F5344CB8AC3E}">
        <p14:creationId xmlns:p14="http://schemas.microsoft.com/office/powerpoint/2010/main" val="17216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64883" y="230514"/>
            <a:ext cx="66752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</a:rPr>
              <a:t>Activation </a:t>
            </a:r>
            <a:r>
              <a:rPr lang="en-US" sz="4400" b="1" dirty="0" smtClean="0">
                <a:solidFill>
                  <a:srgbClr val="0000FF"/>
                </a:solidFill>
              </a:rPr>
              <a:t>Records </a:t>
            </a:r>
            <a:r>
              <a:rPr lang="en-US" sz="4400" b="1" dirty="0">
                <a:solidFill>
                  <a:srgbClr val="0000FF"/>
                </a:solidFill>
              </a:rPr>
              <a:t>(AR)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08632" y="1233150"/>
            <a:ext cx="840196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Control </a:t>
            </a:r>
            <a:r>
              <a:rPr lang="en-US" b="1" dirty="0" smtClean="0"/>
              <a:t>Information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Functional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dirty="0" smtClean="0">
                <a:solidFill>
                  <a:srgbClr val="FF0000"/>
                </a:solidFill>
              </a:rPr>
              <a:t>alue</a:t>
            </a:r>
            <a:r>
              <a:rPr lang="en-US" dirty="0" smtClean="0"/>
              <a:t> is the location storing </a:t>
            </a:r>
            <a:r>
              <a:rPr lang="en-US" dirty="0"/>
              <a:t>the </a:t>
            </a:r>
            <a:r>
              <a:rPr lang="en-US" dirty="0" smtClean="0"/>
              <a:t>return value of the callee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Parameters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are the locations storing </a:t>
            </a:r>
            <a:r>
              <a:rPr lang="en-US" dirty="0"/>
              <a:t>the </a:t>
            </a:r>
            <a:r>
              <a:rPr lang="en-US" dirty="0" smtClean="0"/>
              <a:t>parameters </a:t>
            </a:r>
            <a:r>
              <a:rPr lang="en-US" dirty="0"/>
              <a:t>of the </a:t>
            </a:r>
            <a:r>
              <a:rPr lang="en-US" dirty="0" smtClean="0"/>
              <a:t>callee passed by the caller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Locals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are the locations storing the </a:t>
            </a:r>
            <a:r>
              <a:rPr lang="en-US" dirty="0"/>
              <a:t>local </a:t>
            </a:r>
            <a:r>
              <a:rPr lang="en-US" dirty="0" smtClean="0"/>
              <a:t>variables declared within </a:t>
            </a:r>
            <a:r>
              <a:rPr lang="en-US" dirty="0"/>
              <a:t>the </a:t>
            </a:r>
            <a:r>
              <a:rPr lang="en-US" dirty="0" smtClean="0"/>
              <a:t>callee</a:t>
            </a:r>
            <a:endParaRPr lang="en-US" dirty="0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57200" y="23622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endParaRPr 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8610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Gulim" pitchFamily="34" charset="-127"/>
              </a:rPr>
              <a:t> </a:t>
            </a:r>
          </a:p>
          <a:p>
            <a:r>
              <a:rPr lang="en-US" altLang="ko-KR" sz="2000" dirty="0" smtClean="0">
                <a:ea typeface="Gulim" pitchFamily="34" charset="-127"/>
              </a:rPr>
              <a:t>The instruction cycle consists of </a:t>
            </a:r>
            <a:r>
              <a:rPr lang="en-US" altLang="ko-KR" sz="2000" dirty="0">
                <a:ea typeface="Gulim" pitchFamily="34" charset="-127"/>
              </a:rPr>
              <a:t>two </a:t>
            </a:r>
            <a:r>
              <a:rPr lang="en-US" altLang="ko-KR" sz="2000" dirty="0" smtClean="0">
                <a:ea typeface="Gulim" pitchFamily="34" charset="-127"/>
              </a:rPr>
              <a:t>steps: </a:t>
            </a:r>
            <a:endParaRPr lang="en-US" altLang="ko-KR" sz="2000" dirty="0">
              <a:ea typeface="Gulim" pitchFamily="34" charset="-127"/>
            </a:endParaRPr>
          </a:p>
          <a:p>
            <a:endParaRPr lang="en-US" altLang="ko-KR" sz="2000" b="1" dirty="0">
              <a:ea typeface="Gulim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0000"/>
                </a:solidFill>
                <a:ea typeface="Gulim" pitchFamily="34" charset="-127"/>
              </a:rPr>
              <a:t>Fetch </a:t>
            </a:r>
            <a:r>
              <a:rPr lang="en-US" altLang="ko-KR" sz="2000" b="1" dirty="0" smtClean="0">
                <a:solidFill>
                  <a:srgbClr val="FF0000"/>
                </a:solidFill>
                <a:ea typeface="Gulim" pitchFamily="34" charset="-127"/>
              </a:rPr>
              <a:t>Cycle</a:t>
            </a:r>
          </a:p>
          <a:p>
            <a:endParaRPr lang="en-US" altLang="ko-KR" sz="2000" dirty="0">
              <a:solidFill>
                <a:srgbClr val="FF0000"/>
              </a:solidFill>
              <a:ea typeface="Gulim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ea typeface="Gulim" pitchFamily="34" charset="-127"/>
              </a:rPr>
              <a:t>an </a:t>
            </a:r>
            <a:r>
              <a:rPr lang="en-US" altLang="ko-KR" sz="2000" dirty="0">
                <a:ea typeface="Gulim" pitchFamily="34" charset="-127"/>
              </a:rPr>
              <a:t>instruction is </a:t>
            </a:r>
            <a:r>
              <a:rPr lang="en-US" altLang="ko-KR" sz="2000" dirty="0" smtClean="0">
                <a:ea typeface="Gulim" pitchFamily="34" charset="-127"/>
              </a:rPr>
              <a:t>fetched </a:t>
            </a:r>
            <a:r>
              <a:rPr lang="en-US" altLang="ko-KR" sz="2000" dirty="0">
                <a:ea typeface="Gulim" pitchFamily="34" charset="-127"/>
              </a:rPr>
              <a:t>from the code </a:t>
            </a:r>
            <a:r>
              <a:rPr lang="en-US" altLang="ko-KR" sz="2000" dirty="0" smtClean="0">
                <a:ea typeface="Gulim" pitchFamily="34" charset="-127"/>
              </a:rPr>
              <a:t>store		</a:t>
            </a:r>
          </a:p>
          <a:p>
            <a:pPr lvl="1"/>
            <a:endParaRPr lang="en-US" altLang="ko-KR" sz="2000" dirty="0">
              <a:ea typeface="Gulim" pitchFamily="34" charset="-127"/>
            </a:endParaRPr>
          </a:p>
          <a:p>
            <a:pPr lvl="1"/>
            <a:r>
              <a:rPr lang="en-US" altLang="ko-KR" sz="2000" dirty="0" smtClean="0">
                <a:ea typeface="Gulim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ir</a:t>
            </a:r>
            <a:r>
              <a:rPr lang="en-US" altLang="ko-KR" sz="20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code</a:t>
            </a:r>
            <a:r>
              <a:rPr lang="en-US" altLang="ko-KR" sz="20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[ pc ];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</a:p>
          <a:p>
            <a:endParaRPr lang="en-US" altLang="ko-KR" sz="2000" dirty="0">
              <a:ea typeface="Gulim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ea typeface="Gulim" pitchFamily="34" charset="-127"/>
              </a:rPr>
              <a:t>the </a:t>
            </a:r>
            <a:r>
              <a:rPr lang="en-US" altLang="ko-KR" sz="2000" dirty="0">
                <a:ea typeface="Gulim" pitchFamily="34" charset="-127"/>
              </a:rPr>
              <a:t>program counter is incremented by </a:t>
            </a:r>
            <a:r>
              <a:rPr lang="en-US" altLang="ko-KR" sz="2000" dirty="0" smtClean="0">
                <a:ea typeface="Gulim" pitchFamily="34" charset="-127"/>
              </a:rPr>
              <a:t>one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ea typeface="Gulim" pitchFamily="34" charset="-127"/>
            </a:endParaRPr>
          </a:p>
          <a:p>
            <a:pPr lvl="1"/>
            <a:r>
              <a:rPr lang="en-US" altLang="ko-KR" sz="2000" dirty="0" smtClean="0">
                <a:ea typeface="Gulim" pitchFamily="34" charset="-127"/>
              </a:rPr>
              <a:t>		</a:t>
            </a:r>
            <a:r>
              <a:rPr lang="en-US" altLang="ko-KR" sz="20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pc </a:t>
            </a:r>
            <a:r>
              <a:rPr lang="en-US" altLang="ko-KR" sz="2000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ko-KR" sz="2000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pc + </a:t>
            </a:r>
            <a:r>
              <a:rPr lang="en-US" altLang="ko-KR" sz="2000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1;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endParaRPr lang="en-US" altLang="ko-KR" sz="2000" dirty="0">
              <a:ea typeface="Gulim" pitchFamily="34" charset="-127"/>
            </a:endParaRPr>
          </a:p>
          <a:p>
            <a:endParaRPr lang="en-US" altLang="ko-KR" sz="2000" b="1" dirty="0">
              <a:ea typeface="Gulim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0000"/>
                </a:solidFill>
                <a:ea typeface="Gulim" pitchFamily="34" charset="-127"/>
              </a:rPr>
              <a:t>Execute </a:t>
            </a:r>
            <a:r>
              <a:rPr lang="en-US" altLang="ko-KR" sz="2000" b="1" dirty="0" smtClean="0">
                <a:solidFill>
                  <a:srgbClr val="FF0000"/>
                </a:solidFill>
                <a:ea typeface="Gulim" pitchFamily="34" charset="-127"/>
              </a:rPr>
              <a:t>Cycle</a:t>
            </a:r>
            <a:endParaRPr lang="en-US" altLang="ko-KR" sz="2000" dirty="0">
              <a:solidFill>
                <a:srgbClr val="FF0000"/>
              </a:solidFill>
              <a:ea typeface="Gulim" pitchFamily="34" charset="-127"/>
            </a:endParaRPr>
          </a:p>
          <a:p>
            <a:endParaRPr lang="en-US" altLang="ko-KR" sz="2000" dirty="0">
              <a:ea typeface="Gulim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ir.op</a:t>
            </a:r>
            <a:r>
              <a:rPr lang="en-US" altLang="ko-KR" sz="2000" dirty="0" smtClean="0">
                <a:solidFill>
                  <a:srgbClr val="0000FF"/>
                </a:solidFill>
                <a:ea typeface="Gulim" pitchFamily="34" charset="-127"/>
              </a:rPr>
              <a:t> </a:t>
            </a:r>
            <a:r>
              <a:rPr lang="en-US" altLang="ko-KR" sz="2000" dirty="0" smtClean="0">
                <a:ea typeface="Gulim" pitchFamily="34" charset="-127"/>
              </a:rPr>
              <a:t>indicates </a:t>
            </a:r>
            <a:r>
              <a:rPr lang="en-US" altLang="ko-KR" sz="2000" dirty="0">
                <a:ea typeface="Gulim" pitchFamily="34" charset="-127"/>
              </a:rPr>
              <a:t>the operation to be </a:t>
            </a:r>
            <a:r>
              <a:rPr lang="en-US" altLang="ko-KR" sz="2000" dirty="0" smtClean="0">
                <a:ea typeface="Gulim" pitchFamily="34" charset="-127"/>
              </a:rPr>
              <a:t>executed</a:t>
            </a:r>
            <a:endParaRPr lang="en-US" altLang="ko-KR" sz="2000" dirty="0">
              <a:ea typeface="Gulim" pitchFamily="34" charset="-127"/>
            </a:endParaRPr>
          </a:p>
          <a:p>
            <a:endParaRPr lang="en-US" altLang="ko-KR" sz="2000" dirty="0" smtClean="0">
              <a:ea typeface="Gulim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ea typeface="Gulim" pitchFamily="34" charset="-127"/>
              </a:rPr>
              <a:t>When the opcode </a:t>
            </a:r>
            <a:r>
              <a:rPr lang="en-US" altLang="ko-KR" sz="20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ir.op</a:t>
            </a:r>
            <a:r>
              <a:rPr lang="en-US" altLang="ko-KR" sz="2000" dirty="0" smtClean="0">
                <a:solidFill>
                  <a:srgbClr val="0000FF"/>
                </a:solidFill>
                <a:ea typeface="Gulim" pitchFamily="34" charset="-127"/>
              </a:rPr>
              <a:t> </a:t>
            </a:r>
            <a:r>
              <a:rPr lang="en-US" altLang="ko-KR" sz="2000" dirty="0" smtClean="0">
                <a:ea typeface="Gulim" pitchFamily="34" charset="-127"/>
              </a:rPr>
              <a:t>equals </a:t>
            </a:r>
            <a:r>
              <a:rPr lang="en-US" altLang="ko-KR" sz="2000" dirty="0" smtClean="0">
                <a:solidFill>
                  <a:srgbClr val="0000FF"/>
                </a:solidFill>
                <a:ea typeface="Gulim" pitchFamily="34" charset="-127"/>
              </a:rPr>
              <a:t>02 (OPR) </a:t>
            </a:r>
            <a:r>
              <a:rPr lang="en-US" altLang="ko-KR" sz="2000" dirty="0" smtClean="0">
                <a:ea typeface="Gulim" pitchFamily="34" charset="-127"/>
              </a:rPr>
              <a:t>or </a:t>
            </a:r>
            <a:r>
              <a:rPr lang="en-US" altLang="ko-KR" sz="2000" dirty="0" smtClean="0">
                <a:solidFill>
                  <a:srgbClr val="0000FF"/>
                </a:solidFill>
                <a:ea typeface="Gulim" pitchFamily="34" charset="-127"/>
              </a:rPr>
              <a:t>09 (SIO)</a:t>
            </a:r>
            <a:r>
              <a:rPr lang="en-US" altLang="ko-KR" sz="2000" dirty="0" smtClean="0">
                <a:ea typeface="Gulim" pitchFamily="34" charset="-127"/>
              </a:rPr>
              <a:t>, then the modifier </a:t>
            </a:r>
            <a:r>
              <a:rPr lang="en-US" altLang="ko-KR" sz="20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ir.m</a:t>
            </a:r>
            <a:r>
              <a:rPr lang="en-US" altLang="ko-KR" sz="2000" dirty="0" smtClean="0">
                <a:ea typeface="Gulim" pitchFamily="34" charset="-127"/>
              </a:rPr>
              <a:t> further </a:t>
            </a:r>
            <a:r>
              <a:rPr lang="en-US" altLang="ko-KR" sz="2000" smtClean="0">
                <a:ea typeface="Gulim" pitchFamily="34" charset="-127"/>
              </a:rPr>
              <a:t>identifies the instruction</a:t>
            </a:r>
            <a:endParaRPr lang="en-US" sz="2000" dirty="0">
              <a:ea typeface="Gulim" pitchFamily="34" charset="-127"/>
            </a:endParaRP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2007213" y="381000"/>
            <a:ext cx="476444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FF"/>
                </a:solidFill>
              </a:rPr>
              <a:t>Instruction Cycle</a:t>
            </a:r>
            <a:endParaRPr lang="en-US" sz="4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1143000"/>
            <a:ext cx="7721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Gulim" pitchFamily="34" charset="-127"/>
              </a:rPr>
              <a:t>03 </a:t>
            </a:r>
            <a:r>
              <a:rPr lang="en-US" altLang="ko-KR" b="1" dirty="0" smtClean="0">
                <a:ea typeface="Gulim" pitchFamily="34" charset="-127"/>
              </a:rPr>
              <a:t>LOD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L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Get value at </a:t>
            </a:r>
            <a:r>
              <a:rPr lang="en-US" altLang="ko-KR" dirty="0" smtClean="0">
                <a:solidFill>
                  <a:srgbClr val="FF0000"/>
                </a:solidFill>
                <a:ea typeface="Gulim" pitchFamily="34" charset="-127"/>
              </a:rPr>
              <a:t>offset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in </a:t>
            </a:r>
            <a:r>
              <a:rPr lang="en-US" altLang="ko-KR" dirty="0">
                <a:solidFill>
                  <a:srgbClr val="0000FF"/>
                </a:solidFill>
                <a:ea typeface="Gulim" pitchFamily="34" charset="-127"/>
              </a:rPr>
              <a:t>frame </a:t>
            </a:r>
            <a:r>
              <a:rPr lang="en-US" altLang="ko-KR" b="1" dirty="0">
                <a:solidFill>
                  <a:srgbClr val="0000FF"/>
                </a:solidFill>
                <a:ea typeface="Gulim" pitchFamily="34" charset="-127"/>
              </a:rPr>
              <a:t>L</a:t>
            </a:r>
            <a:r>
              <a:rPr lang="en-US" altLang="ko-KR" dirty="0">
                <a:solidFill>
                  <a:srgbClr val="0000FF"/>
                </a:solidFill>
                <a:ea typeface="Gulim" pitchFamily="34" charset="-127"/>
              </a:rPr>
              <a:t> levels </a:t>
            </a:r>
            <a:r>
              <a:rPr lang="en-US" altLang="ko-KR" dirty="0" smtClean="0">
                <a:solidFill>
                  <a:srgbClr val="0000FF"/>
                </a:solidFill>
                <a:ea typeface="Gulim" pitchFamily="34" charset="-127"/>
              </a:rPr>
              <a:t>down</a:t>
            </a:r>
            <a:r>
              <a:rPr lang="en-US" altLang="ko-KR" dirty="0" smtClean="0">
                <a:ea typeface="Gulim" pitchFamily="34" charset="-127"/>
              </a:rPr>
              <a:t> and push it</a:t>
            </a:r>
            <a:endParaRPr lang="en-US" altLang="ko-KR" dirty="0">
              <a:ea typeface="Gulim" pitchFamily="34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35881" y="141838"/>
            <a:ext cx="726673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I</a:t>
            </a:r>
            <a:r>
              <a:rPr lang="en-US" sz="4000" b="1" dirty="0" smtClean="0">
                <a:solidFill>
                  <a:srgbClr val="0000FF"/>
                </a:solidFill>
              </a:rPr>
              <a:t>nformal Description of ISA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2209800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  mnemonic  level  modifier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395012" y="1474232"/>
            <a:ext cx="186564" cy="811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824188" y="1474232"/>
            <a:ext cx="776012" cy="811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212194" y="1474232"/>
            <a:ext cx="1302406" cy="811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600200" y="1474232"/>
            <a:ext cx="1566036" cy="811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44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398" y="921841"/>
            <a:ext cx="8956298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Gulim" pitchFamily="34" charset="-127"/>
              </a:rPr>
              <a:t>01 </a:t>
            </a:r>
            <a:r>
              <a:rPr lang="en-US" altLang="ko-KR" b="1" dirty="0" smtClean="0">
                <a:ea typeface="Gulim" pitchFamily="34" charset="-127"/>
              </a:rPr>
              <a:t>LIT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	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0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  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Push value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onto </a:t>
            </a:r>
            <a:r>
              <a:rPr lang="en-US" altLang="ko-KR" dirty="0" smtClean="0">
                <a:ea typeface="Gulim" pitchFamily="34" charset="-127"/>
              </a:rPr>
              <a:t>stack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02 </a:t>
            </a:r>
            <a:r>
              <a:rPr lang="en-US" altLang="ko-KR" b="1" dirty="0" smtClean="0">
                <a:ea typeface="Gulim" pitchFamily="34" charset="-127"/>
              </a:rPr>
              <a:t>OPR</a:t>
            </a:r>
            <a:r>
              <a:rPr lang="en-US" altLang="ko-KR" dirty="0" smtClean="0">
                <a:ea typeface="Gulim" pitchFamily="34" charset="-127"/>
              </a:rPr>
              <a:t>	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 smtClean="0">
                <a:ea typeface="Gulim" pitchFamily="34" charset="-127"/>
              </a:rPr>
              <a:t>	Perform return (</a:t>
            </a:r>
            <a:r>
              <a:rPr lang="en-US" altLang="ko-KR" b="1" dirty="0" smtClean="0">
                <a:ea typeface="Gulim" pitchFamily="34" charset="-127"/>
              </a:rPr>
              <a:t>RET</a:t>
            </a:r>
            <a:r>
              <a:rPr lang="en-US" altLang="ko-KR" dirty="0" smtClean="0">
                <a:ea typeface="Gulim" pitchFamily="34" charset="-127"/>
              </a:rPr>
              <a:t>) or arithmetic/logical operation (</a:t>
            </a:r>
            <a:r>
              <a:rPr lang="en-US" altLang="ko-KR" b="1" dirty="0" smtClean="0">
                <a:ea typeface="Gulim" pitchFamily="34" charset="-127"/>
              </a:rPr>
              <a:t>ADD</a:t>
            </a:r>
            <a:r>
              <a:rPr lang="en-US" altLang="ko-KR" dirty="0" smtClean="0">
                <a:ea typeface="Gulim" pitchFamily="34" charset="-127"/>
              </a:rPr>
              <a:t>, </a:t>
            </a:r>
            <a:r>
              <a:rPr lang="en-US" altLang="ko-KR" b="1" dirty="0" smtClean="0">
                <a:ea typeface="Gulim" pitchFamily="34" charset="-127"/>
              </a:rPr>
              <a:t>EQL</a:t>
            </a:r>
            <a:r>
              <a:rPr lang="en-US" altLang="ko-KR" dirty="0" smtClean="0">
                <a:ea typeface="Gulim" pitchFamily="34" charset="-127"/>
              </a:rPr>
              <a:t>, …)</a:t>
            </a:r>
            <a:endParaRPr lang="en-US" altLang="ko-KR" b="1" dirty="0">
              <a:ea typeface="Gulim" pitchFamily="34" charset="-127"/>
            </a:endParaRPr>
          </a:p>
          <a:p>
            <a:r>
              <a:rPr lang="en-US" altLang="ko-KR" b="1" dirty="0" smtClean="0">
                <a:ea typeface="Gulim" pitchFamily="34" charset="-127"/>
              </a:rPr>
              <a:t>  </a:t>
            </a:r>
            <a:endParaRPr lang="en-US" altLang="ko-KR" b="1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03 </a:t>
            </a:r>
            <a:r>
              <a:rPr lang="en-US" altLang="ko-KR" b="1" dirty="0" smtClean="0">
                <a:ea typeface="Gulim" pitchFamily="34" charset="-127"/>
              </a:rPr>
              <a:t>LOD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L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Get value at </a:t>
            </a:r>
            <a:r>
              <a:rPr lang="en-US" altLang="ko-KR" dirty="0" smtClean="0">
                <a:solidFill>
                  <a:srgbClr val="FF0000"/>
                </a:solidFill>
                <a:ea typeface="Gulim" pitchFamily="34" charset="-127"/>
              </a:rPr>
              <a:t>offset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in </a:t>
            </a:r>
            <a:r>
              <a:rPr lang="en-US" altLang="ko-KR" dirty="0">
                <a:solidFill>
                  <a:srgbClr val="0000FF"/>
                </a:solidFill>
                <a:ea typeface="Gulim" pitchFamily="34" charset="-127"/>
              </a:rPr>
              <a:t>frame </a:t>
            </a:r>
            <a:r>
              <a:rPr lang="en-US" altLang="ko-KR" b="1" dirty="0">
                <a:solidFill>
                  <a:srgbClr val="0000FF"/>
                </a:solidFill>
                <a:ea typeface="Gulim" pitchFamily="34" charset="-127"/>
              </a:rPr>
              <a:t>L</a:t>
            </a:r>
            <a:r>
              <a:rPr lang="en-US" altLang="ko-KR" dirty="0">
                <a:solidFill>
                  <a:srgbClr val="0000FF"/>
                </a:solidFill>
                <a:ea typeface="Gulim" pitchFamily="34" charset="-127"/>
              </a:rPr>
              <a:t> levels </a:t>
            </a:r>
            <a:r>
              <a:rPr lang="en-US" altLang="ko-KR" dirty="0" smtClean="0">
                <a:solidFill>
                  <a:srgbClr val="0000FF"/>
                </a:solidFill>
                <a:ea typeface="Gulim" pitchFamily="34" charset="-127"/>
              </a:rPr>
              <a:t>down</a:t>
            </a:r>
            <a:r>
              <a:rPr lang="en-US" altLang="ko-KR" dirty="0" smtClean="0">
                <a:ea typeface="Gulim" pitchFamily="34" charset="-127"/>
              </a:rPr>
              <a:t> and push it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04 </a:t>
            </a:r>
            <a:r>
              <a:rPr lang="en-US" altLang="ko-KR" b="1" dirty="0" smtClean="0">
                <a:ea typeface="Gulim" pitchFamily="34" charset="-127"/>
              </a:rPr>
              <a:t>STO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L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Pop stack and insert value at 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offset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in </a:t>
            </a:r>
            <a:r>
              <a:rPr lang="en-US" altLang="ko-KR" dirty="0">
                <a:solidFill>
                  <a:srgbClr val="0000FF"/>
                </a:solidFill>
                <a:ea typeface="Gulim" pitchFamily="34" charset="-127"/>
              </a:rPr>
              <a:t>frame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ea typeface="Gulim" pitchFamily="34" charset="-127"/>
              </a:rPr>
              <a:t>L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Gulim" pitchFamily="34" charset="-127"/>
              </a:rPr>
              <a:t>levels </a:t>
            </a:r>
            <a:r>
              <a:rPr lang="en-US" altLang="ko-KR" dirty="0" smtClean="0">
                <a:solidFill>
                  <a:srgbClr val="0000FF"/>
                </a:solidFill>
                <a:ea typeface="Gulim" pitchFamily="34" charset="-127"/>
              </a:rPr>
              <a:t>down</a:t>
            </a:r>
            <a:endParaRPr lang="en-US" altLang="ko-KR" dirty="0">
              <a:solidFill>
                <a:srgbClr val="0000FF"/>
              </a:solidFill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05 </a:t>
            </a:r>
            <a:r>
              <a:rPr lang="en-US" altLang="ko-KR" b="1" dirty="0" smtClean="0">
                <a:ea typeface="Gulim" pitchFamily="34" charset="-127"/>
              </a:rPr>
              <a:t>CAL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L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Call </a:t>
            </a:r>
            <a:r>
              <a:rPr lang="en-US" altLang="ko-KR" dirty="0">
                <a:ea typeface="Gulim" pitchFamily="34" charset="-127"/>
              </a:rPr>
              <a:t>procedure at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(generates </a:t>
            </a:r>
            <a:r>
              <a:rPr lang="en-US" altLang="ko-KR" dirty="0" smtClean="0">
                <a:ea typeface="Gulim" pitchFamily="34" charset="-127"/>
              </a:rPr>
              <a:t>new stack frame) 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>
                <a:ea typeface="Gulim" pitchFamily="34" charset="-127"/>
              </a:rPr>
              <a:t>06 </a:t>
            </a:r>
            <a:r>
              <a:rPr lang="en-US" altLang="ko-KR" b="1" dirty="0" smtClean="0">
                <a:ea typeface="Gulim" pitchFamily="34" charset="-127"/>
              </a:rPr>
              <a:t>INC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Allocate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locals </a:t>
            </a:r>
            <a:r>
              <a:rPr lang="en-US" altLang="ko-KR" dirty="0" smtClean="0">
                <a:ea typeface="Gulim" pitchFamily="34" charset="-127"/>
              </a:rPr>
              <a:t>on stack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07 </a:t>
            </a:r>
            <a:r>
              <a:rPr lang="en-US" altLang="ko-KR" b="1" dirty="0" smtClean="0">
                <a:ea typeface="Gulim" pitchFamily="34" charset="-127"/>
              </a:rPr>
              <a:t>JMP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Jump to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08 </a:t>
            </a:r>
            <a:r>
              <a:rPr lang="en-US" altLang="ko-KR" b="1" dirty="0" smtClean="0">
                <a:ea typeface="Gulim" pitchFamily="34" charset="-127"/>
              </a:rPr>
              <a:t>JPC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	</a:t>
            </a:r>
            <a:r>
              <a:rPr lang="en-US" altLang="ko-KR" dirty="0" smtClean="0">
                <a:ea typeface="Gulim" pitchFamily="34" charset="-127"/>
              </a:rPr>
              <a:t>Pop stack and jump </a:t>
            </a:r>
            <a:r>
              <a:rPr lang="en-US" altLang="ko-KR" dirty="0">
                <a:ea typeface="Gulim" pitchFamily="34" charset="-127"/>
              </a:rPr>
              <a:t>to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 smtClean="0">
                <a:ea typeface="Gulim" pitchFamily="34" charset="-127"/>
              </a:rPr>
              <a:t>if value is equal to 0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09 </a:t>
            </a:r>
            <a:r>
              <a:rPr lang="en-US" altLang="ko-KR" b="1" dirty="0" smtClean="0">
                <a:ea typeface="Gulim" pitchFamily="34" charset="-127"/>
              </a:rPr>
              <a:t>SIO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0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Pop stack and print out value		</a:t>
            </a:r>
            <a:r>
              <a:rPr lang="en-US" altLang="ko-KR" b="1" dirty="0" smtClean="0">
                <a:ea typeface="Gulim" pitchFamily="34" charset="-127"/>
              </a:rPr>
              <a:t>OUT</a:t>
            </a:r>
            <a:endParaRPr lang="en-US" altLang="ko-KR" dirty="0" smtClean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  <a:p>
            <a:r>
              <a:rPr lang="en-US" altLang="ko-KR" dirty="0">
                <a:ea typeface="Gulim" pitchFamily="34" charset="-127"/>
              </a:rPr>
              <a:t>09 </a:t>
            </a:r>
            <a:r>
              <a:rPr lang="en-US" altLang="ko-KR" b="1" dirty="0">
                <a:ea typeface="Gulim" pitchFamily="34" charset="-127"/>
              </a:rPr>
              <a:t>SIO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1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Read in input from user and push it		</a:t>
            </a:r>
            <a:r>
              <a:rPr lang="en-US" altLang="ko-KR" b="1" dirty="0" smtClean="0">
                <a:ea typeface="Gulim" pitchFamily="34" charset="-127"/>
              </a:rPr>
              <a:t>INP</a:t>
            </a:r>
            <a:endParaRPr lang="en-US" altLang="ko-KR" b="1" dirty="0" smtClean="0">
              <a:ea typeface="Gulim" pitchFamily="34" charset="-127"/>
            </a:endParaRPr>
          </a:p>
          <a:p>
            <a:endParaRPr lang="en-US" dirty="0" smtClean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09 </a:t>
            </a:r>
            <a:r>
              <a:rPr lang="en-US" altLang="ko-KR" b="1" dirty="0">
                <a:ea typeface="Gulim" pitchFamily="34" charset="-127"/>
              </a:rPr>
              <a:t>SIO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2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Halt the machine				</a:t>
            </a:r>
            <a:r>
              <a:rPr lang="en-US" altLang="ko-KR" b="1" dirty="0" smtClean="0">
                <a:ea typeface="Gulim" pitchFamily="34" charset="-127"/>
              </a:rPr>
              <a:t>HLT</a:t>
            </a:r>
            <a:r>
              <a:rPr lang="en-US" altLang="ko-KR" dirty="0" smtClean="0">
                <a:ea typeface="Gulim" pitchFamily="34" charset="-127"/>
              </a:rPr>
              <a:t>		</a:t>
            </a:r>
            <a:endParaRPr lang="en-US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76467" y="141838"/>
            <a:ext cx="578555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I</a:t>
            </a:r>
            <a:r>
              <a:rPr lang="en-US" sz="4000" b="1" dirty="0" smtClean="0">
                <a:solidFill>
                  <a:srgbClr val="0000FF"/>
                </a:solidFill>
              </a:rPr>
              <a:t>nformal Description</a:t>
            </a:r>
            <a:endParaRPr lang="en-US" sz="4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398" y="1295400"/>
            <a:ext cx="824680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n-lt"/>
                <a:ea typeface="Gulim" pitchFamily="34" charset="-127"/>
              </a:rPr>
              <a:t>01 </a:t>
            </a:r>
            <a:r>
              <a:rPr lang="en-US" altLang="ko-KR" b="1" dirty="0" smtClean="0">
                <a:latin typeface="+mn-lt"/>
                <a:ea typeface="Gulim" pitchFamily="34" charset="-127"/>
              </a:rPr>
              <a:t>LIT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Gulim" pitchFamily="34" charset="-127"/>
              </a:rPr>
              <a:t>	</a:t>
            </a:r>
            <a:r>
              <a:rPr lang="en-US" altLang="ko-KR" b="1" dirty="0" smtClean="0">
                <a:solidFill>
                  <a:srgbClr val="0000FF"/>
                </a:solidFill>
                <a:latin typeface="+mn-lt"/>
                <a:ea typeface="Gulim" pitchFamily="34" charset="-127"/>
              </a:rPr>
              <a:t>0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Gulim" pitchFamily="34" charset="-127"/>
              </a:rPr>
              <a:t>  M</a:t>
            </a:r>
            <a:r>
              <a:rPr lang="en-US" altLang="ko-KR" dirty="0">
                <a:latin typeface="+mn-lt"/>
                <a:ea typeface="Gulim" pitchFamily="34" charset="-127"/>
              </a:rPr>
              <a:t>	</a:t>
            </a:r>
            <a:r>
              <a:rPr lang="en-US" altLang="ko-KR" dirty="0" smtClean="0">
                <a:latin typeface="+mn-lt"/>
                <a:ea typeface="Gulim" pitchFamily="34" charset="-127"/>
              </a:rPr>
              <a:t>Push value </a:t>
            </a:r>
            <a:r>
              <a:rPr lang="en-US" altLang="ko-KR" b="1" dirty="0">
                <a:solidFill>
                  <a:srgbClr val="FF0000"/>
                </a:solidFill>
                <a:latin typeface="+mn-lt"/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latin typeface="+mn-lt"/>
                <a:ea typeface="Gulim" pitchFamily="34" charset="-127"/>
              </a:rPr>
              <a:t> </a:t>
            </a:r>
            <a:r>
              <a:rPr lang="en-US" altLang="ko-KR" dirty="0">
                <a:latin typeface="+mn-lt"/>
                <a:ea typeface="Gulim" pitchFamily="34" charset="-127"/>
              </a:rPr>
              <a:t>onto </a:t>
            </a:r>
            <a:r>
              <a:rPr lang="en-US" altLang="ko-KR" dirty="0" smtClean="0">
                <a:latin typeface="+mn-lt"/>
                <a:ea typeface="Gulim" pitchFamily="34" charset="-127"/>
              </a:rPr>
              <a:t>stack</a:t>
            </a:r>
          </a:p>
          <a:p>
            <a:endParaRPr lang="en-US" altLang="ko-KR" dirty="0">
              <a:latin typeface="+mn-lt"/>
              <a:ea typeface="Gulim" pitchFamily="34" charset="-127"/>
            </a:endParaRPr>
          </a:p>
          <a:p>
            <a:r>
              <a:rPr lang="en-US" altLang="ko-KR" dirty="0" smtClean="0">
                <a:latin typeface="+mn-lt"/>
                <a:ea typeface="Gulim" pitchFamily="34" charset="-127"/>
              </a:rPr>
              <a:t>		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sp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+ 1;</a:t>
            </a:r>
            <a:endParaRPr lang="en-US" altLang="ko-KR" dirty="0" smtClean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	stack[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]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M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;</a:t>
            </a:r>
            <a:endParaRPr lang="en-US" altLang="ko-KR" b="1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altLang="ko-KR" b="1" dirty="0" smtClean="0">
              <a:latin typeface="+mn-lt"/>
              <a:ea typeface="Gulim" pitchFamily="34" charset="-127"/>
            </a:endParaRPr>
          </a:p>
          <a:p>
            <a:endParaRPr lang="en-US" altLang="ko-KR" b="1" dirty="0">
              <a:latin typeface="+mn-lt"/>
              <a:ea typeface="Gulim" pitchFamily="34" charset="-127"/>
            </a:endParaRPr>
          </a:p>
          <a:p>
            <a:r>
              <a:rPr lang="en-US" altLang="ko-KR" dirty="0" smtClean="0">
                <a:latin typeface="+mn-lt"/>
                <a:ea typeface="Gulim" pitchFamily="34" charset="-127"/>
              </a:rPr>
              <a:t>03 </a:t>
            </a:r>
            <a:r>
              <a:rPr lang="en-US" altLang="ko-KR" b="1" dirty="0" smtClean="0">
                <a:latin typeface="+mn-lt"/>
                <a:ea typeface="Gulim" pitchFamily="34" charset="-127"/>
              </a:rPr>
              <a:t>LOD</a:t>
            </a:r>
            <a:r>
              <a:rPr lang="en-US" altLang="ko-KR" b="1" dirty="0" smtClean="0">
                <a:solidFill>
                  <a:srgbClr val="0000FF"/>
                </a:solidFill>
                <a:latin typeface="+mn-lt"/>
                <a:ea typeface="Gulim" pitchFamily="34" charset="-127"/>
              </a:rPr>
              <a:t>	L 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Gulim" pitchFamily="34" charset="-127"/>
              </a:rPr>
              <a:t>M</a:t>
            </a:r>
            <a:r>
              <a:rPr lang="en-US" altLang="ko-KR" dirty="0">
                <a:latin typeface="+mn-lt"/>
                <a:ea typeface="Gulim" pitchFamily="34" charset="-127"/>
              </a:rPr>
              <a:t>	</a:t>
            </a:r>
            <a:r>
              <a:rPr lang="en-US" altLang="ko-KR" dirty="0" smtClean="0">
                <a:latin typeface="+mn-lt"/>
                <a:ea typeface="Gulim" pitchFamily="34" charset="-127"/>
              </a:rPr>
              <a:t>Get value in </a:t>
            </a:r>
            <a:r>
              <a:rPr lang="en-US" altLang="ko-KR" dirty="0">
                <a:solidFill>
                  <a:srgbClr val="0000FF"/>
                </a:solidFill>
                <a:latin typeface="+mn-lt"/>
                <a:ea typeface="Gulim" pitchFamily="34" charset="-127"/>
              </a:rPr>
              <a:t>frame </a:t>
            </a:r>
            <a:r>
              <a:rPr lang="en-US" altLang="ko-KR" b="1" dirty="0">
                <a:solidFill>
                  <a:srgbClr val="0000FF"/>
                </a:solidFill>
                <a:latin typeface="+mn-lt"/>
                <a:ea typeface="Gulim" pitchFamily="34" charset="-127"/>
              </a:rPr>
              <a:t>L</a:t>
            </a:r>
            <a:r>
              <a:rPr lang="en-US" altLang="ko-KR" dirty="0">
                <a:solidFill>
                  <a:srgbClr val="0000FF"/>
                </a:solidFill>
                <a:latin typeface="+mn-lt"/>
                <a:ea typeface="Gulim" pitchFamily="34" charset="-127"/>
              </a:rPr>
              <a:t> levels </a:t>
            </a:r>
            <a:r>
              <a:rPr lang="en-US" altLang="ko-KR" dirty="0" smtClean="0">
                <a:solidFill>
                  <a:srgbClr val="0000FF"/>
                </a:solidFill>
                <a:latin typeface="+mn-lt"/>
                <a:ea typeface="Gulim" pitchFamily="34" charset="-127"/>
              </a:rPr>
              <a:t>down</a:t>
            </a:r>
            <a:r>
              <a:rPr lang="en-US" altLang="ko-KR" dirty="0" smtClean="0">
                <a:latin typeface="+mn-lt"/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at 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offset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 smtClean="0">
                <a:latin typeface="+mn-lt"/>
                <a:ea typeface="Gulim" pitchFamily="34" charset="-127"/>
              </a:rPr>
              <a:t>and push it</a:t>
            </a:r>
          </a:p>
          <a:p>
            <a:endParaRPr lang="en-US" altLang="ko-KR" dirty="0">
              <a:latin typeface="+mn-lt"/>
              <a:ea typeface="Gulim" pitchFamily="34" charset="-127"/>
            </a:endParaRPr>
          </a:p>
          <a:p>
            <a:r>
              <a:rPr lang="en-US" altLang="ko-KR" dirty="0" smtClean="0">
                <a:latin typeface="+mn-lt"/>
                <a:ea typeface="Gulim" pitchFamily="34" charset="-127"/>
              </a:rPr>
              <a:t>		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+ 1;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stack[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]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stack[ 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base( L, </a:t>
            </a:r>
            <a:r>
              <a:rPr lang="en-US" altLang="ko-KR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bp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)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M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];</a:t>
            </a:r>
            <a:endParaRPr lang="en-US" altLang="ko-KR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altLang="ko-KR" dirty="0" smtClean="0">
              <a:latin typeface="+mn-lt"/>
              <a:ea typeface="Gulim" pitchFamily="34" charset="-127"/>
            </a:endParaRPr>
          </a:p>
          <a:p>
            <a:endParaRPr lang="en-US" altLang="ko-KR" dirty="0">
              <a:latin typeface="+mn-lt"/>
              <a:ea typeface="Gulim" pitchFamily="34" charset="-127"/>
            </a:endParaRPr>
          </a:p>
          <a:p>
            <a:r>
              <a:rPr lang="en-US" altLang="ko-KR" dirty="0" smtClean="0">
                <a:latin typeface="+mn-lt"/>
                <a:ea typeface="Gulim" pitchFamily="34" charset="-127"/>
              </a:rPr>
              <a:t>04 </a:t>
            </a:r>
            <a:r>
              <a:rPr lang="en-US" altLang="ko-KR" b="1" dirty="0" smtClean="0">
                <a:latin typeface="+mn-lt"/>
                <a:ea typeface="Gulim" pitchFamily="34" charset="-127"/>
              </a:rPr>
              <a:t>STO</a:t>
            </a:r>
            <a:r>
              <a:rPr lang="en-US" altLang="ko-KR" dirty="0">
                <a:latin typeface="+mn-lt"/>
                <a:ea typeface="Gulim" pitchFamily="34" charset="-127"/>
              </a:rPr>
              <a:t>	</a:t>
            </a:r>
            <a:r>
              <a:rPr lang="en-US" altLang="ko-KR" b="1" dirty="0" smtClean="0">
                <a:solidFill>
                  <a:srgbClr val="0000FF"/>
                </a:solidFill>
                <a:latin typeface="+mn-lt"/>
                <a:ea typeface="Gulim" pitchFamily="34" charset="-127"/>
              </a:rPr>
              <a:t>L 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latin typeface="+mn-lt"/>
                <a:ea typeface="Gulim" pitchFamily="34" charset="-127"/>
              </a:rPr>
              <a:t>	</a:t>
            </a:r>
            <a:r>
              <a:rPr lang="en-US" altLang="ko-KR" dirty="0" smtClean="0">
                <a:latin typeface="+mn-lt"/>
                <a:ea typeface="Gulim" pitchFamily="34" charset="-127"/>
              </a:rPr>
              <a:t>Pop stack and insert value </a:t>
            </a:r>
            <a:r>
              <a:rPr lang="en-US" altLang="ko-KR" dirty="0">
                <a:ea typeface="Gulim" pitchFamily="34" charset="-127"/>
              </a:rPr>
              <a:t>in </a:t>
            </a:r>
            <a:r>
              <a:rPr lang="en-US" altLang="ko-KR" dirty="0">
                <a:solidFill>
                  <a:srgbClr val="0000FF"/>
                </a:solidFill>
                <a:ea typeface="Gulim" pitchFamily="34" charset="-127"/>
              </a:rPr>
              <a:t>frame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ea typeface="Gulim" pitchFamily="34" charset="-127"/>
              </a:rPr>
              <a:t>L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Gulim" pitchFamily="34" charset="-127"/>
              </a:rPr>
              <a:t>levels down </a:t>
            </a:r>
            <a:r>
              <a:rPr lang="en-US" altLang="ko-KR" dirty="0" smtClean="0">
                <a:latin typeface="+mn-lt"/>
                <a:ea typeface="Gulim" pitchFamily="34" charset="-127"/>
              </a:rPr>
              <a:t>at </a:t>
            </a:r>
            <a:r>
              <a:rPr lang="en-US" altLang="ko-KR" dirty="0">
                <a:solidFill>
                  <a:srgbClr val="FF0000"/>
                </a:solidFill>
                <a:latin typeface="+mn-lt"/>
                <a:ea typeface="Gulim" pitchFamily="34" charset="-127"/>
              </a:rPr>
              <a:t>offset</a:t>
            </a:r>
            <a:r>
              <a:rPr lang="en-US" altLang="ko-KR" dirty="0">
                <a:latin typeface="+mn-lt"/>
                <a:ea typeface="Gulim" pitchFamily="34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  <a:ea typeface="Gulim" pitchFamily="34" charset="-127"/>
              </a:rPr>
              <a:t>M</a:t>
            </a:r>
            <a:endParaRPr lang="en-US" altLang="ko-KR" dirty="0" smtClean="0">
              <a:solidFill>
                <a:srgbClr val="0000FF"/>
              </a:solidFill>
              <a:latin typeface="+mn-lt"/>
              <a:ea typeface="Gulim" pitchFamily="34" charset="-127"/>
            </a:endParaRPr>
          </a:p>
          <a:p>
            <a:endParaRPr lang="en-US" altLang="ko-KR" dirty="0">
              <a:solidFill>
                <a:srgbClr val="0000FF"/>
              </a:solidFill>
              <a:latin typeface="+mn-lt"/>
              <a:ea typeface="Gulim" pitchFamily="34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+mn-lt"/>
                <a:ea typeface="Gulim" pitchFamily="34" charset="-127"/>
              </a:rPr>
              <a:t>	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stack[ 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base( L, </a:t>
            </a:r>
            <a:r>
              <a:rPr lang="en-US" altLang="ko-KR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bp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)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+ </a:t>
            </a: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M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]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stack[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];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– 1;</a:t>
            </a:r>
            <a:endParaRPr lang="en-US" altLang="ko-KR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27959" y="152400"/>
            <a:ext cx="64956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Formal Definition of ISA</a:t>
            </a:r>
            <a:endParaRPr lang="en-US" sz="4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1447800"/>
            <a:ext cx="903324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Gulim" pitchFamily="34" charset="-127"/>
              </a:rPr>
              <a:t>05 </a:t>
            </a:r>
            <a:r>
              <a:rPr lang="en-US" altLang="ko-KR" b="1" dirty="0" smtClean="0">
                <a:ea typeface="Gulim" pitchFamily="34" charset="-127"/>
              </a:rPr>
              <a:t>CAL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L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Call </a:t>
            </a:r>
            <a:r>
              <a:rPr lang="en-US" altLang="ko-KR" dirty="0">
                <a:ea typeface="Gulim" pitchFamily="34" charset="-127"/>
              </a:rPr>
              <a:t>procedure at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(generates </a:t>
            </a:r>
            <a:r>
              <a:rPr lang="en-US" altLang="ko-KR" dirty="0" smtClean="0">
                <a:ea typeface="Gulim" pitchFamily="34" charset="-127"/>
              </a:rPr>
              <a:t>new stack frame) 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stack[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+ 1 ]  0;		// functional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value (FV)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stack[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+ 2 ]  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base( L, </a:t>
            </a:r>
            <a:r>
              <a:rPr lang="en-US" altLang="ko-KR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bp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)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;	// static link (SL)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stack[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+ 3 ] 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bp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;		// dynamic link (DL)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stack[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+ 4 ]  pc;		// return address (RA)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bp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+ 1;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pc  </a:t>
            </a:r>
            <a:r>
              <a:rPr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M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;</a:t>
            </a:r>
            <a:endParaRPr lang="en-US" altLang="ko-KR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06 </a:t>
            </a:r>
            <a:r>
              <a:rPr lang="en-US" altLang="ko-KR" b="1" dirty="0" smtClean="0">
                <a:ea typeface="Gulim" pitchFamily="34" charset="-127"/>
              </a:rPr>
              <a:t>INC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Allocate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locals </a:t>
            </a:r>
            <a:r>
              <a:rPr lang="en-US" altLang="ko-KR" dirty="0" smtClean="0">
                <a:ea typeface="Gulim" pitchFamily="34" charset="-127"/>
              </a:rPr>
              <a:t>on stack</a:t>
            </a: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</a:t>
            </a:r>
            <a:r>
              <a:rPr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M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;</a:t>
            </a:r>
            <a:endParaRPr lang="en-US" altLang="ko-KR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altLang="ko-KR" dirty="0">
              <a:ea typeface="Gulim" pitchFamily="34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62825" y="151175"/>
            <a:ext cx="501451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Formal Definition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4346076"/>
            <a:ext cx="5846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order of FV, </a:t>
            </a:r>
            <a:r>
              <a:rPr lang="en-US" b="1" dirty="0">
                <a:solidFill>
                  <a:srgbClr val="00B050"/>
                </a:solidFill>
              </a:rPr>
              <a:t>SL</a:t>
            </a:r>
            <a:r>
              <a:rPr lang="en-US" dirty="0">
                <a:solidFill>
                  <a:srgbClr val="00B050"/>
                </a:solidFill>
              </a:rPr>
              <a:t>, DL, RA </a:t>
            </a:r>
            <a:r>
              <a:rPr lang="en-US" dirty="0" smtClean="0">
                <a:solidFill>
                  <a:srgbClr val="00B050"/>
                </a:solidFill>
              </a:rPr>
              <a:t>is </a:t>
            </a:r>
            <a:r>
              <a:rPr lang="en-US" dirty="0">
                <a:solidFill>
                  <a:srgbClr val="00B050"/>
                </a:solidFill>
              </a:rPr>
              <a:t>consistent with the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in the base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0082" y="362211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+ 2 and not + 1 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971800" y="2438400"/>
            <a:ext cx="1697221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5943600" y="3938822"/>
            <a:ext cx="1828800" cy="480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43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667362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07 </a:t>
            </a:r>
            <a:r>
              <a:rPr lang="en-US" altLang="ko-KR" b="1" dirty="0" smtClean="0">
                <a:ea typeface="Gulim" pitchFamily="34" charset="-127"/>
              </a:rPr>
              <a:t>JMP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Jump to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</a:p>
          <a:p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pc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</a:t>
            </a: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M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;</a:t>
            </a:r>
            <a:endParaRPr lang="en-US" altLang="ko-KR" b="1" dirty="0">
              <a:solidFill>
                <a:srgbClr val="FF0000"/>
              </a:solidFill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08 </a:t>
            </a:r>
            <a:r>
              <a:rPr lang="en-US" altLang="ko-KR" b="1" dirty="0" smtClean="0">
                <a:ea typeface="Gulim" pitchFamily="34" charset="-127"/>
              </a:rPr>
              <a:t>JPC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	</a:t>
            </a:r>
            <a:r>
              <a:rPr lang="en-US" altLang="ko-KR" dirty="0" smtClean="0">
                <a:ea typeface="Gulim" pitchFamily="34" charset="-127"/>
              </a:rPr>
              <a:t>Pop stack and jump </a:t>
            </a:r>
            <a:r>
              <a:rPr lang="en-US" altLang="ko-KR" dirty="0">
                <a:ea typeface="Gulim" pitchFamily="34" charset="-127"/>
              </a:rPr>
              <a:t>to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dirty="0" smtClean="0">
                <a:ea typeface="Gulim" pitchFamily="34" charset="-127"/>
              </a:rPr>
              <a:t>if value is equal to 0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if ( stack[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] == 0 ) then { pc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M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; }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– 1;</a:t>
            </a:r>
            <a:endParaRPr lang="en-US" altLang="ko-KR" dirty="0" smtClean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altLang="ko-KR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42437" y="152400"/>
            <a:ext cx="501451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Formal Definition</a:t>
            </a:r>
            <a:endParaRPr lang="en-US" sz="4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610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a typeface="Gulim" pitchFamily="34" charset="-127"/>
              </a:rPr>
              <a:t>09  SIO  </a:t>
            </a:r>
            <a:r>
              <a:rPr lang="en-US" altLang="ko-KR" b="1" dirty="0">
                <a:solidFill>
                  <a:srgbClr val="0000FF"/>
                </a:solidFill>
                <a:ea typeface="Gulim" pitchFamily="34" charset="-127"/>
              </a:rPr>
              <a:t>0 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b="1" dirty="0">
                <a:solidFill>
                  <a:srgbClr val="0000FF"/>
                </a:solidFill>
                <a:ea typeface="Gulim" pitchFamily="34" charset="-127"/>
              </a:rPr>
              <a:t> </a:t>
            </a:r>
          </a:p>
          <a:p>
            <a:endParaRPr lang="en-US" altLang="ko-KR" b="1" dirty="0">
              <a:solidFill>
                <a:srgbClr val="0000FF"/>
              </a:solidFill>
              <a:ea typeface="Gulim" pitchFamily="34" charset="-127"/>
            </a:endParaRPr>
          </a:p>
          <a:p>
            <a:r>
              <a:rPr lang="en-US" altLang="ko-KR" dirty="0">
                <a:ea typeface="Gulim" pitchFamily="34" charset="-127"/>
              </a:rPr>
              <a:t>Recall that when the opcode is equal to </a:t>
            </a:r>
            <a:r>
              <a:rPr lang="en-US" altLang="ko-KR" dirty="0" smtClean="0">
                <a:ea typeface="Gulim" pitchFamily="34" charset="-127"/>
              </a:rPr>
              <a:t>09 </a:t>
            </a:r>
            <a:r>
              <a:rPr lang="en-US" altLang="ko-KR" dirty="0">
                <a:ea typeface="Gulim" pitchFamily="34" charset="-127"/>
              </a:rPr>
              <a:t>(mnemonic </a:t>
            </a:r>
            <a:r>
              <a:rPr lang="en-US" altLang="ko-KR" dirty="0" smtClean="0">
                <a:ea typeface="Gulim" pitchFamily="34" charset="-127"/>
              </a:rPr>
              <a:t>SIO), </a:t>
            </a:r>
            <a:r>
              <a:rPr lang="en-US" altLang="ko-KR" dirty="0">
                <a:ea typeface="Gulim" pitchFamily="34" charset="-127"/>
              </a:rPr>
              <a:t>the operation to be executed is further determined by the modifier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ea typeface="Gulim" pitchFamily="34" charset="-127"/>
              </a:rPr>
              <a:t>OUT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Pop stack and print out value </a:t>
            </a:r>
          </a:p>
          <a:p>
            <a:endParaRPr lang="en-US" dirty="0" smtClean="0">
              <a:ea typeface="Gulim" pitchFamily="34" charset="-127"/>
            </a:endParaRPr>
          </a:p>
          <a:p>
            <a:r>
              <a:rPr lang="en-US" dirty="0" smtClean="0">
                <a:ea typeface="Gulim" pitchFamily="34" charset="-127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print( stack[ </a:t>
            </a:r>
            <a:r>
              <a:rPr lang="en-US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] );</a:t>
            </a:r>
          </a:p>
          <a:p>
            <a:r>
              <a:rPr lang="en-US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– 1;</a:t>
            </a:r>
            <a:endParaRPr lang="en-US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dirty="0" smtClean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  <a:p>
            <a:r>
              <a:rPr lang="en-US" altLang="ko-KR" b="1" smtClean="0">
                <a:solidFill>
                  <a:srgbClr val="FF0000"/>
                </a:solidFill>
                <a:ea typeface="Gulim" pitchFamily="34" charset="-127"/>
              </a:rPr>
              <a:t>1  </a:t>
            </a:r>
            <a:r>
              <a:rPr lang="en-US" altLang="ko-KR" b="1" smtClean="0">
                <a:ea typeface="Gulim" pitchFamily="34" charset="-127"/>
              </a:rPr>
              <a:t>INP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Read in input from user and push it</a:t>
            </a:r>
          </a:p>
          <a:p>
            <a:endParaRPr lang="en-US" dirty="0" smtClean="0">
              <a:ea typeface="Gulim" pitchFamily="34" charset="-127"/>
            </a:endParaRPr>
          </a:p>
          <a:p>
            <a:r>
              <a:rPr lang="en-US" dirty="0" smtClean="0">
                <a:ea typeface="Gulim" pitchFamily="34" charset="-127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+ 1;</a:t>
            </a:r>
          </a:p>
          <a:p>
            <a:r>
              <a:rPr lang="en-US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read( stack[ </a:t>
            </a:r>
            <a:r>
              <a:rPr lang="en-US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  <a:sym typeface="Wingdings" pitchFamily="2" charset="2"/>
              </a:rPr>
              <a:t> ] );</a:t>
            </a:r>
            <a:endParaRPr lang="en-US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dirty="0" smtClean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2 </a:t>
            </a:r>
            <a:r>
              <a:rPr lang="en-US" altLang="ko-KR" b="1" dirty="0" smtClean="0">
                <a:ea typeface="Gulim" pitchFamily="34" charset="-127"/>
              </a:rPr>
              <a:t>HLT</a:t>
            </a: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Halt the machine (your virtual machine stops) </a:t>
            </a:r>
            <a:endParaRPr lang="en-US" dirty="0">
              <a:ea typeface="Gulim" pitchFamily="34" charset="-127"/>
            </a:endParaRPr>
          </a:p>
          <a:p>
            <a:endParaRPr lang="en-US" dirty="0" smtClean="0">
              <a:ea typeface="Gulim" pitchFamily="34" charset="-127"/>
            </a:endParaRPr>
          </a:p>
          <a:p>
            <a:r>
              <a:rPr lang="en-US" dirty="0">
                <a:ea typeface="Gulim" pitchFamily="34" charset="-127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halt;</a:t>
            </a:r>
            <a:endParaRPr lang="en-US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dirty="0">
              <a:ea typeface="Gulim" pitchFamily="34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42437" y="152400"/>
            <a:ext cx="501451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Formal Definition</a:t>
            </a:r>
            <a:endParaRPr lang="en-US" sz="4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1" y="1447800"/>
            <a:ext cx="876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a typeface="Gulim" pitchFamily="34" charset="-127"/>
              </a:rPr>
              <a:t>02  OPR  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 </a:t>
            </a:r>
          </a:p>
          <a:p>
            <a:endParaRPr lang="en-US" altLang="ko-KR" b="1" dirty="0">
              <a:solidFill>
                <a:srgbClr val="0000FF"/>
              </a:solidFill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Recall that when the opcode is equal to 02 (mnemonic OPR), the operation to be executed is further determined by the modifier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225550" y="408235"/>
            <a:ext cx="519565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</a:rPr>
              <a:t>Formal Definition</a:t>
            </a:r>
            <a:endParaRPr 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Lecture 2: PM/0 Virtual Machine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DD093F-5636-45EF-8892-C3BAABB2C0DF}" type="slidenum">
              <a:rPr lang="en-US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78486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Virtual </a:t>
            </a:r>
            <a:r>
              <a:rPr lang="en-US" sz="2800" dirty="0" smtClean="0">
                <a:latin typeface="+mn-lt"/>
              </a:rPr>
              <a:t>Machines </a:t>
            </a:r>
            <a:r>
              <a:rPr lang="en-US" sz="2800" dirty="0">
                <a:latin typeface="+mn-lt"/>
              </a:rPr>
              <a:t>as software interpreters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P-code: </a:t>
            </a:r>
            <a:r>
              <a:rPr lang="en-US" sz="2800" dirty="0" smtClean="0">
                <a:latin typeface="+mn-lt"/>
              </a:rPr>
              <a:t>Instruction </a:t>
            </a: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et </a:t>
            </a: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rchitecture</a:t>
            </a:r>
            <a:endParaRPr lang="en-US" sz="2800" dirty="0">
              <a:latin typeface="+mn-lt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nstruction </a:t>
            </a:r>
            <a:r>
              <a:rPr lang="en-US" sz="2800" dirty="0">
                <a:latin typeface="+mn-lt"/>
              </a:rPr>
              <a:t>F</a:t>
            </a:r>
            <a:r>
              <a:rPr lang="en-US" sz="2800" dirty="0" smtClean="0">
                <a:latin typeface="+mn-lt"/>
              </a:rPr>
              <a:t>ormat</a:t>
            </a:r>
            <a:endParaRPr lang="en-US" sz="2800" dirty="0">
              <a:latin typeface="+mn-lt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Assembly </a:t>
            </a:r>
            <a:r>
              <a:rPr lang="en-US" sz="2800" dirty="0" smtClean="0">
                <a:latin typeface="+mn-lt"/>
              </a:rPr>
              <a:t>Language</a:t>
            </a:r>
            <a:endParaRPr lang="en-US" sz="2800" dirty="0">
              <a:latin typeface="+mn-lt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1" y="1447800"/>
            <a:ext cx="87630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a typeface="Gulim" pitchFamily="34" charset="-127"/>
              </a:rPr>
              <a:t>02  OPR  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 </a:t>
            </a:r>
          </a:p>
          <a:p>
            <a:endParaRPr lang="en-US" altLang="ko-KR" b="1" dirty="0">
              <a:solidFill>
                <a:srgbClr val="0000FF"/>
              </a:solidFill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The only operation with </a:t>
            </a:r>
            <a:r>
              <a:rPr lang="en-US" altLang="ko-KR" b="1" dirty="0" smtClean="0">
                <a:ea typeface="Gulim" pitchFamily="34" charset="-127"/>
              </a:rPr>
              <a:t>no</a:t>
            </a:r>
            <a:r>
              <a:rPr lang="en-US" altLang="ko-KR" dirty="0" smtClean="0">
                <a:ea typeface="Gulim" pitchFamily="34" charset="-127"/>
              </a:rPr>
              <a:t> argument</a:t>
            </a:r>
            <a:endParaRPr lang="en-US" altLang="ko-KR" b="1" dirty="0" smtClean="0">
              <a:solidFill>
                <a:srgbClr val="FF0000"/>
              </a:solidFill>
              <a:ea typeface="Gulim" pitchFamily="34" charset="-127"/>
            </a:endParaRPr>
          </a:p>
          <a:p>
            <a:endParaRPr lang="en-US" altLang="ko-KR" b="1" dirty="0" smtClean="0">
              <a:solidFill>
                <a:srgbClr val="FF0000"/>
              </a:solidFill>
              <a:ea typeface="Gulim" pitchFamily="34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ea typeface="Gulim" pitchFamily="34" charset="-127"/>
              </a:rPr>
              <a:t>RTN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</a:t>
            </a:r>
            <a:r>
              <a:rPr lang="en-US" altLang="ko-KR" dirty="0" smtClean="0">
                <a:ea typeface="Gulim" pitchFamily="34" charset="-127"/>
              </a:rPr>
              <a:t>Return from function or procedure</a:t>
            </a:r>
            <a:endParaRPr lang="en-US" altLang="ko-KR" b="1" dirty="0" smtClean="0">
              <a:solidFill>
                <a:srgbClr val="0000FF"/>
              </a:solidFill>
              <a:ea typeface="Gulim" pitchFamily="34" charset="-127"/>
            </a:endParaRPr>
          </a:p>
          <a:p>
            <a:endParaRPr lang="en-US" altLang="ko-KR" b="1" dirty="0">
              <a:solidFill>
                <a:srgbClr val="0000FF"/>
              </a:solidFill>
              <a:ea typeface="Gulim" pitchFamily="34" charset="-127"/>
            </a:endParaRPr>
          </a:p>
          <a:p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sp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– 1;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pc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+ 4 ]; // return address (RA)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 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+ 3];  // dynamic link (DL)</a:t>
            </a:r>
            <a:r>
              <a:rPr lang="en-US" altLang="ko-KR" b="1" dirty="0">
                <a:solidFill>
                  <a:srgbClr val="0000FF"/>
                </a:solidFill>
                <a:ea typeface="Gulim" pitchFamily="34" charset="-127"/>
              </a:rPr>
              <a:t>	</a:t>
            </a:r>
            <a:endParaRPr lang="en-US" altLang="ko-KR" dirty="0">
              <a:ea typeface="Gulim" pitchFamily="34" charset="-127"/>
            </a:endParaRPr>
          </a:p>
          <a:p>
            <a:endParaRPr lang="en-US" altLang="ja-JP" sz="900" dirty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225550" y="408235"/>
            <a:ext cx="519565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</a:rPr>
              <a:t>Formal Definition</a:t>
            </a:r>
            <a:endParaRPr lang="en-US" sz="4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" y="1676400"/>
            <a:ext cx="560762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AutoNum type="arabicPlain" startAt="2"/>
            </a:pPr>
            <a:r>
              <a:rPr lang="en-US" altLang="ko-KR" b="1" dirty="0" smtClean="0">
                <a:ea typeface="Gulim" pitchFamily="34" charset="-127"/>
              </a:rPr>
              <a:t>OPR  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 </a:t>
            </a:r>
          </a:p>
          <a:p>
            <a:endParaRPr lang="en-US" altLang="ko-KR" b="1" dirty="0">
              <a:solidFill>
                <a:srgbClr val="0000FF"/>
              </a:solidFill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Operations with </a:t>
            </a:r>
            <a:r>
              <a:rPr lang="en-US" altLang="ko-KR" b="1" dirty="0" smtClean="0">
                <a:ea typeface="Gulim" pitchFamily="34" charset="-127"/>
              </a:rPr>
              <a:t>one</a:t>
            </a:r>
            <a:r>
              <a:rPr lang="en-US" altLang="ko-KR" dirty="0" smtClean="0">
                <a:ea typeface="Gulim" pitchFamily="34" charset="-127"/>
              </a:rPr>
              <a:t> argument</a:t>
            </a:r>
          </a:p>
          <a:p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M</a:t>
            </a:r>
          </a:p>
          <a:p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en-US" altLang="ja-JP" b="1" dirty="0" smtClean="0"/>
              <a:t>   NEG</a:t>
            </a:r>
            <a:r>
              <a:rPr lang="en-US" altLang="ja-JP" dirty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endParaRPr lang="en-US" altLang="ja-JP" dirty="0" smtClean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6   </a:t>
            </a:r>
            <a:r>
              <a:rPr lang="en-US" altLang="ja-JP" b="1" dirty="0" smtClean="0"/>
              <a:t>ODD</a:t>
            </a:r>
            <a:r>
              <a:rPr lang="en-US" altLang="ja-JP" dirty="0" smtClean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mod 2;</a:t>
            </a:r>
          </a:p>
          <a:p>
            <a:endParaRPr lang="en-US" altLang="ja-JP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225550" y="408235"/>
            <a:ext cx="519565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</a:rPr>
              <a:t>Formal Definition</a:t>
            </a:r>
            <a:endParaRPr 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2296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a typeface="Gulim" pitchFamily="34" charset="-127"/>
              </a:rPr>
              <a:t>02  OPR  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0  </a:t>
            </a:r>
            <a:r>
              <a:rPr lang="en-US" altLang="ko-KR" b="1" dirty="0" smtClean="0">
                <a:solidFill>
                  <a:srgbClr val="FF0000"/>
                </a:solidFill>
                <a:ea typeface="Gulim" pitchFamily="34" charset="-127"/>
              </a:rPr>
              <a:t>M</a:t>
            </a:r>
            <a:r>
              <a:rPr lang="en-US" altLang="ko-KR" b="1" dirty="0" smtClean="0">
                <a:solidFill>
                  <a:srgbClr val="0000FF"/>
                </a:solidFill>
                <a:ea typeface="Gulim" pitchFamily="34" charset="-127"/>
              </a:rPr>
              <a:t>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Operations with </a:t>
            </a:r>
            <a:r>
              <a:rPr lang="en-US" altLang="ja-JP" b="1" dirty="0" smtClean="0"/>
              <a:t>two</a:t>
            </a:r>
            <a:r>
              <a:rPr lang="en-US" altLang="ja-JP" dirty="0" smtClean="0"/>
              <a:t> </a:t>
            </a:r>
            <a:r>
              <a:rPr lang="en-US" altLang="ja-JP" dirty="0"/>
              <a:t>a</a:t>
            </a:r>
            <a:r>
              <a:rPr lang="en-US" altLang="ja-JP" dirty="0" smtClean="0"/>
              <a:t>rguments:</a:t>
            </a:r>
          </a:p>
          <a:p>
            <a:endParaRPr lang="en-US" altLang="ja-JP" dirty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M</a:t>
            </a:r>
            <a:r>
              <a:rPr lang="en-US" altLang="ja-JP" dirty="0"/>
              <a:t>	</a:t>
            </a:r>
            <a:r>
              <a:rPr lang="en-US" altLang="ja-JP" dirty="0" smtClean="0"/>
              <a:t>for all operations below, perform first</a:t>
            </a:r>
          </a:p>
          <a:p>
            <a:endParaRPr lang="en-US" altLang="ja-JP" sz="900" dirty="0"/>
          </a:p>
          <a:p>
            <a:r>
              <a:rPr lang="en-US" altLang="ja-JP" dirty="0" smtClean="0"/>
              <a:t>	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en-US" altLang="ja-JP" b="1" dirty="0" smtClean="0">
                <a:solidFill>
                  <a:srgbClr val="0000FF"/>
                </a:solidFill>
              </a:rPr>
              <a:t>   </a:t>
            </a:r>
            <a:r>
              <a:rPr lang="en-US" altLang="ja-JP" b="1" dirty="0" smtClean="0"/>
              <a:t>ADD</a:t>
            </a:r>
            <a:r>
              <a:rPr lang="en-US" altLang="ja-JP" dirty="0" smtClean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</a:t>
            </a:r>
            <a:r>
              <a:rPr lang="en-US" altLang="ja-JP" dirty="0" smtClean="0"/>
              <a:t>;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en-US" altLang="ja-JP" b="1" dirty="0" smtClean="0">
                <a:solidFill>
                  <a:srgbClr val="0000FF"/>
                </a:solidFill>
              </a:rPr>
              <a:t>   </a:t>
            </a:r>
            <a:r>
              <a:rPr lang="en-US" altLang="ja-JP" b="1" dirty="0" smtClean="0"/>
              <a:t>SUB</a:t>
            </a:r>
            <a:r>
              <a:rPr lang="en-US" altLang="ja-JP" dirty="0" smtClean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en-US" altLang="ja-JP" b="1" dirty="0" smtClean="0"/>
              <a:t>   MUL</a:t>
            </a:r>
            <a:r>
              <a:rPr lang="en-US" altLang="ja-JP" dirty="0" smtClean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5   </a:t>
            </a:r>
            <a:r>
              <a:rPr lang="en-US" altLang="ja-JP" b="1" dirty="0" smtClean="0"/>
              <a:t>DIV</a:t>
            </a:r>
            <a:r>
              <a:rPr lang="en-US" altLang="ja-JP" dirty="0" smtClean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b="1" dirty="0" smtClean="0">
                <a:solidFill>
                  <a:srgbClr val="FF0000"/>
                </a:solidFill>
              </a:rPr>
              <a:t>6   </a:t>
            </a:r>
            <a:r>
              <a:rPr lang="en-US" altLang="ja-JP" b="1" dirty="0" smtClean="0"/>
              <a:t>MOD</a:t>
            </a:r>
            <a:r>
              <a:rPr lang="en-US" altLang="ja-JP" dirty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mod 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900" dirty="0"/>
              <a:t/>
            </a:r>
            <a:br>
              <a:rPr lang="en-US" altLang="ja-JP" sz="900" dirty="0"/>
            </a:br>
            <a:r>
              <a:rPr lang="en-US" altLang="ja-JP" b="1" dirty="0" smtClean="0">
                <a:solidFill>
                  <a:srgbClr val="FF0000"/>
                </a:solidFill>
              </a:rPr>
              <a:t>8   </a:t>
            </a:r>
            <a:r>
              <a:rPr lang="en-US" altLang="ja-JP" b="1" dirty="0" smtClean="0"/>
              <a:t>EQL</a:t>
            </a:r>
            <a:r>
              <a:rPr lang="en-US" altLang="ja-JP" dirty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== 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b="1" dirty="0" smtClean="0">
                <a:solidFill>
                  <a:srgbClr val="FF0000"/>
                </a:solidFill>
              </a:rPr>
              <a:t>9   </a:t>
            </a:r>
            <a:r>
              <a:rPr lang="en-US" altLang="ja-JP" b="1" dirty="0" smtClean="0"/>
              <a:t>NEQ</a:t>
            </a:r>
            <a:r>
              <a:rPr lang="en-US" altLang="ja-JP" dirty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!= 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en-US" altLang="ja-JP" b="1" dirty="0" smtClean="0">
                <a:solidFill>
                  <a:srgbClr val="0000FF"/>
                </a:solidFill>
              </a:rPr>
              <a:t> </a:t>
            </a:r>
            <a:r>
              <a:rPr lang="en-US" altLang="ja-JP" b="1" dirty="0" smtClean="0"/>
              <a:t>LSS</a:t>
            </a:r>
            <a:r>
              <a:rPr lang="en-US" altLang="ja-JP" dirty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&lt;  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  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11</a:t>
            </a:r>
            <a:r>
              <a:rPr lang="en-US" altLang="ja-JP" b="1" dirty="0" smtClean="0">
                <a:solidFill>
                  <a:srgbClr val="0000FF"/>
                </a:solidFill>
              </a:rPr>
              <a:t> </a:t>
            </a:r>
            <a:r>
              <a:rPr lang="en-US" altLang="ja-JP" b="1" dirty="0" smtClean="0"/>
              <a:t>LEQ</a:t>
            </a:r>
            <a:r>
              <a:rPr lang="en-US" altLang="ja-JP" dirty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&lt;= 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b="1" dirty="0" smtClean="0">
                <a:solidFill>
                  <a:srgbClr val="FF0000"/>
                </a:solidFill>
              </a:rPr>
              <a:t>12</a:t>
            </a:r>
            <a:r>
              <a:rPr lang="en-US" altLang="ja-JP" b="1" dirty="0" smtClean="0">
                <a:solidFill>
                  <a:srgbClr val="0000FF"/>
                </a:solidFill>
              </a:rPr>
              <a:t> </a:t>
            </a:r>
            <a:r>
              <a:rPr lang="en-US" altLang="ja-JP" b="1" dirty="0" smtClean="0"/>
              <a:t>GTR</a:t>
            </a:r>
            <a:r>
              <a:rPr lang="en-US" altLang="ja-JP" dirty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&gt;  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13</a:t>
            </a:r>
            <a:r>
              <a:rPr lang="en-US" altLang="ja-JP" b="1" dirty="0" smtClean="0">
                <a:solidFill>
                  <a:srgbClr val="0000FF"/>
                </a:solidFill>
              </a:rPr>
              <a:t> </a:t>
            </a:r>
            <a:r>
              <a:rPr lang="en-US" altLang="ja-JP" b="1" dirty="0" smtClean="0"/>
              <a:t>GEQ</a:t>
            </a:r>
            <a:r>
              <a:rPr lang="en-US" altLang="ja-JP" dirty="0"/>
              <a:t>	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&gt;= stack[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225550" y="408235"/>
            <a:ext cx="519565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smtClean="0">
                <a:solidFill>
                  <a:srgbClr val="0000FF"/>
                </a:solidFill>
              </a:rPr>
              <a:t>Formal Definition</a:t>
            </a:r>
            <a:endParaRPr 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6764" y="1219200"/>
            <a:ext cx="547778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b="1" dirty="0">
                <a:ea typeface="Gulim" pitchFamily="34" charset="-127"/>
              </a:rPr>
              <a:t>Programming example using PL/0</a:t>
            </a:r>
          </a:p>
          <a:p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b="1" dirty="0" err="1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const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n = 13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;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/*</a:t>
            </a:r>
            <a:r>
              <a:rPr lang="en-US" altLang="ko-KR" b="1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constant declaration</a:t>
            </a:r>
            <a:endParaRPr lang="en-US" altLang="ko-KR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r>
              <a:rPr lang="en-US" altLang="ko-KR" b="1" dirty="0" err="1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var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i,h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;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   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/</a:t>
            </a:r>
            <a:r>
              <a:rPr lang="en-US" altLang="ko-KR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*</a:t>
            </a:r>
            <a:r>
              <a:rPr lang="en-US" altLang="ko-KR" b="1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variable declaration</a:t>
            </a:r>
            <a:endParaRPr lang="en-US" altLang="ko-KR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r>
              <a:rPr lang="en-US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procedure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sub;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const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k = 7;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</a:t>
            </a:r>
            <a:r>
              <a:rPr lang="pt-BR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var j,h;</a:t>
            </a:r>
          </a:p>
          <a:p>
            <a:r>
              <a:rPr lang="pt-BR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</a:t>
            </a:r>
            <a:r>
              <a:rPr lang="pt-BR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begin		</a:t>
            </a:r>
          </a:p>
          <a:p>
            <a:r>
              <a:rPr lang="pt-BR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  j:=n;		</a:t>
            </a:r>
          </a:p>
          <a:p>
            <a:r>
              <a:rPr lang="pt-BR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i:=1;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  h:=k;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</a:t>
            </a:r>
            <a:r>
              <a:rPr lang="en-US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end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begin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</a:t>
            </a:r>
            <a:r>
              <a:rPr lang="en-US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/* main starts here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i:=3;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h:=0;</a:t>
            </a:r>
          </a:p>
          <a:p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call sub;</a:t>
            </a:r>
          </a:p>
          <a:p>
            <a:r>
              <a:rPr lang="en-US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e</a:t>
            </a:r>
            <a:r>
              <a:rPr lang="en-US" altLang="ko-KR" b="1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nd</a:t>
            </a:r>
            <a:r>
              <a:rPr lang="en-US" altLang="ko-KR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814517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P-machine: Code </a:t>
            </a:r>
            <a:r>
              <a:rPr lang="en-US" sz="4400" b="1" dirty="0" smtClean="0">
                <a:solidFill>
                  <a:srgbClr val="0000FF"/>
                </a:solidFill>
              </a:rPr>
              <a:t>Generation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704546" y="1219200"/>
            <a:ext cx="327525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P-code</a:t>
            </a:r>
          </a:p>
          <a:p>
            <a:endParaRPr lang="en-US" b="1" dirty="0" smtClean="0"/>
          </a:p>
          <a:p>
            <a:r>
              <a:rPr lang="en-US" b="1" dirty="0"/>
              <a:t>Line	OP	L	M</a:t>
            </a:r>
            <a:endParaRPr lang="en-US" dirty="0"/>
          </a:p>
          <a:p>
            <a:r>
              <a:rPr lang="en-US" dirty="0"/>
              <a:t> 0 	</a:t>
            </a:r>
            <a:r>
              <a:rPr lang="en-US" dirty="0" err="1"/>
              <a:t>jmp</a:t>
            </a:r>
            <a:r>
              <a:rPr lang="en-US" dirty="0"/>
              <a:t>	0	10 </a:t>
            </a:r>
          </a:p>
          <a:p>
            <a:r>
              <a:rPr lang="en-US" dirty="0"/>
              <a:t> </a:t>
            </a:r>
            <a:r>
              <a:rPr lang="nb-NO" dirty="0"/>
              <a:t>1 	jmp	0	2</a:t>
            </a:r>
            <a:endParaRPr lang="en-US" dirty="0"/>
          </a:p>
          <a:p>
            <a:r>
              <a:rPr lang="nb-NO" dirty="0"/>
              <a:t> 2 	inc	0	6</a:t>
            </a:r>
            <a:endParaRPr lang="en-US" dirty="0"/>
          </a:p>
          <a:p>
            <a:r>
              <a:rPr lang="nb-NO" dirty="0"/>
              <a:t> 3 	lit	0	13</a:t>
            </a:r>
            <a:endParaRPr lang="en-US" dirty="0"/>
          </a:p>
          <a:p>
            <a:r>
              <a:rPr lang="nb-NO" dirty="0"/>
              <a:t> 4 	sto	0	4</a:t>
            </a:r>
            <a:endParaRPr lang="en-US" dirty="0"/>
          </a:p>
          <a:p>
            <a:r>
              <a:rPr lang="nb-NO" dirty="0"/>
              <a:t> 5 	lit	0	1</a:t>
            </a:r>
            <a:endParaRPr lang="en-US" dirty="0"/>
          </a:p>
          <a:p>
            <a:r>
              <a:rPr lang="nb-NO" dirty="0"/>
              <a:t> 6 	sto	1	4</a:t>
            </a:r>
            <a:endParaRPr lang="en-US" dirty="0"/>
          </a:p>
          <a:p>
            <a:r>
              <a:rPr lang="nb-NO" dirty="0"/>
              <a:t> 7 	lit	0	7</a:t>
            </a:r>
            <a:endParaRPr lang="en-US" dirty="0"/>
          </a:p>
          <a:p>
            <a:r>
              <a:rPr lang="nb-NO" dirty="0"/>
              <a:t> 8 	sto	0	5</a:t>
            </a:r>
            <a:endParaRPr lang="en-US" dirty="0"/>
          </a:p>
          <a:p>
            <a:r>
              <a:rPr lang="nb-NO" dirty="0"/>
              <a:t> 9 	opr	0	0</a:t>
            </a:r>
            <a:endParaRPr lang="en-US" dirty="0"/>
          </a:p>
          <a:p>
            <a:r>
              <a:rPr lang="nb-NO" dirty="0"/>
              <a:t>10 	inc	0	6</a:t>
            </a:r>
            <a:endParaRPr lang="en-US" dirty="0"/>
          </a:p>
          <a:p>
            <a:r>
              <a:rPr lang="nb-NO" dirty="0"/>
              <a:t>11 	lit	0	3</a:t>
            </a:r>
            <a:endParaRPr lang="en-US" dirty="0"/>
          </a:p>
          <a:p>
            <a:r>
              <a:rPr lang="nb-NO" dirty="0"/>
              <a:t>12 	sto	0	4</a:t>
            </a:r>
            <a:endParaRPr lang="en-US" dirty="0"/>
          </a:p>
          <a:p>
            <a:r>
              <a:rPr lang="nb-NO" dirty="0"/>
              <a:t>13 	lit	0	0</a:t>
            </a:r>
            <a:endParaRPr lang="en-US" dirty="0"/>
          </a:p>
          <a:p>
            <a:r>
              <a:rPr lang="nb-NO" dirty="0"/>
              <a:t>14 	sto	0	5</a:t>
            </a:r>
            <a:endParaRPr lang="en-US" dirty="0"/>
          </a:p>
          <a:p>
            <a:r>
              <a:rPr lang="nb-NO" dirty="0"/>
              <a:t>15 	cal	0	2</a:t>
            </a:r>
            <a:endParaRPr lang="en-US" dirty="0"/>
          </a:p>
          <a:p>
            <a:r>
              <a:rPr lang="nb-NO" dirty="0"/>
              <a:t>16 	sio	0	</a:t>
            </a:r>
            <a:r>
              <a:rPr lang="nb-NO" dirty="0" smtClean="0"/>
              <a:t>2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7" name="AutoShape 7"/>
          <p:cNvSpPr>
            <a:spLocks/>
          </p:cNvSpPr>
          <p:nvPr/>
        </p:nvSpPr>
        <p:spPr bwMode="auto">
          <a:xfrm>
            <a:off x="2286000" y="2805856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438400" y="3581400"/>
            <a:ext cx="22429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ea typeface="Gulim" pitchFamily="34" charset="-127"/>
              </a:rPr>
              <a:t>  </a:t>
            </a:r>
            <a:r>
              <a:rPr lang="en-US" altLang="ko-KR" b="1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/* </a:t>
            </a:r>
            <a:r>
              <a:rPr lang="en-US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procedure</a:t>
            </a:r>
          </a:p>
          <a:p>
            <a:r>
              <a:rPr lang="en-US" altLang="ko-KR" b="1" dirty="0" smtClean="0">
                <a:ea typeface="Gulim" pitchFamily="34" charset="-127"/>
              </a:rPr>
              <a:t>  </a:t>
            </a:r>
            <a:r>
              <a:rPr lang="en-US" altLang="ko-KR" b="1" dirty="0" smtClean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/* </a:t>
            </a:r>
            <a:r>
              <a:rPr lang="en-US" altLang="ko-KR" b="1" dirty="0"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declaration</a:t>
            </a:r>
            <a:endParaRPr lang="en-US" b="1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34887" y="1295400"/>
            <a:ext cx="9158276" cy="527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   </a:t>
            </a:r>
            <a:r>
              <a:rPr lang="en-US" sz="1600" dirty="0"/>
              <a:t>				</a:t>
            </a:r>
            <a:r>
              <a:rPr lang="en-US" sz="1600" b="1" dirty="0"/>
              <a:t>pc	</a:t>
            </a:r>
            <a:r>
              <a:rPr lang="en-US" sz="1600" b="1" dirty="0" err="1"/>
              <a:t>bp</a:t>
            </a:r>
            <a:r>
              <a:rPr lang="en-US" sz="1600" b="1" dirty="0"/>
              <a:t>	</a:t>
            </a:r>
            <a:r>
              <a:rPr lang="en-US" sz="1600" b="1" dirty="0" err="1"/>
              <a:t>sp</a:t>
            </a:r>
            <a:r>
              <a:rPr lang="en-US" sz="1600" b="1" dirty="0"/>
              <a:t>	stack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Initial </a:t>
            </a:r>
            <a:r>
              <a:rPr lang="en-US" sz="1600" b="1" dirty="0"/>
              <a:t>values</a:t>
            </a:r>
            <a:r>
              <a:rPr lang="en-US" sz="1600" dirty="0"/>
              <a:t>		</a:t>
            </a:r>
            <a:r>
              <a:rPr lang="en-US" sz="1600" dirty="0" smtClean="0"/>
              <a:t>                0</a:t>
            </a:r>
            <a:r>
              <a:rPr lang="en-US" sz="1600" dirty="0"/>
              <a:t>	1	</a:t>
            </a:r>
            <a:r>
              <a:rPr lang="en-US" sz="1600" dirty="0" smtClean="0"/>
              <a:t>0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 </a:t>
            </a:r>
            <a:r>
              <a:rPr lang="nb-NO" sz="1600" dirty="0"/>
              <a:t>0	jmp	0	10	10	1	0	</a:t>
            </a:r>
            <a:endParaRPr lang="en-US" sz="1600" dirty="0"/>
          </a:p>
          <a:p>
            <a:r>
              <a:rPr lang="nb-NO" sz="1600" dirty="0"/>
              <a:t>10	inc	0	6	11	1	6	0 0 0 0 0 0</a:t>
            </a:r>
            <a:endParaRPr lang="en-US" sz="1600" dirty="0"/>
          </a:p>
          <a:p>
            <a:r>
              <a:rPr lang="nb-NO" sz="1600" dirty="0"/>
              <a:t>11	lit	0	3	12	1	7	0 0 0 0 0 0 3</a:t>
            </a:r>
            <a:endParaRPr lang="en-US" sz="1600" dirty="0"/>
          </a:p>
          <a:p>
            <a:r>
              <a:rPr lang="nb-NO" sz="1600" dirty="0"/>
              <a:t>12	sto	0	4	13	1	6	0 0 0 0 3 0</a:t>
            </a:r>
            <a:endParaRPr lang="en-US" sz="1600" dirty="0"/>
          </a:p>
          <a:p>
            <a:r>
              <a:rPr lang="nb-NO" sz="1600" dirty="0"/>
              <a:t>13	lit	0	0	14	1	7	0 0 0 0 3 0 0</a:t>
            </a:r>
            <a:endParaRPr lang="en-US" sz="1600" dirty="0"/>
          </a:p>
          <a:p>
            <a:r>
              <a:rPr lang="nb-NO" sz="1600" dirty="0"/>
              <a:t>14	sto	0	5	15	1	6	0 0 0 0 3 0</a:t>
            </a:r>
            <a:endParaRPr lang="en-US" sz="1600" dirty="0"/>
          </a:p>
          <a:p>
            <a:r>
              <a:rPr lang="nb-NO" sz="1600" dirty="0"/>
              <a:t>15	cal	0	2	2	7	6	0 0 0 0 3 0 </a:t>
            </a:r>
            <a:endParaRPr lang="en-US" sz="1600" dirty="0"/>
          </a:p>
          <a:p>
            <a:r>
              <a:rPr lang="nb-NO" sz="1600" dirty="0"/>
              <a:t> 2	inc	0	6	3	7	12	0 0 0 0 3 0 | 0 1 1 16 0 0</a:t>
            </a:r>
            <a:endParaRPr lang="en-US" sz="1600" dirty="0"/>
          </a:p>
          <a:p>
            <a:r>
              <a:rPr lang="nb-NO" sz="1600" dirty="0"/>
              <a:t> 3	lit	0	13	4	7	13	0 0 0 0 3 0 | 0 1 1 16 0 0 13</a:t>
            </a:r>
            <a:endParaRPr lang="en-US" sz="1600" dirty="0"/>
          </a:p>
          <a:p>
            <a:r>
              <a:rPr lang="nb-NO" sz="1600" dirty="0"/>
              <a:t> 4	sto	0	4	5	7	12	0 0 0 0 3 0 | 0 1 1 16 13 0</a:t>
            </a:r>
            <a:endParaRPr lang="en-US" sz="1600" dirty="0"/>
          </a:p>
          <a:p>
            <a:r>
              <a:rPr lang="nb-NO" sz="1600" dirty="0"/>
              <a:t> 5	lit	0	1	6	7	13	0 0 0 0 3 0 | 0 1 1 16 13 0 1</a:t>
            </a:r>
            <a:endParaRPr lang="en-US" sz="1600" dirty="0"/>
          </a:p>
          <a:p>
            <a:r>
              <a:rPr lang="nb-NO" sz="1600" dirty="0"/>
              <a:t> 6	sto	1	4	7	7	12	0 0 0 0 1 0 | 0 1 1 16 13 0</a:t>
            </a:r>
            <a:endParaRPr lang="en-US" sz="1600" dirty="0"/>
          </a:p>
          <a:p>
            <a:r>
              <a:rPr lang="nb-NO" sz="1600" dirty="0"/>
              <a:t> 7	lit	0	7	8	7	13	0 0 0 0 1 0 | 0 1 1 16 13 0 7</a:t>
            </a:r>
            <a:endParaRPr lang="en-US" sz="1600" dirty="0"/>
          </a:p>
          <a:p>
            <a:r>
              <a:rPr lang="nb-NO" sz="1600" dirty="0"/>
              <a:t> 8	sto	0	5	9	7	12	0 0 0 0 1 0 | 0 1 1 16 13 7</a:t>
            </a:r>
            <a:endParaRPr lang="en-US" sz="1600" dirty="0"/>
          </a:p>
          <a:p>
            <a:r>
              <a:rPr lang="nb-NO" sz="1600" dirty="0"/>
              <a:t> 9	opr	0	0	16	1	6	0 0 0 0 1 0</a:t>
            </a:r>
            <a:endParaRPr lang="en-US" sz="1600" dirty="0"/>
          </a:p>
          <a:p>
            <a:r>
              <a:rPr lang="nb-NO" sz="1600" dirty="0"/>
              <a:t>16	sio	0	</a:t>
            </a:r>
            <a:r>
              <a:rPr lang="nb-NO" sz="1600" dirty="0" smtClean="0"/>
              <a:t>2</a:t>
            </a:r>
            <a:r>
              <a:rPr lang="nb-NO" sz="1600" dirty="0"/>
              <a:t>	17	1	6     </a:t>
            </a:r>
            <a:r>
              <a:rPr lang="nb-NO" sz="1600" dirty="0" smtClean="0"/>
              <a:t>         0 </a:t>
            </a:r>
            <a:r>
              <a:rPr lang="nb-NO" sz="1600" dirty="0"/>
              <a:t>0 0 0 1 0</a:t>
            </a:r>
            <a:endParaRPr lang="en-US" sz="1600" dirty="0"/>
          </a:p>
          <a:p>
            <a:endParaRPr lang="en-US" sz="1700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4300" y="228600"/>
            <a:ext cx="855234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rgbClr val="0000FF"/>
                </a:solidFill>
              </a:rPr>
              <a:t>  Running a p</a:t>
            </a:r>
            <a:r>
              <a:rPr lang="en-US" sz="4400" b="1" dirty="0" smtClean="0">
                <a:solidFill>
                  <a:srgbClr val="0000FF"/>
                </a:solidFill>
              </a:rPr>
              <a:t>rogram </a:t>
            </a:r>
            <a:r>
              <a:rPr lang="en-US" sz="4400" b="1" dirty="0">
                <a:solidFill>
                  <a:srgbClr val="0000FF"/>
                </a:solidFill>
              </a:rPr>
              <a:t>on PM/0  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352800" y="1267584"/>
            <a:ext cx="47606" cy="533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"/>
            <a:ext cx="7239000" cy="762000"/>
          </a:xfrm>
        </p:spPr>
        <p:txBody>
          <a:bodyPr/>
          <a:lstStyle/>
          <a:p>
            <a:pPr eaLnBrk="1" hangingPunct="1"/>
            <a:r>
              <a:rPr lang="en-US" sz="4400" b="1" smtClean="0">
                <a:solidFill>
                  <a:srgbClr val="0000FF"/>
                </a:solidFill>
                <a:ea typeface="ＭＳ Ｐゴシック" pitchFamily="34" charset="-128"/>
              </a:rPr>
              <a:t>Virtual Machine: P-code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04800" y="1524000"/>
            <a:ext cx="8686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Pseudo-code </a:t>
            </a:r>
            <a:r>
              <a:rPr lang="en-US" sz="2800" dirty="0" smtClean="0"/>
              <a:t>machine </a:t>
            </a:r>
            <a:r>
              <a:rPr lang="en-US" sz="2800" dirty="0"/>
              <a:t>is a software (virtual) </a:t>
            </a:r>
            <a:r>
              <a:rPr lang="en-US" sz="2800" dirty="0" smtClean="0"/>
              <a:t>machine </a:t>
            </a:r>
            <a:r>
              <a:rPr lang="en-US" sz="2800" dirty="0"/>
              <a:t>that implements the instruction set architecture </a:t>
            </a:r>
            <a:r>
              <a:rPr lang="en-US" sz="2800" dirty="0" smtClean="0"/>
              <a:t>of </a:t>
            </a:r>
            <a:r>
              <a:rPr lang="en-US" sz="2800" dirty="0"/>
              <a:t>a </a:t>
            </a:r>
            <a:r>
              <a:rPr lang="en-US" sz="2800" dirty="0" smtClean="0"/>
              <a:t>stack-based computer.</a:t>
            </a:r>
          </a:p>
          <a:p>
            <a:r>
              <a:rPr lang="en-US" sz="28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P-code </a:t>
            </a:r>
            <a:r>
              <a:rPr lang="en-US" sz="2800" dirty="0"/>
              <a:t>was implemented in the 70s to generate </a:t>
            </a:r>
            <a:r>
              <a:rPr lang="en-US" sz="2800" dirty="0" smtClean="0"/>
              <a:t>intermediate </a:t>
            </a:r>
            <a:r>
              <a:rPr lang="en-US" sz="2800" dirty="0"/>
              <a:t>code for Pascal compilers. </a:t>
            </a:r>
            <a:endParaRPr lang="en-US" sz="2800" dirty="0" smtClean="0"/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Another </a:t>
            </a:r>
            <a:r>
              <a:rPr lang="en-US" sz="2800" dirty="0"/>
              <a:t>example of a virtual machine is the JVM </a:t>
            </a:r>
            <a:r>
              <a:rPr lang="en-US" sz="2800" dirty="0" smtClean="0"/>
              <a:t>(</a:t>
            </a:r>
            <a:r>
              <a:rPr lang="en-US" sz="2800" dirty="0"/>
              <a:t>Java Virtual Machine) whose intermediate language </a:t>
            </a:r>
            <a:r>
              <a:rPr lang="en-US" sz="2800" dirty="0" smtClean="0"/>
              <a:t>is </a:t>
            </a:r>
            <a:r>
              <a:rPr lang="en-US" sz="2800" dirty="0"/>
              <a:t>commonly referred to as Java bytecode.</a:t>
            </a:r>
          </a:p>
          <a:p>
            <a:endParaRPr lang="en-US" sz="2400" b="1" dirty="0"/>
          </a:p>
          <a:p>
            <a:r>
              <a:rPr lang="en-US" b="1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97255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dirty="0">
                <a:ea typeface="Gulim" pitchFamily="34" charset="-127"/>
              </a:rPr>
              <a:t>The ISA of the PM/0 has </a:t>
            </a:r>
            <a:r>
              <a:rPr lang="en-US" altLang="ko-KR" sz="2400" dirty="0" smtClean="0">
                <a:ea typeface="Gulim" pitchFamily="34" charset="-127"/>
              </a:rPr>
              <a:t>24 different instructions.</a:t>
            </a:r>
          </a:p>
          <a:p>
            <a:endParaRPr lang="en-US" altLang="ko-KR" sz="2400" dirty="0">
              <a:ea typeface="Gulim" pitchFamily="34" charset="-127"/>
            </a:endParaRPr>
          </a:p>
          <a:p>
            <a:r>
              <a:rPr lang="en-US" altLang="ko-KR" sz="2400" dirty="0" smtClean="0">
                <a:ea typeface="Gulim" pitchFamily="34" charset="-127"/>
              </a:rPr>
              <a:t>The </a:t>
            </a:r>
            <a:r>
              <a:rPr lang="en-US" altLang="ko-KR" sz="2400" dirty="0">
                <a:ea typeface="Gulim" pitchFamily="34" charset="-127"/>
              </a:rPr>
              <a:t>instruction format has </a:t>
            </a:r>
            <a:r>
              <a:rPr lang="en-US" altLang="ko-KR" sz="2400" dirty="0" smtClean="0">
                <a:ea typeface="Gulim" pitchFamily="34" charset="-127"/>
              </a:rPr>
              <a:t>three </a:t>
            </a:r>
            <a:r>
              <a:rPr lang="en-US" altLang="ko-KR" sz="2400" dirty="0">
                <a:ea typeface="Gulim" pitchFamily="34" charset="-127"/>
              </a:rPr>
              <a:t>components </a:t>
            </a:r>
            <a:r>
              <a:rPr lang="en-US" altLang="ko-KR" sz="2400" dirty="0" smtClean="0">
                <a:ea typeface="Gulim" pitchFamily="34" charset="-127"/>
              </a:rPr>
              <a:t>&lt;</a:t>
            </a:r>
            <a:r>
              <a:rPr lang="en-US" altLang="ko-KR" sz="2400" b="1" dirty="0" smtClean="0">
                <a:solidFill>
                  <a:srgbClr val="0000FF"/>
                </a:solidFill>
                <a:ea typeface="Gulim" pitchFamily="34" charset="-127"/>
              </a:rPr>
              <a:t>op, </a:t>
            </a:r>
            <a:r>
              <a:rPr lang="en-US" altLang="ko-KR" sz="2400" b="1" dirty="0">
                <a:solidFill>
                  <a:srgbClr val="0000FF"/>
                </a:solidFill>
                <a:ea typeface="Gulim" pitchFamily="34" charset="-127"/>
              </a:rPr>
              <a:t>l</a:t>
            </a:r>
            <a:r>
              <a:rPr lang="en-US" altLang="ko-KR" sz="2400" b="1" dirty="0" smtClean="0">
                <a:solidFill>
                  <a:srgbClr val="0000FF"/>
                </a:solidFill>
                <a:ea typeface="Gulim" pitchFamily="34" charset="-127"/>
              </a:rPr>
              <a:t>, </a:t>
            </a:r>
            <a:r>
              <a:rPr lang="en-US" altLang="ko-KR" sz="2400" b="1" dirty="0">
                <a:solidFill>
                  <a:srgbClr val="0000FF"/>
                </a:solidFill>
                <a:ea typeface="Gulim" pitchFamily="34" charset="-127"/>
              </a:rPr>
              <a:t>m</a:t>
            </a:r>
            <a:r>
              <a:rPr lang="en-US" altLang="ko-KR" sz="2400" dirty="0" smtClean="0">
                <a:ea typeface="Gulim" pitchFamily="34" charset="-127"/>
              </a:rPr>
              <a:t>&gt;:</a:t>
            </a:r>
            <a:endParaRPr lang="en-US" altLang="ko-KR" sz="2400" dirty="0">
              <a:ea typeface="Gulim" pitchFamily="34" charset="-127"/>
            </a:endParaRPr>
          </a:p>
          <a:p>
            <a:endParaRPr lang="en-US" altLang="ko-KR" sz="1000" dirty="0">
              <a:ea typeface="Gulim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FF"/>
                </a:solidFill>
                <a:ea typeface="Gulim" pitchFamily="34" charset="-127"/>
              </a:rPr>
              <a:t>o</a:t>
            </a:r>
            <a:r>
              <a:rPr lang="en-US" altLang="ko-KR" sz="2400" b="1" dirty="0" smtClean="0">
                <a:solidFill>
                  <a:srgbClr val="0000FF"/>
                </a:solidFill>
                <a:ea typeface="Gulim" pitchFamily="34" charset="-127"/>
              </a:rPr>
              <a:t>p</a:t>
            </a:r>
            <a:r>
              <a:rPr lang="en-US" altLang="ko-KR" sz="2400" dirty="0">
                <a:ea typeface="Gulim" pitchFamily="34" charset="-127"/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  <a:ea typeface="Gulim" pitchFamily="34" charset="-127"/>
              </a:rPr>
              <a:t>Operation Code </a:t>
            </a:r>
            <a:r>
              <a:rPr lang="en-US" altLang="ko-KR" sz="2400" dirty="0" smtClean="0">
                <a:ea typeface="Gulim" pitchFamily="34" charset="-127"/>
              </a:rPr>
              <a:t>(op or opcode)</a:t>
            </a:r>
            <a:endParaRPr lang="en-US" altLang="ko-KR" sz="2400" dirty="0">
              <a:ea typeface="Gulim" pitchFamily="34" charset="-127"/>
            </a:endParaRPr>
          </a:p>
          <a:p>
            <a:endParaRPr lang="en-US" altLang="ko-KR" sz="1000" dirty="0">
              <a:ea typeface="Gulim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FF"/>
                </a:solidFill>
                <a:ea typeface="Gulim" pitchFamily="34" charset="-127"/>
              </a:rPr>
              <a:t>l</a:t>
            </a:r>
            <a:r>
              <a:rPr lang="en-US" altLang="ko-KR" sz="2400" dirty="0">
                <a:solidFill>
                  <a:srgbClr val="0000FF"/>
                </a:solidFill>
                <a:ea typeface="Gulim" pitchFamily="34" charset="-127"/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  <a:ea typeface="Gulim" pitchFamily="34" charset="-127"/>
              </a:rPr>
              <a:t>Lexicographical Level</a:t>
            </a:r>
            <a:r>
              <a:rPr lang="en-US" altLang="ko-KR" sz="2400" dirty="0" smtClean="0">
                <a:ea typeface="Gulim" pitchFamily="34" charset="-127"/>
              </a:rPr>
              <a:t> (level)</a:t>
            </a:r>
            <a:endParaRPr lang="en-US" altLang="ko-KR" sz="2400" dirty="0">
              <a:ea typeface="Gulim" pitchFamily="34" charset="-127"/>
            </a:endParaRPr>
          </a:p>
          <a:p>
            <a:endParaRPr lang="en-US" altLang="ko-KR" sz="1000" dirty="0">
              <a:ea typeface="Gulim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FF"/>
                </a:solidFill>
                <a:ea typeface="Gulim" pitchFamily="34" charset="-127"/>
              </a:rPr>
              <a:t>m</a:t>
            </a:r>
            <a:r>
              <a:rPr lang="en-US" altLang="ko-KR" sz="2400" dirty="0">
                <a:ea typeface="Gulim" pitchFamily="34" charset="-127"/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  <a:ea typeface="Gulim" pitchFamily="34" charset="-127"/>
              </a:rPr>
              <a:t>Modifier</a:t>
            </a:r>
            <a:r>
              <a:rPr lang="en-US" altLang="ko-KR" sz="2400" dirty="0" smtClean="0">
                <a:ea typeface="Gulim" pitchFamily="34" charset="-127"/>
              </a:rPr>
              <a:t> indicates 	   depending on 	op (mnemonic)</a:t>
            </a:r>
          </a:p>
          <a:p>
            <a:endParaRPr lang="en-US" altLang="ko-KR" sz="1000" dirty="0">
              <a:ea typeface="Gulim" pitchFamily="34" charset="-127"/>
            </a:endParaRPr>
          </a:p>
          <a:p>
            <a:pPr marL="2171700" lvl="4" indent="-342900">
              <a:buFont typeface="Courier New" panose="02070309020205020404" pitchFamily="49" charset="0"/>
              <a:buChar char="o"/>
            </a:pPr>
            <a:r>
              <a:rPr lang="en-US" altLang="ko-KR" sz="2400" b="1" dirty="0" smtClean="0">
                <a:ea typeface="Gulim" pitchFamily="34" charset="-127"/>
              </a:rPr>
              <a:t>Number</a:t>
            </a:r>
            <a:r>
              <a:rPr lang="en-US" altLang="ko-KR" sz="2400" dirty="0">
                <a:ea typeface="Gulim" pitchFamily="34" charset="-127"/>
              </a:rPr>
              <a:t>	</a:t>
            </a:r>
            <a:r>
              <a:rPr lang="en-US" altLang="ko-KR" sz="2400" dirty="0" smtClean="0">
                <a:ea typeface="Gulim" pitchFamily="34" charset="-127"/>
              </a:rPr>
              <a:t>			LIT</a:t>
            </a:r>
            <a:r>
              <a:rPr lang="en-US" altLang="ko-KR" sz="2400" dirty="0">
                <a:ea typeface="Gulim" pitchFamily="34" charset="-127"/>
              </a:rPr>
              <a:t>, </a:t>
            </a:r>
            <a:r>
              <a:rPr lang="en-US" altLang="ko-KR" sz="2400" dirty="0" smtClean="0">
                <a:ea typeface="Gulim" pitchFamily="34" charset="-127"/>
              </a:rPr>
              <a:t>INT</a:t>
            </a:r>
            <a:endParaRPr lang="en-US" altLang="ko-KR" sz="2400" dirty="0">
              <a:ea typeface="Gulim" pitchFamily="34" charset="-127"/>
            </a:endParaRPr>
          </a:p>
          <a:p>
            <a:endParaRPr lang="en-US" altLang="ko-KR" sz="1000" dirty="0">
              <a:ea typeface="Gulim" pitchFamily="34" charset="-127"/>
            </a:endParaRPr>
          </a:p>
          <a:p>
            <a:pPr marL="2171700" lvl="4" indent="-342900">
              <a:buFont typeface="Courier New" panose="02070309020205020404" pitchFamily="49" charset="0"/>
              <a:buChar char="o"/>
            </a:pPr>
            <a:r>
              <a:rPr lang="en-US" altLang="ko-KR" sz="2400" b="1" dirty="0" smtClean="0">
                <a:ea typeface="Gulim" pitchFamily="34" charset="-127"/>
              </a:rPr>
              <a:t>Program Address</a:t>
            </a:r>
            <a:r>
              <a:rPr lang="en-US" altLang="ko-KR" sz="2400" dirty="0">
                <a:ea typeface="Gulim" pitchFamily="34" charset="-127"/>
              </a:rPr>
              <a:t>	</a:t>
            </a:r>
            <a:r>
              <a:rPr lang="en-US" altLang="ko-KR" sz="2400" dirty="0" smtClean="0">
                <a:ea typeface="Gulim" pitchFamily="34" charset="-127"/>
              </a:rPr>
              <a:t>	JMP</a:t>
            </a:r>
            <a:r>
              <a:rPr lang="en-US" altLang="ko-KR" sz="2400" dirty="0">
                <a:ea typeface="Gulim" pitchFamily="34" charset="-127"/>
              </a:rPr>
              <a:t>, JPC, </a:t>
            </a:r>
            <a:r>
              <a:rPr lang="en-US" altLang="ko-KR" sz="2400" dirty="0" smtClean="0">
                <a:ea typeface="Gulim" pitchFamily="34" charset="-127"/>
              </a:rPr>
              <a:t>CAL</a:t>
            </a:r>
            <a:endParaRPr lang="en-US" altLang="ko-KR" sz="2400" dirty="0">
              <a:ea typeface="Gulim" pitchFamily="34" charset="-127"/>
            </a:endParaRPr>
          </a:p>
          <a:p>
            <a:endParaRPr lang="en-US" altLang="ko-KR" sz="1000" dirty="0">
              <a:ea typeface="Gulim" pitchFamily="34" charset="-127"/>
            </a:endParaRPr>
          </a:p>
          <a:p>
            <a:pPr marL="2171700" lvl="4" indent="-342900">
              <a:buFont typeface="Courier New" panose="02070309020205020404" pitchFamily="49" charset="0"/>
              <a:buChar char="o"/>
            </a:pPr>
            <a:r>
              <a:rPr lang="en-US" altLang="ko-KR" sz="2400" b="1" dirty="0" smtClean="0">
                <a:ea typeface="Gulim" pitchFamily="34" charset="-127"/>
              </a:rPr>
              <a:t>Data Address</a:t>
            </a:r>
            <a:r>
              <a:rPr lang="en-US" altLang="ko-KR" sz="2400" dirty="0">
                <a:ea typeface="Gulim" pitchFamily="34" charset="-127"/>
              </a:rPr>
              <a:t>	</a:t>
            </a:r>
            <a:r>
              <a:rPr lang="en-US" altLang="ko-KR" sz="2400" dirty="0" smtClean="0">
                <a:ea typeface="Gulim" pitchFamily="34" charset="-127"/>
              </a:rPr>
              <a:t>		LOD</a:t>
            </a:r>
            <a:r>
              <a:rPr lang="en-US" altLang="ko-KR" sz="2400" dirty="0">
                <a:ea typeface="Gulim" pitchFamily="34" charset="-127"/>
              </a:rPr>
              <a:t>, </a:t>
            </a:r>
            <a:r>
              <a:rPr lang="en-US" altLang="ko-KR" sz="2400" dirty="0" smtClean="0">
                <a:ea typeface="Gulim" pitchFamily="34" charset="-127"/>
              </a:rPr>
              <a:t>STO</a:t>
            </a:r>
            <a:endParaRPr lang="en-US" altLang="ko-KR" sz="2400" dirty="0">
              <a:ea typeface="Gulim" pitchFamily="34" charset="-127"/>
            </a:endParaRPr>
          </a:p>
          <a:p>
            <a:endParaRPr lang="en-US" altLang="ko-KR" sz="1000" dirty="0">
              <a:ea typeface="Gulim" pitchFamily="34" charset="-127"/>
            </a:endParaRPr>
          </a:p>
          <a:p>
            <a:pPr marL="2171700" lvl="4" indent="-342900">
              <a:buFont typeface="Courier New" panose="02070309020205020404" pitchFamily="49" charset="0"/>
              <a:buChar char="o"/>
            </a:pPr>
            <a:r>
              <a:rPr lang="en-US" altLang="ko-KR" sz="2400" b="1" dirty="0">
                <a:ea typeface="Gulim" pitchFamily="34" charset="-127"/>
              </a:rPr>
              <a:t>I</a:t>
            </a:r>
            <a:r>
              <a:rPr lang="en-US" altLang="ko-KR" sz="2400" b="1" dirty="0" smtClean="0">
                <a:ea typeface="Gulim" pitchFamily="34" charset="-127"/>
              </a:rPr>
              <a:t>dentity </a:t>
            </a:r>
            <a:r>
              <a:rPr lang="en-US" altLang="ko-KR" sz="2400" b="1" dirty="0">
                <a:ea typeface="Gulim" pitchFamily="34" charset="-127"/>
              </a:rPr>
              <a:t>of the </a:t>
            </a:r>
            <a:r>
              <a:rPr lang="en-US" altLang="ko-KR" sz="2400" b="1" dirty="0" smtClean="0">
                <a:ea typeface="Gulim" pitchFamily="34" charset="-127"/>
              </a:rPr>
              <a:t>operator 	</a:t>
            </a:r>
            <a:r>
              <a:rPr lang="en-US" altLang="ko-KR" sz="2400" dirty="0" smtClean="0">
                <a:ea typeface="Gulim" pitchFamily="34" charset="-127"/>
              </a:rPr>
              <a:t>OPR</a:t>
            </a:r>
            <a:endParaRPr lang="en-US" altLang="ko-KR" sz="2400" dirty="0">
              <a:ea typeface="Gulim" pitchFamily="34" charset="-127"/>
            </a:endParaRPr>
          </a:p>
          <a:p>
            <a:r>
              <a:rPr lang="en-US" altLang="ko-KR" dirty="0">
                <a:ea typeface="Gulim" pitchFamily="34" charset="-127"/>
              </a:rPr>
              <a:t> </a:t>
            </a:r>
          </a:p>
          <a:p>
            <a:r>
              <a:rPr lang="en-US" altLang="ko-KR" dirty="0">
                <a:ea typeface="Gulim" pitchFamily="34" charset="-127"/>
              </a:rPr>
              <a:t> 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52400"/>
            <a:ext cx="73084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The P-machine Instruction </a:t>
            </a:r>
            <a:r>
              <a:rPr lang="en-US" sz="2800" b="1" dirty="0" smtClean="0">
                <a:solidFill>
                  <a:srgbClr val="0000FF"/>
                </a:solidFill>
              </a:rPr>
              <a:t>Format </a:t>
            </a:r>
            <a:r>
              <a:rPr lang="en-US" sz="2800" b="1" dirty="0">
                <a:solidFill>
                  <a:srgbClr val="0000FF"/>
                </a:solidFill>
              </a:rPr>
              <a:t>(PM/0)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"/>
            <a:ext cx="6858000" cy="762000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rgbClr val="0000FF"/>
                </a:solidFill>
                <a:ea typeface="ＭＳ Ｐゴシック" pitchFamily="34" charset="-128"/>
              </a:rPr>
              <a:t>Virtual Machine: P- code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79248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ea typeface="Gulim" pitchFamily="34" charset="-127"/>
              </a:rPr>
              <a:t>The </a:t>
            </a:r>
            <a:r>
              <a:rPr lang="en-US" altLang="ko-KR" sz="2000" dirty="0" smtClean="0">
                <a:ea typeface="Gulim" pitchFamily="34" charset="-127"/>
              </a:rPr>
              <a:t>P-machine (</a:t>
            </a:r>
            <a:r>
              <a:rPr lang="en-US" altLang="ko-KR" sz="2000" dirty="0">
                <a:ea typeface="Gulim" pitchFamily="34" charset="-127"/>
              </a:rPr>
              <a:t>PM/0) consists of:</a:t>
            </a:r>
          </a:p>
          <a:p>
            <a:endParaRPr lang="en-US" altLang="ko-KR" sz="2000" dirty="0">
              <a:ea typeface="Gulim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ea typeface="Gulim" pitchFamily="34" charset="-127"/>
              </a:rPr>
              <a:t>stack</a:t>
            </a:r>
            <a:r>
              <a:rPr lang="en-US" altLang="ko-KR" sz="2000" dirty="0" smtClean="0">
                <a:ea typeface="Gulim" pitchFamily="34" charset="-127"/>
              </a:rPr>
              <a:t>	a store </a:t>
            </a:r>
            <a:r>
              <a:rPr lang="en-US" altLang="ko-KR" sz="2000" dirty="0">
                <a:ea typeface="Gulim" pitchFamily="34" charset="-127"/>
              </a:rPr>
              <a:t>organized as a </a:t>
            </a:r>
            <a:r>
              <a:rPr lang="en-US" altLang="ko-KR" sz="2000" dirty="0" smtClean="0">
                <a:ea typeface="Gulim" pitchFamily="34" charset="-127"/>
              </a:rPr>
              <a:t>stack</a:t>
            </a:r>
            <a:endParaRPr lang="en-US" altLang="ko-KR" sz="2000" dirty="0">
              <a:ea typeface="Gulim" pitchFamily="34" charset="-127"/>
            </a:endParaRPr>
          </a:p>
          <a:p>
            <a:r>
              <a:rPr lang="en-US" altLang="ko-KR" sz="2000" dirty="0">
                <a:ea typeface="Gulim" pitchFamily="34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ea typeface="Gulim" pitchFamily="34" charset="-127"/>
              </a:rPr>
              <a:t>code</a:t>
            </a:r>
            <a:r>
              <a:rPr lang="en-US" altLang="ko-KR" sz="2000" dirty="0" smtClean="0">
                <a:ea typeface="Gulim" pitchFamily="34" charset="-127"/>
              </a:rPr>
              <a:t>	a store</a:t>
            </a:r>
            <a:r>
              <a:rPr lang="en-US" altLang="ko-KR" sz="2000" b="1" dirty="0" smtClean="0">
                <a:ea typeface="Gulim" pitchFamily="34" charset="-127"/>
              </a:rPr>
              <a:t> </a:t>
            </a:r>
            <a:r>
              <a:rPr lang="en-US" altLang="ko-KR" sz="2000" dirty="0" smtClean="0">
                <a:ea typeface="Gulim" pitchFamily="34" charset="-127"/>
              </a:rPr>
              <a:t>that </a:t>
            </a:r>
            <a:r>
              <a:rPr lang="en-US" altLang="ko-KR" sz="2000" dirty="0">
                <a:ea typeface="Gulim" pitchFamily="34" charset="-127"/>
              </a:rPr>
              <a:t>contains the </a:t>
            </a:r>
            <a:r>
              <a:rPr lang="en-US" altLang="ko-KR" sz="2000" dirty="0" smtClean="0">
                <a:ea typeface="Gulim" pitchFamily="34" charset="-127"/>
              </a:rPr>
              <a:t>instructions</a:t>
            </a:r>
            <a:endParaRPr lang="en-US" altLang="ko-KR" sz="2000" dirty="0">
              <a:ea typeface="Gulim" pitchFamily="34" charset="-127"/>
            </a:endParaRPr>
          </a:p>
          <a:p>
            <a:r>
              <a:rPr lang="en-US" altLang="ko-KR" sz="2000" dirty="0">
                <a:ea typeface="Gulim" pitchFamily="34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ea typeface="Gulim" pitchFamily="34" charset="-127"/>
              </a:rPr>
              <a:t>CPU </a:t>
            </a:r>
            <a:r>
              <a:rPr lang="en-US" altLang="ko-KR" sz="2000" dirty="0" smtClean="0">
                <a:ea typeface="Gulim" pitchFamily="34" charset="-127"/>
              </a:rPr>
              <a:t>with four registers:</a:t>
            </a:r>
            <a:endParaRPr lang="en-US" altLang="ko-KR" sz="2000" dirty="0">
              <a:ea typeface="Gulim" pitchFamily="34" charset="-127"/>
            </a:endParaRPr>
          </a:p>
          <a:p>
            <a:endParaRPr lang="en-US" altLang="ko-KR" sz="2000" dirty="0">
              <a:ea typeface="Gulim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solidFill>
                  <a:srgbClr val="FF0000"/>
                </a:solidFill>
                <a:ea typeface="Gulim" pitchFamily="34" charset="-127"/>
              </a:rPr>
              <a:t>bp</a:t>
            </a:r>
            <a:r>
              <a:rPr lang="en-US" altLang="ko-KR" sz="2000" dirty="0">
                <a:ea typeface="Gulim" pitchFamily="34" charset="-127"/>
              </a:rPr>
              <a:t>	</a:t>
            </a:r>
            <a:r>
              <a:rPr lang="en-US" altLang="ko-KR" sz="2000" dirty="0" smtClean="0">
                <a:ea typeface="Gulim" pitchFamily="34" charset="-127"/>
              </a:rPr>
              <a:t>points </a:t>
            </a:r>
            <a:r>
              <a:rPr lang="en-US" altLang="ko-KR" sz="2000" dirty="0">
                <a:ea typeface="Gulim" pitchFamily="34" charset="-127"/>
              </a:rPr>
              <a:t>to the base of the current </a:t>
            </a:r>
            <a:r>
              <a:rPr lang="en-US" altLang="ko-KR" sz="2000" b="1" dirty="0">
                <a:solidFill>
                  <a:srgbClr val="FF0000"/>
                </a:solidFill>
                <a:ea typeface="Gulim" pitchFamily="34" charset="-127"/>
              </a:rPr>
              <a:t>A</a:t>
            </a:r>
            <a:r>
              <a:rPr lang="en-US" altLang="ko-KR" sz="2000" b="1" dirty="0" smtClean="0">
                <a:solidFill>
                  <a:srgbClr val="FF0000"/>
                </a:solidFill>
                <a:ea typeface="Gulim" pitchFamily="34" charset="-127"/>
              </a:rPr>
              <a:t>ctivation </a:t>
            </a:r>
            <a:r>
              <a:rPr lang="en-US" altLang="ko-KR" sz="2000" b="1" dirty="0">
                <a:solidFill>
                  <a:srgbClr val="FF0000"/>
                </a:solidFill>
                <a:ea typeface="Gulim" pitchFamily="34" charset="-127"/>
              </a:rPr>
              <a:t>R</a:t>
            </a:r>
            <a:r>
              <a:rPr lang="en-US" altLang="ko-KR" sz="2000" b="1" dirty="0" smtClean="0">
                <a:solidFill>
                  <a:srgbClr val="FF0000"/>
                </a:solidFill>
                <a:ea typeface="Gulim" pitchFamily="34" charset="-127"/>
              </a:rPr>
              <a:t>ecord 		(AR)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dirty="0" smtClean="0">
                <a:ea typeface="Gulim" pitchFamily="34" charset="-127"/>
              </a:rPr>
              <a:t>in </a:t>
            </a:r>
            <a:r>
              <a:rPr lang="en-US" altLang="ko-KR" sz="2000" dirty="0">
                <a:ea typeface="Gulim" pitchFamily="34" charset="-127"/>
              </a:rPr>
              <a:t>the stack</a:t>
            </a:r>
          </a:p>
          <a:p>
            <a:endParaRPr lang="en-US" altLang="ko-KR" sz="2000" dirty="0">
              <a:ea typeface="Gulim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solidFill>
                  <a:srgbClr val="FF0000"/>
                </a:solidFill>
                <a:ea typeface="Gulim" pitchFamily="34" charset="-127"/>
              </a:rPr>
              <a:t>sp</a:t>
            </a:r>
            <a:r>
              <a:rPr lang="en-US" altLang="ko-KR" sz="2000" dirty="0">
                <a:ea typeface="Gulim" pitchFamily="34" charset="-127"/>
              </a:rPr>
              <a:t>	</a:t>
            </a:r>
            <a:r>
              <a:rPr lang="en-US" altLang="ko-KR" sz="2000" dirty="0" smtClean="0">
                <a:ea typeface="Gulim" pitchFamily="34" charset="-127"/>
              </a:rPr>
              <a:t>points </a:t>
            </a:r>
            <a:r>
              <a:rPr lang="en-US" altLang="ko-KR" sz="2000" dirty="0">
                <a:ea typeface="Gulim" pitchFamily="34" charset="-127"/>
              </a:rPr>
              <a:t>to the top of the stack</a:t>
            </a:r>
          </a:p>
          <a:p>
            <a:endParaRPr lang="en-US" altLang="ko-KR" sz="2000" dirty="0">
              <a:ea typeface="Gulim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ea typeface="Gulim" pitchFamily="34" charset="-127"/>
              </a:rPr>
              <a:t>pc</a:t>
            </a:r>
            <a:r>
              <a:rPr lang="en-US" altLang="ko-KR" sz="2000" b="1" dirty="0" smtClean="0">
                <a:ea typeface="Gulim" pitchFamily="34" charset="-127"/>
              </a:rPr>
              <a:t>	</a:t>
            </a:r>
            <a:r>
              <a:rPr lang="en-US" altLang="ko-KR" sz="2000" dirty="0" smtClean="0">
                <a:ea typeface="Gulim" pitchFamily="34" charset="-127"/>
              </a:rPr>
              <a:t>program </a:t>
            </a:r>
            <a:r>
              <a:rPr lang="en-US" altLang="ko-KR" sz="2000" dirty="0">
                <a:ea typeface="Gulim" pitchFamily="34" charset="-127"/>
              </a:rPr>
              <a:t>counter or instruction </a:t>
            </a:r>
            <a:r>
              <a:rPr lang="en-US" altLang="ko-KR" sz="2000" dirty="0" smtClean="0">
                <a:ea typeface="Gulim" pitchFamily="34" charset="-127"/>
              </a:rPr>
              <a:t>pointer</a:t>
            </a:r>
            <a:endParaRPr lang="en-US" altLang="ko-KR" sz="2000" dirty="0">
              <a:ea typeface="Gulim" pitchFamily="34" charset="-127"/>
            </a:endParaRPr>
          </a:p>
          <a:p>
            <a:endParaRPr lang="en-US" altLang="ko-KR" sz="2000" dirty="0">
              <a:ea typeface="Gulim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solidFill>
                  <a:srgbClr val="FF0000"/>
                </a:solidFill>
                <a:ea typeface="Gulim" pitchFamily="34" charset="-127"/>
              </a:rPr>
              <a:t>ir</a:t>
            </a:r>
            <a:r>
              <a:rPr lang="en-US" altLang="ko-KR" sz="2000" dirty="0" smtClean="0">
                <a:ea typeface="Gulim" pitchFamily="34" charset="-127"/>
              </a:rPr>
              <a:t>	instruction register </a:t>
            </a:r>
            <a:endParaRPr lang="en-US" dirty="0">
              <a:ea typeface="Gulim" pitchFamily="34" charset="-127"/>
            </a:endParaRPr>
          </a:p>
          <a:p>
            <a:r>
              <a:rPr lang="en-US" b="1" dirty="0">
                <a:ea typeface="Gulim" pitchFamily="34" charset="-127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Lecture 2: PM/0 Virtual Machine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D4FC4-2259-4F87-A87C-6E0E5F3B77BB}" type="slidenum">
              <a:rPr lang="en-US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smtClean="0">
                <a:solidFill>
                  <a:srgbClr val="0000FF"/>
                </a:solidFill>
                <a:ea typeface="ＭＳ Ｐゴシック" pitchFamily="34" charset="-128"/>
              </a:rPr>
              <a:t>Virtual Machine: P- code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676400" y="1600200"/>
            <a:ext cx="21336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>
            <a:off x="1676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2209800" y="48768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457200" y="25908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5181600" y="2743200"/>
            <a:ext cx="3048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6324600" y="21336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CPU</a:t>
            </a: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5486400" y="29718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1"/>
          <p:cNvSpPr>
            <a:spLocks noChangeArrowheads="1"/>
          </p:cNvSpPr>
          <p:nvPr/>
        </p:nvSpPr>
        <p:spPr bwMode="auto">
          <a:xfrm>
            <a:off x="5486400" y="4343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2"/>
          <p:cNvSpPr>
            <a:spLocks noChangeArrowheads="1"/>
          </p:cNvSpPr>
          <p:nvPr/>
        </p:nvSpPr>
        <p:spPr bwMode="auto">
          <a:xfrm>
            <a:off x="5486400" y="36576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5638800" y="36576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bp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08" name="Text Box 14"/>
          <p:cNvSpPr txBox="1">
            <a:spLocks noChangeArrowheads="1"/>
          </p:cNvSpPr>
          <p:nvPr/>
        </p:nvSpPr>
        <p:spPr bwMode="auto">
          <a:xfrm>
            <a:off x="5638800" y="29718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09" name="Text Box 15"/>
          <p:cNvSpPr txBox="1">
            <a:spLocks noChangeArrowheads="1"/>
          </p:cNvSpPr>
          <p:nvPr/>
        </p:nvSpPr>
        <p:spPr bwMode="auto">
          <a:xfrm>
            <a:off x="5638800" y="43434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10" name="Line 16"/>
          <p:cNvSpPr>
            <a:spLocks noChangeShapeType="1"/>
          </p:cNvSpPr>
          <p:nvPr/>
        </p:nvSpPr>
        <p:spPr bwMode="auto">
          <a:xfrm flipH="1">
            <a:off x="3810000" y="4572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1" name="Line 17"/>
          <p:cNvSpPr>
            <a:spLocks noChangeShapeType="1"/>
          </p:cNvSpPr>
          <p:nvPr/>
        </p:nvSpPr>
        <p:spPr bwMode="auto">
          <a:xfrm>
            <a:off x="1676400" y="3505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2" name="Line 18"/>
          <p:cNvSpPr>
            <a:spLocks noChangeShapeType="1"/>
          </p:cNvSpPr>
          <p:nvPr/>
        </p:nvSpPr>
        <p:spPr bwMode="auto">
          <a:xfrm>
            <a:off x="1676400" y="2667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3" name="Text Box 19"/>
          <p:cNvSpPr txBox="1">
            <a:spLocks noChangeArrowheads="1"/>
          </p:cNvSpPr>
          <p:nvPr/>
        </p:nvSpPr>
        <p:spPr bwMode="auto">
          <a:xfrm>
            <a:off x="2373029" y="3733800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214" name="Text Box 20"/>
          <p:cNvSpPr txBox="1">
            <a:spLocks noChangeArrowheads="1"/>
          </p:cNvSpPr>
          <p:nvPr/>
        </p:nvSpPr>
        <p:spPr bwMode="auto">
          <a:xfrm>
            <a:off x="2373029" y="2895600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215" name="Line 21"/>
          <p:cNvSpPr>
            <a:spLocks noChangeShapeType="1"/>
          </p:cNvSpPr>
          <p:nvPr/>
        </p:nvSpPr>
        <p:spPr bwMode="auto">
          <a:xfrm flipH="1" flipV="1">
            <a:off x="3810000" y="3505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6" name="Line 22"/>
          <p:cNvSpPr>
            <a:spLocks noChangeShapeType="1"/>
          </p:cNvSpPr>
          <p:nvPr/>
        </p:nvSpPr>
        <p:spPr bwMode="auto">
          <a:xfrm flipH="1" flipV="1">
            <a:off x="3810000" y="2667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7" name="Rectangle 23"/>
          <p:cNvSpPr>
            <a:spLocks noChangeArrowheads="1"/>
          </p:cNvSpPr>
          <p:nvPr/>
        </p:nvSpPr>
        <p:spPr bwMode="auto">
          <a:xfrm>
            <a:off x="7010400" y="4343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Text Box 24"/>
          <p:cNvSpPr txBox="1">
            <a:spLocks noChangeArrowheads="1"/>
          </p:cNvSpPr>
          <p:nvPr/>
        </p:nvSpPr>
        <p:spPr bwMode="auto">
          <a:xfrm>
            <a:off x="7162800" y="43434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6"/>
          <p:cNvSpPr txBox="1">
            <a:spLocks noChangeArrowheads="1"/>
          </p:cNvSpPr>
          <p:nvPr/>
        </p:nvSpPr>
        <p:spPr bwMode="auto">
          <a:xfrm>
            <a:off x="1219200" y="304800"/>
            <a:ext cx="6611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rgbClr val="0000FF"/>
                </a:solidFill>
              </a:rPr>
              <a:t>Activation Records (AR)</a:t>
            </a: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172200" y="12192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8"/>
          <p:cNvSpPr>
            <a:spLocks noChangeShapeType="1"/>
          </p:cNvSpPr>
          <p:nvPr/>
        </p:nvSpPr>
        <p:spPr bwMode="auto">
          <a:xfrm>
            <a:off x="6172200" y="495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1" name="Line 10"/>
          <p:cNvSpPr>
            <a:spLocks noChangeShapeType="1"/>
          </p:cNvSpPr>
          <p:nvPr/>
        </p:nvSpPr>
        <p:spPr bwMode="auto">
          <a:xfrm>
            <a:off x="61722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2" name="Line 11"/>
          <p:cNvSpPr>
            <a:spLocks noChangeShapeType="1"/>
          </p:cNvSpPr>
          <p:nvPr/>
        </p:nvSpPr>
        <p:spPr bwMode="auto">
          <a:xfrm>
            <a:off x="6172200" y="2057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3" name="Line 12"/>
          <p:cNvSpPr>
            <a:spLocks noChangeShapeType="1"/>
          </p:cNvSpPr>
          <p:nvPr/>
        </p:nvSpPr>
        <p:spPr bwMode="auto">
          <a:xfrm flipV="1">
            <a:off x="7239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7010400" y="3810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7010400" y="44958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7010400" y="28956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9227" name="Text Box 17"/>
          <p:cNvSpPr txBox="1">
            <a:spLocks noChangeArrowheads="1"/>
          </p:cNvSpPr>
          <p:nvPr/>
        </p:nvSpPr>
        <p:spPr bwMode="auto">
          <a:xfrm>
            <a:off x="7010400" y="2286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6781800" y="54102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9229" name="Line 19"/>
          <p:cNvSpPr>
            <a:spLocks noChangeShapeType="1"/>
          </p:cNvSpPr>
          <p:nvPr/>
        </p:nvSpPr>
        <p:spPr bwMode="auto">
          <a:xfrm>
            <a:off x="6172200" y="4191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0" name="Line 20"/>
          <p:cNvSpPr>
            <a:spLocks noChangeShapeType="1"/>
          </p:cNvSpPr>
          <p:nvPr/>
        </p:nvSpPr>
        <p:spPr bwMode="auto">
          <a:xfrm>
            <a:off x="6172200" y="2743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1" name="Text Box 21"/>
          <p:cNvSpPr txBox="1">
            <a:spLocks noChangeArrowheads="1"/>
          </p:cNvSpPr>
          <p:nvPr/>
        </p:nvSpPr>
        <p:spPr bwMode="auto">
          <a:xfrm>
            <a:off x="294701" y="1813679"/>
            <a:ext cx="4495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Activation </a:t>
            </a:r>
            <a:r>
              <a:rPr lang="en-US" b="1" dirty="0" smtClean="0">
                <a:solidFill>
                  <a:srgbClr val="FF0000"/>
                </a:solidFill>
              </a:rPr>
              <a:t>Record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Stack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rame</a:t>
            </a:r>
            <a:r>
              <a:rPr lang="en-US" dirty="0" smtClean="0"/>
              <a:t>: data structure that</a:t>
            </a:r>
            <a:r>
              <a:rPr lang="en-US" dirty="0"/>
              <a:t> </a:t>
            </a:r>
            <a:r>
              <a:rPr lang="en-US" dirty="0" smtClean="0"/>
              <a:t>push onto stack, </a:t>
            </a:r>
            <a:r>
              <a:rPr lang="en-US" dirty="0"/>
              <a:t>each time a </a:t>
            </a:r>
            <a:r>
              <a:rPr lang="en-US" dirty="0" smtClean="0"/>
              <a:t>procedure/function </a:t>
            </a:r>
            <a:r>
              <a:rPr lang="en-US" dirty="0"/>
              <a:t>is </a:t>
            </a:r>
            <a:r>
              <a:rPr lang="en-US" dirty="0" smtClean="0"/>
              <a:t>called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 </a:t>
            </a:r>
            <a:r>
              <a:rPr lang="en-US" dirty="0"/>
              <a:t>contains </a:t>
            </a:r>
            <a:r>
              <a:rPr lang="en-US" dirty="0" smtClean="0"/>
              <a:t>all information necessary to control the execution of the subroutine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232" name="Text Box 22"/>
          <p:cNvSpPr txBox="1">
            <a:spLocks noChangeArrowheads="1"/>
          </p:cNvSpPr>
          <p:nvPr/>
        </p:nvSpPr>
        <p:spPr bwMode="auto">
          <a:xfrm>
            <a:off x="4771433" y="28956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33" name="AutoShape 23"/>
          <p:cNvSpPr>
            <a:spLocks/>
          </p:cNvSpPr>
          <p:nvPr/>
        </p:nvSpPr>
        <p:spPr bwMode="auto">
          <a:xfrm>
            <a:off x="5715000" y="1219200"/>
            <a:ext cx="381000" cy="3733800"/>
          </a:xfrm>
          <a:prstGeom prst="leftBrace">
            <a:avLst>
              <a:gd name="adj1" fmla="val 8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66752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</a:rPr>
              <a:t>Activation </a:t>
            </a:r>
            <a:r>
              <a:rPr lang="en-US" sz="4400" b="1" dirty="0" smtClean="0">
                <a:solidFill>
                  <a:srgbClr val="0000FF"/>
                </a:solidFill>
              </a:rPr>
              <a:t>Records </a:t>
            </a:r>
            <a:r>
              <a:rPr lang="en-US" sz="4400" b="1" dirty="0">
                <a:solidFill>
                  <a:srgbClr val="0000FF"/>
                </a:solidFill>
              </a:rPr>
              <a:t>(AR)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172200" y="1219200"/>
            <a:ext cx="2209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6172200" y="495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61722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172200" y="2057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7239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010400" y="3810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010400" y="44958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010400" y="28956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010400" y="2286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781800" y="54102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172200" y="4191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172200" y="2743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4876800" y="28956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0256" name="AutoShape 17"/>
          <p:cNvSpPr>
            <a:spLocks/>
          </p:cNvSpPr>
          <p:nvPr/>
        </p:nvSpPr>
        <p:spPr bwMode="auto">
          <a:xfrm>
            <a:off x="5715000" y="1219200"/>
            <a:ext cx="381000" cy="3733800"/>
          </a:xfrm>
          <a:prstGeom prst="leftBrace">
            <a:avLst>
              <a:gd name="adj1" fmla="val 8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1219200" y="2819400"/>
            <a:ext cx="25146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 flipV="1">
            <a:off x="1219200" y="3429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V="1">
            <a:off x="1219200" y="4038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 flipV="1">
            <a:off x="1219200" y="4572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 flipV="1">
            <a:off x="1219200" y="5181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 flipV="1">
            <a:off x="1219200" y="5791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3" name="Text Box 24"/>
          <p:cNvSpPr txBox="1">
            <a:spLocks noChangeArrowheads="1"/>
          </p:cNvSpPr>
          <p:nvPr/>
        </p:nvSpPr>
        <p:spPr bwMode="auto">
          <a:xfrm>
            <a:off x="1523208" y="5911333"/>
            <a:ext cx="2018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Functional Value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264" name="Text Box 25"/>
          <p:cNvSpPr txBox="1">
            <a:spLocks noChangeArrowheads="1"/>
          </p:cNvSpPr>
          <p:nvPr/>
        </p:nvSpPr>
        <p:spPr bwMode="auto">
          <a:xfrm>
            <a:off x="1696014" y="5301734"/>
            <a:ext cx="13516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Static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265" name="Text Box 26"/>
          <p:cNvSpPr txBox="1">
            <a:spLocks noChangeArrowheads="1"/>
          </p:cNvSpPr>
          <p:nvPr/>
        </p:nvSpPr>
        <p:spPr bwMode="auto">
          <a:xfrm>
            <a:off x="1666334" y="4701689"/>
            <a:ext cx="1685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Dynamic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266" name="AutoShape 27"/>
          <p:cNvSpPr>
            <a:spLocks/>
          </p:cNvSpPr>
          <p:nvPr/>
        </p:nvSpPr>
        <p:spPr bwMode="auto">
          <a:xfrm>
            <a:off x="3962400" y="2819400"/>
            <a:ext cx="304800" cy="3581400"/>
          </a:xfrm>
          <a:prstGeom prst="rightBrace">
            <a:avLst>
              <a:gd name="adj1" fmla="val 9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28"/>
          <p:cNvSpPr>
            <a:spLocks noChangeShapeType="1"/>
          </p:cNvSpPr>
          <p:nvPr/>
        </p:nvSpPr>
        <p:spPr bwMode="auto">
          <a:xfrm flipV="1">
            <a:off x="4343400" y="3962400"/>
            <a:ext cx="175260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2193925" y="209708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AR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1578833" y="4131324"/>
            <a:ext cx="1907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Return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270" name="Text Box 31"/>
          <p:cNvSpPr txBox="1">
            <a:spLocks noChangeArrowheads="1"/>
          </p:cNvSpPr>
          <p:nvPr/>
        </p:nvSpPr>
        <p:spPr bwMode="auto">
          <a:xfrm>
            <a:off x="1752600" y="3581400"/>
            <a:ext cx="1441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Parameters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271" name="Text Box 32"/>
          <p:cNvSpPr txBox="1">
            <a:spLocks noChangeArrowheads="1"/>
          </p:cNvSpPr>
          <p:nvPr/>
        </p:nvSpPr>
        <p:spPr bwMode="auto">
          <a:xfrm>
            <a:off x="2036217" y="2939534"/>
            <a:ext cx="915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Locals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747" y="1095482"/>
            <a:ext cx="5506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order of FV, </a:t>
            </a:r>
            <a:r>
              <a:rPr lang="en-US" b="1" dirty="0" smtClean="0">
                <a:solidFill>
                  <a:srgbClr val="00B050"/>
                </a:solidFill>
              </a:rPr>
              <a:t>SL</a:t>
            </a:r>
            <a:r>
              <a:rPr lang="en-US" dirty="0" smtClean="0">
                <a:solidFill>
                  <a:srgbClr val="00B050"/>
                </a:solidFill>
              </a:rPr>
              <a:t>, DL, RA is consistent with </a:t>
            </a:r>
            <a:r>
              <a:rPr lang="en-US" b="1" dirty="0" smtClean="0">
                <a:solidFill>
                  <a:srgbClr val="00B050"/>
                </a:solidFill>
              </a:rPr>
              <a:t>+ 1</a:t>
            </a:r>
            <a:r>
              <a:rPr lang="en-US" dirty="0" smtClean="0">
                <a:solidFill>
                  <a:srgbClr val="00B050"/>
                </a:solidFill>
              </a:rPr>
              <a:t> in the </a:t>
            </a:r>
            <a:r>
              <a:rPr lang="en-US" b="1" dirty="0" smtClean="0">
                <a:solidFill>
                  <a:srgbClr val="00B050"/>
                </a:solidFill>
              </a:rPr>
              <a:t>base function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(useful for the implementation of the PM/0 machine).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755" y="4700203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2563" y="533875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2747" y="591133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p</a:t>
            </a:r>
            <a:r>
              <a:rPr lang="en-US" dirty="0" smtClean="0"/>
              <a:t> + 0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66752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</a:rPr>
              <a:t>Activation </a:t>
            </a:r>
            <a:r>
              <a:rPr lang="en-US" sz="4400" b="1" dirty="0" smtClean="0">
                <a:solidFill>
                  <a:srgbClr val="0000FF"/>
                </a:solidFill>
              </a:rPr>
              <a:t>Records </a:t>
            </a:r>
            <a:r>
              <a:rPr lang="en-US" sz="4400" b="1" dirty="0">
                <a:solidFill>
                  <a:srgbClr val="0000FF"/>
                </a:solidFill>
              </a:rPr>
              <a:t>(AR)</a:t>
            </a:r>
          </a:p>
        </p:txBody>
      </p:sp>
      <p:sp>
        <p:nvSpPr>
          <p:cNvPr id="11279" name="Text Box 32"/>
          <p:cNvSpPr txBox="1">
            <a:spLocks noChangeArrowheads="1"/>
          </p:cNvSpPr>
          <p:nvPr/>
        </p:nvSpPr>
        <p:spPr bwMode="auto">
          <a:xfrm>
            <a:off x="304800" y="1219200"/>
            <a:ext cx="76962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Control </a:t>
            </a:r>
            <a:r>
              <a:rPr lang="en-US" b="1" dirty="0" smtClean="0"/>
              <a:t>Information</a:t>
            </a:r>
            <a:endParaRPr lang="en-US" b="1" dirty="0"/>
          </a:p>
          <a:p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Return </a:t>
            </a:r>
            <a:r>
              <a:rPr lang="en-US" b="1" dirty="0" smtClean="0">
                <a:solidFill>
                  <a:srgbClr val="FF0000"/>
                </a:solidFill>
              </a:rPr>
              <a:t>Address</a:t>
            </a:r>
            <a:r>
              <a:rPr lang="en-US" b="1" dirty="0" smtClean="0"/>
              <a:t> </a:t>
            </a:r>
            <a:r>
              <a:rPr lang="en-US" dirty="0" smtClean="0"/>
              <a:t>points to the </a:t>
            </a:r>
            <a:r>
              <a:rPr lang="en-US" dirty="0"/>
              <a:t>next </a:t>
            </a:r>
            <a:r>
              <a:rPr lang="en-US" dirty="0" smtClean="0"/>
              <a:t>instruction of the </a:t>
            </a:r>
            <a:r>
              <a:rPr lang="en-US" b="1" dirty="0" smtClean="0"/>
              <a:t>caller</a:t>
            </a:r>
            <a:r>
              <a:rPr lang="en-US" dirty="0" smtClean="0"/>
              <a:t> to </a:t>
            </a:r>
            <a:r>
              <a:rPr lang="en-US" dirty="0"/>
              <a:t>be executed after </a:t>
            </a:r>
            <a:r>
              <a:rPr lang="en-US" dirty="0" smtClean="0"/>
              <a:t>returning from </a:t>
            </a:r>
            <a:r>
              <a:rPr lang="en-US" dirty="0"/>
              <a:t>the </a:t>
            </a:r>
            <a:r>
              <a:rPr lang="en-US" b="1" dirty="0" smtClean="0"/>
              <a:t>callee</a:t>
            </a:r>
            <a:r>
              <a:rPr lang="en-US" dirty="0" smtClean="0"/>
              <a:t>, that is, the current function/procedure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Dynamic </a:t>
            </a:r>
            <a:r>
              <a:rPr lang="en-US" b="1" dirty="0" smtClean="0">
                <a:solidFill>
                  <a:srgbClr val="FF0000"/>
                </a:solidFill>
              </a:rPr>
              <a:t>Link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p</a:t>
            </a:r>
            <a:r>
              <a:rPr lang="en-US" dirty="0" smtClean="0"/>
              <a:t>oints </a:t>
            </a:r>
            <a:r>
              <a:rPr lang="en-US" dirty="0"/>
              <a:t>to the </a:t>
            </a:r>
            <a:r>
              <a:rPr lang="en-US" dirty="0" smtClean="0"/>
              <a:t>base of the previous AR, that is, the AR of the caller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Static </a:t>
            </a:r>
            <a:r>
              <a:rPr lang="en-US" b="1" dirty="0" smtClean="0">
                <a:solidFill>
                  <a:srgbClr val="FF0000"/>
                </a:solidFill>
              </a:rPr>
              <a:t>Link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p</a:t>
            </a:r>
            <a:r>
              <a:rPr lang="en-US" dirty="0" smtClean="0"/>
              <a:t>oints </a:t>
            </a:r>
            <a:r>
              <a:rPr lang="en-US" dirty="0"/>
              <a:t>to the </a:t>
            </a:r>
            <a:r>
              <a:rPr lang="en-US" dirty="0" smtClean="0"/>
              <a:t>AR of the procedure/function </a:t>
            </a:r>
            <a:r>
              <a:rPr lang="en-US" dirty="0"/>
              <a:t>that statically encloses the </a:t>
            </a:r>
            <a:r>
              <a:rPr lang="en-US" dirty="0" smtClean="0"/>
              <a:t>callee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Note that the procedure/function that statically encloses the callee is not necessarily the caller.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instance, A statically encloses B and B calls itself recursively.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1280" name="Text Box 33"/>
          <p:cNvSpPr txBox="1">
            <a:spLocks noChangeArrowheads="1"/>
          </p:cNvSpPr>
          <p:nvPr/>
        </p:nvSpPr>
        <p:spPr bwMode="auto">
          <a:xfrm>
            <a:off x="457200" y="23622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endParaRPr 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12472</TotalTime>
  <Words>751</Words>
  <Application>Microsoft Office PowerPoint</Application>
  <PresentationFormat>On-screen Show (4:3)</PresentationFormat>
  <Paragraphs>368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Courier New</vt:lpstr>
      <vt:lpstr>Gulim</vt:lpstr>
      <vt:lpstr>Times New Roman</vt:lpstr>
      <vt:lpstr>Wingdings</vt:lpstr>
      <vt:lpstr>Default Design</vt:lpstr>
      <vt:lpstr>Lecture 2: PM/0 Virtual Machine</vt:lpstr>
      <vt:lpstr>Outline</vt:lpstr>
      <vt:lpstr> </vt:lpstr>
      <vt:lpstr>PowerPoint Presentation</vt:lpstr>
      <vt:lpstr> </vt:lpstr>
      <vt:lpstr>Virtual Machine: P-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wocjan</dc:creator>
  <cp:lastModifiedBy>wocjan</cp:lastModifiedBy>
  <cp:revision>395</cp:revision>
  <dcterms:created xsi:type="dcterms:W3CDTF">2002-09-04T03:07:34Z</dcterms:created>
  <dcterms:modified xsi:type="dcterms:W3CDTF">2016-09-02T00:52:29Z</dcterms:modified>
</cp:coreProperties>
</file>