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374" r:id="rId2"/>
    <p:sldId id="367" r:id="rId3"/>
    <p:sldId id="384" r:id="rId4"/>
    <p:sldId id="360" r:id="rId5"/>
    <p:sldId id="364" r:id="rId6"/>
    <p:sldId id="368" r:id="rId7"/>
    <p:sldId id="381" r:id="rId8"/>
    <p:sldId id="376" r:id="rId9"/>
    <p:sldId id="386" r:id="rId10"/>
    <p:sldId id="377" r:id="rId11"/>
    <p:sldId id="385" r:id="rId12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FF"/>
    <a:srgbClr val="CC3300"/>
    <a:srgbClr val="FF0000"/>
    <a:srgbClr val="FF3300"/>
    <a:srgbClr val="3366FF"/>
    <a:srgbClr val="FF00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86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21DA7EC-6CE2-4B81-B747-7425173E7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1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6450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83088"/>
            <a:ext cx="50323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711F381-D7C7-410C-A93C-A06DAE5EF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2363" y="692150"/>
            <a:ext cx="4613275" cy="3460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1F381-D7C7-410C-A93C-A06DAE5EF3C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6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53A5-67F8-40C3-9F79-C819158EF7A7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05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53A5-67F8-40C3-9F79-C819158EF7A7}" type="slidenum">
              <a:rPr lang="en-US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93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2363" y="692150"/>
            <a:ext cx="4613275" cy="3460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1F381-D7C7-410C-A93C-A06DAE5EF3C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2363" y="692150"/>
            <a:ext cx="4613275" cy="3460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1F381-D7C7-410C-A93C-A06DAE5EF3C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3349F-7D60-4F9C-AAED-B47269C5BDFE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643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ED314-0538-433B-8367-F2AA827BC798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133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913E7-FAC4-445B-A933-50B303D00784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966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53A5-67F8-40C3-9F79-C819158EF7A7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07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53A5-67F8-40C3-9F79-C819158EF7A7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904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53A5-67F8-40C3-9F79-C819158EF7A7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15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7D75B-0262-4B8A-9A35-00EB5D50E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A8339-DB17-45DE-B12B-2D22D3DE7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C5237-F0DD-49B1-B91F-78E2596F7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7897E-6EC1-4A23-BFD4-3EFDC0043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A626D-0CAD-493E-AAEF-8AE496491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266B4-1019-4DEC-929A-01145B702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BB03-343D-403C-835C-A84D6CF59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9DCB7-B41A-44D5-B511-E7F024D38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3D076-28B4-4C34-A4F2-09382BF0F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C4CB6-D968-4D6C-9B8E-AB01D1D57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E832-EA7A-4C4B-AE63-A7F262DCF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F2B2689C-8665-4ABD-B616-4D8AD14EC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Lecture 2: </a:t>
            </a: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Static Link Demystified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3D076-28B4-4C34-A4F2-09382BF0F11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1847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ko-KR" dirty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endParaRPr lang="en-US" dirty="0">
              <a:ea typeface="Gulim" pitchFamily="34" charset="-127"/>
            </a:endParaRPr>
          </a:p>
          <a:p>
            <a:endParaRPr lang="en-US" dirty="0">
              <a:ea typeface="Gulim" pitchFamily="34" charset="-127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057400" y="330555"/>
            <a:ext cx="46185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</a:rPr>
              <a:t>Level Difference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524000"/>
            <a:ext cx="800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rgbClr val="FF0000"/>
                </a:solidFill>
              </a:rPr>
              <a:t>level difference 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) between the caller and callee</a:t>
            </a:r>
            <a:r>
              <a:rPr lang="en-US" dirty="0" smtClean="0"/>
              <a:t> is defined as follows: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parent function calls a child </a:t>
            </a:r>
            <a:r>
              <a:rPr lang="en-US" dirty="0" smtClean="0"/>
              <a:t>function	 	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 -1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function </a:t>
            </a:r>
            <a:r>
              <a:rPr lang="en-US" dirty="0" smtClean="0"/>
              <a:t>calls itself (or a sibling) 		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0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descendent function </a:t>
            </a:r>
            <a:r>
              <a:rPr lang="en-US" dirty="0" smtClean="0"/>
              <a:t>calls </a:t>
            </a:r>
            <a:r>
              <a:rPr lang="en-US" dirty="0"/>
              <a:t>an ancestor </a:t>
            </a:r>
            <a:r>
              <a:rPr lang="en-US" dirty="0" smtClean="0"/>
              <a:t>function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child calls its parent			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smtClean="0"/>
              <a:t>grand child </a:t>
            </a:r>
            <a:r>
              <a:rPr lang="en-US" dirty="0"/>
              <a:t>calls its </a:t>
            </a:r>
            <a:r>
              <a:rPr lang="en-US" dirty="0" smtClean="0"/>
              <a:t>grandparent</a:t>
            </a:r>
            <a:r>
              <a:rPr lang="en-US" dirty="0"/>
              <a:t>		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smtClean="0"/>
              <a:t>great-grandchild </a:t>
            </a:r>
            <a:r>
              <a:rPr lang="en-US" dirty="0"/>
              <a:t>calls its </a:t>
            </a:r>
            <a:r>
              <a:rPr lang="en-US" dirty="0" smtClean="0"/>
              <a:t>great-grandparent</a:t>
            </a: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1847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ko-KR" dirty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endParaRPr lang="en-US" dirty="0">
              <a:ea typeface="Gulim" pitchFamily="34" charset="-127"/>
            </a:endParaRPr>
          </a:p>
          <a:p>
            <a:endParaRPr lang="en-US" dirty="0">
              <a:ea typeface="Gulim" pitchFamily="34" charset="-127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669" y="228600"/>
            <a:ext cx="88126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</a:rPr>
              <a:t>Formula for L in CAL instruction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524000"/>
            <a:ext cx="8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compile the PL/0 instruction caller-calls-callee, the compiler has to emit the PM/0 instruction </a:t>
            </a:r>
          </a:p>
          <a:p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</a:rPr>
              <a:t>                CAL L M   </a:t>
            </a:r>
            <a:r>
              <a:rPr lang="en-US" dirty="0" smtClean="0">
                <a:latin typeface="+mj-lt"/>
              </a:rPr>
              <a:t>with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 = 1 +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ld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parent function calls a child </a:t>
            </a:r>
            <a:r>
              <a:rPr lang="en-US" dirty="0" smtClean="0"/>
              <a:t>function	 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function </a:t>
            </a:r>
            <a:r>
              <a:rPr lang="en-US" dirty="0" smtClean="0"/>
              <a:t>calls itself (or a sibling) 		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descendent function </a:t>
            </a:r>
            <a:r>
              <a:rPr lang="en-US" dirty="0" smtClean="0"/>
              <a:t>calls </a:t>
            </a:r>
            <a:r>
              <a:rPr lang="en-US" dirty="0"/>
              <a:t>an ancestor </a:t>
            </a:r>
            <a:r>
              <a:rPr lang="en-US" dirty="0" smtClean="0"/>
              <a:t>function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child calls its parent			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 2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smtClean="0"/>
              <a:t>grand child </a:t>
            </a:r>
            <a:r>
              <a:rPr lang="en-US" dirty="0"/>
              <a:t>calls its </a:t>
            </a:r>
            <a:r>
              <a:rPr lang="en-US" dirty="0" smtClean="0"/>
              <a:t>grandparent</a:t>
            </a: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 3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smtClean="0"/>
              <a:t>great-grandchild </a:t>
            </a:r>
            <a:r>
              <a:rPr lang="en-US" dirty="0"/>
              <a:t>calls its </a:t>
            </a:r>
            <a:r>
              <a:rPr lang="en-US" dirty="0" smtClean="0"/>
              <a:t>great-grandparent</a:t>
            </a: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 4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Lecture 2: PM/0 Virtual Machine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BD4FC4-2259-4F87-A87C-6E0E5F3B77BB}" type="slidenum">
              <a:rPr lang="en-US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dirty="0" smtClean="0">
                <a:solidFill>
                  <a:srgbClr val="0000FF"/>
                </a:solidFill>
                <a:ea typeface="ＭＳ Ｐゴシック" pitchFamily="34" charset="-128"/>
              </a:rPr>
              <a:t>Lexical Scoping</a:t>
            </a:r>
            <a:endParaRPr lang="en-US" sz="4800" b="1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865" y="1401794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Restrictions on caller and callee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parent function can call a child function (but cannot call a grandchild function, </a:t>
            </a:r>
            <a:r>
              <a:rPr lang="en-US" dirty="0" smtClean="0"/>
              <a:t>cannot call a </a:t>
            </a:r>
            <a:r>
              <a:rPr lang="en-US" dirty="0"/>
              <a:t>great-grand child function, etc</a:t>
            </a:r>
            <a:r>
              <a:rPr lang="en-US" dirty="0" smtClean="0"/>
              <a:t>.)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function can call itself recursively (or a sibling)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descendent function can call any ancestor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Scoping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smtClean="0"/>
              <a:t>callee can only access the variables defined in its ancestor functions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variables are stored in ARs below the AR of the callee</a:t>
            </a:r>
          </a:p>
          <a:p>
            <a:endParaRPr lang="en-US" dirty="0"/>
          </a:p>
          <a:p>
            <a:r>
              <a:rPr lang="en-US" dirty="0" smtClean="0"/>
              <a:t>Check out </a:t>
            </a:r>
            <a:r>
              <a:rPr lang="en-US" dirty="0" err="1" smtClean="0"/>
              <a:t>Javascript</a:t>
            </a:r>
            <a:r>
              <a:rPr lang="en-US" dirty="0" smtClean="0"/>
              <a:t> example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Lecture 2: PM/0 Virtual Machine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BD4FC4-2259-4F87-A87C-6E0E5F3B77BB}" type="slidenum">
              <a:rPr lang="en-US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smtClean="0">
                <a:solidFill>
                  <a:srgbClr val="0000FF"/>
                </a:solidFill>
                <a:ea typeface="ＭＳ Ｐゴシック" pitchFamily="34" charset="-128"/>
              </a:rPr>
              <a:t>Virtual Machine: P- code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1676400" y="1600200"/>
            <a:ext cx="21336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5"/>
          <p:cNvSpPr>
            <a:spLocks noChangeShapeType="1"/>
          </p:cNvSpPr>
          <p:nvPr/>
        </p:nvSpPr>
        <p:spPr bwMode="auto">
          <a:xfrm>
            <a:off x="1676400" y="4343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2209800" y="4876800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457200" y="25908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02" name="Rectangle 8"/>
          <p:cNvSpPr>
            <a:spLocks noChangeArrowheads="1"/>
          </p:cNvSpPr>
          <p:nvPr/>
        </p:nvSpPr>
        <p:spPr bwMode="auto">
          <a:xfrm>
            <a:off x="5181600" y="2743200"/>
            <a:ext cx="3048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9"/>
          <p:cNvSpPr txBox="1">
            <a:spLocks noChangeArrowheads="1"/>
          </p:cNvSpPr>
          <p:nvPr/>
        </p:nvSpPr>
        <p:spPr bwMode="auto">
          <a:xfrm>
            <a:off x="6324600" y="21336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CPU</a:t>
            </a:r>
          </a:p>
        </p:txBody>
      </p:sp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5486400" y="29718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1"/>
          <p:cNvSpPr>
            <a:spLocks noChangeArrowheads="1"/>
          </p:cNvSpPr>
          <p:nvPr/>
        </p:nvSpPr>
        <p:spPr bwMode="auto">
          <a:xfrm>
            <a:off x="5486400" y="43434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12"/>
          <p:cNvSpPr>
            <a:spLocks noChangeArrowheads="1"/>
          </p:cNvSpPr>
          <p:nvPr/>
        </p:nvSpPr>
        <p:spPr bwMode="auto">
          <a:xfrm>
            <a:off x="5486400" y="36576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13"/>
          <p:cNvSpPr txBox="1">
            <a:spLocks noChangeArrowheads="1"/>
          </p:cNvSpPr>
          <p:nvPr/>
        </p:nvSpPr>
        <p:spPr bwMode="auto">
          <a:xfrm>
            <a:off x="5638800" y="365760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bp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08" name="Text Box 14"/>
          <p:cNvSpPr txBox="1">
            <a:spLocks noChangeArrowheads="1"/>
          </p:cNvSpPr>
          <p:nvPr/>
        </p:nvSpPr>
        <p:spPr bwMode="auto">
          <a:xfrm>
            <a:off x="5638800" y="29718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09" name="Text Box 15"/>
          <p:cNvSpPr txBox="1">
            <a:spLocks noChangeArrowheads="1"/>
          </p:cNvSpPr>
          <p:nvPr/>
        </p:nvSpPr>
        <p:spPr bwMode="auto">
          <a:xfrm>
            <a:off x="5638800" y="43434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pc</a:t>
            </a:r>
            <a:endParaRPr lang="en-US" b="1" dirty="0"/>
          </a:p>
        </p:txBody>
      </p:sp>
      <p:sp>
        <p:nvSpPr>
          <p:cNvPr id="8210" name="Line 16"/>
          <p:cNvSpPr>
            <a:spLocks noChangeShapeType="1"/>
          </p:cNvSpPr>
          <p:nvPr/>
        </p:nvSpPr>
        <p:spPr bwMode="auto">
          <a:xfrm flipH="1">
            <a:off x="3810000" y="4572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1" name="Line 17"/>
          <p:cNvSpPr>
            <a:spLocks noChangeShapeType="1"/>
          </p:cNvSpPr>
          <p:nvPr/>
        </p:nvSpPr>
        <p:spPr bwMode="auto">
          <a:xfrm>
            <a:off x="1676400" y="35052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2" name="Line 18"/>
          <p:cNvSpPr>
            <a:spLocks noChangeShapeType="1"/>
          </p:cNvSpPr>
          <p:nvPr/>
        </p:nvSpPr>
        <p:spPr bwMode="auto">
          <a:xfrm>
            <a:off x="1676400" y="2667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3" name="Text Box 19"/>
          <p:cNvSpPr txBox="1">
            <a:spLocks noChangeArrowheads="1"/>
          </p:cNvSpPr>
          <p:nvPr/>
        </p:nvSpPr>
        <p:spPr bwMode="auto">
          <a:xfrm>
            <a:off x="2373029" y="3733800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214" name="Text Box 20"/>
          <p:cNvSpPr txBox="1">
            <a:spLocks noChangeArrowheads="1"/>
          </p:cNvSpPr>
          <p:nvPr/>
        </p:nvSpPr>
        <p:spPr bwMode="auto">
          <a:xfrm>
            <a:off x="2373029" y="2895600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215" name="Line 21"/>
          <p:cNvSpPr>
            <a:spLocks noChangeShapeType="1"/>
          </p:cNvSpPr>
          <p:nvPr/>
        </p:nvSpPr>
        <p:spPr bwMode="auto">
          <a:xfrm flipH="1" flipV="1">
            <a:off x="3810000" y="35052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6" name="Line 22"/>
          <p:cNvSpPr>
            <a:spLocks noChangeShapeType="1"/>
          </p:cNvSpPr>
          <p:nvPr/>
        </p:nvSpPr>
        <p:spPr bwMode="auto">
          <a:xfrm flipH="1" flipV="1">
            <a:off x="3810000" y="2667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7" name="Rectangle 23"/>
          <p:cNvSpPr>
            <a:spLocks noChangeArrowheads="1"/>
          </p:cNvSpPr>
          <p:nvPr/>
        </p:nvSpPr>
        <p:spPr bwMode="auto">
          <a:xfrm>
            <a:off x="7010400" y="43434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Text Box 24"/>
          <p:cNvSpPr txBox="1">
            <a:spLocks noChangeArrowheads="1"/>
          </p:cNvSpPr>
          <p:nvPr/>
        </p:nvSpPr>
        <p:spPr bwMode="auto">
          <a:xfrm>
            <a:off x="7162800" y="43434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/>
              <a:t>ir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80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6"/>
          <p:cNvSpPr txBox="1">
            <a:spLocks noChangeArrowheads="1"/>
          </p:cNvSpPr>
          <p:nvPr/>
        </p:nvSpPr>
        <p:spPr bwMode="auto">
          <a:xfrm>
            <a:off x="1219200" y="304800"/>
            <a:ext cx="66119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rgbClr val="0000FF"/>
                </a:solidFill>
              </a:rPr>
              <a:t>Activation Records (AR)</a:t>
            </a:r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172200" y="1219200"/>
            <a:ext cx="2209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Line 8"/>
          <p:cNvSpPr>
            <a:spLocks noChangeShapeType="1"/>
          </p:cNvSpPr>
          <p:nvPr/>
        </p:nvSpPr>
        <p:spPr bwMode="auto">
          <a:xfrm>
            <a:off x="6172200" y="495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1" name="Line 10"/>
          <p:cNvSpPr>
            <a:spLocks noChangeShapeType="1"/>
          </p:cNvSpPr>
          <p:nvPr/>
        </p:nvSpPr>
        <p:spPr bwMode="auto">
          <a:xfrm>
            <a:off x="6172200" y="3505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2" name="Line 11"/>
          <p:cNvSpPr>
            <a:spLocks noChangeShapeType="1"/>
          </p:cNvSpPr>
          <p:nvPr/>
        </p:nvSpPr>
        <p:spPr bwMode="auto">
          <a:xfrm>
            <a:off x="6172200" y="2057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3" name="Line 12"/>
          <p:cNvSpPr>
            <a:spLocks noChangeShapeType="1"/>
          </p:cNvSpPr>
          <p:nvPr/>
        </p:nvSpPr>
        <p:spPr bwMode="auto">
          <a:xfrm flipV="1">
            <a:off x="72390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4" name="Text Box 13"/>
          <p:cNvSpPr txBox="1">
            <a:spLocks noChangeArrowheads="1"/>
          </p:cNvSpPr>
          <p:nvPr/>
        </p:nvSpPr>
        <p:spPr bwMode="auto">
          <a:xfrm>
            <a:off x="7010400" y="38100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</a:t>
            </a:r>
          </a:p>
        </p:txBody>
      </p:sp>
      <p:sp>
        <p:nvSpPr>
          <p:cNvPr id="9225" name="Text Box 15"/>
          <p:cNvSpPr txBox="1">
            <a:spLocks noChangeArrowheads="1"/>
          </p:cNvSpPr>
          <p:nvPr/>
        </p:nvSpPr>
        <p:spPr bwMode="auto">
          <a:xfrm>
            <a:off x="7010400" y="44958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7010400" y="28956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</a:t>
            </a:r>
          </a:p>
        </p:txBody>
      </p:sp>
      <p:sp>
        <p:nvSpPr>
          <p:cNvPr id="9227" name="Text Box 17"/>
          <p:cNvSpPr txBox="1">
            <a:spLocks noChangeArrowheads="1"/>
          </p:cNvSpPr>
          <p:nvPr/>
        </p:nvSpPr>
        <p:spPr bwMode="auto">
          <a:xfrm>
            <a:off x="7010400" y="22860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</a:t>
            </a:r>
          </a:p>
        </p:txBody>
      </p:sp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6781800" y="5410200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9229" name="Line 19"/>
          <p:cNvSpPr>
            <a:spLocks noChangeShapeType="1"/>
          </p:cNvSpPr>
          <p:nvPr/>
        </p:nvSpPr>
        <p:spPr bwMode="auto">
          <a:xfrm>
            <a:off x="6172200" y="4191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30" name="Line 20"/>
          <p:cNvSpPr>
            <a:spLocks noChangeShapeType="1"/>
          </p:cNvSpPr>
          <p:nvPr/>
        </p:nvSpPr>
        <p:spPr bwMode="auto">
          <a:xfrm>
            <a:off x="6172200" y="2743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31" name="Text Box 21"/>
          <p:cNvSpPr txBox="1">
            <a:spLocks noChangeArrowheads="1"/>
          </p:cNvSpPr>
          <p:nvPr/>
        </p:nvSpPr>
        <p:spPr bwMode="auto">
          <a:xfrm>
            <a:off x="294701" y="1813679"/>
            <a:ext cx="4495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Activation </a:t>
            </a:r>
            <a:r>
              <a:rPr lang="en-US" b="1" dirty="0" smtClean="0">
                <a:solidFill>
                  <a:srgbClr val="FF0000"/>
                </a:solidFill>
              </a:rPr>
              <a:t>Record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 smtClean="0">
                <a:solidFill>
                  <a:srgbClr val="FF0000"/>
                </a:solidFill>
              </a:rPr>
              <a:t>Stack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rame</a:t>
            </a:r>
            <a:r>
              <a:rPr lang="en-US" dirty="0" smtClean="0"/>
              <a:t>: data structure that</a:t>
            </a:r>
            <a:r>
              <a:rPr lang="en-US" dirty="0"/>
              <a:t> </a:t>
            </a:r>
            <a:r>
              <a:rPr lang="en-US" dirty="0" smtClean="0"/>
              <a:t>is pushed </a:t>
            </a:r>
            <a:r>
              <a:rPr lang="en-US" dirty="0" smtClean="0"/>
              <a:t>onto stack, </a:t>
            </a:r>
            <a:r>
              <a:rPr lang="en-US" dirty="0"/>
              <a:t>each time a </a:t>
            </a:r>
            <a:r>
              <a:rPr lang="en-US" dirty="0" smtClean="0"/>
              <a:t>procedure/function </a:t>
            </a:r>
            <a:r>
              <a:rPr lang="en-US" dirty="0"/>
              <a:t>is </a:t>
            </a:r>
            <a:r>
              <a:rPr lang="en-US" dirty="0" smtClean="0"/>
              <a:t>called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dynamic links</a:t>
            </a:r>
            <a:r>
              <a:rPr lang="en-US" dirty="0" smtClean="0"/>
              <a:t> (together with the return addresses) make it possible to return from the callee to the caller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static links</a:t>
            </a:r>
            <a:r>
              <a:rPr lang="en-US" dirty="0" smtClean="0"/>
              <a:t> allow the callee to gain access to the variables defined in its ancestor functions</a:t>
            </a:r>
            <a:endParaRPr lang="en-US" dirty="0"/>
          </a:p>
          <a:p>
            <a:endParaRPr lang="en-US" dirty="0"/>
          </a:p>
        </p:txBody>
      </p:sp>
      <p:sp>
        <p:nvSpPr>
          <p:cNvPr id="9232" name="Text Box 22"/>
          <p:cNvSpPr txBox="1">
            <a:spLocks noChangeArrowheads="1"/>
          </p:cNvSpPr>
          <p:nvPr/>
        </p:nvSpPr>
        <p:spPr bwMode="auto">
          <a:xfrm>
            <a:off x="4771433" y="28956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33" name="AutoShape 23"/>
          <p:cNvSpPr>
            <a:spLocks/>
          </p:cNvSpPr>
          <p:nvPr/>
        </p:nvSpPr>
        <p:spPr bwMode="auto">
          <a:xfrm>
            <a:off x="5715000" y="1219200"/>
            <a:ext cx="381000" cy="3733800"/>
          </a:xfrm>
          <a:prstGeom prst="leftBrace">
            <a:avLst>
              <a:gd name="adj1" fmla="val 8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66752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00FF"/>
                </a:solidFill>
              </a:rPr>
              <a:t>Activation </a:t>
            </a:r>
            <a:r>
              <a:rPr lang="en-US" sz="4400" b="1" dirty="0" smtClean="0">
                <a:solidFill>
                  <a:srgbClr val="0000FF"/>
                </a:solidFill>
              </a:rPr>
              <a:t>Records </a:t>
            </a:r>
            <a:r>
              <a:rPr lang="en-US" sz="4400" b="1" dirty="0">
                <a:solidFill>
                  <a:srgbClr val="0000FF"/>
                </a:solidFill>
              </a:rPr>
              <a:t>(AR)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172200" y="1219200"/>
            <a:ext cx="2209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6172200" y="495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6172200" y="3505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6172200" y="2057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72390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010400" y="38100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010400" y="44958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010400" y="28956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010400" y="22860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781800" y="5410200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172200" y="4191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6172200" y="2743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4876800" y="28956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10256" name="AutoShape 17"/>
          <p:cNvSpPr>
            <a:spLocks/>
          </p:cNvSpPr>
          <p:nvPr/>
        </p:nvSpPr>
        <p:spPr bwMode="auto">
          <a:xfrm>
            <a:off x="5715000" y="1219200"/>
            <a:ext cx="381000" cy="3733800"/>
          </a:xfrm>
          <a:prstGeom prst="leftBrace">
            <a:avLst>
              <a:gd name="adj1" fmla="val 8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1219200" y="2819400"/>
            <a:ext cx="25146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 flipV="1">
            <a:off x="1219200" y="3429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 flipV="1">
            <a:off x="1219200" y="4038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 flipV="1">
            <a:off x="1219200" y="4572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1" name="Line 22"/>
          <p:cNvSpPr>
            <a:spLocks noChangeShapeType="1"/>
          </p:cNvSpPr>
          <p:nvPr/>
        </p:nvSpPr>
        <p:spPr bwMode="auto">
          <a:xfrm flipV="1">
            <a:off x="1219200" y="5181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2" name="Line 23"/>
          <p:cNvSpPr>
            <a:spLocks noChangeShapeType="1"/>
          </p:cNvSpPr>
          <p:nvPr/>
        </p:nvSpPr>
        <p:spPr bwMode="auto">
          <a:xfrm flipV="1">
            <a:off x="1219200" y="5791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3" name="Text Box 24"/>
          <p:cNvSpPr txBox="1">
            <a:spLocks noChangeArrowheads="1"/>
          </p:cNvSpPr>
          <p:nvPr/>
        </p:nvSpPr>
        <p:spPr bwMode="auto">
          <a:xfrm>
            <a:off x="1523208" y="5911333"/>
            <a:ext cx="2018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Functional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Value</a:t>
            </a:r>
            <a:endParaRPr lang="en-US" b="1" dirty="0"/>
          </a:p>
        </p:txBody>
      </p:sp>
      <p:sp>
        <p:nvSpPr>
          <p:cNvPr id="10264" name="Text Box 25"/>
          <p:cNvSpPr txBox="1">
            <a:spLocks noChangeArrowheads="1"/>
          </p:cNvSpPr>
          <p:nvPr/>
        </p:nvSpPr>
        <p:spPr bwMode="auto">
          <a:xfrm>
            <a:off x="1696014" y="5301734"/>
            <a:ext cx="13516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Static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265" name="Text Box 26"/>
          <p:cNvSpPr txBox="1">
            <a:spLocks noChangeArrowheads="1"/>
          </p:cNvSpPr>
          <p:nvPr/>
        </p:nvSpPr>
        <p:spPr bwMode="auto">
          <a:xfrm>
            <a:off x="1666334" y="4701689"/>
            <a:ext cx="1685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Dynamic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Link</a:t>
            </a:r>
            <a:endParaRPr lang="en-US" b="1" dirty="0"/>
          </a:p>
        </p:txBody>
      </p:sp>
      <p:sp>
        <p:nvSpPr>
          <p:cNvPr id="10266" name="AutoShape 27"/>
          <p:cNvSpPr>
            <a:spLocks/>
          </p:cNvSpPr>
          <p:nvPr/>
        </p:nvSpPr>
        <p:spPr bwMode="auto">
          <a:xfrm>
            <a:off x="3962400" y="2819400"/>
            <a:ext cx="304800" cy="3581400"/>
          </a:xfrm>
          <a:prstGeom prst="rightBrace">
            <a:avLst>
              <a:gd name="adj1" fmla="val 9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28"/>
          <p:cNvSpPr>
            <a:spLocks noChangeShapeType="1"/>
          </p:cNvSpPr>
          <p:nvPr/>
        </p:nvSpPr>
        <p:spPr bwMode="auto">
          <a:xfrm flipV="1">
            <a:off x="4343400" y="3962400"/>
            <a:ext cx="175260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0268" name="Text Box 29"/>
          <p:cNvSpPr txBox="1">
            <a:spLocks noChangeArrowheads="1"/>
          </p:cNvSpPr>
          <p:nvPr/>
        </p:nvSpPr>
        <p:spPr bwMode="auto">
          <a:xfrm>
            <a:off x="2193925" y="2097088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AR</a:t>
            </a:r>
          </a:p>
        </p:txBody>
      </p:sp>
      <p:sp>
        <p:nvSpPr>
          <p:cNvPr id="10269" name="Text Box 30"/>
          <p:cNvSpPr txBox="1">
            <a:spLocks noChangeArrowheads="1"/>
          </p:cNvSpPr>
          <p:nvPr/>
        </p:nvSpPr>
        <p:spPr bwMode="auto">
          <a:xfrm>
            <a:off x="1578833" y="4131324"/>
            <a:ext cx="19073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Return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Address</a:t>
            </a:r>
            <a:endParaRPr lang="en-US" b="1" dirty="0"/>
          </a:p>
        </p:txBody>
      </p:sp>
      <p:sp>
        <p:nvSpPr>
          <p:cNvPr id="10270" name="Text Box 31"/>
          <p:cNvSpPr txBox="1">
            <a:spLocks noChangeArrowheads="1"/>
          </p:cNvSpPr>
          <p:nvPr/>
        </p:nvSpPr>
        <p:spPr bwMode="auto">
          <a:xfrm>
            <a:off x="1752600" y="3581400"/>
            <a:ext cx="1441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10271" name="Text Box 32"/>
          <p:cNvSpPr txBox="1">
            <a:spLocks noChangeArrowheads="1"/>
          </p:cNvSpPr>
          <p:nvPr/>
        </p:nvSpPr>
        <p:spPr bwMode="auto">
          <a:xfrm>
            <a:off x="2036217" y="2939534"/>
            <a:ext cx="915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Locals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2747" y="1095482"/>
            <a:ext cx="5506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order of FV, </a:t>
            </a:r>
            <a:r>
              <a:rPr lang="en-US" b="1" dirty="0" smtClean="0">
                <a:solidFill>
                  <a:srgbClr val="00B050"/>
                </a:solidFill>
              </a:rPr>
              <a:t>SL</a:t>
            </a:r>
            <a:r>
              <a:rPr lang="en-US" dirty="0" smtClean="0">
                <a:solidFill>
                  <a:srgbClr val="00B050"/>
                </a:solidFill>
              </a:rPr>
              <a:t>, DL, RA is consistent with </a:t>
            </a:r>
            <a:r>
              <a:rPr lang="en-US" b="1" dirty="0" smtClean="0">
                <a:solidFill>
                  <a:srgbClr val="00B050"/>
                </a:solidFill>
              </a:rPr>
              <a:t>+ 1</a:t>
            </a:r>
            <a:r>
              <a:rPr lang="en-US" dirty="0" smtClean="0">
                <a:solidFill>
                  <a:srgbClr val="00B050"/>
                </a:solidFill>
              </a:rPr>
              <a:t> in the </a:t>
            </a:r>
            <a:r>
              <a:rPr lang="en-US" b="1" dirty="0" smtClean="0">
                <a:solidFill>
                  <a:srgbClr val="00B050"/>
                </a:solidFill>
              </a:rPr>
              <a:t>base function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(useful for the implementation of the PM/0 machine).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755" y="4700203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2563" y="5338750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2747" y="591133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p</a:t>
            </a:r>
            <a:r>
              <a:rPr lang="en-US" dirty="0" smtClean="0"/>
              <a:t> + 0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3039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Static Link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11279" name="Text Box 32"/>
          <p:cNvSpPr txBox="1">
            <a:spLocks noChangeArrowheads="1"/>
          </p:cNvSpPr>
          <p:nvPr/>
        </p:nvSpPr>
        <p:spPr bwMode="auto">
          <a:xfrm>
            <a:off x="457200" y="1497635"/>
            <a:ext cx="7696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Static </a:t>
            </a:r>
            <a:r>
              <a:rPr lang="en-US" b="1" dirty="0" smtClean="0">
                <a:solidFill>
                  <a:srgbClr val="FF0000"/>
                </a:solidFill>
              </a:rPr>
              <a:t>Link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p</a:t>
            </a:r>
            <a:r>
              <a:rPr lang="en-US" dirty="0" smtClean="0"/>
              <a:t>oints </a:t>
            </a:r>
            <a:r>
              <a:rPr lang="en-US" dirty="0"/>
              <a:t>to the </a:t>
            </a:r>
            <a:r>
              <a:rPr lang="en-US" dirty="0" smtClean="0"/>
              <a:t>AR of the procedure/function </a:t>
            </a:r>
            <a:r>
              <a:rPr lang="en-US" dirty="0"/>
              <a:t>that statically encloses the </a:t>
            </a:r>
            <a:r>
              <a:rPr lang="en-US" dirty="0" smtClean="0"/>
              <a:t>callee.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280" name="Text Box 33"/>
          <p:cNvSpPr txBox="1">
            <a:spLocks noChangeArrowheads="1"/>
          </p:cNvSpPr>
          <p:nvPr/>
        </p:nvSpPr>
        <p:spPr bwMode="auto">
          <a:xfrm>
            <a:off x="457200" y="23622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  <a:p>
            <a:endParaRPr 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37175" y="1066800"/>
            <a:ext cx="870202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ko-KR" b="1" dirty="0" smtClean="0">
              <a:ea typeface="Gulim" pitchFamily="34" charset="-127"/>
            </a:endParaRPr>
          </a:p>
          <a:p>
            <a:r>
              <a:rPr lang="en-US" altLang="ko-KR" sz="2400" dirty="0">
                <a:ea typeface="Gulim" pitchFamily="34" charset="-127"/>
              </a:rPr>
              <a:t>T</a:t>
            </a:r>
            <a:r>
              <a:rPr lang="en-US" altLang="ko-KR" sz="2400" dirty="0" smtClean="0">
                <a:ea typeface="Gulim" pitchFamily="34" charset="-127"/>
              </a:rPr>
              <a:t>o compute </a:t>
            </a:r>
            <a:r>
              <a:rPr lang="en-US" altLang="ko-KR" sz="2400" dirty="0" smtClean="0">
                <a:ea typeface="Gulim" pitchFamily="34" charset="-127"/>
              </a:rPr>
              <a:t>the </a:t>
            </a:r>
            <a:r>
              <a:rPr lang="en-US" altLang="ko-KR" sz="2400" dirty="0" smtClean="0">
                <a:ea typeface="Gulim" pitchFamily="34" charset="-127"/>
              </a:rPr>
              <a:t>base of </a:t>
            </a:r>
            <a:r>
              <a:rPr lang="en-US" altLang="ko-KR" sz="2400" dirty="0" smtClean="0">
                <a:solidFill>
                  <a:srgbClr val="FF0000"/>
                </a:solidFill>
                <a:ea typeface="Gulim" pitchFamily="34" charset="-127"/>
              </a:rPr>
              <a:t>the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ea typeface="Gulim" pitchFamily="34" charset="-127"/>
              </a:rPr>
              <a:t>AR </a:t>
            </a:r>
            <a:r>
              <a:rPr lang="en-US" altLang="ko-KR" sz="2400" b="1" dirty="0" smtClean="0">
                <a:solidFill>
                  <a:srgbClr val="FF0000"/>
                </a:solidFill>
                <a:ea typeface="Gulim" pitchFamily="34" charset="-127"/>
              </a:rPr>
              <a:t>L</a:t>
            </a:r>
            <a:r>
              <a:rPr lang="en-US" altLang="ko-KR" sz="2400" dirty="0" smtClean="0">
                <a:solidFill>
                  <a:srgbClr val="FF0000"/>
                </a:solidFill>
                <a:ea typeface="Gulim" pitchFamily="34" charset="-127"/>
              </a:rPr>
              <a:t> levels </a:t>
            </a:r>
            <a:r>
              <a:rPr lang="en-US" altLang="ko-KR" sz="2400" dirty="0" smtClean="0">
                <a:solidFill>
                  <a:srgbClr val="FF0000"/>
                </a:solidFill>
                <a:ea typeface="Gulim" pitchFamily="34" charset="-127"/>
              </a:rPr>
              <a:t>below </a:t>
            </a:r>
            <a:r>
              <a:rPr lang="en-US" altLang="ko-KR" sz="2400" dirty="0" smtClean="0">
                <a:ea typeface="Gulim" pitchFamily="34" charset="-127"/>
              </a:rPr>
              <a:t>the AR whose base is b, follow the static links L times:</a:t>
            </a:r>
            <a:endParaRPr lang="en-US" altLang="ko-KR" sz="2400" dirty="0" smtClean="0">
              <a:solidFill>
                <a:srgbClr val="FF0000"/>
              </a:solidFill>
              <a:ea typeface="Gulim" pitchFamily="34" charset="-127"/>
            </a:endParaRPr>
          </a:p>
          <a:p>
            <a:endParaRPr lang="en-US" sz="2400" dirty="0" smtClean="0">
              <a:solidFill>
                <a:srgbClr val="0000FF"/>
              </a:solidFill>
              <a:ea typeface="Gulim" pitchFamily="34" charset="-127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base( </a:t>
            </a:r>
            <a:r>
              <a:rPr lang="en-US" sz="2400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level, </a:t>
            </a:r>
            <a:r>
              <a:rPr lang="en-US" sz="2400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b ) {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while (level &gt; 0) {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  b = stack[ b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+ 1</a:t>
            </a:r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];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  level--;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}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return b;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}</a:t>
            </a:r>
          </a:p>
          <a:p>
            <a:endParaRPr lang="en-US" dirty="0">
              <a:ea typeface="Gulim" pitchFamily="34" charset="-127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125931" y="228600"/>
            <a:ext cx="28921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Base function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53139" y="3200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order of FV, </a:t>
            </a:r>
            <a:r>
              <a:rPr lang="en-US" b="1" dirty="0">
                <a:solidFill>
                  <a:srgbClr val="00B050"/>
                </a:solidFill>
              </a:rPr>
              <a:t>SL</a:t>
            </a:r>
            <a:r>
              <a:rPr lang="en-US" dirty="0">
                <a:solidFill>
                  <a:srgbClr val="00B050"/>
                </a:solidFill>
              </a:rPr>
              <a:t>, DL, RA </a:t>
            </a:r>
            <a:r>
              <a:rPr lang="en-US" dirty="0" smtClean="0">
                <a:solidFill>
                  <a:srgbClr val="00B050"/>
                </a:solidFill>
              </a:rPr>
              <a:t>is </a:t>
            </a:r>
            <a:r>
              <a:rPr lang="en-US" dirty="0">
                <a:solidFill>
                  <a:srgbClr val="00B050"/>
                </a:solidFill>
              </a:rPr>
              <a:t>consistent with the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in the base function.</a:t>
            </a:r>
          </a:p>
        </p:txBody>
      </p:sp>
    </p:spTree>
    <p:extLst>
      <p:ext uri="{BB962C8B-B14F-4D97-AF65-F5344CB8AC3E}">
        <p14:creationId xmlns:p14="http://schemas.microsoft.com/office/powerpoint/2010/main" val="17216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299" y="1447800"/>
            <a:ext cx="913570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Gulim" pitchFamily="34" charset="-127"/>
              </a:rPr>
              <a:t>05 </a:t>
            </a:r>
            <a:r>
              <a:rPr lang="en-US" altLang="ko-KR" b="1" dirty="0" smtClean="0">
                <a:ea typeface="Gulim" pitchFamily="34" charset="-127"/>
              </a:rPr>
              <a:t>CAL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	L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Call </a:t>
            </a:r>
            <a:r>
              <a:rPr lang="en-US" altLang="ko-KR" dirty="0">
                <a:ea typeface="Gulim" pitchFamily="34" charset="-127"/>
              </a:rPr>
              <a:t>procedure at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dirty="0">
                <a:ea typeface="Gulim" pitchFamily="34" charset="-127"/>
              </a:rPr>
              <a:t>(generates </a:t>
            </a:r>
            <a:r>
              <a:rPr lang="en-US" altLang="ko-KR" dirty="0" smtClean="0">
                <a:ea typeface="Gulim" pitchFamily="34" charset="-127"/>
              </a:rPr>
              <a:t>new stack frame) </a:t>
            </a:r>
            <a:endParaRPr lang="en-US" altLang="ko-KR" dirty="0">
              <a:ea typeface="Gulim" pitchFamily="34" charset="-127"/>
            </a:endParaRPr>
          </a:p>
          <a:p>
            <a:endParaRPr lang="en-US" altLang="ko-KR" dirty="0" smtClean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  <a:sym typeface="Wingdings" pitchFamily="2" charset="2"/>
            </a:endParaRPr>
          </a:p>
          <a:p>
            <a:endParaRPr lang="en-US" altLang="ko-KR" dirty="0" smtClean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ko-KR" b="1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stack[ </a:t>
            </a:r>
            <a:r>
              <a:rPr lang="en-US" altLang="ko-KR" b="1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b="1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+ 2 </a:t>
            </a:r>
            <a:r>
              <a:rPr lang="en-US" altLang="ko-KR" b="1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]  </a:t>
            </a:r>
            <a:r>
              <a:rPr lang="en-US" altLang="ko-KR" b="1" dirty="0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base( L, </a:t>
            </a:r>
            <a:r>
              <a:rPr lang="en-US" altLang="ko-KR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bp</a:t>
            </a:r>
            <a:r>
              <a:rPr lang="en-US" altLang="ko-KR" b="1" dirty="0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)</a:t>
            </a:r>
            <a:r>
              <a:rPr lang="en-US" altLang="ko-KR" b="1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;	// static link (SL)</a:t>
            </a:r>
          </a:p>
          <a:p>
            <a:endParaRPr lang="en-US" altLang="ko-KR" dirty="0" smtClean="0">
              <a:ea typeface="Gulim" pitchFamily="34" charset="-127"/>
            </a:endParaRPr>
          </a:p>
          <a:p>
            <a:endParaRPr lang="en-US" altLang="ko-KR" dirty="0" smtClean="0">
              <a:ea typeface="Gulim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a typeface="Gulim" pitchFamily="34" charset="-127"/>
              </a:rPr>
              <a:t>The CAL L M instruction is used to appropriately set the static link of the callee.</a:t>
            </a:r>
          </a:p>
          <a:p>
            <a:endParaRPr lang="en-US" altLang="ko-KR" dirty="0" smtClean="0">
              <a:ea typeface="Gulim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a typeface="Gulim" pitchFamily="34" charset="-127"/>
              </a:rPr>
              <a:t>L = 0	the static link of the callee points to the base of the caller’s 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ea typeface="Gulim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a typeface="Gulim" pitchFamily="34" charset="-127"/>
              </a:rPr>
              <a:t>L = 1	the static links of the callee and the caller point to the same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ea typeface="Gulim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a typeface="Gulim" pitchFamily="34" charset="-127"/>
              </a:rPr>
              <a:t>L &gt; 1	depicted later </a:t>
            </a:r>
          </a:p>
          <a:p>
            <a:endParaRPr lang="en-US" altLang="ko-KR" dirty="0">
              <a:ea typeface="Gulim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a typeface="Gulim" pitchFamily="34" charset="-127"/>
              </a:rPr>
              <a:t>To </a:t>
            </a:r>
            <a:r>
              <a:rPr lang="en-US" altLang="ko-KR" dirty="0">
                <a:ea typeface="Gulim" pitchFamily="34" charset="-127"/>
              </a:rPr>
              <a:t>compile the PL/0 instruction </a:t>
            </a:r>
            <a:r>
              <a:rPr lang="en-US" altLang="ko-KR" dirty="0" smtClean="0">
                <a:ea typeface="Gulim" pitchFamily="34" charset="-127"/>
              </a:rPr>
              <a:t>caller-calls-callee, the </a:t>
            </a:r>
            <a:r>
              <a:rPr lang="en-US" altLang="ko-KR" dirty="0" smtClean="0">
                <a:ea typeface="Gulim" pitchFamily="34" charset="-127"/>
              </a:rPr>
              <a:t>compiler has to analyze the source code to determine the appropriate value for L and to emit the PM/0 instruction CAL L M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133600" y="228600"/>
            <a:ext cx="449065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</a:rPr>
              <a:t>CAL instruction</a:t>
            </a:r>
            <a:endParaRPr lang="en-US" sz="4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9821501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</a:rPr>
              <a:t> 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---               ---                   ---                          </a:t>
            </a:r>
          </a:p>
          <a:p>
            <a:r>
              <a:rPr lang="en-US" altLang="ko-KR" b="1" dirty="0" err="1" smtClean="0">
                <a:latin typeface="Consolas" panose="020B0609020204030204" pitchFamily="49" charset="0"/>
                <a:ea typeface="Gulim" pitchFamily="34" charset="-127"/>
              </a:rPr>
              <a:t>callee’s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| B |             | A |                 | A |</a:t>
            </a:r>
          </a:p>
          <a:p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AR        |   |--\          |   |-----\           |   |----\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Gulim" pitchFamily="34" charset="-127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---   |           ---      |            ---     |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Gulim" pitchFamily="34" charset="-127"/>
              </a:rPr>
              <a:t>c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aller’s    | A |&lt;-/          | A |     |           | B |    | </a:t>
            </a:r>
            <a:endParaRPr lang="en-US" altLang="ko-KR" b="1" dirty="0">
              <a:latin typeface="Consolas" panose="020B0609020204030204" pitchFamily="49" charset="0"/>
              <a:ea typeface="Gulim" pitchFamily="34" charset="-127"/>
            </a:endParaRPr>
          </a:p>
          <a:p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AR        |   |             |   |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ea typeface="Gulim" pitchFamily="34" charset="-127"/>
              </a:rPr>
              <a:t>--+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|           |   |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--\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|</a:t>
            </a:r>
            <a:endParaRPr lang="en-US" altLang="ko-KR" b="1" dirty="0">
              <a:latin typeface="Consolas" panose="020B0609020204030204" pitchFamily="49" charset="0"/>
              <a:ea typeface="Gulim" pitchFamily="34" charset="-127"/>
            </a:endParaRPr>
          </a:p>
          <a:p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---               ---  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|            ---   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|</a:t>
            </a:r>
          </a:p>
          <a:p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              .   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|             .    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|</a:t>
            </a:r>
            <a:endParaRPr lang="en-US" altLang="ko-KR" b="1" dirty="0">
              <a:latin typeface="Consolas" panose="020B0609020204030204" pitchFamily="49" charset="0"/>
              <a:ea typeface="Gulim" pitchFamily="34" charset="-127"/>
            </a:endParaRPr>
          </a:p>
          <a:p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L = 0              .   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|             .    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|</a:t>
            </a:r>
          </a:p>
          <a:p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              .   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|             .    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|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Gulim" pitchFamily="34" charset="-127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            ---  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|            ---   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|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Gulim" pitchFamily="34" charset="-127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           |   |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ea typeface="Gulim" pitchFamily="34" charset="-127"/>
              </a:rPr>
              <a:t>&lt;--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--/           |   |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&lt;-/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|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Gulim" pitchFamily="34" charset="-127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           |   |                 |   |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--\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|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Gulim" pitchFamily="34" charset="-127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            ---                   ---   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|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Gulim" pitchFamily="34" charset="-127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                                   .    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|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Gulim" pitchFamily="34" charset="-127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            L =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ea typeface="Gulim" pitchFamily="34" charset="-127"/>
              </a:rPr>
              <a:t>1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.    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|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Gulim" pitchFamily="34" charset="-127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                                   .    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|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Gulim" pitchFamily="34" charset="-127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                                  ---   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|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|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Gulim" pitchFamily="34" charset="-127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                                 |   |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  <a:ea typeface="Gulim" pitchFamily="34" charset="-127"/>
              </a:rPr>
              <a:t>&lt;--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-/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Gulim" pitchFamily="34" charset="-127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                                 |   |</a:t>
            </a:r>
            <a:endParaRPr lang="en-US" altLang="ko-KR" b="1" dirty="0">
              <a:latin typeface="Consolas" panose="020B0609020204030204" pitchFamily="49" charset="0"/>
              <a:ea typeface="Gulim" pitchFamily="34" charset="-127"/>
            </a:endParaRPr>
          </a:p>
          <a:p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                                                   ---</a:t>
            </a:r>
          </a:p>
          <a:p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 </a:t>
            </a:r>
            <a:endParaRPr lang="en-US" altLang="ko-KR" b="1" dirty="0">
              <a:latin typeface="Consolas" panose="020B0609020204030204" pitchFamily="49" charset="0"/>
              <a:ea typeface="Gulim" pitchFamily="34" charset="-127"/>
            </a:endParaRPr>
          </a:p>
          <a:p>
            <a:r>
              <a:rPr lang="en-US" altLang="ko-KR" b="1" smtClean="0">
                <a:latin typeface="Consolas" panose="020B0609020204030204" pitchFamily="49" charset="0"/>
                <a:ea typeface="Gulim" pitchFamily="34" charset="-127"/>
              </a:rPr>
              <a:t>                                                     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L = </a:t>
            </a:r>
            <a:r>
              <a:rPr lang="en-US" altLang="ko-KR" b="1" dirty="0" smtClean="0">
                <a:solidFill>
                  <a:srgbClr val="3333CC"/>
                </a:solidFill>
                <a:latin typeface="Consolas" panose="020B0609020204030204" pitchFamily="49" charset="0"/>
                <a:ea typeface="Gulim" pitchFamily="34" charset="-127"/>
              </a:rPr>
              <a:t>2</a:t>
            </a:r>
            <a:r>
              <a:rPr lang="en-US" altLang="ko-KR" b="1" dirty="0" smtClean="0">
                <a:latin typeface="Consolas" panose="020B0609020204030204" pitchFamily="49" charset="0"/>
                <a:ea typeface="Gulim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36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12713</TotalTime>
  <Words>569</Words>
  <Application>Microsoft Office PowerPoint</Application>
  <PresentationFormat>On-screen Show (4:3)</PresentationFormat>
  <Paragraphs>168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Consolas</vt:lpstr>
      <vt:lpstr>Courier New</vt:lpstr>
      <vt:lpstr>Gulim</vt:lpstr>
      <vt:lpstr>Times New Roman</vt:lpstr>
      <vt:lpstr>Wingdings</vt:lpstr>
      <vt:lpstr>Default Design</vt:lpstr>
      <vt:lpstr>Lecture 2:  Static Link Demystified</vt:lpstr>
      <vt:lpstr>Lexical Scoping</vt:lpstr>
      <vt:lpstr>Virtual Machine: P-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wocjan</dc:creator>
  <cp:lastModifiedBy>wocjan</cp:lastModifiedBy>
  <cp:revision>436</cp:revision>
  <dcterms:created xsi:type="dcterms:W3CDTF">2002-09-04T03:07:34Z</dcterms:created>
  <dcterms:modified xsi:type="dcterms:W3CDTF">2016-08-31T20:48:15Z</dcterms:modified>
</cp:coreProperties>
</file>