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42"/>
  </p:notesMasterIdLst>
  <p:handoutMasterIdLst>
    <p:handoutMasterId r:id="rId43"/>
  </p:handoutMasterIdLst>
  <p:sldIdLst>
    <p:sldId id="322" r:id="rId2"/>
    <p:sldId id="321" r:id="rId3"/>
    <p:sldId id="256" r:id="rId4"/>
    <p:sldId id="257" r:id="rId5"/>
    <p:sldId id="258" r:id="rId6"/>
    <p:sldId id="259" r:id="rId7"/>
    <p:sldId id="260" r:id="rId8"/>
    <p:sldId id="261" r:id="rId9"/>
    <p:sldId id="262" r:id="rId10"/>
    <p:sldId id="263" r:id="rId11"/>
    <p:sldId id="265" r:id="rId12"/>
    <p:sldId id="266" r:id="rId13"/>
    <p:sldId id="267" r:id="rId14"/>
    <p:sldId id="268" r:id="rId15"/>
    <p:sldId id="310" r:id="rId16"/>
    <p:sldId id="270" r:id="rId17"/>
    <p:sldId id="271" r:id="rId18"/>
    <p:sldId id="272" r:id="rId19"/>
    <p:sldId id="312" r:id="rId20"/>
    <p:sldId id="313" r:id="rId21"/>
    <p:sldId id="314" r:id="rId22"/>
    <p:sldId id="315" r:id="rId23"/>
    <p:sldId id="316" r:id="rId24"/>
    <p:sldId id="317" r:id="rId25"/>
    <p:sldId id="318" r:id="rId26"/>
    <p:sldId id="319" r:id="rId27"/>
    <p:sldId id="320" r:id="rId28"/>
    <p:sldId id="277" r:id="rId29"/>
    <p:sldId id="278" r:id="rId30"/>
    <p:sldId id="279" r:id="rId31"/>
    <p:sldId id="283" r:id="rId32"/>
    <p:sldId id="284" r:id="rId33"/>
    <p:sldId id="285" r:id="rId34"/>
    <p:sldId id="290" r:id="rId35"/>
    <p:sldId id="302" r:id="rId36"/>
    <p:sldId id="307" r:id="rId37"/>
    <p:sldId id="303" r:id="rId38"/>
    <p:sldId id="306" r:id="rId39"/>
    <p:sldId id="308" r:id="rId40"/>
    <p:sldId id="309" r:id="rId41"/>
  </p:sldIdLst>
  <p:sldSz cx="9144000" cy="6858000" type="screen4x3"/>
  <p:notesSz cx="6858000" cy="9199563"/>
  <p:defaultTextStyle>
    <a:defPPr>
      <a:defRPr lang="en-US"/>
    </a:defPPr>
    <a:lvl1pPr algn="l" rtl="0" eaLnBrk="0" fontAlgn="base" hangingPunct="0">
      <a:spcBef>
        <a:spcPct val="0"/>
      </a:spcBef>
      <a:spcAft>
        <a:spcPct val="0"/>
      </a:spcAft>
      <a:defRPr sz="2400" kern="1200">
        <a:solidFill>
          <a:schemeClr val="tx1"/>
        </a:solidFill>
        <a:latin typeface="Times" pitchFamily="-128"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128"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128"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128"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128" charset="0"/>
        <a:ea typeface="MS PGothic" pitchFamily="34" charset="-128"/>
        <a:cs typeface="+mn-cs"/>
      </a:defRPr>
    </a:lvl5pPr>
    <a:lvl6pPr marL="2286000" algn="l" defTabSz="914400" rtl="0" eaLnBrk="1" latinLnBrk="0" hangingPunct="1">
      <a:defRPr sz="2400" kern="1200">
        <a:solidFill>
          <a:schemeClr val="tx1"/>
        </a:solidFill>
        <a:latin typeface="Times" pitchFamily="-128" charset="0"/>
        <a:ea typeface="MS PGothic" pitchFamily="34" charset="-128"/>
        <a:cs typeface="+mn-cs"/>
      </a:defRPr>
    </a:lvl6pPr>
    <a:lvl7pPr marL="2743200" algn="l" defTabSz="914400" rtl="0" eaLnBrk="1" latinLnBrk="0" hangingPunct="1">
      <a:defRPr sz="2400" kern="1200">
        <a:solidFill>
          <a:schemeClr val="tx1"/>
        </a:solidFill>
        <a:latin typeface="Times" pitchFamily="-128" charset="0"/>
        <a:ea typeface="MS PGothic" pitchFamily="34" charset="-128"/>
        <a:cs typeface="+mn-cs"/>
      </a:defRPr>
    </a:lvl7pPr>
    <a:lvl8pPr marL="3200400" algn="l" defTabSz="914400" rtl="0" eaLnBrk="1" latinLnBrk="0" hangingPunct="1">
      <a:defRPr sz="2400" kern="1200">
        <a:solidFill>
          <a:schemeClr val="tx1"/>
        </a:solidFill>
        <a:latin typeface="Times" pitchFamily="-128" charset="0"/>
        <a:ea typeface="MS PGothic" pitchFamily="34" charset="-128"/>
        <a:cs typeface="+mn-cs"/>
      </a:defRPr>
    </a:lvl8pPr>
    <a:lvl9pPr marL="3657600" algn="l" defTabSz="914400" rtl="0" eaLnBrk="1" latinLnBrk="0" hangingPunct="1">
      <a:defRPr sz="2400" kern="1200">
        <a:solidFill>
          <a:schemeClr val="tx1"/>
        </a:solidFill>
        <a:latin typeface="Times" pitchFamily="-12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0.xml"/><Relationship Id="rId1" Type="http://schemas.openxmlformats.org/officeDocument/2006/relationships/slide" Target="slides/slide9.xml"/><Relationship Id="rId5" Type="http://schemas.openxmlformats.org/officeDocument/2006/relationships/slide" Target="slides/slide33.xml"/><Relationship Id="rId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5"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5"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5"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3F9054-6115-473E-BA63-E8A8C200EEF6}" type="slidenum">
              <a:rPr lang="en-US"/>
              <a:pPr/>
              <a:t>‹#›</a:t>
            </a:fld>
            <a:endParaRPr lang="en-US"/>
          </a:p>
        </p:txBody>
      </p:sp>
    </p:spTree>
    <p:extLst>
      <p:ext uri="{BB962C8B-B14F-4D97-AF65-F5344CB8AC3E}">
        <p14:creationId xmlns:p14="http://schemas.microsoft.com/office/powerpoint/2010/main" val="2373723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5"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5"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30300" y="690563"/>
            <a:ext cx="4598988" cy="344963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70388"/>
            <a:ext cx="5029200" cy="4138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5"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02D60F-96A5-4F6B-BC16-36CB99754F93}" type="slidenum">
              <a:rPr lang="en-US"/>
              <a:pPr/>
              <a:t>‹#›</a:t>
            </a:fld>
            <a:endParaRPr lang="en-US"/>
          </a:p>
        </p:txBody>
      </p:sp>
    </p:spTree>
    <p:extLst>
      <p:ext uri="{BB962C8B-B14F-4D97-AF65-F5344CB8AC3E}">
        <p14:creationId xmlns:p14="http://schemas.microsoft.com/office/powerpoint/2010/main" val="232907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5"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05"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05"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05"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05"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02D60F-96A5-4F6B-BC16-36CB99754F93}" type="slidenum">
              <a:rPr lang="en-US" smtClean="0"/>
              <a:pPr/>
              <a:t>1</a:t>
            </a:fld>
            <a:endParaRPr lang="en-US"/>
          </a:p>
        </p:txBody>
      </p:sp>
    </p:spTree>
    <p:extLst>
      <p:ext uri="{BB962C8B-B14F-4D97-AF65-F5344CB8AC3E}">
        <p14:creationId xmlns:p14="http://schemas.microsoft.com/office/powerpoint/2010/main" val="370712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02D60F-96A5-4F6B-BC16-36CB99754F93}" type="slidenum">
              <a:rPr lang="en-US" smtClean="0"/>
              <a:pPr/>
              <a:t>2</a:t>
            </a:fld>
            <a:endParaRPr lang="en-US"/>
          </a:p>
        </p:txBody>
      </p:sp>
    </p:spTree>
    <p:extLst>
      <p:ext uri="{BB962C8B-B14F-4D97-AF65-F5344CB8AC3E}">
        <p14:creationId xmlns:p14="http://schemas.microsoft.com/office/powerpoint/2010/main" val="9748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0E2C9087-3207-4983-8BB7-A9B632F61D00}" type="slidenum">
              <a:rPr lang="en-US"/>
              <a:pPr/>
              <a:t>4</a:t>
            </a:fld>
            <a:endParaRPr lang="en-US"/>
          </a:p>
        </p:txBody>
      </p:sp>
      <p:sp>
        <p:nvSpPr>
          <p:cNvPr id="17410" name="Rectangle 2"/>
          <p:cNvSpPr>
            <a:spLocks noGrp="1" noRot="1" noChangeAspect="1" noChangeArrowheads="1" noTextEdit="1"/>
          </p:cNvSpPr>
          <p:nvPr>
            <p:ph type="sldImg"/>
          </p:nvPr>
        </p:nvSpPr>
        <p:spPr>
          <a:solidFill>
            <a:srgbClr val="FFFFFF"/>
          </a:solidFill>
          <a:ln/>
        </p:spPr>
      </p:sp>
      <p:sp>
        <p:nvSpPr>
          <p:cNvPr id="17411" name="Rectangle 3"/>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smtClean="0">
              <a:latin typeface="Times" pitchFamily="-128" charset="0"/>
            </a:endParaRPr>
          </a:p>
        </p:txBody>
      </p:sp>
    </p:spTree>
    <p:extLst>
      <p:ext uri="{BB962C8B-B14F-4D97-AF65-F5344CB8AC3E}">
        <p14:creationId xmlns:p14="http://schemas.microsoft.com/office/powerpoint/2010/main" val="263025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2D60F-96A5-4F6B-BC16-36CB99754F93}" type="slidenum">
              <a:rPr lang="en-US" smtClean="0"/>
              <a:pPr/>
              <a:t>22</a:t>
            </a:fld>
            <a:endParaRPr lang="en-US"/>
          </a:p>
        </p:txBody>
      </p:sp>
    </p:spTree>
    <p:extLst>
      <p:ext uri="{BB962C8B-B14F-4D97-AF65-F5344CB8AC3E}">
        <p14:creationId xmlns:p14="http://schemas.microsoft.com/office/powerpoint/2010/main" val="415886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791200" y="6583363"/>
            <a:ext cx="1841500" cy="274637"/>
          </a:xfrm>
          <a:prstGeom prst="rect">
            <a:avLst/>
          </a:prstGeom>
          <a:noFill/>
          <a:ln w="9525">
            <a:noFill/>
            <a:miter lim="800000"/>
            <a:headEnd/>
            <a:tailEnd/>
          </a:ln>
        </p:spPr>
        <p:txBody>
          <a:bodyPr wrap="none">
            <a:spAutoFit/>
          </a:bodyPr>
          <a:lstStyle/>
          <a:p>
            <a:pPr algn="r"/>
            <a:r>
              <a:rPr lang="en-US" sz="1200">
                <a:latin typeface="Courier" pitchFamily="-128" charset="0"/>
              </a:rPr>
              <a:t>ISBN 0-321-33025-0</a:t>
            </a:r>
          </a:p>
        </p:txBody>
      </p:sp>
      <p:pic>
        <p:nvPicPr>
          <p:cNvPr id="5" name="Picture 5" descr="cover"/>
          <p:cNvPicPr>
            <a:picLocks noChangeAspect="1" noChangeArrowheads="1"/>
          </p:cNvPicPr>
          <p:nvPr/>
        </p:nvPicPr>
        <p:blipFill>
          <a:blip r:embed="rId2"/>
          <a:srcRect/>
          <a:stretch>
            <a:fillRect/>
          </a:stretch>
        </p:blipFill>
        <p:spPr bwMode="auto">
          <a:xfrm>
            <a:off x="4191000" y="304800"/>
            <a:ext cx="4772025" cy="6172200"/>
          </a:xfrm>
          <a:prstGeom prst="rect">
            <a:avLst/>
          </a:prstGeom>
          <a:noFill/>
          <a:ln w="9525">
            <a:noFill/>
            <a:miter lim="800000"/>
            <a:headEnd/>
            <a:tailEnd/>
          </a:ln>
        </p:spPr>
      </p:pic>
      <p:sp>
        <p:nvSpPr>
          <p:cNvPr id="76802" name="Rectangle 2"/>
          <p:cNvSpPr>
            <a:spLocks noGrp="1" noChangeArrowheads="1"/>
          </p:cNvSpPr>
          <p:nvPr>
            <p:ph type="ctrTitle"/>
          </p:nvPr>
        </p:nvSpPr>
        <p:spPr>
          <a:xfrm>
            <a:off x="381000" y="1371600"/>
            <a:ext cx="3657600" cy="1143000"/>
          </a:xfrm>
        </p:spPr>
        <p:txBody>
          <a:bodyPr/>
          <a:lstStyle>
            <a:lvl1pPr>
              <a:defRPr b="1"/>
            </a:lvl1pPr>
          </a:lstStyle>
          <a:p>
            <a:r>
              <a:rPr lang="en-US"/>
              <a:t>Click to edit Master title style</a:t>
            </a:r>
          </a:p>
        </p:txBody>
      </p:sp>
      <p:sp>
        <p:nvSpPr>
          <p:cNvPr id="76803"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FF00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5" name="Rectangle 5"/>
          <p:cNvSpPr>
            <a:spLocks noGrp="1" noChangeArrowheads="1"/>
          </p:cNvSpPr>
          <p:nvPr>
            <p:ph type="sldNum" sz="quarter" idx="11"/>
          </p:nvPr>
        </p:nvSpPr>
        <p:spPr>
          <a:ln/>
        </p:spPr>
        <p:txBody>
          <a:bodyPr/>
          <a:lstStyle>
            <a:lvl1pPr>
              <a:defRPr/>
            </a:lvl1pPr>
          </a:lstStyle>
          <a:p>
            <a:r>
              <a:rPr lang="en-US"/>
              <a:t>1-</a:t>
            </a:r>
            <a:fld id="{D0BFB000-4322-4F4D-8787-784B33FC674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5" name="Rectangle 5"/>
          <p:cNvSpPr>
            <a:spLocks noGrp="1" noChangeArrowheads="1"/>
          </p:cNvSpPr>
          <p:nvPr>
            <p:ph type="sldNum" sz="quarter" idx="11"/>
          </p:nvPr>
        </p:nvSpPr>
        <p:spPr>
          <a:ln/>
        </p:spPr>
        <p:txBody>
          <a:bodyPr/>
          <a:lstStyle>
            <a:lvl1pPr>
              <a:defRPr/>
            </a:lvl1pPr>
          </a:lstStyle>
          <a:p>
            <a:r>
              <a:rPr lang="en-US"/>
              <a:t>1-</a:t>
            </a:r>
            <a:fld id="{A6C14350-C165-44BE-B86A-433F3E987C1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5" name="Rectangle 5"/>
          <p:cNvSpPr>
            <a:spLocks noGrp="1" noChangeArrowheads="1"/>
          </p:cNvSpPr>
          <p:nvPr>
            <p:ph type="sldNum" sz="quarter" idx="11"/>
          </p:nvPr>
        </p:nvSpPr>
        <p:spPr>
          <a:ln/>
        </p:spPr>
        <p:txBody>
          <a:bodyPr/>
          <a:lstStyle>
            <a:lvl1pPr>
              <a:defRPr/>
            </a:lvl1pPr>
          </a:lstStyle>
          <a:p>
            <a:r>
              <a:rPr lang="en-US"/>
              <a:t>1-</a:t>
            </a:r>
            <a:fld id="{D88DE980-ADFB-4C5E-8506-BF6D9C85E4C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5" name="Rectangle 5"/>
          <p:cNvSpPr>
            <a:spLocks noGrp="1" noChangeArrowheads="1"/>
          </p:cNvSpPr>
          <p:nvPr>
            <p:ph type="sldNum" sz="quarter" idx="11"/>
          </p:nvPr>
        </p:nvSpPr>
        <p:spPr>
          <a:ln/>
        </p:spPr>
        <p:txBody>
          <a:bodyPr/>
          <a:lstStyle>
            <a:lvl1pPr>
              <a:defRPr/>
            </a:lvl1pPr>
          </a:lstStyle>
          <a:p>
            <a:r>
              <a:rPr lang="en-US"/>
              <a:t>1-</a:t>
            </a:r>
            <a:fld id="{2067F7A2-26FF-4389-8A2C-4DE41D31156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6" name="Rectangle 5"/>
          <p:cNvSpPr>
            <a:spLocks noGrp="1" noChangeArrowheads="1"/>
          </p:cNvSpPr>
          <p:nvPr>
            <p:ph type="sldNum" sz="quarter" idx="11"/>
          </p:nvPr>
        </p:nvSpPr>
        <p:spPr>
          <a:ln/>
        </p:spPr>
        <p:txBody>
          <a:bodyPr/>
          <a:lstStyle>
            <a:lvl1pPr>
              <a:defRPr/>
            </a:lvl1pPr>
          </a:lstStyle>
          <a:p>
            <a:r>
              <a:rPr lang="en-US"/>
              <a:t>1-</a:t>
            </a:r>
            <a:fld id="{E7E940C1-4A53-4A99-860F-5D9CBF6E29B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8" name="Rectangle 5"/>
          <p:cNvSpPr>
            <a:spLocks noGrp="1" noChangeArrowheads="1"/>
          </p:cNvSpPr>
          <p:nvPr>
            <p:ph type="sldNum" sz="quarter" idx="11"/>
          </p:nvPr>
        </p:nvSpPr>
        <p:spPr>
          <a:ln/>
        </p:spPr>
        <p:txBody>
          <a:bodyPr/>
          <a:lstStyle>
            <a:lvl1pPr>
              <a:defRPr/>
            </a:lvl1pPr>
          </a:lstStyle>
          <a:p>
            <a:r>
              <a:rPr lang="en-US"/>
              <a:t>1-</a:t>
            </a:r>
            <a:fld id="{3DD52A41-3F3C-4784-A53B-399CA491056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4" name="Rectangle 5"/>
          <p:cNvSpPr>
            <a:spLocks noGrp="1" noChangeArrowheads="1"/>
          </p:cNvSpPr>
          <p:nvPr>
            <p:ph type="sldNum" sz="quarter" idx="11"/>
          </p:nvPr>
        </p:nvSpPr>
        <p:spPr>
          <a:ln/>
        </p:spPr>
        <p:txBody>
          <a:bodyPr/>
          <a:lstStyle>
            <a:lvl1pPr>
              <a:defRPr/>
            </a:lvl1pPr>
          </a:lstStyle>
          <a:p>
            <a:r>
              <a:rPr lang="en-US"/>
              <a:t>1-</a:t>
            </a:r>
            <a:fld id="{21D8A21D-69E6-4D28-B3F5-D59DF345C80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3" name="Rectangle 5"/>
          <p:cNvSpPr>
            <a:spLocks noGrp="1" noChangeArrowheads="1"/>
          </p:cNvSpPr>
          <p:nvPr>
            <p:ph type="sldNum" sz="quarter" idx="11"/>
          </p:nvPr>
        </p:nvSpPr>
        <p:spPr>
          <a:ln/>
        </p:spPr>
        <p:txBody>
          <a:bodyPr/>
          <a:lstStyle>
            <a:lvl1pPr>
              <a:defRPr/>
            </a:lvl1pPr>
          </a:lstStyle>
          <a:p>
            <a:r>
              <a:rPr lang="en-US"/>
              <a:t>1-</a:t>
            </a:r>
            <a:fld id="{D340A104-9B9B-418A-9294-908098ACB01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6" name="Rectangle 5"/>
          <p:cNvSpPr>
            <a:spLocks noGrp="1" noChangeArrowheads="1"/>
          </p:cNvSpPr>
          <p:nvPr>
            <p:ph type="sldNum" sz="quarter" idx="11"/>
          </p:nvPr>
        </p:nvSpPr>
        <p:spPr>
          <a:ln/>
        </p:spPr>
        <p:txBody>
          <a:bodyPr/>
          <a:lstStyle>
            <a:lvl1pPr>
              <a:defRPr/>
            </a:lvl1pPr>
          </a:lstStyle>
          <a:p>
            <a:r>
              <a:rPr lang="en-US"/>
              <a:t>1-</a:t>
            </a:r>
            <a:fld id="{9D06C0C4-4078-4CF7-B335-EF91E79AC24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r>
              <a:rPr lang="en-US" smtClean="0"/>
              <a:t>Copyright © 2006 Addison-Wesley.</a:t>
            </a:r>
            <a:endParaRPr lang="en-US"/>
          </a:p>
        </p:txBody>
      </p:sp>
      <p:sp>
        <p:nvSpPr>
          <p:cNvPr id="6" name="Rectangle 5"/>
          <p:cNvSpPr>
            <a:spLocks noGrp="1" noChangeArrowheads="1"/>
          </p:cNvSpPr>
          <p:nvPr>
            <p:ph type="sldNum" sz="quarter" idx="11"/>
          </p:nvPr>
        </p:nvSpPr>
        <p:spPr>
          <a:ln/>
        </p:spPr>
        <p:txBody>
          <a:bodyPr/>
          <a:lstStyle>
            <a:lvl1pPr>
              <a:defRPr/>
            </a:lvl1pPr>
          </a:lstStyle>
          <a:p>
            <a:r>
              <a:rPr lang="en-US"/>
              <a:t>1-</a:t>
            </a:r>
            <a:fld id="{B9697C54-3AE2-4382-BBFD-7961D91D255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A9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780"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pitchFamily="34" charset="0"/>
              </a:defRPr>
            </a:lvl1pPr>
          </a:lstStyle>
          <a:p>
            <a:r>
              <a:rPr lang="en-US" smtClean="0"/>
              <a:t>Copyright © 2006 Addison-Wesley.</a:t>
            </a:r>
            <a:endParaRPr lang="en-US"/>
          </a:p>
        </p:txBody>
      </p:sp>
      <p:sp>
        <p:nvSpPr>
          <p:cNvPr id="75781"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itchFamily="34" charset="0"/>
              </a:defRPr>
            </a:lvl1pPr>
          </a:lstStyle>
          <a:p>
            <a:r>
              <a:rPr lang="en-US"/>
              <a:t>1-</a:t>
            </a:r>
            <a:fld id="{FB190CE7-F88A-4A93-A758-FAEDBC4EF29B}" type="slidenum">
              <a:rPr lang="en-US"/>
              <a:pPr/>
              <a:t>‹#›</a:t>
            </a:fld>
            <a:endParaRPr 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p:spPr>
        <p:txBody>
          <a:bodyPr/>
          <a:lstStyle/>
          <a:p>
            <a:endParaRPr lang="en-US"/>
          </a:p>
        </p:txBody>
      </p:sp>
      <p:sp>
        <p:nvSpPr>
          <p:cNvPr id="1031" name="Line 7"/>
          <p:cNvSpPr>
            <a:spLocks noChangeShapeType="1"/>
          </p:cNvSpPr>
          <p:nvPr/>
        </p:nvSpPr>
        <p:spPr bwMode="auto">
          <a:xfrm>
            <a:off x="609600" y="1219200"/>
            <a:ext cx="8153400" cy="0"/>
          </a:xfrm>
          <a:prstGeom prst="line">
            <a:avLst/>
          </a:prstGeom>
          <a:noFill/>
          <a:ln w="57150">
            <a:solidFill>
              <a:srgbClr val="FF0000"/>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dt="0"/>
  <p:txStyles>
    <p:titleStyle>
      <a:lvl1pPr algn="l" rtl="0" eaLnBrk="0" fontAlgn="base" hangingPunct="0">
        <a:spcBef>
          <a:spcPct val="0"/>
        </a:spcBef>
        <a:spcAft>
          <a:spcPct val="0"/>
        </a:spcAft>
        <a:defRPr sz="3600">
          <a:solidFill>
            <a:srgbClr val="009900"/>
          </a:solidFill>
          <a:latin typeface="+mj-lt"/>
          <a:ea typeface="MS PGothic" pitchFamily="34" charset="-128"/>
          <a:cs typeface="+mj-cs"/>
        </a:defRPr>
      </a:lvl1pPr>
      <a:lvl2pPr algn="l" rtl="0" eaLnBrk="0" fontAlgn="base" hangingPunct="0">
        <a:spcBef>
          <a:spcPct val="0"/>
        </a:spcBef>
        <a:spcAft>
          <a:spcPct val="0"/>
        </a:spcAft>
        <a:defRPr sz="3600">
          <a:solidFill>
            <a:srgbClr val="009900"/>
          </a:solidFill>
          <a:latin typeface="Lucida Sans Unicode" pitchFamily="-105" charset="-52"/>
          <a:ea typeface="MS PGothic" pitchFamily="34" charset="-128"/>
          <a:cs typeface="Lucida Sans Unicode" pitchFamily="-105" charset="-52"/>
        </a:defRPr>
      </a:lvl2pPr>
      <a:lvl3pPr algn="l" rtl="0" eaLnBrk="0" fontAlgn="base" hangingPunct="0">
        <a:spcBef>
          <a:spcPct val="0"/>
        </a:spcBef>
        <a:spcAft>
          <a:spcPct val="0"/>
        </a:spcAft>
        <a:defRPr sz="3600">
          <a:solidFill>
            <a:srgbClr val="009900"/>
          </a:solidFill>
          <a:latin typeface="Lucida Sans Unicode" pitchFamily="-105" charset="-52"/>
          <a:ea typeface="MS PGothic" pitchFamily="34" charset="-128"/>
          <a:cs typeface="Lucida Sans Unicode" pitchFamily="-105" charset="-52"/>
        </a:defRPr>
      </a:lvl3pPr>
      <a:lvl4pPr algn="l" rtl="0" eaLnBrk="0" fontAlgn="base" hangingPunct="0">
        <a:spcBef>
          <a:spcPct val="0"/>
        </a:spcBef>
        <a:spcAft>
          <a:spcPct val="0"/>
        </a:spcAft>
        <a:defRPr sz="3600">
          <a:solidFill>
            <a:srgbClr val="009900"/>
          </a:solidFill>
          <a:latin typeface="Lucida Sans Unicode" pitchFamily="-105" charset="-52"/>
          <a:ea typeface="MS PGothic" pitchFamily="34" charset="-128"/>
          <a:cs typeface="Lucida Sans Unicode" pitchFamily="-105" charset="-52"/>
        </a:defRPr>
      </a:lvl4pPr>
      <a:lvl5pPr algn="l" rtl="0" eaLnBrk="0" fontAlgn="base" hangingPunct="0">
        <a:spcBef>
          <a:spcPct val="0"/>
        </a:spcBef>
        <a:spcAft>
          <a:spcPct val="0"/>
        </a:spcAft>
        <a:defRPr sz="3600">
          <a:solidFill>
            <a:srgbClr val="009900"/>
          </a:solidFill>
          <a:latin typeface="Lucida Sans Unicode" pitchFamily="-105" charset="-52"/>
          <a:ea typeface="MS PGothic" pitchFamily="34" charset="-128"/>
          <a:cs typeface="Lucida Sans Unicode" pitchFamily="-105" charset="-52"/>
        </a:defRPr>
      </a:lvl5pPr>
      <a:lvl6pPr marL="457200" algn="l" rtl="0" fontAlgn="base">
        <a:spcBef>
          <a:spcPct val="0"/>
        </a:spcBef>
        <a:spcAft>
          <a:spcPct val="0"/>
        </a:spcAft>
        <a:defRPr sz="3600">
          <a:solidFill>
            <a:srgbClr val="009900"/>
          </a:solidFill>
          <a:latin typeface="Lucida Sans Unicode" pitchFamily="-105" charset="-52"/>
          <a:ea typeface="Lucida Sans Unicode" pitchFamily="-105" charset="-52"/>
          <a:cs typeface="Lucida Sans Unicode" pitchFamily="-105" charset="-52"/>
        </a:defRPr>
      </a:lvl6pPr>
      <a:lvl7pPr marL="914400" algn="l" rtl="0" fontAlgn="base">
        <a:spcBef>
          <a:spcPct val="0"/>
        </a:spcBef>
        <a:spcAft>
          <a:spcPct val="0"/>
        </a:spcAft>
        <a:defRPr sz="3600">
          <a:solidFill>
            <a:srgbClr val="009900"/>
          </a:solidFill>
          <a:latin typeface="Lucida Sans Unicode" pitchFamily="-105" charset="-52"/>
          <a:ea typeface="Lucida Sans Unicode" pitchFamily="-105" charset="-52"/>
          <a:cs typeface="Lucida Sans Unicode" pitchFamily="-105" charset="-52"/>
        </a:defRPr>
      </a:lvl7pPr>
      <a:lvl8pPr marL="1371600" algn="l" rtl="0" fontAlgn="base">
        <a:spcBef>
          <a:spcPct val="0"/>
        </a:spcBef>
        <a:spcAft>
          <a:spcPct val="0"/>
        </a:spcAft>
        <a:defRPr sz="3600">
          <a:solidFill>
            <a:srgbClr val="009900"/>
          </a:solidFill>
          <a:latin typeface="Lucida Sans Unicode" pitchFamily="-105" charset="-52"/>
          <a:ea typeface="Lucida Sans Unicode" pitchFamily="-105" charset="-52"/>
          <a:cs typeface="Lucida Sans Unicode" pitchFamily="-105" charset="-52"/>
        </a:defRPr>
      </a:lvl8pPr>
      <a:lvl9pPr marL="1828800" algn="l" rtl="0" fontAlgn="base">
        <a:spcBef>
          <a:spcPct val="0"/>
        </a:spcBef>
        <a:spcAft>
          <a:spcPct val="0"/>
        </a:spcAft>
        <a:defRPr sz="3600">
          <a:solidFill>
            <a:srgbClr val="009900"/>
          </a:solidFill>
          <a:latin typeface="Lucida Sans Unicode" pitchFamily="-105" charset="-52"/>
          <a:ea typeface="Lucida Sans Unicode" pitchFamily="-105" charset="-52"/>
          <a:cs typeface="Lucida Sans Unicode" pitchFamily="-105" charset="-52"/>
        </a:defRPr>
      </a:lvl9pPr>
    </p:titleStyle>
    <p:bodyStyle>
      <a:lvl1pPr marL="342900" indent="-342900" algn="l" rtl="0" eaLnBrk="0" fontAlgn="base" hangingPunct="0">
        <a:spcBef>
          <a:spcPct val="20000"/>
        </a:spcBef>
        <a:spcAft>
          <a:spcPct val="0"/>
        </a:spcAft>
        <a:buChar char="•"/>
        <a:defRPr sz="2800">
          <a:solidFill>
            <a:srgbClr val="0000CC"/>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400">
          <a:solidFill>
            <a:srgbClr val="0000CC"/>
          </a:solidFill>
          <a:latin typeface="+mn-lt"/>
          <a:ea typeface="+mn-ea"/>
          <a:cs typeface="+mn-cs"/>
        </a:defRPr>
      </a:lvl2pPr>
      <a:lvl3pPr marL="1143000" indent="-228600" algn="l" rtl="0" eaLnBrk="0" fontAlgn="base" hangingPunct="0">
        <a:spcBef>
          <a:spcPct val="20000"/>
        </a:spcBef>
        <a:spcAft>
          <a:spcPct val="0"/>
        </a:spcAft>
        <a:buChar char="•"/>
        <a:defRPr sz="2100">
          <a:solidFill>
            <a:srgbClr val="0000CC"/>
          </a:solidFill>
          <a:latin typeface="+mn-lt"/>
          <a:ea typeface="+mn-ea"/>
          <a:cs typeface="+mn-cs"/>
        </a:defRPr>
      </a:lvl3pPr>
      <a:lvl4pPr marL="1600200" indent="-228600" algn="l" rtl="0" eaLnBrk="0" fontAlgn="base" hangingPunct="0">
        <a:spcBef>
          <a:spcPct val="20000"/>
        </a:spcBef>
        <a:spcAft>
          <a:spcPct val="0"/>
        </a:spcAft>
        <a:buChar char="–"/>
        <a:defRPr>
          <a:solidFill>
            <a:srgbClr val="0000CC"/>
          </a:solidFill>
          <a:latin typeface="+mn-lt"/>
          <a:ea typeface="+mn-ea"/>
          <a:cs typeface="+mn-cs"/>
        </a:defRPr>
      </a:lvl4pPr>
      <a:lvl5pPr marL="2057400" indent="-228600" algn="l" rtl="0" eaLnBrk="0" fontAlgn="base" hangingPunct="0">
        <a:spcBef>
          <a:spcPct val="20000"/>
        </a:spcBef>
        <a:spcAft>
          <a:spcPct val="0"/>
        </a:spcAft>
        <a:buChar char="»"/>
        <a:defRPr>
          <a:solidFill>
            <a:srgbClr val="0000CC"/>
          </a:solidFill>
          <a:latin typeface="+mn-lt"/>
          <a:ea typeface="+mn-ea"/>
          <a:cs typeface="+mn-cs"/>
        </a:defRPr>
      </a:lvl5pPr>
      <a:lvl6pPr marL="2514600" indent="-228600" algn="l" rtl="0" fontAlgn="base">
        <a:spcBef>
          <a:spcPct val="20000"/>
        </a:spcBef>
        <a:spcAft>
          <a:spcPct val="0"/>
        </a:spcAft>
        <a:buChar char="»"/>
        <a:defRPr>
          <a:solidFill>
            <a:srgbClr val="0000CC"/>
          </a:solidFill>
          <a:latin typeface="+mn-lt"/>
          <a:ea typeface="+mn-ea"/>
          <a:cs typeface="+mn-cs"/>
        </a:defRPr>
      </a:lvl6pPr>
      <a:lvl7pPr marL="2971800" indent="-228600" algn="l" rtl="0" fontAlgn="base">
        <a:spcBef>
          <a:spcPct val="20000"/>
        </a:spcBef>
        <a:spcAft>
          <a:spcPct val="0"/>
        </a:spcAft>
        <a:buChar char="»"/>
        <a:defRPr>
          <a:solidFill>
            <a:srgbClr val="0000CC"/>
          </a:solidFill>
          <a:latin typeface="+mn-lt"/>
          <a:ea typeface="+mn-ea"/>
          <a:cs typeface="+mn-cs"/>
        </a:defRPr>
      </a:lvl7pPr>
      <a:lvl8pPr marL="3429000" indent="-228600" algn="l" rtl="0" fontAlgn="base">
        <a:spcBef>
          <a:spcPct val="20000"/>
        </a:spcBef>
        <a:spcAft>
          <a:spcPct val="0"/>
        </a:spcAft>
        <a:buChar char="»"/>
        <a:defRPr>
          <a:solidFill>
            <a:srgbClr val="0000CC"/>
          </a:solidFill>
          <a:latin typeface="+mn-lt"/>
          <a:ea typeface="+mn-ea"/>
          <a:cs typeface="+mn-cs"/>
        </a:defRPr>
      </a:lvl8pPr>
      <a:lvl9pPr marL="3886200" indent="-228600" algn="l" rtl="0" fontAlgn="base">
        <a:spcBef>
          <a:spcPct val="20000"/>
        </a:spcBef>
        <a:spcAft>
          <a:spcPct val="0"/>
        </a:spcAft>
        <a:buChar char="»"/>
        <a:defRPr>
          <a:solidFill>
            <a:srgbClr val="0000CC"/>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 3402 Systems Software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Lecture 4: Implementing Subprograms</a:t>
            </a:r>
            <a:endParaRPr lang="en-US" dirty="0"/>
          </a:p>
        </p:txBody>
      </p:sp>
      <p:sp>
        <p:nvSpPr>
          <p:cNvPr id="4" name="Footer Placeholder 3"/>
          <p:cNvSpPr>
            <a:spLocks noGrp="1"/>
          </p:cNvSpPr>
          <p:nvPr>
            <p:ph type="ftr" sz="quarter" idx="10"/>
          </p:nvPr>
        </p:nvSpPr>
        <p:spPr/>
        <p:txBody>
          <a:bodyPr/>
          <a:lstStyle/>
          <a:p>
            <a:r>
              <a:rPr lang="en-US" smtClean="0"/>
              <a:t>Copyright © 2006 Addison-Wesley.</a:t>
            </a:r>
            <a:endParaRPr lang="en-US"/>
          </a:p>
        </p:txBody>
      </p:sp>
      <p:sp>
        <p:nvSpPr>
          <p:cNvPr id="5" name="Slide Number Placeholder 4"/>
          <p:cNvSpPr>
            <a:spLocks noGrp="1"/>
          </p:cNvSpPr>
          <p:nvPr>
            <p:ph type="sldNum" sz="quarter" idx="11"/>
          </p:nvPr>
        </p:nvSpPr>
        <p:spPr/>
        <p:txBody>
          <a:bodyPr/>
          <a:lstStyle/>
          <a:p>
            <a:r>
              <a:rPr lang="en-US" smtClean="0"/>
              <a:t>1-</a:t>
            </a:r>
            <a:fld id="{D88DE980-ADFB-4C5E-8506-BF6D9C85E4C8}" type="slidenum">
              <a:rPr lang="en-US" smtClean="0"/>
              <a:pPr/>
              <a:t>1</a:t>
            </a:fld>
            <a:endParaRPr lang="en-US"/>
          </a:p>
        </p:txBody>
      </p:sp>
    </p:spTree>
    <p:extLst>
      <p:ext uri="{BB962C8B-B14F-4D97-AF65-F5344CB8AC3E}">
        <p14:creationId xmlns:p14="http://schemas.microsoft.com/office/powerpoint/2010/main" val="1834716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p:spPr>
        <p:txBody>
          <a:bodyPr/>
          <a:lstStyle/>
          <a:p>
            <a:r>
              <a:rPr lang="en-US" smtClean="0"/>
              <a:t>Copyright © 2006 Addison-Wesley.</a:t>
            </a:r>
            <a:endParaRPr lang="en-US"/>
          </a:p>
        </p:txBody>
      </p:sp>
      <p:sp>
        <p:nvSpPr>
          <p:cNvPr id="23554" name="Slide Number Placeholder 4"/>
          <p:cNvSpPr>
            <a:spLocks noGrp="1"/>
          </p:cNvSpPr>
          <p:nvPr>
            <p:ph type="sldNum" sz="quarter" idx="11"/>
          </p:nvPr>
        </p:nvSpPr>
        <p:spPr>
          <a:noFill/>
        </p:spPr>
        <p:txBody>
          <a:bodyPr/>
          <a:lstStyle/>
          <a:p>
            <a:r>
              <a:rPr lang="en-US"/>
              <a:t>1-</a:t>
            </a:r>
            <a:fld id="{8E68030E-67C5-475E-80BD-AEEBF5103EF9}" type="slidenum">
              <a:rPr lang="en-US"/>
              <a:pPr/>
              <a:t>10</a:t>
            </a:fld>
            <a:endParaRPr lang="en-US"/>
          </a:p>
        </p:txBody>
      </p:sp>
      <p:sp>
        <p:nvSpPr>
          <p:cNvPr id="23555" name="Rectangle 3"/>
          <p:cNvSpPr>
            <a:spLocks noGrp="1" noChangeArrowheads="1"/>
          </p:cNvSpPr>
          <p:nvPr>
            <p:ph type="title"/>
          </p:nvPr>
        </p:nvSpPr>
        <p:spPr>
          <a:xfrm>
            <a:off x="457200" y="1524000"/>
            <a:ext cx="4648200" cy="3124200"/>
          </a:xfrm>
        </p:spPr>
        <p:txBody>
          <a:bodyPr/>
          <a:lstStyle/>
          <a:p>
            <a:pPr eaLnBrk="1" hangingPunct="1"/>
            <a:r>
              <a:rPr lang="en-US" sz="3200" smtClean="0"/>
              <a:t>Code and Activation Records of a Program with </a:t>
            </a:r>
            <a:r>
              <a:rPr lang="ja-JP" altLang="en-US" sz="3200" smtClean="0"/>
              <a:t>“</a:t>
            </a:r>
            <a:r>
              <a:rPr lang="en-US" altLang="ja-JP" sz="3200" smtClean="0"/>
              <a:t>Simple</a:t>
            </a:r>
            <a:r>
              <a:rPr lang="ja-JP" altLang="en-US" sz="3200" smtClean="0"/>
              <a:t>”</a:t>
            </a:r>
            <a:r>
              <a:rPr lang="en-US" altLang="ja-JP" sz="3200" smtClean="0"/>
              <a:t> Subprograms</a:t>
            </a:r>
            <a:endParaRPr lang="en-US" sz="3200" smtClean="0"/>
          </a:p>
        </p:txBody>
      </p:sp>
      <p:grpSp>
        <p:nvGrpSpPr>
          <p:cNvPr id="23556" name="Group 7"/>
          <p:cNvGrpSpPr>
            <a:grpSpLocks/>
          </p:cNvGrpSpPr>
          <p:nvPr/>
        </p:nvGrpSpPr>
        <p:grpSpPr bwMode="auto">
          <a:xfrm>
            <a:off x="5486400" y="228600"/>
            <a:ext cx="3048000" cy="6515100"/>
            <a:chOff x="1152" y="144"/>
            <a:chExt cx="1920" cy="4104"/>
          </a:xfrm>
        </p:grpSpPr>
        <p:pic>
          <p:nvPicPr>
            <p:cNvPr id="23557" name="Picture 4"/>
            <p:cNvPicPr>
              <a:picLocks noChangeAspect="1" noChangeArrowheads="1"/>
            </p:cNvPicPr>
            <p:nvPr/>
          </p:nvPicPr>
          <p:blipFill>
            <a:blip r:embed="rId2"/>
            <a:srcRect/>
            <a:stretch>
              <a:fillRect/>
            </a:stretch>
          </p:blipFill>
          <p:spPr bwMode="auto">
            <a:xfrm>
              <a:off x="1152" y="240"/>
              <a:ext cx="1732" cy="4008"/>
            </a:xfrm>
            <a:prstGeom prst="rect">
              <a:avLst/>
            </a:prstGeom>
            <a:noFill/>
            <a:ln w="9525">
              <a:noFill/>
              <a:miter lim="800000"/>
              <a:headEnd/>
              <a:tailEnd/>
            </a:ln>
          </p:spPr>
        </p:pic>
        <p:pic>
          <p:nvPicPr>
            <p:cNvPr id="23558" name="Picture 5"/>
            <p:cNvPicPr>
              <a:picLocks noChangeAspect="1" noChangeArrowheads="1"/>
            </p:cNvPicPr>
            <p:nvPr/>
          </p:nvPicPr>
          <p:blipFill>
            <a:blip r:embed="rId2"/>
            <a:srcRect b="98103"/>
            <a:stretch>
              <a:fillRect/>
            </a:stretch>
          </p:blipFill>
          <p:spPr bwMode="auto">
            <a:xfrm>
              <a:off x="1152" y="596"/>
              <a:ext cx="1732" cy="76"/>
            </a:xfrm>
            <a:prstGeom prst="rect">
              <a:avLst/>
            </a:prstGeom>
            <a:noFill/>
            <a:ln w="9525">
              <a:noFill/>
              <a:miter lim="800000"/>
              <a:headEnd/>
              <a:tailEnd/>
            </a:ln>
          </p:spPr>
        </p:pic>
        <p:sp>
          <p:nvSpPr>
            <p:cNvPr id="23559" name="Rectangle 6"/>
            <p:cNvSpPr>
              <a:spLocks noChangeArrowheads="1"/>
            </p:cNvSpPr>
            <p:nvPr/>
          </p:nvSpPr>
          <p:spPr bwMode="auto">
            <a:xfrm>
              <a:off x="1248" y="144"/>
              <a:ext cx="1824" cy="432"/>
            </a:xfrm>
            <a:prstGeom prst="rect">
              <a:avLst/>
            </a:prstGeom>
            <a:solidFill>
              <a:schemeClr val="bg1"/>
            </a:solidFill>
            <a:ln w="9525">
              <a:no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3"/>
          <p:cNvSpPr>
            <a:spLocks noGrp="1"/>
          </p:cNvSpPr>
          <p:nvPr>
            <p:ph type="ftr" sz="quarter" idx="10"/>
          </p:nvPr>
        </p:nvSpPr>
        <p:spPr>
          <a:noFill/>
        </p:spPr>
        <p:txBody>
          <a:bodyPr/>
          <a:lstStyle/>
          <a:p>
            <a:r>
              <a:rPr lang="en-US" smtClean="0"/>
              <a:t>Copyright © 2006 Addison-Wesley.</a:t>
            </a:r>
            <a:endParaRPr lang="en-US"/>
          </a:p>
        </p:txBody>
      </p:sp>
      <p:sp>
        <p:nvSpPr>
          <p:cNvPr id="24578" name="Slide Number Placeholder 4"/>
          <p:cNvSpPr>
            <a:spLocks noGrp="1"/>
          </p:cNvSpPr>
          <p:nvPr>
            <p:ph type="sldNum" sz="quarter" idx="11"/>
          </p:nvPr>
        </p:nvSpPr>
        <p:spPr>
          <a:noFill/>
        </p:spPr>
        <p:txBody>
          <a:bodyPr/>
          <a:lstStyle/>
          <a:p>
            <a:r>
              <a:rPr lang="en-US"/>
              <a:t>1-</a:t>
            </a:r>
            <a:fld id="{D86DB24F-238C-4781-BD2B-24848869D29A}" type="slidenum">
              <a:rPr lang="en-US"/>
              <a:pPr/>
              <a:t>11</a:t>
            </a:fld>
            <a:endParaRPr lang="en-US"/>
          </a:p>
        </p:txBody>
      </p:sp>
      <p:sp>
        <p:nvSpPr>
          <p:cNvPr id="24579" name="Rectangle 2"/>
          <p:cNvSpPr>
            <a:spLocks noGrp="1" noChangeArrowheads="1"/>
          </p:cNvSpPr>
          <p:nvPr>
            <p:ph type="title"/>
          </p:nvPr>
        </p:nvSpPr>
        <p:spPr>
          <a:xfrm>
            <a:off x="609600" y="76200"/>
            <a:ext cx="8153400" cy="1143000"/>
          </a:xfrm>
        </p:spPr>
        <p:txBody>
          <a:bodyPr/>
          <a:lstStyle/>
          <a:p>
            <a:pPr eaLnBrk="1" hangingPunct="1"/>
            <a:r>
              <a:rPr lang="en-US" smtClean="0"/>
              <a:t>Implementing Subprograms with Stack-Dynamic Local Variables</a:t>
            </a:r>
          </a:p>
        </p:txBody>
      </p:sp>
      <p:sp>
        <p:nvSpPr>
          <p:cNvPr id="24580" name="Rectangle 3"/>
          <p:cNvSpPr>
            <a:spLocks noGrp="1" noChangeArrowheads="1"/>
          </p:cNvSpPr>
          <p:nvPr>
            <p:ph type="body" idx="1"/>
          </p:nvPr>
        </p:nvSpPr>
        <p:spPr>
          <a:xfrm>
            <a:off x="533400" y="1371600"/>
            <a:ext cx="8153400" cy="4340225"/>
          </a:xfrm>
        </p:spPr>
        <p:txBody>
          <a:bodyPr/>
          <a:lstStyle/>
          <a:p>
            <a:pPr eaLnBrk="1" hangingPunct="1"/>
            <a:r>
              <a:rPr lang="en-US" smtClean="0"/>
              <a:t>More complex activation record</a:t>
            </a:r>
          </a:p>
          <a:p>
            <a:pPr lvl="1" eaLnBrk="1" hangingPunct="1"/>
            <a:r>
              <a:rPr lang="en-US" smtClean="0"/>
              <a:t>The compiler must generate code to cause implicit allocation and de-allocation of local variables</a:t>
            </a:r>
          </a:p>
          <a:p>
            <a:pPr lvl="1" eaLnBrk="1" hangingPunct="1"/>
            <a:r>
              <a:rPr lang="en-US" smtClean="0"/>
              <a:t>Recursion must be supported (adds the possibility of multiple simultaneous activations of a subprogram)</a:t>
            </a:r>
          </a:p>
          <a:p>
            <a:pPr lvl="1"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smtClean="0"/>
              <a:t>Copyright © 2006 Addison-Wesley.</a:t>
            </a:r>
            <a:endParaRPr lang="en-US"/>
          </a:p>
        </p:txBody>
      </p:sp>
      <p:sp>
        <p:nvSpPr>
          <p:cNvPr id="25602" name="Slide Number Placeholder 4"/>
          <p:cNvSpPr>
            <a:spLocks noGrp="1"/>
          </p:cNvSpPr>
          <p:nvPr>
            <p:ph type="sldNum" sz="quarter" idx="11"/>
          </p:nvPr>
        </p:nvSpPr>
        <p:spPr>
          <a:noFill/>
        </p:spPr>
        <p:txBody>
          <a:bodyPr/>
          <a:lstStyle/>
          <a:p>
            <a:r>
              <a:rPr lang="en-US"/>
              <a:t>1-</a:t>
            </a:r>
            <a:fld id="{C9EF4188-D67A-4EA8-B2E5-91DEAF56F322}" type="slidenum">
              <a:rPr lang="en-US"/>
              <a:pPr/>
              <a:t>12</a:t>
            </a:fld>
            <a:endParaRPr lang="en-US"/>
          </a:p>
        </p:txBody>
      </p:sp>
      <p:sp>
        <p:nvSpPr>
          <p:cNvPr id="25603" name="Rectangle 3"/>
          <p:cNvSpPr>
            <a:spLocks noGrp="1" noChangeArrowheads="1"/>
          </p:cNvSpPr>
          <p:nvPr>
            <p:ph type="title"/>
          </p:nvPr>
        </p:nvSpPr>
        <p:spPr>
          <a:xfrm>
            <a:off x="609600" y="0"/>
            <a:ext cx="8305800" cy="1143000"/>
          </a:xfrm>
        </p:spPr>
        <p:txBody>
          <a:bodyPr/>
          <a:lstStyle/>
          <a:p>
            <a:pPr eaLnBrk="1" hangingPunct="1"/>
            <a:r>
              <a:rPr lang="en-US" sz="3200" smtClean="0"/>
              <a:t>Typical Activation Record for a Language with Stack-Dynamic Local Variables</a:t>
            </a:r>
          </a:p>
        </p:txBody>
      </p:sp>
      <p:grpSp>
        <p:nvGrpSpPr>
          <p:cNvPr id="25604" name="Group 7"/>
          <p:cNvGrpSpPr>
            <a:grpSpLocks/>
          </p:cNvGrpSpPr>
          <p:nvPr/>
        </p:nvGrpSpPr>
        <p:grpSpPr bwMode="auto">
          <a:xfrm>
            <a:off x="1905000" y="1981200"/>
            <a:ext cx="6096000" cy="3124200"/>
            <a:chOff x="1344" y="1824"/>
            <a:chExt cx="3840" cy="1968"/>
          </a:xfrm>
        </p:grpSpPr>
        <p:pic>
          <p:nvPicPr>
            <p:cNvPr id="25605" name="Picture 4"/>
            <p:cNvPicPr>
              <a:picLocks noChangeAspect="1" noChangeArrowheads="1"/>
            </p:cNvPicPr>
            <p:nvPr/>
          </p:nvPicPr>
          <p:blipFill>
            <a:blip r:embed="rId2"/>
            <a:srcRect t="34685"/>
            <a:stretch>
              <a:fillRect/>
            </a:stretch>
          </p:blipFill>
          <p:spPr bwMode="auto">
            <a:xfrm>
              <a:off x="1344" y="2160"/>
              <a:ext cx="3840" cy="1627"/>
            </a:xfrm>
            <a:prstGeom prst="rect">
              <a:avLst/>
            </a:prstGeom>
            <a:noFill/>
            <a:ln w="9525">
              <a:noFill/>
              <a:miter lim="800000"/>
              <a:headEnd/>
              <a:tailEnd/>
            </a:ln>
          </p:spPr>
        </p:pic>
        <p:sp>
          <p:nvSpPr>
            <p:cNvPr id="25606" name="Line 5"/>
            <p:cNvSpPr>
              <a:spLocks noChangeShapeType="1"/>
            </p:cNvSpPr>
            <p:nvPr/>
          </p:nvSpPr>
          <p:spPr bwMode="auto">
            <a:xfrm>
              <a:off x="1344" y="3792"/>
              <a:ext cx="2448" cy="0"/>
            </a:xfrm>
            <a:prstGeom prst="line">
              <a:avLst/>
            </a:prstGeom>
            <a:noFill/>
            <a:ln w="28575" cap="sq">
              <a:solidFill>
                <a:schemeClr val="bg2"/>
              </a:solidFill>
              <a:round/>
              <a:headEnd type="none" w="sm" len="sm"/>
              <a:tailEnd type="none" w="sm" len="sm"/>
            </a:ln>
          </p:spPr>
          <p:txBody>
            <a:bodyPr/>
            <a:lstStyle/>
            <a:p>
              <a:endParaRPr lang="en-US"/>
            </a:p>
          </p:txBody>
        </p:sp>
        <p:pic>
          <p:nvPicPr>
            <p:cNvPr id="25607" name="Picture 6"/>
            <p:cNvPicPr>
              <a:picLocks noChangeAspect="1" noChangeArrowheads="1"/>
            </p:cNvPicPr>
            <p:nvPr/>
          </p:nvPicPr>
          <p:blipFill>
            <a:blip r:embed="rId2"/>
            <a:srcRect b="40265"/>
            <a:stretch>
              <a:fillRect/>
            </a:stretch>
          </p:blipFill>
          <p:spPr bwMode="auto">
            <a:xfrm>
              <a:off x="1344" y="1824"/>
              <a:ext cx="3840" cy="148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3"/>
          <p:cNvSpPr>
            <a:spLocks noGrp="1"/>
          </p:cNvSpPr>
          <p:nvPr>
            <p:ph type="ftr" sz="quarter" idx="10"/>
          </p:nvPr>
        </p:nvSpPr>
        <p:spPr>
          <a:noFill/>
        </p:spPr>
        <p:txBody>
          <a:bodyPr/>
          <a:lstStyle/>
          <a:p>
            <a:r>
              <a:rPr lang="en-US" smtClean="0"/>
              <a:t>Copyright © 2006 Addison-Wesley.</a:t>
            </a:r>
            <a:endParaRPr lang="en-US"/>
          </a:p>
        </p:txBody>
      </p:sp>
      <p:sp>
        <p:nvSpPr>
          <p:cNvPr id="26626" name="Slide Number Placeholder 4"/>
          <p:cNvSpPr>
            <a:spLocks noGrp="1"/>
          </p:cNvSpPr>
          <p:nvPr>
            <p:ph type="sldNum" sz="quarter" idx="11"/>
          </p:nvPr>
        </p:nvSpPr>
        <p:spPr>
          <a:noFill/>
        </p:spPr>
        <p:txBody>
          <a:bodyPr/>
          <a:lstStyle/>
          <a:p>
            <a:r>
              <a:rPr lang="en-US"/>
              <a:t>1-</a:t>
            </a:r>
            <a:fld id="{2FED8D85-6E57-4C9A-8634-C258ECF969EA}" type="slidenum">
              <a:rPr lang="en-US"/>
              <a:pPr/>
              <a:t>13</a:t>
            </a:fld>
            <a:endParaRPr lang="en-US"/>
          </a:p>
        </p:txBody>
      </p:sp>
      <p:sp>
        <p:nvSpPr>
          <p:cNvPr id="26627" name="Rectangle 2"/>
          <p:cNvSpPr>
            <a:spLocks noGrp="1" noChangeArrowheads="1"/>
          </p:cNvSpPr>
          <p:nvPr>
            <p:ph type="title"/>
          </p:nvPr>
        </p:nvSpPr>
        <p:spPr>
          <a:xfrm>
            <a:off x="609600" y="152400"/>
            <a:ext cx="8305800" cy="1143000"/>
          </a:xfrm>
        </p:spPr>
        <p:txBody>
          <a:bodyPr/>
          <a:lstStyle/>
          <a:p>
            <a:pPr eaLnBrk="1" hangingPunct="1"/>
            <a:r>
              <a:rPr lang="en-US" sz="2800" smtClean="0"/>
              <a:t>Implementing Subprograms with Stack-Dynamic Local Variables: Activation Record</a:t>
            </a:r>
          </a:p>
        </p:txBody>
      </p:sp>
      <p:sp>
        <p:nvSpPr>
          <p:cNvPr id="26628" name="Rectangle 3"/>
          <p:cNvSpPr>
            <a:spLocks noGrp="1" noChangeArrowheads="1"/>
          </p:cNvSpPr>
          <p:nvPr>
            <p:ph type="body" idx="1"/>
          </p:nvPr>
        </p:nvSpPr>
        <p:spPr>
          <a:xfrm>
            <a:off x="533400" y="1447800"/>
            <a:ext cx="8153400" cy="4419600"/>
          </a:xfrm>
        </p:spPr>
        <p:txBody>
          <a:bodyPr/>
          <a:lstStyle/>
          <a:p>
            <a:pPr eaLnBrk="1" hangingPunct="1"/>
            <a:r>
              <a:rPr lang="en-US" smtClean="0"/>
              <a:t>The activation record format is static, but its size may be dynamic</a:t>
            </a:r>
          </a:p>
          <a:p>
            <a:pPr eaLnBrk="1" hangingPunct="1"/>
            <a:r>
              <a:rPr lang="en-US" smtClean="0"/>
              <a:t>The </a:t>
            </a:r>
            <a:r>
              <a:rPr lang="en-US" i="1" smtClean="0"/>
              <a:t>dynamic link</a:t>
            </a:r>
            <a:r>
              <a:rPr lang="en-US" smtClean="0"/>
              <a:t> points to the top of an instance of the activation record of the caller</a:t>
            </a:r>
          </a:p>
          <a:p>
            <a:pPr eaLnBrk="1" hangingPunct="1"/>
            <a:r>
              <a:rPr lang="en-US" smtClean="0"/>
              <a:t>An activation record instance is dynamically created when a subprogram is called</a:t>
            </a:r>
          </a:p>
          <a:p>
            <a:pPr eaLnBrk="1" hangingPunct="1"/>
            <a:r>
              <a:rPr lang="en-US" smtClean="0"/>
              <a:t>Run-time stack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p:spPr>
        <p:txBody>
          <a:bodyPr/>
          <a:lstStyle/>
          <a:p>
            <a:r>
              <a:rPr lang="en-US" smtClean="0"/>
              <a:t>Copyright © 2006 Addison-Wesley.</a:t>
            </a:r>
            <a:endParaRPr lang="en-US"/>
          </a:p>
        </p:txBody>
      </p:sp>
      <p:sp>
        <p:nvSpPr>
          <p:cNvPr id="27650" name="Slide Number Placeholder 4"/>
          <p:cNvSpPr>
            <a:spLocks noGrp="1"/>
          </p:cNvSpPr>
          <p:nvPr>
            <p:ph type="sldNum" sz="quarter" idx="11"/>
          </p:nvPr>
        </p:nvSpPr>
        <p:spPr>
          <a:noFill/>
        </p:spPr>
        <p:txBody>
          <a:bodyPr/>
          <a:lstStyle/>
          <a:p>
            <a:r>
              <a:rPr lang="en-US"/>
              <a:t>1-</a:t>
            </a:r>
            <a:fld id="{4D9B223B-CA89-409A-95BC-4349D9202FA3}" type="slidenum">
              <a:rPr lang="en-US"/>
              <a:pPr/>
              <a:t>14</a:t>
            </a:fld>
            <a:endParaRPr lang="en-US"/>
          </a:p>
        </p:txBody>
      </p:sp>
      <p:sp>
        <p:nvSpPr>
          <p:cNvPr id="27651" name="Rectangle 3"/>
          <p:cNvSpPr>
            <a:spLocks noGrp="1" noChangeArrowheads="1"/>
          </p:cNvSpPr>
          <p:nvPr>
            <p:ph type="title"/>
          </p:nvPr>
        </p:nvSpPr>
        <p:spPr/>
        <p:txBody>
          <a:bodyPr/>
          <a:lstStyle/>
          <a:p>
            <a:pPr eaLnBrk="1" hangingPunct="1"/>
            <a:r>
              <a:rPr lang="en-US" smtClean="0"/>
              <a:t>An Example: C Function</a:t>
            </a:r>
          </a:p>
        </p:txBody>
      </p:sp>
      <p:sp>
        <p:nvSpPr>
          <p:cNvPr id="27652" name="Rectangle 4"/>
          <p:cNvSpPr>
            <a:spLocks noGrp="1" noChangeArrowheads="1"/>
          </p:cNvSpPr>
          <p:nvPr>
            <p:ph type="body" idx="1"/>
          </p:nvPr>
        </p:nvSpPr>
        <p:spPr>
          <a:xfrm>
            <a:off x="609600" y="1831975"/>
            <a:ext cx="5257800" cy="4340225"/>
          </a:xfrm>
        </p:spPr>
        <p:txBody>
          <a:bodyPr/>
          <a:lstStyle/>
          <a:p>
            <a:pPr eaLnBrk="1" hangingPunct="1">
              <a:buFontTx/>
              <a:buNone/>
            </a:pPr>
            <a:r>
              <a:rPr lang="en-US" sz="2000" smtClean="0">
                <a:latin typeface="Courier New" pitchFamily="49" charset="0"/>
                <a:cs typeface="Courier New" pitchFamily="49" charset="0"/>
              </a:rPr>
              <a:t>void sub(float total, int part)</a:t>
            </a:r>
          </a:p>
          <a:p>
            <a:pPr eaLnBrk="1" hangingPunct="1">
              <a:buFontTx/>
              <a:buNone/>
            </a:pPr>
            <a:r>
              <a:rPr lang="en-US" sz="2000" smtClean="0">
                <a:latin typeface="Courier New" pitchFamily="49" charset="0"/>
                <a:cs typeface="Courier New" pitchFamily="49" charset="0"/>
              </a:rPr>
              <a:t>{</a:t>
            </a:r>
          </a:p>
          <a:p>
            <a:pPr eaLnBrk="1" hangingPunct="1">
              <a:buFontTx/>
              <a:buNone/>
            </a:pPr>
            <a:r>
              <a:rPr lang="en-US" sz="2000" smtClean="0">
                <a:latin typeface="Courier New" pitchFamily="49" charset="0"/>
                <a:cs typeface="Courier New" pitchFamily="49" charset="0"/>
              </a:rPr>
              <a:t>	int list[4]; </a:t>
            </a:r>
          </a:p>
          <a:p>
            <a:pPr eaLnBrk="1" hangingPunct="1">
              <a:buFontTx/>
              <a:buNone/>
            </a:pPr>
            <a:r>
              <a:rPr lang="en-US" sz="2000" smtClean="0">
                <a:latin typeface="Courier New" pitchFamily="49" charset="0"/>
                <a:cs typeface="Courier New" pitchFamily="49" charset="0"/>
              </a:rPr>
              <a:t>  float sum;</a:t>
            </a:r>
          </a:p>
          <a:p>
            <a:pPr eaLnBrk="1" hangingPunct="1">
              <a:buFontTx/>
              <a:buNone/>
            </a:pPr>
            <a:r>
              <a:rPr lang="en-US" sz="2000" smtClean="0">
                <a:latin typeface="Courier New" pitchFamily="49" charset="0"/>
                <a:cs typeface="Courier New" pitchFamily="49" charset="0"/>
              </a:rPr>
              <a:t>	…</a:t>
            </a:r>
          </a:p>
          <a:p>
            <a:pPr eaLnBrk="1" hangingPunct="1">
              <a:buFontTx/>
              <a:buNone/>
            </a:pPr>
            <a:r>
              <a:rPr lang="en-US" sz="2000" smtClean="0">
                <a:latin typeface="Courier New" pitchFamily="49" charset="0"/>
                <a:cs typeface="Courier New" pitchFamily="49" charset="0"/>
              </a:rPr>
              <a:t>}</a:t>
            </a:r>
          </a:p>
        </p:txBody>
      </p:sp>
      <p:pic>
        <p:nvPicPr>
          <p:cNvPr id="27653" name="Picture 5"/>
          <p:cNvPicPr>
            <a:picLocks noChangeAspect="1" noChangeArrowheads="1"/>
          </p:cNvPicPr>
          <p:nvPr/>
        </p:nvPicPr>
        <p:blipFill>
          <a:blip r:embed="rId2"/>
          <a:srcRect r="21381"/>
          <a:stretch>
            <a:fillRect/>
          </a:stretch>
        </p:blipFill>
        <p:spPr bwMode="auto">
          <a:xfrm>
            <a:off x="6096000" y="1905000"/>
            <a:ext cx="2801938" cy="3962400"/>
          </a:xfrm>
          <a:prstGeom prst="rect">
            <a:avLst/>
          </a:prstGeom>
          <a:noFill/>
          <a:ln w="9525">
            <a:noFill/>
            <a:miter lim="800000"/>
            <a:headEnd/>
            <a:tailEnd/>
          </a:ln>
        </p:spPr>
      </p:pic>
      <p:sp>
        <p:nvSpPr>
          <p:cNvPr id="27654" name="Text Box 6"/>
          <p:cNvSpPr txBox="1">
            <a:spLocks noChangeArrowheads="1"/>
          </p:cNvSpPr>
          <p:nvPr/>
        </p:nvSpPr>
        <p:spPr bwMode="auto">
          <a:xfrm>
            <a:off x="8229600" y="2286000"/>
            <a:ext cx="460375" cy="1735138"/>
          </a:xfrm>
          <a:prstGeom prst="rect">
            <a:avLst/>
          </a:prstGeom>
          <a:solidFill>
            <a:schemeClr val="bg1"/>
          </a:solidFill>
          <a:ln w="9525">
            <a:noFill/>
            <a:miter lim="800000"/>
            <a:headEnd/>
            <a:tailEnd/>
          </a:ln>
        </p:spPr>
        <p:txBody>
          <a:bodyPr wrap="none">
            <a:spAutoFit/>
          </a:bodyPr>
          <a:lstStyle/>
          <a:p>
            <a:r>
              <a:rPr lang="en-US" sz="1200">
                <a:solidFill>
                  <a:schemeClr val="accent2"/>
                </a:solidFill>
                <a:latin typeface="Courier New" pitchFamily="49" charset="0"/>
              </a:rPr>
              <a:t>[4]</a:t>
            </a:r>
          </a:p>
          <a:p>
            <a:endParaRPr lang="en-US" sz="1200">
              <a:solidFill>
                <a:schemeClr val="accent2"/>
              </a:solidFill>
              <a:latin typeface="Courier New" pitchFamily="49" charset="0"/>
            </a:endParaRPr>
          </a:p>
          <a:p>
            <a:r>
              <a:rPr lang="en-US" sz="1200">
                <a:solidFill>
                  <a:schemeClr val="accent2"/>
                </a:solidFill>
                <a:latin typeface="Courier New" pitchFamily="49" charset="0"/>
              </a:rPr>
              <a:t>[3]</a:t>
            </a:r>
          </a:p>
          <a:p>
            <a:endParaRPr lang="en-US" sz="1200">
              <a:solidFill>
                <a:schemeClr val="accent2"/>
              </a:solidFill>
              <a:latin typeface="Courier New" pitchFamily="49" charset="0"/>
            </a:endParaRPr>
          </a:p>
          <a:p>
            <a:r>
              <a:rPr lang="en-US" sz="1200">
                <a:solidFill>
                  <a:schemeClr val="accent2"/>
                </a:solidFill>
                <a:latin typeface="Courier New" pitchFamily="49" charset="0"/>
              </a:rPr>
              <a:t>[2]</a:t>
            </a:r>
          </a:p>
          <a:p>
            <a:endParaRPr lang="en-US" sz="1200">
              <a:solidFill>
                <a:schemeClr val="accent2"/>
              </a:solidFill>
              <a:latin typeface="Courier New" pitchFamily="49" charset="0"/>
            </a:endParaRPr>
          </a:p>
          <a:p>
            <a:r>
              <a:rPr lang="en-US" sz="1200">
                <a:solidFill>
                  <a:schemeClr val="accent2"/>
                </a:solidFill>
                <a:latin typeface="Courier New" pitchFamily="49" charset="0"/>
              </a:rPr>
              <a:t>[1]</a:t>
            </a:r>
          </a:p>
          <a:p>
            <a:endParaRPr lang="en-US" sz="1200">
              <a:solidFill>
                <a:schemeClr val="accent2"/>
              </a:solidFill>
              <a:latin typeface="Courier New" pitchFamily="49" charset="0"/>
            </a:endParaRPr>
          </a:p>
          <a:p>
            <a:r>
              <a:rPr lang="en-US" sz="1200">
                <a:solidFill>
                  <a:schemeClr val="accent2"/>
                </a:solidFill>
                <a:latin typeface="Courier New" pitchFamily="49" charset="0"/>
              </a:rPr>
              <a:t>[0]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3"/>
          <p:cNvSpPr>
            <a:spLocks noGrp="1"/>
          </p:cNvSpPr>
          <p:nvPr>
            <p:ph type="ftr" sz="quarter" idx="10"/>
          </p:nvPr>
        </p:nvSpPr>
        <p:spPr>
          <a:noFill/>
        </p:spPr>
        <p:txBody>
          <a:bodyPr/>
          <a:lstStyle/>
          <a:p>
            <a:r>
              <a:rPr lang="en-US" smtClean="0"/>
              <a:t>Copyright © 2006 Addison-Wesley.</a:t>
            </a:r>
            <a:endParaRPr lang="en-US"/>
          </a:p>
        </p:txBody>
      </p:sp>
      <p:sp>
        <p:nvSpPr>
          <p:cNvPr id="28674" name="Slide Number Placeholder 4"/>
          <p:cNvSpPr>
            <a:spLocks noGrp="1"/>
          </p:cNvSpPr>
          <p:nvPr>
            <p:ph type="sldNum" sz="quarter" idx="11"/>
          </p:nvPr>
        </p:nvSpPr>
        <p:spPr>
          <a:noFill/>
        </p:spPr>
        <p:txBody>
          <a:bodyPr/>
          <a:lstStyle/>
          <a:p>
            <a:r>
              <a:rPr lang="en-US"/>
              <a:t>1-</a:t>
            </a:r>
            <a:fld id="{B7A72CE4-7CFD-4F07-B35E-C16DA3E33179}" type="slidenum">
              <a:rPr lang="en-US"/>
              <a:pPr/>
              <a:t>15</a:t>
            </a:fld>
            <a:endParaRPr lang="en-US"/>
          </a:p>
        </p:txBody>
      </p:sp>
      <p:sp>
        <p:nvSpPr>
          <p:cNvPr id="28675" name="Rectangle 2"/>
          <p:cNvSpPr>
            <a:spLocks noGrp="1" noChangeArrowheads="1"/>
          </p:cNvSpPr>
          <p:nvPr>
            <p:ph type="title"/>
          </p:nvPr>
        </p:nvSpPr>
        <p:spPr/>
        <p:txBody>
          <a:bodyPr/>
          <a:lstStyle/>
          <a:p>
            <a:pPr eaLnBrk="1" hangingPunct="1"/>
            <a:r>
              <a:rPr lang="en-US" smtClean="0"/>
              <a:t>An Example Without Recursion</a:t>
            </a:r>
          </a:p>
        </p:txBody>
      </p:sp>
      <p:sp>
        <p:nvSpPr>
          <p:cNvPr id="28676" name="Rectangle 4"/>
          <p:cNvSpPr>
            <a:spLocks noGrp="1" noChangeArrowheads="1"/>
          </p:cNvSpPr>
          <p:nvPr>
            <p:ph type="body" idx="1"/>
          </p:nvPr>
        </p:nvSpPr>
        <p:spPr>
          <a:noFill/>
        </p:spPr>
        <p:txBody>
          <a:bodyPr/>
          <a:lstStyle/>
          <a:p>
            <a:pPr eaLnBrk="1" hangingPunct="1">
              <a:lnSpc>
                <a:spcPct val="80000"/>
              </a:lnSpc>
              <a:buFontTx/>
              <a:buNone/>
            </a:pPr>
            <a:r>
              <a:rPr lang="en-US" sz="1400" smtClean="0">
                <a:latin typeface="Courier New" pitchFamily="49" charset="0"/>
                <a:cs typeface="Courier New" pitchFamily="49" charset="0"/>
              </a:rPr>
              <a:t>void A(int x) {</a:t>
            </a:r>
          </a:p>
          <a:p>
            <a:pPr eaLnBrk="1" hangingPunct="1">
              <a:lnSpc>
                <a:spcPct val="80000"/>
              </a:lnSpc>
              <a:buFontTx/>
              <a:buNone/>
            </a:pPr>
            <a:r>
              <a:rPr lang="en-US" sz="1400" smtClean="0">
                <a:latin typeface="Courier New" pitchFamily="49" charset="0"/>
                <a:cs typeface="Courier New" pitchFamily="49" charset="0"/>
              </a:rPr>
              <a:t>	int y;</a:t>
            </a:r>
          </a:p>
          <a:p>
            <a:pPr eaLnBrk="1" hangingPunct="1">
              <a:lnSpc>
                <a:spcPct val="80000"/>
              </a:lnSpc>
              <a:buFontTx/>
              <a:buNone/>
            </a:pPr>
            <a:r>
              <a:rPr lang="en-US" sz="1400" smtClean="0">
                <a:latin typeface="Courier New" pitchFamily="49" charset="0"/>
                <a:cs typeface="Courier New" pitchFamily="49" charset="0"/>
              </a:rPr>
              <a:t>	...</a:t>
            </a:r>
          </a:p>
          <a:p>
            <a:pPr eaLnBrk="1" hangingPunct="1">
              <a:lnSpc>
                <a:spcPct val="80000"/>
              </a:lnSpc>
              <a:buFontTx/>
              <a:buNone/>
            </a:pPr>
            <a:r>
              <a:rPr lang="en-US" sz="1400" smtClean="0">
                <a:latin typeface="Courier New" pitchFamily="49" charset="0"/>
                <a:cs typeface="Courier New" pitchFamily="49" charset="0"/>
              </a:rPr>
              <a:t>	C(y);</a:t>
            </a:r>
          </a:p>
          <a:p>
            <a:pPr eaLnBrk="1" hangingPunct="1">
              <a:lnSpc>
                <a:spcPct val="80000"/>
              </a:lnSpc>
              <a:buFontTx/>
              <a:buNone/>
            </a:pPr>
            <a:r>
              <a:rPr lang="en-US" sz="1400" smtClean="0">
                <a:latin typeface="Courier New" pitchFamily="49" charset="0"/>
                <a:cs typeface="Courier New" pitchFamily="49" charset="0"/>
              </a:rPr>
              <a:t>	...</a:t>
            </a:r>
          </a:p>
          <a:p>
            <a:pPr eaLnBrk="1" hangingPunct="1">
              <a:lnSpc>
                <a:spcPct val="80000"/>
              </a:lnSpc>
              <a:buFontTx/>
              <a:buNone/>
            </a:pPr>
            <a:r>
              <a:rPr lang="en-US" sz="1400" smtClean="0">
                <a:latin typeface="Courier New" pitchFamily="49" charset="0"/>
                <a:cs typeface="Courier New" pitchFamily="49" charset="0"/>
              </a:rPr>
              <a:t>}</a:t>
            </a:r>
          </a:p>
          <a:p>
            <a:pPr eaLnBrk="1" hangingPunct="1">
              <a:lnSpc>
                <a:spcPct val="80000"/>
              </a:lnSpc>
              <a:buFontTx/>
              <a:buNone/>
            </a:pPr>
            <a:r>
              <a:rPr lang="en-US" sz="1400" smtClean="0">
                <a:latin typeface="Courier New" pitchFamily="49" charset="0"/>
                <a:cs typeface="Courier New" pitchFamily="49" charset="0"/>
              </a:rPr>
              <a:t>void B(float r) {</a:t>
            </a:r>
          </a:p>
          <a:p>
            <a:pPr eaLnBrk="1" hangingPunct="1">
              <a:lnSpc>
                <a:spcPct val="80000"/>
              </a:lnSpc>
              <a:buFontTx/>
              <a:buNone/>
            </a:pPr>
            <a:r>
              <a:rPr lang="en-US" sz="1400" smtClean="0">
                <a:latin typeface="Courier New" pitchFamily="49" charset="0"/>
                <a:cs typeface="Courier New" pitchFamily="49" charset="0"/>
              </a:rPr>
              <a:t>	int s, t;</a:t>
            </a:r>
          </a:p>
          <a:p>
            <a:pPr eaLnBrk="1" hangingPunct="1">
              <a:lnSpc>
                <a:spcPct val="80000"/>
              </a:lnSpc>
              <a:buFontTx/>
              <a:buNone/>
            </a:pPr>
            <a:r>
              <a:rPr lang="en-US" sz="1400" smtClean="0">
                <a:latin typeface="Courier New" pitchFamily="49" charset="0"/>
                <a:cs typeface="Courier New" pitchFamily="49" charset="0"/>
              </a:rPr>
              <a:t>	...</a:t>
            </a:r>
          </a:p>
          <a:p>
            <a:pPr eaLnBrk="1" hangingPunct="1">
              <a:lnSpc>
                <a:spcPct val="80000"/>
              </a:lnSpc>
              <a:buFontTx/>
              <a:buNone/>
            </a:pPr>
            <a:r>
              <a:rPr lang="en-US" sz="1400" smtClean="0">
                <a:latin typeface="Courier New" pitchFamily="49" charset="0"/>
                <a:cs typeface="Courier New" pitchFamily="49" charset="0"/>
              </a:rPr>
              <a:t>	A(s);</a:t>
            </a:r>
          </a:p>
          <a:p>
            <a:pPr eaLnBrk="1" hangingPunct="1">
              <a:lnSpc>
                <a:spcPct val="80000"/>
              </a:lnSpc>
              <a:buFontTx/>
              <a:buNone/>
            </a:pPr>
            <a:r>
              <a:rPr lang="en-US" sz="1400" smtClean="0">
                <a:latin typeface="Courier New" pitchFamily="49" charset="0"/>
                <a:cs typeface="Courier New" pitchFamily="49" charset="0"/>
              </a:rPr>
              <a:t>	...</a:t>
            </a:r>
          </a:p>
          <a:p>
            <a:pPr eaLnBrk="1" hangingPunct="1">
              <a:lnSpc>
                <a:spcPct val="80000"/>
              </a:lnSpc>
              <a:buFontTx/>
              <a:buNone/>
            </a:pPr>
            <a:r>
              <a:rPr lang="en-US" sz="1400" smtClean="0">
                <a:latin typeface="Courier New" pitchFamily="49" charset="0"/>
                <a:cs typeface="Courier New" pitchFamily="49" charset="0"/>
              </a:rPr>
              <a:t>}</a:t>
            </a:r>
          </a:p>
          <a:p>
            <a:pPr eaLnBrk="1" hangingPunct="1">
              <a:lnSpc>
                <a:spcPct val="80000"/>
              </a:lnSpc>
              <a:buFontTx/>
              <a:buNone/>
            </a:pPr>
            <a:r>
              <a:rPr lang="en-US" sz="1400" smtClean="0">
                <a:latin typeface="Courier New" pitchFamily="49" charset="0"/>
                <a:cs typeface="Courier New" pitchFamily="49" charset="0"/>
              </a:rPr>
              <a:t>void C(int q) {</a:t>
            </a:r>
          </a:p>
          <a:p>
            <a:pPr eaLnBrk="1" hangingPunct="1">
              <a:lnSpc>
                <a:spcPct val="80000"/>
              </a:lnSpc>
              <a:buFontTx/>
              <a:buNone/>
            </a:pPr>
            <a:r>
              <a:rPr lang="en-US" sz="1400" smtClean="0">
                <a:latin typeface="Courier New" pitchFamily="49" charset="0"/>
                <a:cs typeface="Courier New" pitchFamily="49" charset="0"/>
              </a:rPr>
              <a:t>	...</a:t>
            </a:r>
          </a:p>
          <a:p>
            <a:pPr eaLnBrk="1" hangingPunct="1">
              <a:lnSpc>
                <a:spcPct val="80000"/>
              </a:lnSpc>
              <a:buFontTx/>
              <a:buNone/>
            </a:pPr>
            <a:r>
              <a:rPr lang="en-US" sz="1400" smtClean="0">
                <a:latin typeface="Courier New" pitchFamily="49" charset="0"/>
                <a:cs typeface="Courier New" pitchFamily="49" charset="0"/>
              </a:rPr>
              <a:t>}</a:t>
            </a:r>
          </a:p>
          <a:p>
            <a:pPr eaLnBrk="1" hangingPunct="1">
              <a:lnSpc>
                <a:spcPct val="80000"/>
              </a:lnSpc>
              <a:buFontTx/>
              <a:buNone/>
            </a:pPr>
            <a:r>
              <a:rPr lang="en-US" sz="1400" smtClean="0">
                <a:latin typeface="Courier New" pitchFamily="49" charset="0"/>
                <a:cs typeface="Courier New" pitchFamily="49" charset="0"/>
              </a:rPr>
              <a:t>void main() {</a:t>
            </a:r>
          </a:p>
          <a:p>
            <a:pPr eaLnBrk="1" hangingPunct="1">
              <a:lnSpc>
                <a:spcPct val="80000"/>
              </a:lnSpc>
              <a:buFontTx/>
              <a:buNone/>
            </a:pPr>
            <a:r>
              <a:rPr lang="en-US" sz="1400" smtClean="0">
                <a:latin typeface="Courier New" pitchFamily="49" charset="0"/>
                <a:cs typeface="Courier New" pitchFamily="49" charset="0"/>
              </a:rPr>
              <a:t>	float p;</a:t>
            </a:r>
          </a:p>
          <a:p>
            <a:pPr eaLnBrk="1" hangingPunct="1">
              <a:lnSpc>
                <a:spcPct val="80000"/>
              </a:lnSpc>
              <a:buFontTx/>
              <a:buNone/>
            </a:pPr>
            <a:r>
              <a:rPr lang="en-US" sz="1400" smtClean="0">
                <a:latin typeface="Courier New" pitchFamily="49" charset="0"/>
                <a:cs typeface="Courier New" pitchFamily="49" charset="0"/>
              </a:rPr>
              <a:t>	...</a:t>
            </a:r>
          </a:p>
          <a:p>
            <a:pPr eaLnBrk="1" hangingPunct="1">
              <a:lnSpc>
                <a:spcPct val="80000"/>
              </a:lnSpc>
              <a:buFontTx/>
              <a:buNone/>
            </a:pPr>
            <a:r>
              <a:rPr lang="en-US" sz="1400" smtClean="0">
                <a:latin typeface="Courier New" pitchFamily="49" charset="0"/>
                <a:cs typeface="Courier New" pitchFamily="49" charset="0"/>
              </a:rPr>
              <a:t>	B(p);</a:t>
            </a:r>
          </a:p>
          <a:p>
            <a:pPr eaLnBrk="1" hangingPunct="1">
              <a:lnSpc>
                <a:spcPct val="80000"/>
              </a:lnSpc>
              <a:buFontTx/>
              <a:buNone/>
            </a:pPr>
            <a:r>
              <a:rPr lang="en-US" sz="1400" smtClean="0">
                <a:latin typeface="Courier New" pitchFamily="49" charset="0"/>
                <a:cs typeface="Courier New" pitchFamily="49" charset="0"/>
              </a:rPr>
              <a:t>	...</a:t>
            </a:r>
          </a:p>
          <a:p>
            <a:pPr eaLnBrk="1" hangingPunct="1">
              <a:lnSpc>
                <a:spcPct val="80000"/>
              </a:lnSpc>
              <a:buFontTx/>
              <a:buNone/>
            </a:pPr>
            <a:r>
              <a:rPr lang="en-US" sz="1400" smtClean="0">
                <a:latin typeface="Courier New" pitchFamily="49" charset="0"/>
                <a:cs typeface="Courier New" pitchFamily="49" charset="0"/>
              </a:rPr>
              <a:t>}</a:t>
            </a:r>
          </a:p>
          <a:p>
            <a:pPr eaLnBrk="1" hangingPunct="1">
              <a:lnSpc>
                <a:spcPct val="80000"/>
              </a:lnSpc>
              <a:buFontTx/>
              <a:buNone/>
            </a:pPr>
            <a:endParaRPr lang="en-US" sz="1400" smtClean="0">
              <a:latin typeface="Courier New" pitchFamily="49" charset="0"/>
              <a:cs typeface="Courier New" pitchFamily="49" charset="0"/>
            </a:endParaRPr>
          </a:p>
        </p:txBody>
      </p:sp>
      <p:sp>
        <p:nvSpPr>
          <p:cNvPr id="28677" name="Text Box 5"/>
          <p:cNvSpPr txBox="1">
            <a:spLocks noChangeArrowheads="1"/>
          </p:cNvSpPr>
          <p:nvPr/>
        </p:nvSpPr>
        <p:spPr bwMode="auto">
          <a:xfrm>
            <a:off x="5029200" y="3200400"/>
            <a:ext cx="2438400" cy="1552575"/>
          </a:xfrm>
          <a:prstGeom prst="rect">
            <a:avLst/>
          </a:prstGeom>
          <a:noFill/>
          <a:ln w="9525">
            <a:noFill/>
            <a:miter lim="800000"/>
            <a:headEnd/>
            <a:tailEnd/>
          </a:ln>
        </p:spPr>
        <p:txBody>
          <a:bodyPr>
            <a:spAutoFit/>
          </a:bodyPr>
          <a:lstStyle/>
          <a:p>
            <a:r>
              <a:rPr lang="en-US">
                <a:latin typeface="Lucida Sans Unicode" pitchFamily="34" charset="0"/>
              </a:rPr>
              <a:t>main calls B</a:t>
            </a:r>
          </a:p>
          <a:p>
            <a:r>
              <a:rPr lang="en-US">
                <a:latin typeface="Lucida Sans Unicode" pitchFamily="34" charset="0"/>
              </a:rPr>
              <a:t>B calls A</a:t>
            </a:r>
          </a:p>
          <a:p>
            <a:r>
              <a:rPr lang="en-US">
                <a:latin typeface="Lucida Sans Unicode" pitchFamily="34" charset="0"/>
              </a:rPr>
              <a:t>A calls C</a:t>
            </a:r>
          </a:p>
          <a:p>
            <a:endParaRPr lang="en-US">
              <a:latin typeface="Lucida Sans Unicode"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p:spPr>
        <p:txBody>
          <a:bodyPr/>
          <a:lstStyle/>
          <a:p>
            <a:r>
              <a:rPr lang="en-US" smtClean="0"/>
              <a:t>Copyright © 2006 Addison-Wesley.</a:t>
            </a:r>
            <a:endParaRPr lang="en-US"/>
          </a:p>
        </p:txBody>
      </p:sp>
      <p:sp>
        <p:nvSpPr>
          <p:cNvPr id="29698" name="Slide Number Placeholder 4"/>
          <p:cNvSpPr>
            <a:spLocks noGrp="1"/>
          </p:cNvSpPr>
          <p:nvPr>
            <p:ph type="sldNum" sz="quarter" idx="11"/>
          </p:nvPr>
        </p:nvSpPr>
        <p:spPr>
          <a:noFill/>
        </p:spPr>
        <p:txBody>
          <a:bodyPr/>
          <a:lstStyle/>
          <a:p>
            <a:r>
              <a:rPr lang="en-US"/>
              <a:t>1-</a:t>
            </a:r>
            <a:fld id="{021B64EB-F158-4EE5-A237-888745004E0A}" type="slidenum">
              <a:rPr lang="en-US"/>
              <a:pPr/>
              <a:t>16</a:t>
            </a:fld>
            <a:endParaRPr lang="en-US"/>
          </a:p>
        </p:txBody>
      </p:sp>
      <p:pic>
        <p:nvPicPr>
          <p:cNvPr id="29699" name="Picture 2"/>
          <p:cNvPicPr>
            <a:picLocks noChangeAspect="1" noChangeArrowheads="1"/>
          </p:cNvPicPr>
          <p:nvPr/>
        </p:nvPicPr>
        <p:blipFill>
          <a:blip r:embed="rId2"/>
          <a:srcRect b="3999"/>
          <a:stretch>
            <a:fillRect/>
          </a:stretch>
        </p:blipFill>
        <p:spPr bwMode="auto">
          <a:xfrm>
            <a:off x="1295400" y="1295400"/>
            <a:ext cx="7048500" cy="4953000"/>
          </a:xfrm>
          <a:prstGeom prst="rect">
            <a:avLst/>
          </a:prstGeom>
          <a:noFill/>
          <a:ln w="9525">
            <a:noFill/>
            <a:miter lim="800000"/>
            <a:headEnd/>
            <a:tailEnd/>
          </a:ln>
        </p:spPr>
      </p:pic>
      <p:sp>
        <p:nvSpPr>
          <p:cNvPr id="29700" name="Rectangle 3"/>
          <p:cNvSpPr>
            <a:spLocks noGrp="1" noChangeArrowheads="1"/>
          </p:cNvSpPr>
          <p:nvPr>
            <p:ph type="title"/>
          </p:nvPr>
        </p:nvSpPr>
        <p:spPr/>
        <p:txBody>
          <a:bodyPr/>
          <a:lstStyle/>
          <a:p>
            <a:pPr eaLnBrk="1" hangingPunct="1"/>
            <a:r>
              <a:rPr lang="en-US" smtClean="0"/>
              <a:t>An Example Without Recursion</a:t>
            </a:r>
          </a:p>
        </p:txBody>
      </p:sp>
      <p:pic>
        <p:nvPicPr>
          <p:cNvPr id="29701" name="Picture 5"/>
          <p:cNvPicPr>
            <a:picLocks noChangeAspect="1" noChangeArrowheads="1"/>
          </p:cNvPicPr>
          <p:nvPr/>
        </p:nvPicPr>
        <p:blipFill>
          <a:blip r:embed="rId2"/>
          <a:srcRect t="75323"/>
          <a:stretch>
            <a:fillRect/>
          </a:stretch>
        </p:blipFill>
        <p:spPr bwMode="auto">
          <a:xfrm>
            <a:off x="1295400" y="4876800"/>
            <a:ext cx="7048500" cy="127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3"/>
          <p:cNvSpPr>
            <a:spLocks noGrp="1"/>
          </p:cNvSpPr>
          <p:nvPr>
            <p:ph type="ftr" sz="quarter" idx="10"/>
          </p:nvPr>
        </p:nvSpPr>
        <p:spPr>
          <a:noFill/>
        </p:spPr>
        <p:txBody>
          <a:bodyPr/>
          <a:lstStyle/>
          <a:p>
            <a:r>
              <a:rPr lang="en-US" smtClean="0"/>
              <a:t>Copyright © 2006 Addison-Wesley.</a:t>
            </a:r>
            <a:endParaRPr lang="en-US"/>
          </a:p>
        </p:txBody>
      </p:sp>
      <p:sp>
        <p:nvSpPr>
          <p:cNvPr id="30722" name="Slide Number Placeholder 4"/>
          <p:cNvSpPr>
            <a:spLocks noGrp="1"/>
          </p:cNvSpPr>
          <p:nvPr>
            <p:ph type="sldNum" sz="quarter" idx="11"/>
          </p:nvPr>
        </p:nvSpPr>
        <p:spPr>
          <a:noFill/>
        </p:spPr>
        <p:txBody>
          <a:bodyPr/>
          <a:lstStyle/>
          <a:p>
            <a:r>
              <a:rPr lang="en-US"/>
              <a:t>1-</a:t>
            </a:r>
            <a:fld id="{7D7D9C98-42E7-43A0-93F2-B6C9A0445546}" type="slidenum">
              <a:rPr lang="en-US"/>
              <a:pPr/>
              <a:t>17</a:t>
            </a:fld>
            <a:endParaRPr lang="en-US"/>
          </a:p>
        </p:txBody>
      </p:sp>
      <p:sp>
        <p:nvSpPr>
          <p:cNvPr id="30723" name="Rectangle 2"/>
          <p:cNvSpPr>
            <a:spLocks noGrp="1" noChangeArrowheads="1"/>
          </p:cNvSpPr>
          <p:nvPr>
            <p:ph type="title"/>
          </p:nvPr>
        </p:nvSpPr>
        <p:spPr/>
        <p:txBody>
          <a:bodyPr/>
          <a:lstStyle/>
          <a:p>
            <a:pPr eaLnBrk="1" hangingPunct="1"/>
            <a:r>
              <a:rPr lang="en-US" smtClean="0"/>
              <a:t>Dynamic Chain and Local Offset</a:t>
            </a:r>
          </a:p>
        </p:txBody>
      </p:sp>
      <p:sp>
        <p:nvSpPr>
          <p:cNvPr id="30724" name="Rectangle 3"/>
          <p:cNvSpPr>
            <a:spLocks noGrp="1" noChangeArrowheads="1"/>
          </p:cNvSpPr>
          <p:nvPr>
            <p:ph type="body" idx="1"/>
          </p:nvPr>
        </p:nvSpPr>
        <p:spPr>
          <a:xfrm>
            <a:off x="457200" y="1371600"/>
            <a:ext cx="8153400" cy="4419600"/>
          </a:xfrm>
        </p:spPr>
        <p:txBody>
          <a:bodyPr/>
          <a:lstStyle/>
          <a:p>
            <a:pPr eaLnBrk="1" hangingPunct="1"/>
            <a:r>
              <a:rPr lang="en-US" sz="2400" smtClean="0"/>
              <a:t>The collection of dynamic links in the stack at a given time is called the </a:t>
            </a:r>
            <a:r>
              <a:rPr lang="en-US" sz="2400" i="1" smtClean="0"/>
              <a:t>dynamic chain</a:t>
            </a:r>
            <a:r>
              <a:rPr lang="en-US" sz="2400" smtClean="0"/>
              <a:t>, or </a:t>
            </a:r>
            <a:r>
              <a:rPr lang="en-US" sz="2400" i="1" smtClean="0"/>
              <a:t>call chain</a:t>
            </a:r>
          </a:p>
          <a:p>
            <a:pPr eaLnBrk="1" hangingPunct="1"/>
            <a:r>
              <a:rPr lang="en-US" sz="2400" smtClean="0"/>
              <a:t>Local variables can be accessed by their offset from the beginning of the activation record. This offset is called the </a:t>
            </a:r>
            <a:r>
              <a:rPr lang="en-US" sz="2400" i="1" smtClean="0"/>
              <a:t>local_offset</a:t>
            </a:r>
          </a:p>
          <a:p>
            <a:pPr eaLnBrk="1" hangingPunct="1"/>
            <a:r>
              <a:rPr lang="en-US" sz="2400" smtClean="0"/>
              <a:t>The local_offset of a local variable can be determined by the compiler at compile time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p:spPr>
        <p:txBody>
          <a:bodyPr/>
          <a:lstStyle/>
          <a:p>
            <a:r>
              <a:rPr lang="en-US" smtClean="0"/>
              <a:t>Copyright © 2006 Addison-Wesley.</a:t>
            </a:r>
            <a:endParaRPr lang="en-US"/>
          </a:p>
        </p:txBody>
      </p:sp>
      <p:sp>
        <p:nvSpPr>
          <p:cNvPr id="31746" name="Slide Number Placeholder 4"/>
          <p:cNvSpPr>
            <a:spLocks noGrp="1"/>
          </p:cNvSpPr>
          <p:nvPr>
            <p:ph type="sldNum" sz="quarter" idx="11"/>
          </p:nvPr>
        </p:nvSpPr>
        <p:spPr>
          <a:noFill/>
        </p:spPr>
        <p:txBody>
          <a:bodyPr/>
          <a:lstStyle/>
          <a:p>
            <a:r>
              <a:rPr lang="en-US"/>
              <a:t>1-</a:t>
            </a:r>
            <a:fld id="{33E44694-3A54-43BD-8CC6-C2FB4F7F4430}" type="slidenum">
              <a:rPr lang="en-US"/>
              <a:pPr/>
              <a:t>18</a:t>
            </a:fld>
            <a:endParaRPr lang="en-US"/>
          </a:p>
        </p:txBody>
      </p:sp>
      <p:sp>
        <p:nvSpPr>
          <p:cNvPr id="31747" name="Rectangle 2"/>
          <p:cNvSpPr>
            <a:spLocks noGrp="1" noChangeArrowheads="1"/>
          </p:cNvSpPr>
          <p:nvPr>
            <p:ph type="title"/>
          </p:nvPr>
        </p:nvSpPr>
        <p:spPr/>
        <p:txBody>
          <a:bodyPr/>
          <a:lstStyle/>
          <a:p>
            <a:pPr eaLnBrk="1" hangingPunct="1"/>
            <a:r>
              <a:rPr lang="en-US" smtClean="0"/>
              <a:t>An Example With Recursion</a:t>
            </a:r>
          </a:p>
        </p:txBody>
      </p:sp>
      <p:sp>
        <p:nvSpPr>
          <p:cNvPr id="31748" name="Rectangle 3"/>
          <p:cNvSpPr>
            <a:spLocks noGrp="1" noChangeArrowheads="1"/>
          </p:cNvSpPr>
          <p:nvPr>
            <p:ph type="body" idx="1"/>
          </p:nvPr>
        </p:nvSpPr>
        <p:spPr>
          <a:xfrm>
            <a:off x="457200" y="1447800"/>
            <a:ext cx="7772400" cy="4724400"/>
          </a:xfrm>
        </p:spPr>
        <p:txBody>
          <a:bodyPr/>
          <a:lstStyle/>
          <a:p>
            <a:pPr eaLnBrk="1" hangingPunct="1">
              <a:lnSpc>
                <a:spcPct val="90000"/>
              </a:lnSpc>
            </a:pPr>
            <a:r>
              <a:rPr lang="en-US" smtClean="0"/>
              <a:t>The activation record used in the previous example supports recursion, e.g.</a:t>
            </a:r>
          </a:p>
          <a:p>
            <a:pPr>
              <a:lnSpc>
                <a:spcPct val="90000"/>
              </a:lnSpc>
              <a:spcBef>
                <a:spcPct val="0"/>
              </a:spcBef>
              <a:buFontTx/>
              <a:buNone/>
            </a:pPr>
            <a:r>
              <a:rPr lang="en-US" sz="1400" b="1" smtClean="0">
                <a:latin typeface="Courier New" pitchFamily="49" charset="0"/>
              </a:rPr>
              <a:t>		</a:t>
            </a:r>
          </a:p>
          <a:p>
            <a:pPr>
              <a:lnSpc>
                <a:spcPct val="90000"/>
              </a:lnSpc>
              <a:spcBef>
                <a:spcPct val="0"/>
              </a:spcBef>
              <a:buFontTx/>
              <a:buNone/>
            </a:pPr>
            <a:r>
              <a:rPr lang="en-US" sz="1400" b="1" smtClean="0">
                <a:latin typeface="Courier New" pitchFamily="49" charset="0"/>
              </a:rPr>
              <a:t>		 </a:t>
            </a:r>
            <a:r>
              <a:rPr lang="en-US" sz="2000" smtClean="0">
                <a:latin typeface="Courier New" pitchFamily="49" charset="0"/>
              </a:rPr>
              <a:t>int factorial (int n) {</a:t>
            </a:r>
          </a:p>
          <a:p>
            <a:pPr>
              <a:lnSpc>
                <a:spcPct val="90000"/>
              </a:lnSpc>
              <a:spcBef>
                <a:spcPct val="0"/>
              </a:spcBef>
              <a:buFontTx/>
              <a:buNone/>
            </a:pPr>
            <a:r>
              <a:rPr lang="en-US" sz="2000" smtClean="0">
                <a:latin typeface="Courier New" pitchFamily="49" charset="0"/>
              </a:rPr>
              <a:t>           &lt;-----------------------------1</a:t>
            </a:r>
          </a:p>
          <a:p>
            <a:pPr>
              <a:lnSpc>
                <a:spcPct val="90000"/>
              </a:lnSpc>
              <a:spcBef>
                <a:spcPct val="0"/>
              </a:spcBef>
              <a:buFontTx/>
              <a:buNone/>
            </a:pPr>
            <a:r>
              <a:rPr lang="en-US" sz="2000" smtClean="0">
                <a:latin typeface="Courier New" pitchFamily="49" charset="0"/>
              </a:rPr>
              <a:t>         if (n &lt;= 1) return 1;</a:t>
            </a:r>
          </a:p>
          <a:p>
            <a:pPr>
              <a:lnSpc>
                <a:spcPct val="90000"/>
              </a:lnSpc>
              <a:spcBef>
                <a:spcPct val="0"/>
              </a:spcBef>
              <a:buFontTx/>
              <a:buNone/>
            </a:pPr>
            <a:r>
              <a:rPr lang="en-US" sz="2000" smtClean="0">
                <a:latin typeface="Courier New" pitchFamily="49" charset="0"/>
              </a:rPr>
              <a:t>         else return (n * factorial(n - 1));</a:t>
            </a:r>
          </a:p>
          <a:p>
            <a:pPr>
              <a:lnSpc>
                <a:spcPct val="90000"/>
              </a:lnSpc>
              <a:spcBef>
                <a:spcPct val="0"/>
              </a:spcBef>
              <a:buFontTx/>
              <a:buNone/>
            </a:pPr>
            <a:r>
              <a:rPr lang="en-US" sz="2000" smtClean="0">
                <a:latin typeface="Courier New" pitchFamily="49" charset="0"/>
              </a:rPr>
              <a:t>           &lt;-----------------------------2</a:t>
            </a:r>
          </a:p>
          <a:p>
            <a:pPr>
              <a:lnSpc>
                <a:spcPct val="90000"/>
              </a:lnSpc>
              <a:spcBef>
                <a:spcPct val="0"/>
              </a:spcBef>
              <a:buFontTx/>
              <a:buNone/>
            </a:pPr>
            <a:r>
              <a:rPr lang="en-US" sz="2000" smtClean="0">
                <a:latin typeface="Courier New" pitchFamily="49" charset="0"/>
              </a:rPr>
              <a:t>       }</a:t>
            </a:r>
          </a:p>
          <a:p>
            <a:pPr>
              <a:lnSpc>
                <a:spcPct val="90000"/>
              </a:lnSpc>
              <a:spcBef>
                <a:spcPct val="0"/>
              </a:spcBef>
              <a:buFontTx/>
              <a:buNone/>
            </a:pPr>
            <a:r>
              <a:rPr lang="en-US" sz="2000" smtClean="0">
                <a:latin typeface="Courier New" pitchFamily="49" charset="0"/>
              </a:rPr>
              <a:t>       void main() {</a:t>
            </a:r>
          </a:p>
          <a:p>
            <a:pPr>
              <a:lnSpc>
                <a:spcPct val="90000"/>
              </a:lnSpc>
              <a:spcBef>
                <a:spcPct val="0"/>
              </a:spcBef>
              <a:buFontTx/>
              <a:buNone/>
            </a:pPr>
            <a:r>
              <a:rPr lang="en-US" sz="2000" smtClean="0">
                <a:latin typeface="Courier New" pitchFamily="49" charset="0"/>
              </a:rPr>
              <a:t>         int value;</a:t>
            </a:r>
          </a:p>
          <a:p>
            <a:pPr>
              <a:lnSpc>
                <a:spcPct val="90000"/>
              </a:lnSpc>
              <a:spcBef>
                <a:spcPct val="0"/>
              </a:spcBef>
              <a:buFontTx/>
              <a:buNone/>
            </a:pPr>
            <a:r>
              <a:rPr lang="en-US" sz="2000" smtClean="0">
                <a:latin typeface="Courier New" pitchFamily="49" charset="0"/>
              </a:rPr>
              <a:t>         value = factorial(3);</a:t>
            </a:r>
          </a:p>
          <a:p>
            <a:pPr>
              <a:lnSpc>
                <a:spcPct val="90000"/>
              </a:lnSpc>
              <a:spcBef>
                <a:spcPct val="0"/>
              </a:spcBef>
              <a:buFontTx/>
              <a:buNone/>
            </a:pPr>
            <a:r>
              <a:rPr lang="en-US" sz="2000" smtClean="0">
                <a:latin typeface="Courier New" pitchFamily="49" charset="0"/>
              </a:rPr>
              <a:t>           &lt;-----------------------------3</a:t>
            </a:r>
          </a:p>
          <a:p>
            <a:pPr>
              <a:lnSpc>
                <a:spcPct val="90000"/>
              </a:lnSpc>
              <a:spcBef>
                <a:spcPct val="0"/>
              </a:spcBef>
              <a:buFontTx/>
              <a:buNone/>
            </a:pPr>
            <a:r>
              <a:rPr lang="en-US" sz="2000" smtClean="0">
                <a:latin typeface="Courier New" pitchFamily="49" charset="0"/>
              </a:rPr>
              <a:t>       }</a:t>
            </a:r>
            <a:endParaRPr lang="en-US" sz="4000" smtClean="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smtClean="0"/>
              <a:t>Example with recursion (cont.)</a:t>
            </a:r>
          </a:p>
        </p:txBody>
      </p:sp>
      <p:sp>
        <p:nvSpPr>
          <p:cNvPr id="32770" name="Rectangle 3"/>
          <p:cNvSpPr>
            <a:spLocks noGrp="1" noChangeArrowheads="1"/>
          </p:cNvSpPr>
          <p:nvPr>
            <p:ph type="body" idx="1"/>
          </p:nvPr>
        </p:nvSpPr>
        <p:spPr/>
        <p:txBody>
          <a:bodyPr/>
          <a:lstStyle/>
          <a:p>
            <a:pPr eaLnBrk="1" hangingPunct="1"/>
            <a:r>
              <a:rPr lang="en-US" smtClean="0"/>
              <a:t>Activation record format</a:t>
            </a:r>
          </a:p>
        </p:txBody>
      </p:sp>
      <p:sp>
        <p:nvSpPr>
          <p:cNvPr id="12292" name="Rectangle 4"/>
          <p:cNvSpPr>
            <a:spLocks noChangeArrowheads="1"/>
          </p:cNvSpPr>
          <p:nvPr/>
        </p:nvSpPr>
        <p:spPr bwMode="auto">
          <a:xfrm>
            <a:off x="990600" y="2286000"/>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2293" name="Rectangle 5"/>
          <p:cNvSpPr>
            <a:spLocks noChangeArrowheads="1"/>
          </p:cNvSpPr>
          <p:nvPr/>
        </p:nvSpPr>
        <p:spPr bwMode="auto">
          <a:xfrm>
            <a:off x="990600" y="2743200"/>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2294" name="Rectangle 6"/>
          <p:cNvSpPr>
            <a:spLocks noChangeArrowheads="1"/>
          </p:cNvSpPr>
          <p:nvPr/>
        </p:nvSpPr>
        <p:spPr bwMode="auto">
          <a:xfrm>
            <a:off x="990600" y="3200400"/>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2295" name="Rectangle 7"/>
          <p:cNvSpPr>
            <a:spLocks noChangeArrowheads="1"/>
          </p:cNvSpPr>
          <p:nvPr/>
        </p:nvSpPr>
        <p:spPr bwMode="auto">
          <a:xfrm>
            <a:off x="990600" y="3657600"/>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2296" name="Text Box 8"/>
          <p:cNvSpPr txBox="1">
            <a:spLocks noChangeArrowheads="1"/>
          </p:cNvSpPr>
          <p:nvPr/>
        </p:nvSpPr>
        <p:spPr bwMode="auto">
          <a:xfrm>
            <a:off x="1066800" y="3733800"/>
            <a:ext cx="4038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Functional Value</a:t>
            </a:r>
          </a:p>
        </p:txBody>
      </p:sp>
      <p:sp>
        <p:nvSpPr>
          <p:cNvPr id="12297" name="Text Box 9"/>
          <p:cNvSpPr txBox="1">
            <a:spLocks noChangeArrowheads="1"/>
          </p:cNvSpPr>
          <p:nvPr/>
        </p:nvSpPr>
        <p:spPr bwMode="auto">
          <a:xfrm>
            <a:off x="1066800" y="2286000"/>
            <a:ext cx="4038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Parameter</a:t>
            </a:r>
          </a:p>
        </p:txBody>
      </p:sp>
      <p:sp>
        <p:nvSpPr>
          <p:cNvPr id="12298" name="Text Box 10"/>
          <p:cNvSpPr txBox="1">
            <a:spLocks noChangeArrowheads="1"/>
          </p:cNvSpPr>
          <p:nvPr/>
        </p:nvSpPr>
        <p:spPr bwMode="auto">
          <a:xfrm>
            <a:off x="1066800" y="2819400"/>
            <a:ext cx="4038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Dynamic Link</a:t>
            </a:r>
          </a:p>
        </p:txBody>
      </p:sp>
      <p:sp>
        <p:nvSpPr>
          <p:cNvPr id="12299" name="Text Box 11"/>
          <p:cNvSpPr txBox="1">
            <a:spLocks noChangeArrowheads="1"/>
          </p:cNvSpPr>
          <p:nvPr/>
        </p:nvSpPr>
        <p:spPr bwMode="auto">
          <a:xfrm>
            <a:off x="1066800" y="3276600"/>
            <a:ext cx="4038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Return Address</a:t>
            </a:r>
          </a:p>
        </p:txBody>
      </p:sp>
      <p:sp>
        <p:nvSpPr>
          <p:cNvPr id="12300" name="Line 12"/>
          <p:cNvSpPr>
            <a:spLocks noChangeShapeType="1"/>
          </p:cNvSpPr>
          <p:nvPr/>
        </p:nvSpPr>
        <p:spPr bwMode="auto">
          <a:xfrm flipV="1">
            <a:off x="5638800" y="2286000"/>
            <a:ext cx="0" cy="1828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2301" name="Text Box 13"/>
          <p:cNvSpPr txBox="1">
            <a:spLocks noChangeArrowheads="1"/>
          </p:cNvSpPr>
          <p:nvPr/>
        </p:nvSpPr>
        <p:spPr bwMode="auto">
          <a:xfrm>
            <a:off x="5715000" y="2590800"/>
            <a:ext cx="198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charset="0"/>
                <a:ea typeface="ＭＳ Ｐゴシック" charset="0"/>
              </a:rPr>
              <a:t>Top of Stack</a:t>
            </a:r>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Different Conventions !!!</a:t>
            </a:r>
            <a:endParaRPr lang="en-US" sz="3200" dirty="0"/>
          </a:p>
        </p:txBody>
      </p:sp>
      <p:sp>
        <p:nvSpPr>
          <p:cNvPr id="3" name="Content Placeholder 2"/>
          <p:cNvSpPr>
            <a:spLocks noGrp="1"/>
          </p:cNvSpPr>
          <p:nvPr>
            <p:ph idx="1"/>
          </p:nvPr>
        </p:nvSpPr>
        <p:spPr/>
        <p:txBody>
          <a:bodyPr/>
          <a:lstStyle/>
          <a:p>
            <a:r>
              <a:rPr lang="en-US" dirty="0" smtClean="0"/>
              <a:t>Note that the convention used in Chapter 10 of the book “Programming Languages” by </a:t>
            </a:r>
            <a:r>
              <a:rPr lang="en-US" dirty="0" err="1" smtClean="0"/>
              <a:t>Sebesta</a:t>
            </a:r>
            <a:r>
              <a:rPr lang="en-US" dirty="0" smtClean="0"/>
              <a:t> is different from ours!!! </a:t>
            </a:r>
          </a:p>
          <a:p>
            <a:r>
              <a:rPr lang="en-US" dirty="0" err="1" smtClean="0"/>
              <a:t>Sebesta</a:t>
            </a:r>
            <a:r>
              <a:rPr lang="en-US" dirty="0" smtClean="0"/>
              <a:t> uses a different ordering of </a:t>
            </a:r>
            <a:r>
              <a:rPr lang="en-US" b="1" dirty="0" smtClean="0"/>
              <a:t>Functional Value</a:t>
            </a:r>
            <a:r>
              <a:rPr lang="en-US" dirty="0" smtClean="0"/>
              <a:t>, </a:t>
            </a:r>
            <a:r>
              <a:rPr lang="en-US" b="1" dirty="0" smtClean="0"/>
              <a:t>Static Link</a:t>
            </a:r>
            <a:r>
              <a:rPr lang="en-US" dirty="0" smtClean="0"/>
              <a:t>, </a:t>
            </a:r>
            <a:r>
              <a:rPr lang="en-US" b="1" dirty="0" smtClean="0"/>
              <a:t>Dynamic Link</a:t>
            </a:r>
            <a:r>
              <a:rPr lang="en-US" dirty="0" smtClean="0"/>
              <a:t>, </a:t>
            </a:r>
            <a:r>
              <a:rPr lang="en-US" b="1" dirty="0" smtClean="0"/>
              <a:t>Return Address</a:t>
            </a:r>
            <a:r>
              <a:rPr lang="en-US" dirty="0" smtClean="0"/>
              <a:t>, </a:t>
            </a:r>
            <a:r>
              <a:rPr lang="en-US" b="1" dirty="0" smtClean="0"/>
              <a:t>Parameters</a:t>
            </a:r>
            <a:r>
              <a:rPr lang="en-US" dirty="0" smtClean="0"/>
              <a:t>, and </a:t>
            </a:r>
            <a:r>
              <a:rPr lang="en-US" b="1" dirty="0" smtClean="0"/>
              <a:t>Locals</a:t>
            </a:r>
            <a:r>
              <a:rPr lang="en-US" dirty="0"/>
              <a:t> </a:t>
            </a:r>
            <a:r>
              <a:rPr lang="en-US" dirty="0" smtClean="0"/>
              <a:t>in an </a:t>
            </a:r>
            <a:r>
              <a:rPr lang="en-US" b="1" dirty="0" smtClean="0"/>
              <a:t>Activation Record</a:t>
            </a:r>
            <a:r>
              <a:rPr lang="en-US" dirty="0" smtClean="0"/>
              <a:t>.</a:t>
            </a:r>
          </a:p>
          <a:p>
            <a:r>
              <a:rPr lang="en-US" dirty="0" smtClean="0"/>
              <a:t>The goal of the lecture is to explain the purpose of the dynamic and static links in more detail.</a:t>
            </a:r>
            <a:endParaRPr lang="en-US" dirty="0"/>
          </a:p>
        </p:txBody>
      </p:sp>
      <p:sp>
        <p:nvSpPr>
          <p:cNvPr id="4" name="Footer Placeholder 3"/>
          <p:cNvSpPr>
            <a:spLocks noGrp="1"/>
          </p:cNvSpPr>
          <p:nvPr>
            <p:ph type="ftr" sz="quarter" idx="10"/>
          </p:nvPr>
        </p:nvSpPr>
        <p:spPr/>
        <p:txBody>
          <a:bodyPr/>
          <a:lstStyle/>
          <a:p>
            <a:r>
              <a:rPr lang="en-US" smtClean="0"/>
              <a:t>Copyright © 2006 Addison-Wesley.</a:t>
            </a:r>
            <a:endParaRPr lang="en-US"/>
          </a:p>
        </p:txBody>
      </p:sp>
      <p:sp>
        <p:nvSpPr>
          <p:cNvPr id="5" name="Slide Number Placeholder 4"/>
          <p:cNvSpPr>
            <a:spLocks noGrp="1"/>
          </p:cNvSpPr>
          <p:nvPr>
            <p:ph type="sldNum" sz="quarter" idx="11"/>
          </p:nvPr>
        </p:nvSpPr>
        <p:spPr/>
        <p:txBody>
          <a:bodyPr/>
          <a:lstStyle/>
          <a:p>
            <a:r>
              <a:rPr lang="en-US" smtClean="0"/>
              <a:t>1-</a:t>
            </a:r>
            <a:fld id="{D88DE980-ADFB-4C5E-8506-BF6D9C85E4C8}" type="slidenum">
              <a:rPr lang="en-US" smtClean="0"/>
              <a:pPr/>
              <a:t>2</a:t>
            </a:fld>
            <a:endParaRPr lang="en-US"/>
          </a:p>
        </p:txBody>
      </p:sp>
    </p:spTree>
    <p:extLst>
      <p:ext uri="{BB962C8B-B14F-4D97-AF65-F5344CB8AC3E}">
        <p14:creationId xmlns:p14="http://schemas.microsoft.com/office/powerpoint/2010/main" val="1291592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7" name="Rectangle 15"/>
          <p:cNvSpPr>
            <a:spLocks noChangeArrowheads="1"/>
          </p:cNvSpPr>
          <p:nvPr/>
        </p:nvSpPr>
        <p:spPr bwMode="auto">
          <a:xfrm>
            <a:off x="3200400" y="4557713"/>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3794" name="Rectangle 2"/>
          <p:cNvSpPr>
            <a:spLocks noGrp="1" noChangeArrowheads="1"/>
          </p:cNvSpPr>
          <p:nvPr>
            <p:ph type="title"/>
          </p:nvPr>
        </p:nvSpPr>
        <p:spPr>
          <a:xfrm>
            <a:off x="381000" y="190501"/>
            <a:ext cx="8229600" cy="1143000"/>
          </a:xfrm>
        </p:spPr>
        <p:txBody>
          <a:bodyPr/>
          <a:lstStyle/>
          <a:p>
            <a:pPr eaLnBrk="1" hangingPunct="1"/>
            <a:r>
              <a:rPr lang="en-US" dirty="0" smtClean="0"/>
              <a:t>Example with recursion (cont.)</a:t>
            </a:r>
          </a:p>
        </p:txBody>
      </p:sp>
      <p:sp>
        <p:nvSpPr>
          <p:cNvPr id="13316" name="Rectangle 4"/>
          <p:cNvSpPr>
            <a:spLocks noChangeArrowheads="1"/>
          </p:cNvSpPr>
          <p:nvPr/>
        </p:nvSpPr>
        <p:spPr bwMode="auto">
          <a:xfrm>
            <a:off x="3200400" y="27130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17" name="Rectangle 5"/>
          <p:cNvSpPr>
            <a:spLocks noChangeArrowheads="1"/>
          </p:cNvSpPr>
          <p:nvPr/>
        </p:nvSpPr>
        <p:spPr bwMode="auto">
          <a:xfrm>
            <a:off x="3200400" y="31702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18" name="Rectangle 6"/>
          <p:cNvSpPr>
            <a:spLocks noChangeArrowheads="1"/>
          </p:cNvSpPr>
          <p:nvPr/>
        </p:nvSpPr>
        <p:spPr bwMode="auto">
          <a:xfrm>
            <a:off x="3200400" y="3627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19" name="Rectangle 7"/>
          <p:cNvSpPr>
            <a:spLocks noChangeArrowheads="1"/>
          </p:cNvSpPr>
          <p:nvPr/>
        </p:nvSpPr>
        <p:spPr bwMode="auto">
          <a:xfrm>
            <a:off x="3200400" y="4084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20" name="Text Box 8"/>
          <p:cNvSpPr txBox="1">
            <a:spLocks noChangeArrowheads="1"/>
          </p:cNvSpPr>
          <p:nvPr/>
        </p:nvSpPr>
        <p:spPr bwMode="auto">
          <a:xfrm>
            <a:off x="3200400" y="41148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3321" name="Text Box 9"/>
          <p:cNvSpPr txBox="1">
            <a:spLocks noChangeArrowheads="1"/>
          </p:cNvSpPr>
          <p:nvPr/>
        </p:nvSpPr>
        <p:spPr bwMode="auto">
          <a:xfrm>
            <a:off x="3200400" y="27432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3322" name="Text Box 10"/>
          <p:cNvSpPr txBox="1">
            <a:spLocks noChangeArrowheads="1"/>
          </p:cNvSpPr>
          <p:nvPr/>
        </p:nvSpPr>
        <p:spPr bwMode="auto">
          <a:xfrm>
            <a:off x="3200400" y="32004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3323" name="Text Box 11"/>
          <p:cNvSpPr txBox="1">
            <a:spLocks noChangeArrowheads="1"/>
          </p:cNvSpPr>
          <p:nvPr/>
        </p:nvSpPr>
        <p:spPr bwMode="auto">
          <a:xfrm>
            <a:off x="3200400" y="3657600"/>
            <a:ext cx="2819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Return (to main)</a:t>
            </a:r>
          </a:p>
        </p:txBody>
      </p:sp>
      <p:sp>
        <p:nvSpPr>
          <p:cNvPr id="13325" name="Line 13"/>
          <p:cNvSpPr>
            <a:spLocks noChangeShapeType="1"/>
          </p:cNvSpPr>
          <p:nvPr/>
        </p:nvSpPr>
        <p:spPr bwMode="auto">
          <a:xfrm>
            <a:off x="5334000" y="27130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26" name="Text Box 14"/>
          <p:cNvSpPr txBox="1">
            <a:spLocks noChangeArrowheads="1"/>
          </p:cNvSpPr>
          <p:nvPr/>
        </p:nvSpPr>
        <p:spPr bwMode="auto">
          <a:xfrm>
            <a:off x="304800" y="1295400"/>
            <a:ext cx="6324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2000" b="1">
                <a:latin typeface="Times" charset="0"/>
                <a:ea typeface="ＭＳ Ｐゴシック" charset="0"/>
              </a:rPr>
              <a:t> factorial() called from Main with a parameter of 3</a:t>
            </a:r>
          </a:p>
        </p:txBody>
      </p:sp>
      <p:sp>
        <p:nvSpPr>
          <p:cNvPr id="13328" name="Text Box 16"/>
          <p:cNvSpPr txBox="1">
            <a:spLocks noChangeArrowheads="1"/>
          </p:cNvSpPr>
          <p:nvPr/>
        </p:nvSpPr>
        <p:spPr bwMode="auto">
          <a:xfrm>
            <a:off x="3276600" y="4587875"/>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Value</a:t>
            </a:r>
          </a:p>
        </p:txBody>
      </p:sp>
      <p:sp>
        <p:nvSpPr>
          <p:cNvPr id="13329" name="Text Box 17"/>
          <p:cNvSpPr txBox="1">
            <a:spLocks noChangeArrowheads="1"/>
          </p:cNvSpPr>
          <p:nvPr/>
        </p:nvSpPr>
        <p:spPr bwMode="auto">
          <a:xfrm>
            <a:off x="1524000" y="4573588"/>
            <a:ext cx="1600200" cy="830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AR for Main</a:t>
            </a:r>
          </a:p>
        </p:txBody>
      </p:sp>
      <p:sp>
        <p:nvSpPr>
          <p:cNvPr id="13330" name="Line 18"/>
          <p:cNvSpPr>
            <a:spLocks noChangeShapeType="1"/>
          </p:cNvSpPr>
          <p:nvPr/>
        </p:nvSpPr>
        <p:spPr bwMode="auto">
          <a:xfrm>
            <a:off x="2971800" y="4573588"/>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1" name="Line 19"/>
          <p:cNvSpPr>
            <a:spLocks noChangeShapeType="1"/>
          </p:cNvSpPr>
          <p:nvPr/>
        </p:nvSpPr>
        <p:spPr bwMode="auto">
          <a:xfrm>
            <a:off x="2971800" y="4573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2" name="Line 20"/>
          <p:cNvSpPr>
            <a:spLocks noChangeShapeType="1"/>
          </p:cNvSpPr>
          <p:nvPr/>
        </p:nvSpPr>
        <p:spPr bwMode="auto">
          <a:xfrm>
            <a:off x="2971800" y="4954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3" name="Line 21"/>
          <p:cNvSpPr>
            <a:spLocks noChangeShapeType="1"/>
          </p:cNvSpPr>
          <p:nvPr/>
        </p:nvSpPr>
        <p:spPr bwMode="auto">
          <a:xfrm>
            <a:off x="2971800" y="27447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4" name="Line 22"/>
          <p:cNvSpPr>
            <a:spLocks noChangeShapeType="1"/>
          </p:cNvSpPr>
          <p:nvPr/>
        </p:nvSpPr>
        <p:spPr bwMode="auto">
          <a:xfrm>
            <a:off x="2971800" y="2744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5" name="Line 23"/>
          <p:cNvSpPr>
            <a:spLocks noChangeShapeType="1"/>
          </p:cNvSpPr>
          <p:nvPr/>
        </p:nvSpPr>
        <p:spPr bwMode="auto">
          <a:xfrm>
            <a:off x="2971800" y="44973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6" name="Text Box 24"/>
          <p:cNvSpPr txBox="1">
            <a:spLocks noChangeArrowheads="1"/>
          </p:cNvSpPr>
          <p:nvPr/>
        </p:nvSpPr>
        <p:spPr bwMode="auto">
          <a:xfrm>
            <a:off x="1447800" y="31257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First AR for factorial</a:t>
            </a:r>
          </a:p>
        </p:txBody>
      </p:sp>
      <p:sp>
        <p:nvSpPr>
          <p:cNvPr id="13337" name="Text Box 25"/>
          <p:cNvSpPr txBox="1">
            <a:spLocks noChangeArrowheads="1"/>
          </p:cNvSpPr>
          <p:nvPr/>
        </p:nvSpPr>
        <p:spPr bwMode="auto">
          <a:xfrm>
            <a:off x="5410200" y="45735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3338" name="Text Box 26"/>
          <p:cNvSpPr txBox="1">
            <a:spLocks noChangeArrowheads="1"/>
          </p:cNvSpPr>
          <p:nvPr/>
        </p:nvSpPr>
        <p:spPr bwMode="auto">
          <a:xfrm>
            <a:off x="5410200" y="2743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3</a:t>
            </a:r>
          </a:p>
        </p:txBody>
      </p:sp>
      <p:sp>
        <p:nvSpPr>
          <p:cNvPr id="13339" name="Text Box 27"/>
          <p:cNvSpPr txBox="1">
            <a:spLocks noChangeArrowheads="1"/>
          </p:cNvSpPr>
          <p:nvPr/>
        </p:nvSpPr>
        <p:spPr bwMode="auto">
          <a:xfrm>
            <a:off x="5410200" y="4114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a:t>
            </a:r>
          </a:p>
        </p:txBody>
      </p:sp>
      <p:sp>
        <p:nvSpPr>
          <p:cNvPr id="13340" name="Line 28"/>
          <p:cNvSpPr>
            <a:spLocks noChangeShapeType="1"/>
          </p:cNvSpPr>
          <p:nvPr/>
        </p:nvSpPr>
        <p:spPr bwMode="auto">
          <a:xfrm>
            <a:off x="5334000" y="4114800"/>
            <a:ext cx="0" cy="9001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1" name="Oval 29"/>
          <p:cNvSpPr>
            <a:spLocks noChangeArrowheads="1"/>
          </p:cNvSpPr>
          <p:nvPr/>
        </p:nvSpPr>
        <p:spPr bwMode="auto">
          <a:xfrm>
            <a:off x="5638800" y="32766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42" name="Line 30"/>
          <p:cNvSpPr>
            <a:spLocks noChangeShapeType="1"/>
          </p:cNvSpPr>
          <p:nvPr/>
        </p:nvSpPr>
        <p:spPr bwMode="auto">
          <a:xfrm>
            <a:off x="5715000" y="3352800"/>
            <a:ext cx="838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3" name="Line 31"/>
          <p:cNvSpPr>
            <a:spLocks noChangeShapeType="1"/>
          </p:cNvSpPr>
          <p:nvPr/>
        </p:nvSpPr>
        <p:spPr bwMode="auto">
          <a:xfrm>
            <a:off x="6553200" y="3352800"/>
            <a:ext cx="0" cy="1447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5" name="Line 33"/>
          <p:cNvSpPr>
            <a:spLocks noChangeShapeType="1"/>
          </p:cNvSpPr>
          <p:nvPr/>
        </p:nvSpPr>
        <p:spPr bwMode="auto">
          <a:xfrm flipH="1">
            <a:off x="6172200" y="48006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6" name="Line 34"/>
          <p:cNvSpPr>
            <a:spLocks noChangeShapeType="1"/>
          </p:cNvSpPr>
          <p:nvPr/>
        </p:nvSpPr>
        <p:spPr bwMode="auto">
          <a:xfrm flipH="1">
            <a:off x="6248400" y="269875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7" name="Text Box 35"/>
          <p:cNvSpPr txBox="1">
            <a:spLocks noChangeArrowheads="1"/>
          </p:cNvSpPr>
          <p:nvPr/>
        </p:nvSpPr>
        <p:spPr bwMode="auto">
          <a:xfrm>
            <a:off x="6629400" y="25146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charset="0"/>
                <a:ea typeface="ＭＳ Ｐゴシック" charset="0"/>
              </a:rPr>
              <a:t>Top</a:t>
            </a:r>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407624" y="255684"/>
            <a:ext cx="8229600" cy="1143000"/>
          </a:xfrm>
        </p:spPr>
        <p:txBody>
          <a:bodyPr/>
          <a:lstStyle/>
          <a:p>
            <a:pPr eaLnBrk="1" hangingPunct="1"/>
            <a:r>
              <a:rPr lang="en-US" dirty="0" smtClean="0"/>
              <a:t>Example with recursion (cont.)</a:t>
            </a:r>
          </a:p>
        </p:txBody>
      </p:sp>
      <p:sp>
        <p:nvSpPr>
          <p:cNvPr id="14358" name="Rectangle 22"/>
          <p:cNvSpPr>
            <a:spLocks noChangeArrowheads="1"/>
          </p:cNvSpPr>
          <p:nvPr/>
        </p:nvSpPr>
        <p:spPr bwMode="auto">
          <a:xfrm>
            <a:off x="5257800" y="6081713"/>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59" name="Rectangle 23"/>
          <p:cNvSpPr>
            <a:spLocks noChangeArrowheads="1"/>
          </p:cNvSpPr>
          <p:nvPr/>
        </p:nvSpPr>
        <p:spPr bwMode="auto">
          <a:xfrm>
            <a:off x="5257800" y="42370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0" name="Rectangle 24"/>
          <p:cNvSpPr>
            <a:spLocks noChangeArrowheads="1"/>
          </p:cNvSpPr>
          <p:nvPr/>
        </p:nvSpPr>
        <p:spPr bwMode="auto">
          <a:xfrm>
            <a:off x="5257800" y="46942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1" name="Rectangle 25"/>
          <p:cNvSpPr>
            <a:spLocks noChangeArrowheads="1"/>
          </p:cNvSpPr>
          <p:nvPr/>
        </p:nvSpPr>
        <p:spPr bwMode="auto">
          <a:xfrm>
            <a:off x="5257800" y="5151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2" name="Rectangle 26"/>
          <p:cNvSpPr>
            <a:spLocks noChangeArrowheads="1"/>
          </p:cNvSpPr>
          <p:nvPr/>
        </p:nvSpPr>
        <p:spPr bwMode="auto">
          <a:xfrm>
            <a:off x="5257800" y="5608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3" name="Text Box 27"/>
          <p:cNvSpPr txBox="1">
            <a:spLocks noChangeArrowheads="1"/>
          </p:cNvSpPr>
          <p:nvPr/>
        </p:nvSpPr>
        <p:spPr bwMode="auto">
          <a:xfrm>
            <a:off x="5334000" y="56388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4364" name="Text Box 28"/>
          <p:cNvSpPr txBox="1">
            <a:spLocks noChangeArrowheads="1"/>
          </p:cNvSpPr>
          <p:nvPr/>
        </p:nvSpPr>
        <p:spPr bwMode="auto">
          <a:xfrm>
            <a:off x="5334000" y="42672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4365" name="Text Box 29"/>
          <p:cNvSpPr txBox="1">
            <a:spLocks noChangeArrowheads="1"/>
          </p:cNvSpPr>
          <p:nvPr/>
        </p:nvSpPr>
        <p:spPr bwMode="auto">
          <a:xfrm>
            <a:off x="5334000" y="47244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4366" name="Text Box 30"/>
          <p:cNvSpPr txBox="1">
            <a:spLocks noChangeArrowheads="1"/>
          </p:cNvSpPr>
          <p:nvPr/>
        </p:nvSpPr>
        <p:spPr bwMode="auto">
          <a:xfrm>
            <a:off x="5334000" y="5181600"/>
            <a:ext cx="2819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Return (to main)</a:t>
            </a:r>
          </a:p>
        </p:txBody>
      </p:sp>
      <p:sp>
        <p:nvSpPr>
          <p:cNvPr id="14367" name="Line 31"/>
          <p:cNvSpPr>
            <a:spLocks noChangeShapeType="1"/>
          </p:cNvSpPr>
          <p:nvPr/>
        </p:nvSpPr>
        <p:spPr bwMode="auto">
          <a:xfrm>
            <a:off x="7391400" y="42370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68" name="Text Box 32"/>
          <p:cNvSpPr txBox="1">
            <a:spLocks noChangeArrowheads="1"/>
          </p:cNvSpPr>
          <p:nvPr/>
        </p:nvSpPr>
        <p:spPr bwMode="auto">
          <a:xfrm>
            <a:off x="5334000" y="6111875"/>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Value</a:t>
            </a:r>
          </a:p>
        </p:txBody>
      </p:sp>
      <p:sp>
        <p:nvSpPr>
          <p:cNvPr id="14369" name="Text Box 33"/>
          <p:cNvSpPr txBox="1">
            <a:spLocks noChangeArrowheads="1"/>
          </p:cNvSpPr>
          <p:nvPr/>
        </p:nvSpPr>
        <p:spPr bwMode="auto">
          <a:xfrm>
            <a:off x="3581400" y="6097588"/>
            <a:ext cx="1600200" cy="830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AR for Main</a:t>
            </a:r>
          </a:p>
        </p:txBody>
      </p:sp>
      <p:sp>
        <p:nvSpPr>
          <p:cNvPr id="14370" name="Line 34"/>
          <p:cNvSpPr>
            <a:spLocks noChangeShapeType="1"/>
          </p:cNvSpPr>
          <p:nvPr/>
        </p:nvSpPr>
        <p:spPr bwMode="auto">
          <a:xfrm>
            <a:off x="5029200" y="6097588"/>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1" name="Line 35"/>
          <p:cNvSpPr>
            <a:spLocks noChangeShapeType="1"/>
          </p:cNvSpPr>
          <p:nvPr/>
        </p:nvSpPr>
        <p:spPr bwMode="auto">
          <a:xfrm>
            <a:off x="5029200" y="6097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2" name="Line 36"/>
          <p:cNvSpPr>
            <a:spLocks noChangeShapeType="1"/>
          </p:cNvSpPr>
          <p:nvPr/>
        </p:nvSpPr>
        <p:spPr bwMode="auto">
          <a:xfrm>
            <a:off x="5029200" y="6478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3" name="Line 37"/>
          <p:cNvSpPr>
            <a:spLocks noChangeShapeType="1"/>
          </p:cNvSpPr>
          <p:nvPr/>
        </p:nvSpPr>
        <p:spPr bwMode="auto">
          <a:xfrm>
            <a:off x="5029200" y="42687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4" name="Line 38"/>
          <p:cNvSpPr>
            <a:spLocks noChangeShapeType="1"/>
          </p:cNvSpPr>
          <p:nvPr/>
        </p:nvSpPr>
        <p:spPr bwMode="auto">
          <a:xfrm>
            <a:off x="5029200" y="4268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5" name="Line 39"/>
          <p:cNvSpPr>
            <a:spLocks noChangeShapeType="1"/>
          </p:cNvSpPr>
          <p:nvPr/>
        </p:nvSpPr>
        <p:spPr bwMode="auto">
          <a:xfrm>
            <a:off x="5029200" y="60213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6" name="Text Box 40"/>
          <p:cNvSpPr txBox="1">
            <a:spLocks noChangeArrowheads="1"/>
          </p:cNvSpPr>
          <p:nvPr/>
        </p:nvSpPr>
        <p:spPr bwMode="auto">
          <a:xfrm>
            <a:off x="3505200" y="46497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First AR for factorial</a:t>
            </a:r>
          </a:p>
        </p:txBody>
      </p:sp>
      <p:sp>
        <p:nvSpPr>
          <p:cNvPr id="14377" name="Text Box 41"/>
          <p:cNvSpPr txBox="1">
            <a:spLocks noChangeArrowheads="1"/>
          </p:cNvSpPr>
          <p:nvPr/>
        </p:nvSpPr>
        <p:spPr bwMode="auto">
          <a:xfrm>
            <a:off x="7467600" y="60975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4378" name="Text Box 42"/>
          <p:cNvSpPr txBox="1">
            <a:spLocks noChangeArrowheads="1"/>
          </p:cNvSpPr>
          <p:nvPr/>
        </p:nvSpPr>
        <p:spPr bwMode="auto">
          <a:xfrm>
            <a:off x="7467600" y="4267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3</a:t>
            </a:r>
          </a:p>
        </p:txBody>
      </p:sp>
      <p:sp>
        <p:nvSpPr>
          <p:cNvPr id="14379" name="Text Box 43"/>
          <p:cNvSpPr txBox="1">
            <a:spLocks noChangeArrowheads="1"/>
          </p:cNvSpPr>
          <p:nvPr/>
        </p:nvSpPr>
        <p:spPr bwMode="auto">
          <a:xfrm>
            <a:off x="7467600" y="5638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a:t>
            </a:r>
          </a:p>
        </p:txBody>
      </p:sp>
      <p:sp>
        <p:nvSpPr>
          <p:cNvPr id="14380" name="Line 44"/>
          <p:cNvSpPr>
            <a:spLocks noChangeShapeType="1"/>
          </p:cNvSpPr>
          <p:nvPr/>
        </p:nvSpPr>
        <p:spPr bwMode="auto">
          <a:xfrm>
            <a:off x="7391400" y="5638800"/>
            <a:ext cx="0" cy="9001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1" name="Oval 45"/>
          <p:cNvSpPr>
            <a:spLocks noChangeArrowheads="1"/>
          </p:cNvSpPr>
          <p:nvPr/>
        </p:nvSpPr>
        <p:spPr bwMode="auto">
          <a:xfrm>
            <a:off x="7696200" y="48006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2" name="Line 46"/>
          <p:cNvSpPr>
            <a:spLocks noChangeShapeType="1"/>
          </p:cNvSpPr>
          <p:nvPr/>
        </p:nvSpPr>
        <p:spPr bwMode="auto">
          <a:xfrm>
            <a:off x="7772400" y="4876800"/>
            <a:ext cx="609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3" name="Line 47"/>
          <p:cNvSpPr>
            <a:spLocks noChangeShapeType="1"/>
          </p:cNvSpPr>
          <p:nvPr/>
        </p:nvSpPr>
        <p:spPr bwMode="auto">
          <a:xfrm>
            <a:off x="8382000" y="4876800"/>
            <a:ext cx="0" cy="1447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4" name="Line 48"/>
          <p:cNvSpPr>
            <a:spLocks noChangeShapeType="1"/>
          </p:cNvSpPr>
          <p:nvPr/>
        </p:nvSpPr>
        <p:spPr bwMode="auto">
          <a:xfrm flipH="1">
            <a:off x="8153400" y="6324600"/>
            <a:ext cx="228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6" name="Rectangle 50"/>
          <p:cNvSpPr>
            <a:spLocks noChangeArrowheads="1"/>
          </p:cNvSpPr>
          <p:nvPr/>
        </p:nvSpPr>
        <p:spPr bwMode="auto">
          <a:xfrm>
            <a:off x="5257800" y="24082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7" name="Rectangle 51"/>
          <p:cNvSpPr>
            <a:spLocks noChangeArrowheads="1"/>
          </p:cNvSpPr>
          <p:nvPr/>
        </p:nvSpPr>
        <p:spPr bwMode="auto">
          <a:xfrm>
            <a:off x="5257800" y="2865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8" name="Rectangle 52"/>
          <p:cNvSpPr>
            <a:spLocks noChangeArrowheads="1"/>
          </p:cNvSpPr>
          <p:nvPr/>
        </p:nvSpPr>
        <p:spPr bwMode="auto">
          <a:xfrm>
            <a:off x="5257800" y="3322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9" name="Rectangle 53"/>
          <p:cNvSpPr>
            <a:spLocks noChangeArrowheads="1"/>
          </p:cNvSpPr>
          <p:nvPr/>
        </p:nvSpPr>
        <p:spPr bwMode="auto">
          <a:xfrm>
            <a:off x="5257800" y="37798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90" name="Text Box 54"/>
          <p:cNvSpPr txBox="1">
            <a:spLocks noChangeArrowheads="1"/>
          </p:cNvSpPr>
          <p:nvPr/>
        </p:nvSpPr>
        <p:spPr bwMode="auto">
          <a:xfrm>
            <a:off x="5257800" y="38100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4391" name="Text Box 55"/>
          <p:cNvSpPr txBox="1">
            <a:spLocks noChangeArrowheads="1"/>
          </p:cNvSpPr>
          <p:nvPr/>
        </p:nvSpPr>
        <p:spPr bwMode="auto">
          <a:xfrm>
            <a:off x="5334000" y="24384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4392" name="Text Box 56"/>
          <p:cNvSpPr txBox="1">
            <a:spLocks noChangeArrowheads="1"/>
          </p:cNvSpPr>
          <p:nvPr/>
        </p:nvSpPr>
        <p:spPr bwMode="auto">
          <a:xfrm>
            <a:off x="5334000" y="28956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4393" name="Text Box 57"/>
          <p:cNvSpPr txBox="1">
            <a:spLocks noChangeArrowheads="1"/>
          </p:cNvSpPr>
          <p:nvPr/>
        </p:nvSpPr>
        <p:spPr bwMode="auto">
          <a:xfrm>
            <a:off x="5334000" y="3352800"/>
            <a:ext cx="2819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Return (to </a:t>
            </a:r>
            <a:r>
              <a:rPr lang="en-US" b="1" dirty="0" smtClean="0">
                <a:latin typeface="Times" charset="0"/>
                <a:ea typeface="ＭＳ Ｐゴシック" charset="0"/>
              </a:rPr>
              <a:t>fact)</a:t>
            </a:r>
            <a:endParaRPr lang="en-US" b="1" dirty="0">
              <a:latin typeface="Times" charset="0"/>
              <a:ea typeface="ＭＳ Ｐゴシック" charset="0"/>
            </a:endParaRPr>
          </a:p>
        </p:txBody>
      </p:sp>
      <p:sp>
        <p:nvSpPr>
          <p:cNvPr id="14394" name="Line 58"/>
          <p:cNvSpPr>
            <a:spLocks noChangeShapeType="1"/>
          </p:cNvSpPr>
          <p:nvPr/>
        </p:nvSpPr>
        <p:spPr bwMode="auto">
          <a:xfrm>
            <a:off x="7391400" y="24082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0" name="Line 64"/>
          <p:cNvSpPr>
            <a:spLocks noChangeShapeType="1"/>
          </p:cNvSpPr>
          <p:nvPr/>
        </p:nvSpPr>
        <p:spPr bwMode="auto">
          <a:xfrm>
            <a:off x="5029200" y="24399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1" name="Line 65"/>
          <p:cNvSpPr>
            <a:spLocks noChangeShapeType="1"/>
          </p:cNvSpPr>
          <p:nvPr/>
        </p:nvSpPr>
        <p:spPr bwMode="auto">
          <a:xfrm>
            <a:off x="5029200" y="24399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2" name="Line 66"/>
          <p:cNvSpPr>
            <a:spLocks noChangeShapeType="1"/>
          </p:cNvSpPr>
          <p:nvPr/>
        </p:nvSpPr>
        <p:spPr bwMode="auto">
          <a:xfrm>
            <a:off x="5029200" y="4192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3" name="Text Box 67"/>
          <p:cNvSpPr txBox="1">
            <a:spLocks noChangeArrowheads="1"/>
          </p:cNvSpPr>
          <p:nvPr/>
        </p:nvSpPr>
        <p:spPr bwMode="auto">
          <a:xfrm>
            <a:off x="3505200" y="28209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Second AR for factorial</a:t>
            </a:r>
          </a:p>
        </p:txBody>
      </p:sp>
      <p:sp>
        <p:nvSpPr>
          <p:cNvPr id="14405" name="Text Box 69"/>
          <p:cNvSpPr txBox="1">
            <a:spLocks noChangeArrowheads="1"/>
          </p:cNvSpPr>
          <p:nvPr/>
        </p:nvSpPr>
        <p:spPr bwMode="auto">
          <a:xfrm>
            <a:off x="7467600" y="2438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2</a:t>
            </a:r>
          </a:p>
        </p:txBody>
      </p:sp>
      <p:sp>
        <p:nvSpPr>
          <p:cNvPr id="14406" name="Text Box 70"/>
          <p:cNvSpPr txBox="1">
            <a:spLocks noChangeArrowheads="1"/>
          </p:cNvSpPr>
          <p:nvPr/>
        </p:nvSpPr>
        <p:spPr bwMode="auto">
          <a:xfrm>
            <a:off x="7467600" y="3810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4408" name="Oval 72"/>
          <p:cNvSpPr>
            <a:spLocks noChangeArrowheads="1"/>
          </p:cNvSpPr>
          <p:nvPr/>
        </p:nvSpPr>
        <p:spPr bwMode="auto">
          <a:xfrm>
            <a:off x="7696200" y="2971800"/>
            <a:ext cx="152400" cy="152400"/>
          </a:xfrm>
          <a:prstGeom prst="ellipse">
            <a:avLst/>
          </a:prstGeom>
          <a:solidFill>
            <a:srgbClr val="0000FF"/>
          </a:solidFill>
          <a:ln w="9525">
            <a:solidFill>
              <a:schemeClr val="tx1"/>
            </a:solidFill>
            <a:round/>
            <a:headEnd/>
            <a:tailEnd/>
          </a:ln>
          <a:effectLst/>
          <a:extLst/>
        </p:spPr>
        <p:txBody>
          <a:bodyPr wrap="none" anchor="ctr"/>
          <a:lstStyle/>
          <a:p>
            <a:pPr>
              <a:defRPr/>
            </a:pPr>
            <a:endParaRPr lang="en-US">
              <a:latin typeface="Times" charset="0"/>
              <a:ea typeface="ＭＳ Ｐゴシック" charset="0"/>
            </a:endParaRPr>
          </a:p>
        </p:txBody>
      </p:sp>
      <p:sp>
        <p:nvSpPr>
          <p:cNvPr id="14409" name="Line 73"/>
          <p:cNvSpPr>
            <a:spLocks noChangeShapeType="1"/>
          </p:cNvSpPr>
          <p:nvPr/>
        </p:nvSpPr>
        <p:spPr bwMode="auto">
          <a:xfrm>
            <a:off x="7772400" y="3048000"/>
            <a:ext cx="838200" cy="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0" name="Line 74"/>
          <p:cNvSpPr>
            <a:spLocks noChangeShapeType="1"/>
          </p:cNvSpPr>
          <p:nvPr/>
        </p:nvSpPr>
        <p:spPr bwMode="auto">
          <a:xfrm>
            <a:off x="8610600" y="3048000"/>
            <a:ext cx="0" cy="281940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1" name="Line 75"/>
          <p:cNvSpPr>
            <a:spLocks noChangeShapeType="1"/>
          </p:cNvSpPr>
          <p:nvPr/>
        </p:nvSpPr>
        <p:spPr bwMode="auto">
          <a:xfrm flipH="1">
            <a:off x="8153400" y="5867400"/>
            <a:ext cx="457200" cy="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2" name="Text Box 76"/>
          <p:cNvSpPr txBox="1">
            <a:spLocks noChangeArrowheads="1"/>
          </p:cNvSpPr>
          <p:nvPr/>
        </p:nvSpPr>
        <p:spPr bwMode="auto">
          <a:xfrm>
            <a:off x="304800" y="1295400"/>
            <a:ext cx="6324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2000" b="1">
                <a:latin typeface="Times" charset="0"/>
                <a:ea typeface="ＭＳ Ｐゴシック" charset="0"/>
              </a:rPr>
              <a:t> factorial(2) called from factorial(3)</a:t>
            </a:r>
          </a:p>
        </p:txBody>
      </p:sp>
      <p:sp>
        <p:nvSpPr>
          <p:cNvPr id="14413" name="Text Box 77"/>
          <p:cNvSpPr txBox="1">
            <a:spLocks noChangeArrowheads="1"/>
          </p:cNvSpPr>
          <p:nvPr/>
        </p:nvSpPr>
        <p:spPr bwMode="auto">
          <a:xfrm>
            <a:off x="304800" y="1828800"/>
            <a:ext cx="3276600" cy="2530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2000" b="1" dirty="0">
                <a:latin typeface="Times" charset="0"/>
                <a:ea typeface="ＭＳ Ｐゴシック" charset="0"/>
              </a:rPr>
              <a:t> Notice how the dynamic link points back to the bottom of the activation record of the calling party? This series of links (or dynamic chain) allows you to trace back the history of execution.</a:t>
            </a:r>
          </a:p>
        </p:txBody>
      </p:sp>
      <p:sp>
        <p:nvSpPr>
          <p:cNvPr id="14414" name="Line 78"/>
          <p:cNvSpPr>
            <a:spLocks noChangeShapeType="1"/>
          </p:cNvSpPr>
          <p:nvPr/>
        </p:nvSpPr>
        <p:spPr bwMode="auto">
          <a:xfrm flipH="1">
            <a:off x="8229600" y="247015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5" name="Text Box 79"/>
          <p:cNvSpPr txBox="1">
            <a:spLocks noChangeArrowheads="1"/>
          </p:cNvSpPr>
          <p:nvPr/>
        </p:nvSpPr>
        <p:spPr bwMode="auto">
          <a:xfrm>
            <a:off x="8458201" y="2224881"/>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Top</a:t>
            </a:r>
          </a:p>
        </p:txBody>
      </p:sp>
      <p:sp>
        <p:nvSpPr>
          <p:cNvPr id="56" name="Line 31"/>
          <p:cNvSpPr>
            <a:spLocks noChangeShapeType="1"/>
          </p:cNvSpPr>
          <p:nvPr/>
        </p:nvSpPr>
        <p:spPr bwMode="auto">
          <a:xfrm>
            <a:off x="7391400" y="3810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57200" y="80200"/>
            <a:ext cx="8229600" cy="1143000"/>
          </a:xfrm>
        </p:spPr>
        <p:txBody>
          <a:bodyPr/>
          <a:lstStyle/>
          <a:p>
            <a:pPr eaLnBrk="1" hangingPunct="1"/>
            <a:r>
              <a:rPr lang="en-US" dirty="0" smtClean="0"/>
              <a:t>Example with recursion (cont.)</a:t>
            </a:r>
          </a:p>
        </p:txBody>
      </p:sp>
      <p:sp>
        <p:nvSpPr>
          <p:cNvPr id="14358" name="Rectangle 22"/>
          <p:cNvSpPr>
            <a:spLocks noChangeArrowheads="1"/>
          </p:cNvSpPr>
          <p:nvPr/>
        </p:nvSpPr>
        <p:spPr bwMode="auto">
          <a:xfrm>
            <a:off x="5257800" y="6157913"/>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59" name="Rectangle 23"/>
          <p:cNvSpPr>
            <a:spLocks noChangeArrowheads="1"/>
          </p:cNvSpPr>
          <p:nvPr/>
        </p:nvSpPr>
        <p:spPr bwMode="auto">
          <a:xfrm>
            <a:off x="5257800" y="43132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0" name="Rectangle 24"/>
          <p:cNvSpPr>
            <a:spLocks noChangeArrowheads="1"/>
          </p:cNvSpPr>
          <p:nvPr/>
        </p:nvSpPr>
        <p:spPr bwMode="auto">
          <a:xfrm>
            <a:off x="5257800" y="4770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1" name="Rectangle 25"/>
          <p:cNvSpPr>
            <a:spLocks noChangeArrowheads="1"/>
          </p:cNvSpPr>
          <p:nvPr/>
        </p:nvSpPr>
        <p:spPr bwMode="auto">
          <a:xfrm>
            <a:off x="5257800" y="5227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2" name="Rectangle 26"/>
          <p:cNvSpPr>
            <a:spLocks noChangeArrowheads="1"/>
          </p:cNvSpPr>
          <p:nvPr/>
        </p:nvSpPr>
        <p:spPr bwMode="auto">
          <a:xfrm>
            <a:off x="5257800" y="56848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3" name="Text Box 27"/>
          <p:cNvSpPr txBox="1">
            <a:spLocks noChangeArrowheads="1"/>
          </p:cNvSpPr>
          <p:nvPr/>
        </p:nvSpPr>
        <p:spPr bwMode="auto">
          <a:xfrm>
            <a:off x="5334000" y="57150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4364" name="Text Box 28"/>
          <p:cNvSpPr txBox="1">
            <a:spLocks noChangeArrowheads="1"/>
          </p:cNvSpPr>
          <p:nvPr/>
        </p:nvSpPr>
        <p:spPr bwMode="auto">
          <a:xfrm>
            <a:off x="5334000" y="43434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4365" name="Text Box 29"/>
          <p:cNvSpPr txBox="1">
            <a:spLocks noChangeArrowheads="1"/>
          </p:cNvSpPr>
          <p:nvPr/>
        </p:nvSpPr>
        <p:spPr bwMode="auto">
          <a:xfrm>
            <a:off x="5334000" y="48006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4366" name="Text Box 30"/>
          <p:cNvSpPr txBox="1">
            <a:spLocks noChangeArrowheads="1"/>
          </p:cNvSpPr>
          <p:nvPr/>
        </p:nvSpPr>
        <p:spPr bwMode="auto">
          <a:xfrm>
            <a:off x="5334000" y="5257800"/>
            <a:ext cx="2819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Return (to main)</a:t>
            </a:r>
          </a:p>
        </p:txBody>
      </p:sp>
      <p:sp>
        <p:nvSpPr>
          <p:cNvPr id="14367" name="Line 31"/>
          <p:cNvSpPr>
            <a:spLocks noChangeShapeType="1"/>
          </p:cNvSpPr>
          <p:nvPr/>
        </p:nvSpPr>
        <p:spPr bwMode="auto">
          <a:xfrm>
            <a:off x="7391400" y="43132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68" name="Text Box 32"/>
          <p:cNvSpPr txBox="1">
            <a:spLocks noChangeArrowheads="1"/>
          </p:cNvSpPr>
          <p:nvPr/>
        </p:nvSpPr>
        <p:spPr bwMode="auto">
          <a:xfrm>
            <a:off x="5334000" y="6188075"/>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Value</a:t>
            </a:r>
          </a:p>
        </p:txBody>
      </p:sp>
      <p:sp>
        <p:nvSpPr>
          <p:cNvPr id="14369" name="Text Box 33"/>
          <p:cNvSpPr txBox="1">
            <a:spLocks noChangeArrowheads="1"/>
          </p:cNvSpPr>
          <p:nvPr/>
        </p:nvSpPr>
        <p:spPr bwMode="auto">
          <a:xfrm>
            <a:off x="3581400" y="6097588"/>
            <a:ext cx="1600200" cy="830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AR for Main</a:t>
            </a:r>
          </a:p>
        </p:txBody>
      </p:sp>
      <p:sp>
        <p:nvSpPr>
          <p:cNvPr id="14370" name="Line 34"/>
          <p:cNvSpPr>
            <a:spLocks noChangeShapeType="1"/>
          </p:cNvSpPr>
          <p:nvPr/>
        </p:nvSpPr>
        <p:spPr bwMode="auto">
          <a:xfrm>
            <a:off x="5029200" y="6173788"/>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1" name="Line 35"/>
          <p:cNvSpPr>
            <a:spLocks noChangeShapeType="1"/>
          </p:cNvSpPr>
          <p:nvPr/>
        </p:nvSpPr>
        <p:spPr bwMode="auto">
          <a:xfrm>
            <a:off x="5029200" y="6173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2" name="Line 36"/>
          <p:cNvSpPr>
            <a:spLocks noChangeShapeType="1"/>
          </p:cNvSpPr>
          <p:nvPr/>
        </p:nvSpPr>
        <p:spPr bwMode="auto">
          <a:xfrm>
            <a:off x="5029200" y="6554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3" name="Line 37"/>
          <p:cNvSpPr>
            <a:spLocks noChangeShapeType="1"/>
          </p:cNvSpPr>
          <p:nvPr/>
        </p:nvSpPr>
        <p:spPr bwMode="auto">
          <a:xfrm>
            <a:off x="5029200" y="43449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4" name="Line 38"/>
          <p:cNvSpPr>
            <a:spLocks noChangeShapeType="1"/>
          </p:cNvSpPr>
          <p:nvPr/>
        </p:nvSpPr>
        <p:spPr bwMode="auto">
          <a:xfrm>
            <a:off x="5029200" y="43449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5" name="Line 39"/>
          <p:cNvSpPr>
            <a:spLocks noChangeShapeType="1"/>
          </p:cNvSpPr>
          <p:nvPr/>
        </p:nvSpPr>
        <p:spPr bwMode="auto">
          <a:xfrm>
            <a:off x="5029200" y="6097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6" name="Text Box 40"/>
          <p:cNvSpPr txBox="1">
            <a:spLocks noChangeArrowheads="1"/>
          </p:cNvSpPr>
          <p:nvPr/>
        </p:nvSpPr>
        <p:spPr bwMode="auto">
          <a:xfrm>
            <a:off x="3505200" y="46497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First AR for factorial</a:t>
            </a:r>
          </a:p>
        </p:txBody>
      </p:sp>
      <p:sp>
        <p:nvSpPr>
          <p:cNvPr id="14377" name="Text Box 41"/>
          <p:cNvSpPr txBox="1">
            <a:spLocks noChangeArrowheads="1"/>
          </p:cNvSpPr>
          <p:nvPr/>
        </p:nvSpPr>
        <p:spPr bwMode="auto">
          <a:xfrm>
            <a:off x="7467600" y="61737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4378" name="Text Box 42"/>
          <p:cNvSpPr txBox="1">
            <a:spLocks noChangeArrowheads="1"/>
          </p:cNvSpPr>
          <p:nvPr/>
        </p:nvSpPr>
        <p:spPr bwMode="auto">
          <a:xfrm>
            <a:off x="7467600" y="4343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3</a:t>
            </a:r>
          </a:p>
        </p:txBody>
      </p:sp>
      <p:sp>
        <p:nvSpPr>
          <p:cNvPr id="14379" name="Text Box 43"/>
          <p:cNvSpPr txBox="1">
            <a:spLocks noChangeArrowheads="1"/>
          </p:cNvSpPr>
          <p:nvPr/>
        </p:nvSpPr>
        <p:spPr bwMode="auto">
          <a:xfrm>
            <a:off x="7467600" y="5715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a:t>
            </a:r>
          </a:p>
        </p:txBody>
      </p:sp>
      <p:sp>
        <p:nvSpPr>
          <p:cNvPr id="14380" name="Line 44"/>
          <p:cNvSpPr>
            <a:spLocks noChangeShapeType="1"/>
          </p:cNvSpPr>
          <p:nvPr/>
        </p:nvSpPr>
        <p:spPr bwMode="auto">
          <a:xfrm>
            <a:off x="7391400" y="5715000"/>
            <a:ext cx="0" cy="9001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1" name="Oval 45"/>
          <p:cNvSpPr>
            <a:spLocks noChangeArrowheads="1"/>
          </p:cNvSpPr>
          <p:nvPr/>
        </p:nvSpPr>
        <p:spPr bwMode="auto">
          <a:xfrm>
            <a:off x="7696200" y="48768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2" name="Line 46"/>
          <p:cNvSpPr>
            <a:spLocks noChangeShapeType="1"/>
          </p:cNvSpPr>
          <p:nvPr/>
        </p:nvSpPr>
        <p:spPr bwMode="auto">
          <a:xfrm>
            <a:off x="7772400" y="4953000"/>
            <a:ext cx="609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3" name="Line 47"/>
          <p:cNvSpPr>
            <a:spLocks noChangeShapeType="1"/>
          </p:cNvSpPr>
          <p:nvPr/>
        </p:nvSpPr>
        <p:spPr bwMode="auto">
          <a:xfrm>
            <a:off x="8382000" y="4953000"/>
            <a:ext cx="0" cy="1447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4" name="Line 48"/>
          <p:cNvSpPr>
            <a:spLocks noChangeShapeType="1"/>
          </p:cNvSpPr>
          <p:nvPr/>
        </p:nvSpPr>
        <p:spPr bwMode="auto">
          <a:xfrm flipH="1">
            <a:off x="8153400" y="6400800"/>
            <a:ext cx="228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6" name="Rectangle 50"/>
          <p:cNvSpPr>
            <a:spLocks noChangeArrowheads="1"/>
          </p:cNvSpPr>
          <p:nvPr/>
        </p:nvSpPr>
        <p:spPr bwMode="auto">
          <a:xfrm>
            <a:off x="5257800" y="2484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7" name="Rectangle 51"/>
          <p:cNvSpPr>
            <a:spLocks noChangeArrowheads="1"/>
          </p:cNvSpPr>
          <p:nvPr/>
        </p:nvSpPr>
        <p:spPr bwMode="auto">
          <a:xfrm>
            <a:off x="5257800" y="2941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8" name="Rectangle 52"/>
          <p:cNvSpPr>
            <a:spLocks noChangeArrowheads="1"/>
          </p:cNvSpPr>
          <p:nvPr/>
        </p:nvSpPr>
        <p:spPr bwMode="auto">
          <a:xfrm>
            <a:off x="5257800" y="33988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9" name="Rectangle 53"/>
          <p:cNvSpPr>
            <a:spLocks noChangeArrowheads="1"/>
          </p:cNvSpPr>
          <p:nvPr/>
        </p:nvSpPr>
        <p:spPr bwMode="auto">
          <a:xfrm>
            <a:off x="5257800" y="38560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90" name="Text Box 54"/>
          <p:cNvSpPr txBox="1">
            <a:spLocks noChangeArrowheads="1"/>
          </p:cNvSpPr>
          <p:nvPr/>
        </p:nvSpPr>
        <p:spPr bwMode="auto">
          <a:xfrm>
            <a:off x="5257800" y="38862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4391" name="Text Box 55"/>
          <p:cNvSpPr txBox="1">
            <a:spLocks noChangeArrowheads="1"/>
          </p:cNvSpPr>
          <p:nvPr/>
        </p:nvSpPr>
        <p:spPr bwMode="auto">
          <a:xfrm>
            <a:off x="5334000" y="25146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4392" name="Text Box 56"/>
          <p:cNvSpPr txBox="1">
            <a:spLocks noChangeArrowheads="1"/>
          </p:cNvSpPr>
          <p:nvPr/>
        </p:nvSpPr>
        <p:spPr bwMode="auto">
          <a:xfrm>
            <a:off x="5334000" y="29718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4393" name="Text Box 57"/>
          <p:cNvSpPr txBox="1">
            <a:spLocks noChangeArrowheads="1"/>
          </p:cNvSpPr>
          <p:nvPr/>
        </p:nvSpPr>
        <p:spPr bwMode="auto">
          <a:xfrm>
            <a:off x="5257799" y="3428999"/>
            <a:ext cx="289559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b="1" dirty="0">
                <a:latin typeface="Times" charset="0"/>
                <a:ea typeface="ＭＳ Ｐゴシック" charset="0"/>
              </a:rPr>
              <a:t>Return (to </a:t>
            </a:r>
            <a:r>
              <a:rPr lang="en-US" b="1" dirty="0" smtClean="0">
                <a:latin typeface="Times" charset="0"/>
                <a:ea typeface="ＭＳ Ｐゴシック" charset="0"/>
              </a:rPr>
              <a:t>factorial)</a:t>
            </a:r>
            <a:endParaRPr lang="en-US" b="1" dirty="0">
              <a:latin typeface="Times" charset="0"/>
              <a:ea typeface="ＭＳ Ｐゴシック" charset="0"/>
            </a:endParaRPr>
          </a:p>
        </p:txBody>
      </p:sp>
      <p:sp>
        <p:nvSpPr>
          <p:cNvPr id="14394" name="Line 58"/>
          <p:cNvSpPr>
            <a:spLocks noChangeShapeType="1"/>
          </p:cNvSpPr>
          <p:nvPr/>
        </p:nvSpPr>
        <p:spPr bwMode="auto">
          <a:xfrm>
            <a:off x="7391400" y="24844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0" name="Line 64"/>
          <p:cNvSpPr>
            <a:spLocks noChangeShapeType="1"/>
          </p:cNvSpPr>
          <p:nvPr/>
        </p:nvSpPr>
        <p:spPr bwMode="auto">
          <a:xfrm>
            <a:off x="5029200" y="25161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1" name="Line 65"/>
          <p:cNvSpPr>
            <a:spLocks noChangeShapeType="1"/>
          </p:cNvSpPr>
          <p:nvPr/>
        </p:nvSpPr>
        <p:spPr bwMode="auto">
          <a:xfrm>
            <a:off x="5029200" y="25161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2" name="Line 66"/>
          <p:cNvSpPr>
            <a:spLocks noChangeShapeType="1"/>
          </p:cNvSpPr>
          <p:nvPr/>
        </p:nvSpPr>
        <p:spPr bwMode="auto">
          <a:xfrm>
            <a:off x="5029200" y="4268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3" name="Text Box 67"/>
          <p:cNvSpPr txBox="1">
            <a:spLocks noChangeArrowheads="1"/>
          </p:cNvSpPr>
          <p:nvPr/>
        </p:nvSpPr>
        <p:spPr bwMode="auto">
          <a:xfrm>
            <a:off x="3505200" y="28209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Second AR for factorial</a:t>
            </a:r>
          </a:p>
        </p:txBody>
      </p:sp>
      <p:sp>
        <p:nvSpPr>
          <p:cNvPr id="14405" name="Text Box 69"/>
          <p:cNvSpPr txBox="1">
            <a:spLocks noChangeArrowheads="1"/>
          </p:cNvSpPr>
          <p:nvPr/>
        </p:nvSpPr>
        <p:spPr bwMode="auto">
          <a:xfrm>
            <a:off x="7467600" y="2514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2</a:t>
            </a:r>
          </a:p>
        </p:txBody>
      </p:sp>
      <p:sp>
        <p:nvSpPr>
          <p:cNvPr id="14406" name="Text Box 70"/>
          <p:cNvSpPr txBox="1">
            <a:spLocks noChangeArrowheads="1"/>
          </p:cNvSpPr>
          <p:nvPr/>
        </p:nvSpPr>
        <p:spPr bwMode="auto">
          <a:xfrm>
            <a:off x="7467600" y="3886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4408" name="Oval 72"/>
          <p:cNvSpPr>
            <a:spLocks noChangeArrowheads="1"/>
          </p:cNvSpPr>
          <p:nvPr/>
        </p:nvSpPr>
        <p:spPr bwMode="auto">
          <a:xfrm>
            <a:off x="7696200" y="3048000"/>
            <a:ext cx="152400" cy="152400"/>
          </a:xfrm>
          <a:prstGeom prst="ellipse">
            <a:avLst/>
          </a:prstGeom>
          <a:solidFill>
            <a:srgbClr val="3333CC"/>
          </a:solidFill>
          <a:ln w="9525">
            <a:solidFill>
              <a:srgbClr val="0000FF"/>
            </a:solidFill>
            <a:round/>
            <a:headEnd/>
            <a:tailEnd/>
          </a:ln>
          <a:effectLst/>
          <a:extLst/>
        </p:spPr>
        <p:txBody>
          <a:bodyPr wrap="none" anchor="ctr"/>
          <a:lstStyle/>
          <a:p>
            <a:pPr>
              <a:defRPr/>
            </a:pPr>
            <a:endParaRPr lang="en-US">
              <a:solidFill>
                <a:srgbClr val="FF0000"/>
              </a:solidFill>
              <a:latin typeface="Times" charset="0"/>
              <a:ea typeface="ＭＳ Ｐゴシック" charset="0"/>
            </a:endParaRPr>
          </a:p>
        </p:txBody>
      </p:sp>
      <p:sp>
        <p:nvSpPr>
          <p:cNvPr id="14409" name="Line 73"/>
          <p:cNvSpPr>
            <a:spLocks noChangeShapeType="1"/>
          </p:cNvSpPr>
          <p:nvPr/>
        </p:nvSpPr>
        <p:spPr bwMode="auto">
          <a:xfrm>
            <a:off x="7772400" y="3124200"/>
            <a:ext cx="838200" cy="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0" name="Line 74"/>
          <p:cNvSpPr>
            <a:spLocks noChangeShapeType="1"/>
          </p:cNvSpPr>
          <p:nvPr/>
        </p:nvSpPr>
        <p:spPr bwMode="auto">
          <a:xfrm>
            <a:off x="8610600" y="3124200"/>
            <a:ext cx="0" cy="281940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1" name="Line 75"/>
          <p:cNvSpPr>
            <a:spLocks noChangeShapeType="1"/>
          </p:cNvSpPr>
          <p:nvPr/>
        </p:nvSpPr>
        <p:spPr bwMode="auto">
          <a:xfrm flipH="1">
            <a:off x="8153400" y="5943600"/>
            <a:ext cx="457200" cy="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2" name="Text Box 76"/>
          <p:cNvSpPr txBox="1">
            <a:spLocks noChangeArrowheads="1"/>
          </p:cNvSpPr>
          <p:nvPr/>
        </p:nvSpPr>
        <p:spPr bwMode="auto">
          <a:xfrm>
            <a:off x="304800" y="1295400"/>
            <a:ext cx="2819400" cy="708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2000" b="1" dirty="0">
                <a:latin typeface="Times" charset="0"/>
                <a:ea typeface="ＭＳ Ｐゴシック" charset="0"/>
              </a:rPr>
              <a:t> factorial(1) called from factorial(2)</a:t>
            </a:r>
          </a:p>
        </p:txBody>
      </p:sp>
      <p:sp>
        <p:nvSpPr>
          <p:cNvPr id="14414" name="Line 78"/>
          <p:cNvSpPr>
            <a:spLocks noChangeShapeType="1"/>
          </p:cNvSpPr>
          <p:nvPr/>
        </p:nvSpPr>
        <p:spPr bwMode="auto">
          <a:xfrm flipH="1">
            <a:off x="8229600" y="6858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5" name="Text Box 79"/>
          <p:cNvSpPr txBox="1">
            <a:spLocks noChangeArrowheads="1"/>
          </p:cNvSpPr>
          <p:nvPr/>
        </p:nvSpPr>
        <p:spPr bwMode="auto">
          <a:xfrm>
            <a:off x="8534400" y="426244"/>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Top</a:t>
            </a:r>
          </a:p>
        </p:txBody>
      </p:sp>
      <p:sp>
        <p:nvSpPr>
          <p:cNvPr id="56" name="Line 31"/>
          <p:cNvSpPr>
            <a:spLocks noChangeShapeType="1"/>
          </p:cNvSpPr>
          <p:nvPr/>
        </p:nvSpPr>
        <p:spPr bwMode="auto">
          <a:xfrm>
            <a:off x="7391400" y="38862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4" name="Rectangle 89"/>
          <p:cNvSpPr>
            <a:spLocks noChangeArrowheads="1"/>
          </p:cNvSpPr>
          <p:nvPr/>
        </p:nvSpPr>
        <p:spPr bwMode="auto">
          <a:xfrm>
            <a:off x="5257800" y="20574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sz="2100" b="1" dirty="0">
                <a:latin typeface="Times" charset="0"/>
                <a:ea typeface="ＭＳ Ｐゴシック" charset="0"/>
              </a:rPr>
              <a:t>Functional Value</a:t>
            </a:r>
          </a:p>
        </p:txBody>
      </p:sp>
      <p:sp>
        <p:nvSpPr>
          <p:cNvPr id="55" name="Rectangle 89"/>
          <p:cNvSpPr>
            <a:spLocks noChangeArrowheads="1"/>
          </p:cNvSpPr>
          <p:nvPr/>
        </p:nvSpPr>
        <p:spPr bwMode="auto">
          <a:xfrm>
            <a:off x="5257800" y="16002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b="1" dirty="0">
                <a:latin typeface="Times" charset="0"/>
                <a:ea typeface="ＭＳ Ｐゴシック" charset="0"/>
              </a:rPr>
              <a:t>Return (to </a:t>
            </a:r>
            <a:r>
              <a:rPr lang="en-US" b="1" dirty="0" smtClean="0">
                <a:latin typeface="Times" charset="0"/>
                <a:ea typeface="ＭＳ Ｐゴシック" charset="0"/>
              </a:rPr>
              <a:t>factorial)</a:t>
            </a:r>
            <a:endParaRPr lang="en-US" b="1" dirty="0">
              <a:latin typeface="Times" charset="0"/>
              <a:ea typeface="ＭＳ Ｐゴシック" charset="0"/>
            </a:endParaRPr>
          </a:p>
        </p:txBody>
      </p:sp>
      <p:sp>
        <p:nvSpPr>
          <p:cNvPr id="57" name="Rectangle 89"/>
          <p:cNvSpPr>
            <a:spLocks noChangeArrowheads="1"/>
          </p:cNvSpPr>
          <p:nvPr/>
        </p:nvSpPr>
        <p:spPr bwMode="auto">
          <a:xfrm>
            <a:off x="5257800" y="11430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b="1" dirty="0">
                <a:latin typeface="Times" charset="0"/>
                <a:ea typeface="ＭＳ Ｐゴシック" charset="0"/>
              </a:rPr>
              <a:t>Dynamic Link</a:t>
            </a:r>
          </a:p>
        </p:txBody>
      </p:sp>
      <p:sp>
        <p:nvSpPr>
          <p:cNvPr id="58" name="Rectangle 89"/>
          <p:cNvSpPr>
            <a:spLocks noChangeArrowheads="1"/>
          </p:cNvSpPr>
          <p:nvPr/>
        </p:nvSpPr>
        <p:spPr bwMode="auto">
          <a:xfrm>
            <a:off x="5257800" y="6858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b="1" dirty="0">
                <a:latin typeface="Times" charset="0"/>
                <a:ea typeface="ＭＳ Ｐゴシック" charset="0"/>
              </a:rPr>
              <a:t>Parameter</a:t>
            </a:r>
          </a:p>
        </p:txBody>
      </p:sp>
      <p:sp>
        <p:nvSpPr>
          <p:cNvPr id="59" name="Line 64"/>
          <p:cNvSpPr>
            <a:spLocks noChangeShapeType="1"/>
          </p:cNvSpPr>
          <p:nvPr/>
        </p:nvSpPr>
        <p:spPr bwMode="auto">
          <a:xfrm>
            <a:off x="5029200" y="685800"/>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0" name="Line 65"/>
          <p:cNvSpPr>
            <a:spLocks noChangeShapeType="1"/>
          </p:cNvSpPr>
          <p:nvPr/>
        </p:nvSpPr>
        <p:spPr bwMode="auto">
          <a:xfrm>
            <a:off x="5029200" y="6858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1" name="Line 65"/>
          <p:cNvSpPr>
            <a:spLocks noChangeShapeType="1"/>
          </p:cNvSpPr>
          <p:nvPr/>
        </p:nvSpPr>
        <p:spPr bwMode="auto">
          <a:xfrm>
            <a:off x="5029200" y="24384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2" name="Line 58"/>
          <p:cNvSpPr>
            <a:spLocks noChangeShapeType="1"/>
          </p:cNvSpPr>
          <p:nvPr/>
        </p:nvSpPr>
        <p:spPr bwMode="auto">
          <a:xfrm>
            <a:off x="7391400" y="685800"/>
            <a:ext cx="0" cy="944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3" name="Line 31"/>
          <p:cNvSpPr>
            <a:spLocks noChangeShapeType="1"/>
          </p:cNvSpPr>
          <p:nvPr/>
        </p:nvSpPr>
        <p:spPr bwMode="auto">
          <a:xfrm>
            <a:off x="7391400" y="2057400"/>
            <a:ext cx="0" cy="944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4" name="Text Box 69"/>
          <p:cNvSpPr txBox="1">
            <a:spLocks noChangeArrowheads="1"/>
          </p:cNvSpPr>
          <p:nvPr/>
        </p:nvSpPr>
        <p:spPr bwMode="auto">
          <a:xfrm>
            <a:off x="7467600" y="685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1</a:t>
            </a:r>
          </a:p>
        </p:txBody>
      </p:sp>
      <p:sp>
        <p:nvSpPr>
          <p:cNvPr id="65" name="Oval 72"/>
          <p:cNvSpPr>
            <a:spLocks noChangeArrowheads="1"/>
          </p:cNvSpPr>
          <p:nvPr/>
        </p:nvSpPr>
        <p:spPr bwMode="auto">
          <a:xfrm>
            <a:off x="7696200" y="1295400"/>
            <a:ext cx="152400" cy="152400"/>
          </a:xfrm>
          <a:prstGeom prst="ellipse">
            <a:avLst/>
          </a:prstGeom>
          <a:solidFill>
            <a:srgbClr val="008000"/>
          </a:solidFill>
          <a:ln w="9525">
            <a:solidFill>
              <a:srgbClr val="008000"/>
            </a:solidFill>
            <a:round/>
            <a:headEnd/>
            <a:tailEnd/>
          </a:ln>
          <a:effectLst/>
          <a:extLst/>
        </p:spPr>
        <p:txBody>
          <a:bodyPr wrap="none" anchor="ctr"/>
          <a:lstStyle/>
          <a:p>
            <a:pPr>
              <a:defRPr/>
            </a:pPr>
            <a:endParaRPr lang="en-US">
              <a:latin typeface="Times" charset="0"/>
              <a:ea typeface="ＭＳ Ｐゴシック" charset="0"/>
            </a:endParaRPr>
          </a:p>
        </p:txBody>
      </p:sp>
      <p:sp>
        <p:nvSpPr>
          <p:cNvPr id="66" name="Line 73"/>
          <p:cNvSpPr>
            <a:spLocks noChangeShapeType="1"/>
          </p:cNvSpPr>
          <p:nvPr/>
        </p:nvSpPr>
        <p:spPr bwMode="auto">
          <a:xfrm>
            <a:off x="7772400" y="1371600"/>
            <a:ext cx="1143000" cy="0"/>
          </a:xfrm>
          <a:prstGeom prst="line">
            <a:avLst/>
          </a:prstGeom>
          <a:noFill/>
          <a:ln w="952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7" name="Line 74"/>
          <p:cNvSpPr>
            <a:spLocks noChangeShapeType="1"/>
          </p:cNvSpPr>
          <p:nvPr/>
        </p:nvSpPr>
        <p:spPr bwMode="auto">
          <a:xfrm>
            <a:off x="8915400" y="1371600"/>
            <a:ext cx="0" cy="2743200"/>
          </a:xfrm>
          <a:prstGeom prst="line">
            <a:avLst/>
          </a:prstGeom>
          <a:noFill/>
          <a:ln w="952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8" name="Line 75"/>
          <p:cNvSpPr>
            <a:spLocks noChangeShapeType="1"/>
          </p:cNvSpPr>
          <p:nvPr/>
        </p:nvSpPr>
        <p:spPr bwMode="auto">
          <a:xfrm flipH="1">
            <a:off x="8153400" y="4114800"/>
            <a:ext cx="762000" cy="0"/>
          </a:xfrm>
          <a:prstGeom prst="line">
            <a:avLst/>
          </a:prstGeom>
          <a:noFill/>
          <a:ln w="952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9" name="Text Box 70"/>
          <p:cNvSpPr txBox="1">
            <a:spLocks noChangeArrowheads="1"/>
          </p:cNvSpPr>
          <p:nvPr/>
        </p:nvSpPr>
        <p:spPr bwMode="auto">
          <a:xfrm>
            <a:off x="7467600" y="2057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70" name="Text Box 98"/>
          <p:cNvSpPr txBox="1">
            <a:spLocks noChangeArrowheads="1"/>
          </p:cNvSpPr>
          <p:nvPr/>
        </p:nvSpPr>
        <p:spPr bwMode="auto">
          <a:xfrm>
            <a:off x="3581400" y="11445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Third AR for factorial</a:t>
            </a:r>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381000" y="103274"/>
            <a:ext cx="8229600" cy="1143000"/>
          </a:xfrm>
        </p:spPr>
        <p:txBody>
          <a:bodyPr/>
          <a:lstStyle/>
          <a:p>
            <a:pPr eaLnBrk="1" hangingPunct="1"/>
            <a:r>
              <a:rPr lang="en-US" dirty="0" smtClean="0"/>
              <a:t>Example with recursion (cont.)</a:t>
            </a:r>
          </a:p>
        </p:txBody>
      </p:sp>
      <p:sp>
        <p:nvSpPr>
          <p:cNvPr id="14358" name="Rectangle 22"/>
          <p:cNvSpPr>
            <a:spLocks noChangeArrowheads="1"/>
          </p:cNvSpPr>
          <p:nvPr/>
        </p:nvSpPr>
        <p:spPr bwMode="auto">
          <a:xfrm>
            <a:off x="5257800" y="6157913"/>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59" name="Rectangle 23"/>
          <p:cNvSpPr>
            <a:spLocks noChangeArrowheads="1"/>
          </p:cNvSpPr>
          <p:nvPr/>
        </p:nvSpPr>
        <p:spPr bwMode="auto">
          <a:xfrm>
            <a:off x="5257800" y="43132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0" name="Rectangle 24"/>
          <p:cNvSpPr>
            <a:spLocks noChangeArrowheads="1"/>
          </p:cNvSpPr>
          <p:nvPr/>
        </p:nvSpPr>
        <p:spPr bwMode="auto">
          <a:xfrm>
            <a:off x="5257800" y="4770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1" name="Rectangle 25"/>
          <p:cNvSpPr>
            <a:spLocks noChangeArrowheads="1"/>
          </p:cNvSpPr>
          <p:nvPr/>
        </p:nvSpPr>
        <p:spPr bwMode="auto">
          <a:xfrm>
            <a:off x="5257800" y="5227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2" name="Rectangle 26"/>
          <p:cNvSpPr>
            <a:spLocks noChangeArrowheads="1"/>
          </p:cNvSpPr>
          <p:nvPr/>
        </p:nvSpPr>
        <p:spPr bwMode="auto">
          <a:xfrm>
            <a:off x="5257800" y="56848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3" name="Text Box 27"/>
          <p:cNvSpPr txBox="1">
            <a:spLocks noChangeArrowheads="1"/>
          </p:cNvSpPr>
          <p:nvPr/>
        </p:nvSpPr>
        <p:spPr bwMode="auto">
          <a:xfrm>
            <a:off x="5334000" y="57150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4364" name="Text Box 28"/>
          <p:cNvSpPr txBox="1">
            <a:spLocks noChangeArrowheads="1"/>
          </p:cNvSpPr>
          <p:nvPr/>
        </p:nvSpPr>
        <p:spPr bwMode="auto">
          <a:xfrm>
            <a:off x="5334000" y="43434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4365" name="Text Box 29"/>
          <p:cNvSpPr txBox="1">
            <a:spLocks noChangeArrowheads="1"/>
          </p:cNvSpPr>
          <p:nvPr/>
        </p:nvSpPr>
        <p:spPr bwMode="auto">
          <a:xfrm>
            <a:off x="5334000" y="48006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4366" name="Text Box 30"/>
          <p:cNvSpPr txBox="1">
            <a:spLocks noChangeArrowheads="1"/>
          </p:cNvSpPr>
          <p:nvPr/>
        </p:nvSpPr>
        <p:spPr bwMode="auto">
          <a:xfrm>
            <a:off x="5334000" y="5257800"/>
            <a:ext cx="2819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Return (to main)</a:t>
            </a:r>
          </a:p>
        </p:txBody>
      </p:sp>
      <p:sp>
        <p:nvSpPr>
          <p:cNvPr id="14367" name="Line 31"/>
          <p:cNvSpPr>
            <a:spLocks noChangeShapeType="1"/>
          </p:cNvSpPr>
          <p:nvPr/>
        </p:nvSpPr>
        <p:spPr bwMode="auto">
          <a:xfrm>
            <a:off x="7391400" y="43132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68" name="Text Box 32"/>
          <p:cNvSpPr txBox="1">
            <a:spLocks noChangeArrowheads="1"/>
          </p:cNvSpPr>
          <p:nvPr/>
        </p:nvSpPr>
        <p:spPr bwMode="auto">
          <a:xfrm>
            <a:off x="5334000" y="6188075"/>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Value</a:t>
            </a:r>
          </a:p>
        </p:txBody>
      </p:sp>
      <p:sp>
        <p:nvSpPr>
          <p:cNvPr id="14369" name="Text Box 33"/>
          <p:cNvSpPr txBox="1">
            <a:spLocks noChangeArrowheads="1"/>
          </p:cNvSpPr>
          <p:nvPr/>
        </p:nvSpPr>
        <p:spPr bwMode="auto">
          <a:xfrm>
            <a:off x="3581400" y="6097588"/>
            <a:ext cx="1600200" cy="830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AR for Main</a:t>
            </a:r>
          </a:p>
        </p:txBody>
      </p:sp>
      <p:sp>
        <p:nvSpPr>
          <p:cNvPr id="14370" name="Line 34"/>
          <p:cNvSpPr>
            <a:spLocks noChangeShapeType="1"/>
          </p:cNvSpPr>
          <p:nvPr/>
        </p:nvSpPr>
        <p:spPr bwMode="auto">
          <a:xfrm>
            <a:off x="5029200" y="6173788"/>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1" name="Line 35"/>
          <p:cNvSpPr>
            <a:spLocks noChangeShapeType="1"/>
          </p:cNvSpPr>
          <p:nvPr/>
        </p:nvSpPr>
        <p:spPr bwMode="auto">
          <a:xfrm>
            <a:off x="5029200" y="6173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2" name="Line 36"/>
          <p:cNvSpPr>
            <a:spLocks noChangeShapeType="1"/>
          </p:cNvSpPr>
          <p:nvPr/>
        </p:nvSpPr>
        <p:spPr bwMode="auto">
          <a:xfrm>
            <a:off x="5029200" y="6554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3" name="Line 37"/>
          <p:cNvSpPr>
            <a:spLocks noChangeShapeType="1"/>
          </p:cNvSpPr>
          <p:nvPr/>
        </p:nvSpPr>
        <p:spPr bwMode="auto">
          <a:xfrm>
            <a:off x="5029200" y="43449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4" name="Line 38"/>
          <p:cNvSpPr>
            <a:spLocks noChangeShapeType="1"/>
          </p:cNvSpPr>
          <p:nvPr/>
        </p:nvSpPr>
        <p:spPr bwMode="auto">
          <a:xfrm>
            <a:off x="5029200" y="43449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5" name="Line 39"/>
          <p:cNvSpPr>
            <a:spLocks noChangeShapeType="1"/>
          </p:cNvSpPr>
          <p:nvPr/>
        </p:nvSpPr>
        <p:spPr bwMode="auto">
          <a:xfrm>
            <a:off x="5029200" y="6097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6" name="Text Box 40"/>
          <p:cNvSpPr txBox="1">
            <a:spLocks noChangeArrowheads="1"/>
          </p:cNvSpPr>
          <p:nvPr/>
        </p:nvSpPr>
        <p:spPr bwMode="auto">
          <a:xfrm>
            <a:off x="3505200" y="46497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First AR for factorial</a:t>
            </a:r>
          </a:p>
        </p:txBody>
      </p:sp>
      <p:sp>
        <p:nvSpPr>
          <p:cNvPr id="14377" name="Text Box 41"/>
          <p:cNvSpPr txBox="1">
            <a:spLocks noChangeArrowheads="1"/>
          </p:cNvSpPr>
          <p:nvPr/>
        </p:nvSpPr>
        <p:spPr bwMode="auto">
          <a:xfrm>
            <a:off x="7467600" y="61737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4378" name="Text Box 42"/>
          <p:cNvSpPr txBox="1">
            <a:spLocks noChangeArrowheads="1"/>
          </p:cNvSpPr>
          <p:nvPr/>
        </p:nvSpPr>
        <p:spPr bwMode="auto">
          <a:xfrm>
            <a:off x="7467600" y="4343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3</a:t>
            </a:r>
          </a:p>
        </p:txBody>
      </p:sp>
      <p:sp>
        <p:nvSpPr>
          <p:cNvPr id="14379" name="Text Box 43"/>
          <p:cNvSpPr txBox="1">
            <a:spLocks noChangeArrowheads="1"/>
          </p:cNvSpPr>
          <p:nvPr/>
        </p:nvSpPr>
        <p:spPr bwMode="auto">
          <a:xfrm>
            <a:off x="7467600" y="5715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a:t>
            </a:r>
          </a:p>
        </p:txBody>
      </p:sp>
      <p:sp>
        <p:nvSpPr>
          <p:cNvPr id="14380" name="Line 44"/>
          <p:cNvSpPr>
            <a:spLocks noChangeShapeType="1"/>
          </p:cNvSpPr>
          <p:nvPr/>
        </p:nvSpPr>
        <p:spPr bwMode="auto">
          <a:xfrm>
            <a:off x="7391400" y="5715000"/>
            <a:ext cx="0" cy="9001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1" name="Oval 45"/>
          <p:cNvSpPr>
            <a:spLocks noChangeArrowheads="1"/>
          </p:cNvSpPr>
          <p:nvPr/>
        </p:nvSpPr>
        <p:spPr bwMode="auto">
          <a:xfrm>
            <a:off x="7696200" y="48768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2" name="Line 46"/>
          <p:cNvSpPr>
            <a:spLocks noChangeShapeType="1"/>
          </p:cNvSpPr>
          <p:nvPr/>
        </p:nvSpPr>
        <p:spPr bwMode="auto">
          <a:xfrm>
            <a:off x="7772400" y="4953000"/>
            <a:ext cx="609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3" name="Line 47"/>
          <p:cNvSpPr>
            <a:spLocks noChangeShapeType="1"/>
          </p:cNvSpPr>
          <p:nvPr/>
        </p:nvSpPr>
        <p:spPr bwMode="auto">
          <a:xfrm>
            <a:off x="8382000" y="4953000"/>
            <a:ext cx="0" cy="1447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4" name="Line 48"/>
          <p:cNvSpPr>
            <a:spLocks noChangeShapeType="1"/>
          </p:cNvSpPr>
          <p:nvPr/>
        </p:nvSpPr>
        <p:spPr bwMode="auto">
          <a:xfrm flipH="1">
            <a:off x="8153400" y="6400800"/>
            <a:ext cx="228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6" name="Rectangle 50"/>
          <p:cNvSpPr>
            <a:spLocks noChangeArrowheads="1"/>
          </p:cNvSpPr>
          <p:nvPr/>
        </p:nvSpPr>
        <p:spPr bwMode="auto">
          <a:xfrm>
            <a:off x="5257800" y="2484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7" name="Rectangle 51"/>
          <p:cNvSpPr>
            <a:spLocks noChangeArrowheads="1"/>
          </p:cNvSpPr>
          <p:nvPr/>
        </p:nvSpPr>
        <p:spPr bwMode="auto">
          <a:xfrm>
            <a:off x="5257800" y="2941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8" name="Rectangle 52"/>
          <p:cNvSpPr>
            <a:spLocks noChangeArrowheads="1"/>
          </p:cNvSpPr>
          <p:nvPr/>
        </p:nvSpPr>
        <p:spPr bwMode="auto">
          <a:xfrm>
            <a:off x="5257800" y="33988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9" name="Rectangle 53"/>
          <p:cNvSpPr>
            <a:spLocks noChangeArrowheads="1"/>
          </p:cNvSpPr>
          <p:nvPr/>
        </p:nvSpPr>
        <p:spPr bwMode="auto">
          <a:xfrm>
            <a:off x="5257800" y="38560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90" name="Text Box 54"/>
          <p:cNvSpPr txBox="1">
            <a:spLocks noChangeArrowheads="1"/>
          </p:cNvSpPr>
          <p:nvPr/>
        </p:nvSpPr>
        <p:spPr bwMode="auto">
          <a:xfrm>
            <a:off x="5257800" y="38862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4391" name="Text Box 55"/>
          <p:cNvSpPr txBox="1">
            <a:spLocks noChangeArrowheads="1"/>
          </p:cNvSpPr>
          <p:nvPr/>
        </p:nvSpPr>
        <p:spPr bwMode="auto">
          <a:xfrm>
            <a:off x="5334000" y="25146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4392" name="Text Box 56"/>
          <p:cNvSpPr txBox="1">
            <a:spLocks noChangeArrowheads="1"/>
          </p:cNvSpPr>
          <p:nvPr/>
        </p:nvSpPr>
        <p:spPr bwMode="auto">
          <a:xfrm>
            <a:off x="5334000" y="29718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4393" name="Text Box 57"/>
          <p:cNvSpPr txBox="1">
            <a:spLocks noChangeArrowheads="1"/>
          </p:cNvSpPr>
          <p:nvPr/>
        </p:nvSpPr>
        <p:spPr bwMode="auto">
          <a:xfrm>
            <a:off x="5334000" y="34290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Return (to factorial)</a:t>
            </a:r>
          </a:p>
        </p:txBody>
      </p:sp>
      <p:sp>
        <p:nvSpPr>
          <p:cNvPr id="14394" name="Line 58"/>
          <p:cNvSpPr>
            <a:spLocks noChangeShapeType="1"/>
          </p:cNvSpPr>
          <p:nvPr/>
        </p:nvSpPr>
        <p:spPr bwMode="auto">
          <a:xfrm>
            <a:off x="7391400" y="24844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0" name="Line 64"/>
          <p:cNvSpPr>
            <a:spLocks noChangeShapeType="1"/>
          </p:cNvSpPr>
          <p:nvPr/>
        </p:nvSpPr>
        <p:spPr bwMode="auto">
          <a:xfrm>
            <a:off x="5029200" y="25161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1" name="Line 65"/>
          <p:cNvSpPr>
            <a:spLocks noChangeShapeType="1"/>
          </p:cNvSpPr>
          <p:nvPr/>
        </p:nvSpPr>
        <p:spPr bwMode="auto">
          <a:xfrm>
            <a:off x="5029200" y="25161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2" name="Line 66"/>
          <p:cNvSpPr>
            <a:spLocks noChangeShapeType="1"/>
          </p:cNvSpPr>
          <p:nvPr/>
        </p:nvSpPr>
        <p:spPr bwMode="auto">
          <a:xfrm>
            <a:off x="5029200" y="4268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3" name="Text Box 67"/>
          <p:cNvSpPr txBox="1">
            <a:spLocks noChangeArrowheads="1"/>
          </p:cNvSpPr>
          <p:nvPr/>
        </p:nvSpPr>
        <p:spPr bwMode="auto">
          <a:xfrm>
            <a:off x="3505200" y="28209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Second AR for factorial</a:t>
            </a:r>
          </a:p>
        </p:txBody>
      </p:sp>
      <p:sp>
        <p:nvSpPr>
          <p:cNvPr id="14405" name="Text Box 69"/>
          <p:cNvSpPr txBox="1">
            <a:spLocks noChangeArrowheads="1"/>
          </p:cNvSpPr>
          <p:nvPr/>
        </p:nvSpPr>
        <p:spPr bwMode="auto">
          <a:xfrm>
            <a:off x="7467600" y="2514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2</a:t>
            </a:r>
          </a:p>
        </p:txBody>
      </p:sp>
      <p:sp>
        <p:nvSpPr>
          <p:cNvPr id="14406" name="Text Box 70"/>
          <p:cNvSpPr txBox="1">
            <a:spLocks noChangeArrowheads="1"/>
          </p:cNvSpPr>
          <p:nvPr/>
        </p:nvSpPr>
        <p:spPr bwMode="auto">
          <a:xfrm>
            <a:off x="7467600" y="3886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4408" name="Oval 72"/>
          <p:cNvSpPr>
            <a:spLocks noChangeArrowheads="1"/>
          </p:cNvSpPr>
          <p:nvPr/>
        </p:nvSpPr>
        <p:spPr bwMode="auto">
          <a:xfrm>
            <a:off x="7696200" y="3048000"/>
            <a:ext cx="152400" cy="152400"/>
          </a:xfrm>
          <a:prstGeom prst="ellipse">
            <a:avLst/>
          </a:prstGeom>
          <a:solidFill>
            <a:srgbClr val="3333CC"/>
          </a:solidFill>
          <a:ln w="9525">
            <a:solidFill>
              <a:srgbClr val="0000FF"/>
            </a:solidFill>
            <a:round/>
            <a:headEnd/>
            <a:tailEnd/>
          </a:ln>
          <a:effectLst/>
          <a:extLst/>
        </p:spPr>
        <p:txBody>
          <a:bodyPr wrap="none" anchor="ctr"/>
          <a:lstStyle/>
          <a:p>
            <a:pPr>
              <a:defRPr/>
            </a:pPr>
            <a:endParaRPr lang="en-US">
              <a:solidFill>
                <a:srgbClr val="FF0000"/>
              </a:solidFill>
              <a:latin typeface="Times" charset="0"/>
              <a:ea typeface="ＭＳ Ｐゴシック" charset="0"/>
            </a:endParaRPr>
          </a:p>
        </p:txBody>
      </p:sp>
      <p:sp>
        <p:nvSpPr>
          <p:cNvPr id="14409" name="Line 73"/>
          <p:cNvSpPr>
            <a:spLocks noChangeShapeType="1"/>
          </p:cNvSpPr>
          <p:nvPr/>
        </p:nvSpPr>
        <p:spPr bwMode="auto">
          <a:xfrm>
            <a:off x="7772400" y="3124200"/>
            <a:ext cx="838200" cy="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0" name="Line 74"/>
          <p:cNvSpPr>
            <a:spLocks noChangeShapeType="1"/>
          </p:cNvSpPr>
          <p:nvPr/>
        </p:nvSpPr>
        <p:spPr bwMode="auto">
          <a:xfrm>
            <a:off x="8610600" y="3124200"/>
            <a:ext cx="0" cy="281940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1" name="Line 75"/>
          <p:cNvSpPr>
            <a:spLocks noChangeShapeType="1"/>
          </p:cNvSpPr>
          <p:nvPr/>
        </p:nvSpPr>
        <p:spPr bwMode="auto">
          <a:xfrm flipH="1">
            <a:off x="8153400" y="5943600"/>
            <a:ext cx="457200" cy="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4" name="Line 78"/>
          <p:cNvSpPr>
            <a:spLocks noChangeShapeType="1"/>
          </p:cNvSpPr>
          <p:nvPr/>
        </p:nvSpPr>
        <p:spPr bwMode="auto">
          <a:xfrm flipH="1">
            <a:off x="8229600" y="6858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5" name="Text Box 79"/>
          <p:cNvSpPr txBox="1">
            <a:spLocks noChangeArrowheads="1"/>
          </p:cNvSpPr>
          <p:nvPr/>
        </p:nvSpPr>
        <p:spPr bwMode="auto">
          <a:xfrm>
            <a:off x="8534400" y="426244"/>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Top</a:t>
            </a:r>
          </a:p>
        </p:txBody>
      </p:sp>
      <p:sp>
        <p:nvSpPr>
          <p:cNvPr id="56" name="Line 31"/>
          <p:cNvSpPr>
            <a:spLocks noChangeShapeType="1"/>
          </p:cNvSpPr>
          <p:nvPr/>
        </p:nvSpPr>
        <p:spPr bwMode="auto">
          <a:xfrm>
            <a:off x="7391400" y="38862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4" name="Rectangle 89"/>
          <p:cNvSpPr>
            <a:spLocks noChangeArrowheads="1"/>
          </p:cNvSpPr>
          <p:nvPr/>
        </p:nvSpPr>
        <p:spPr bwMode="auto">
          <a:xfrm>
            <a:off x="5257800" y="20574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sz="2100" b="1" dirty="0">
                <a:latin typeface="Times" charset="0"/>
                <a:ea typeface="ＭＳ Ｐゴシック" charset="0"/>
              </a:rPr>
              <a:t>Functional Value</a:t>
            </a:r>
          </a:p>
        </p:txBody>
      </p:sp>
      <p:sp>
        <p:nvSpPr>
          <p:cNvPr id="55" name="Rectangle 89"/>
          <p:cNvSpPr>
            <a:spLocks noChangeArrowheads="1"/>
          </p:cNvSpPr>
          <p:nvPr/>
        </p:nvSpPr>
        <p:spPr bwMode="auto">
          <a:xfrm>
            <a:off x="5257800" y="16002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b="1" dirty="0">
                <a:latin typeface="Times" charset="0"/>
                <a:ea typeface="ＭＳ Ｐゴシック" charset="0"/>
              </a:rPr>
              <a:t>Return (to factorial)</a:t>
            </a:r>
          </a:p>
        </p:txBody>
      </p:sp>
      <p:sp>
        <p:nvSpPr>
          <p:cNvPr id="57" name="Rectangle 89"/>
          <p:cNvSpPr>
            <a:spLocks noChangeArrowheads="1"/>
          </p:cNvSpPr>
          <p:nvPr/>
        </p:nvSpPr>
        <p:spPr bwMode="auto">
          <a:xfrm>
            <a:off x="5257800" y="11430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b="1" dirty="0">
                <a:latin typeface="Times" charset="0"/>
                <a:ea typeface="ＭＳ Ｐゴシック" charset="0"/>
              </a:rPr>
              <a:t>Dynamic Link</a:t>
            </a:r>
          </a:p>
        </p:txBody>
      </p:sp>
      <p:sp>
        <p:nvSpPr>
          <p:cNvPr id="58" name="Rectangle 89"/>
          <p:cNvSpPr>
            <a:spLocks noChangeArrowheads="1"/>
          </p:cNvSpPr>
          <p:nvPr/>
        </p:nvSpPr>
        <p:spPr bwMode="auto">
          <a:xfrm>
            <a:off x="5257800" y="6858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b="1" dirty="0">
                <a:latin typeface="Times" charset="0"/>
                <a:ea typeface="ＭＳ Ｐゴシック" charset="0"/>
              </a:rPr>
              <a:t>Parameter</a:t>
            </a:r>
          </a:p>
        </p:txBody>
      </p:sp>
      <p:sp>
        <p:nvSpPr>
          <p:cNvPr id="59" name="Line 64"/>
          <p:cNvSpPr>
            <a:spLocks noChangeShapeType="1"/>
          </p:cNvSpPr>
          <p:nvPr/>
        </p:nvSpPr>
        <p:spPr bwMode="auto">
          <a:xfrm>
            <a:off x="5029200" y="685800"/>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0" name="Line 65"/>
          <p:cNvSpPr>
            <a:spLocks noChangeShapeType="1"/>
          </p:cNvSpPr>
          <p:nvPr/>
        </p:nvSpPr>
        <p:spPr bwMode="auto">
          <a:xfrm>
            <a:off x="5029200" y="6858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1" name="Line 65"/>
          <p:cNvSpPr>
            <a:spLocks noChangeShapeType="1"/>
          </p:cNvSpPr>
          <p:nvPr/>
        </p:nvSpPr>
        <p:spPr bwMode="auto">
          <a:xfrm>
            <a:off x="5029200" y="24384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2" name="Line 58"/>
          <p:cNvSpPr>
            <a:spLocks noChangeShapeType="1"/>
          </p:cNvSpPr>
          <p:nvPr/>
        </p:nvSpPr>
        <p:spPr bwMode="auto">
          <a:xfrm>
            <a:off x="7391400" y="685800"/>
            <a:ext cx="0" cy="944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3" name="Line 31"/>
          <p:cNvSpPr>
            <a:spLocks noChangeShapeType="1"/>
          </p:cNvSpPr>
          <p:nvPr/>
        </p:nvSpPr>
        <p:spPr bwMode="auto">
          <a:xfrm>
            <a:off x="7391400" y="2057400"/>
            <a:ext cx="0" cy="944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4" name="Text Box 69"/>
          <p:cNvSpPr txBox="1">
            <a:spLocks noChangeArrowheads="1"/>
          </p:cNvSpPr>
          <p:nvPr/>
        </p:nvSpPr>
        <p:spPr bwMode="auto">
          <a:xfrm>
            <a:off x="7467600" y="685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1</a:t>
            </a:r>
          </a:p>
        </p:txBody>
      </p:sp>
      <p:sp>
        <p:nvSpPr>
          <p:cNvPr id="65" name="Oval 72"/>
          <p:cNvSpPr>
            <a:spLocks noChangeArrowheads="1"/>
          </p:cNvSpPr>
          <p:nvPr/>
        </p:nvSpPr>
        <p:spPr bwMode="auto">
          <a:xfrm>
            <a:off x="7696200" y="1295400"/>
            <a:ext cx="152400" cy="152400"/>
          </a:xfrm>
          <a:prstGeom prst="ellipse">
            <a:avLst/>
          </a:prstGeom>
          <a:solidFill>
            <a:srgbClr val="008000"/>
          </a:solidFill>
          <a:ln w="9525">
            <a:solidFill>
              <a:srgbClr val="008000"/>
            </a:solidFill>
            <a:round/>
            <a:headEnd/>
            <a:tailEnd/>
          </a:ln>
          <a:effectLst/>
          <a:extLst/>
        </p:spPr>
        <p:txBody>
          <a:bodyPr wrap="none" anchor="ctr"/>
          <a:lstStyle/>
          <a:p>
            <a:pPr>
              <a:defRPr/>
            </a:pPr>
            <a:endParaRPr lang="en-US">
              <a:latin typeface="Times" charset="0"/>
              <a:ea typeface="ＭＳ Ｐゴシック" charset="0"/>
            </a:endParaRPr>
          </a:p>
        </p:txBody>
      </p:sp>
      <p:sp>
        <p:nvSpPr>
          <p:cNvPr id="66" name="Line 73"/>
          <p:cNvSpPr>
            <a:spLocks noChangeShapeType="1"/>
          </p:cNvSpPr>
          <p:nvPr/>
        </p:nvSpPr>
        <p:spPr bwMode="auto">
          <a:xfrm>
            <a:off x="7772400" y="1371600"/>
            <a:ext cx="1143000" cy="0"/>
          </a:xfrm>
          <a:prstGeom prst="line">
            <a:avLst/>
          </a:prstGeom>
          <a:noFill/>
          <a:ln w="952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7" name="Line 74"/>
          <p:cNvSpPr>
            <a:spLocks noChangeShapeType="1"/>
          </p:cNvSpPr>
          <p:nvPr/>
        </p:nvSpPr>
        <p:spPr bwMode="auto">
          <a:xfrm>
            <a:off x="8915400" y="1371600"/>
            <a:ext cx="0" cy="2743200"/>
          </a:xfrm>
          <a:prstGeom prst="line">
            <a:avLst/>
          </a:prstGeom>
          <a:noFill/>
          <a:ln w="952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8" name="Line 75"/>
          <p:cNvSpPr>
            <a:spLocks noChangeShapeType="1"/>
          </p:cNvSpPr>
          <p:nvPr/>
        </p:nvSpPr>
        <p:spPr bwMode="auto">
          <a:xfrm flipH="1">
            <a:off x="8153400" y="4114800"/>
            <a:ext cx="762000" cy="0"/>
          </a:xfrm>
          <a:prstGeom prst="line">
            <a:avLst/>
          </a:prstGeom>
          <a:noFill/>
          <a:ln w="952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69" name="Text Box 70"/>
          <p:cNvSpPr txBox="1">
            <a:spLocks noChangeArrowheads="1"/>
          </p:cNvSpPr>
          <p:nvPr/>
        </p:nvSpPr>
        <p:spPr bwMode="auto">
          <a:xfrm>
            <a:off x="7467600" y="2057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1</a:t>
            </a:r>
          </a:p>
        </p:txBody>
      </p:sp>
      <p:sp>
        <p:nvSpPr>
          <p:cNvPr id="70" name="Text Box 98"/>
          <p:cNvSpPr txBox="1">
            <a:spLocks noChangeArrowheads="1"/>
          </p:cNvSpPr>
          <p:nvPr/>
        </p:nvSpPr>
        <p:spPr bwMode="auto">
          <a:xfrm>
            <a:off x="3581400" y="11445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Third AR for factorial</a:t>
            </a:r>
          </a:p>
        </p:txBody>
      </p:sp>
      <p:sp>
        <p:nvSpPr>
          <p:cNvPr id="71" name="Text Box 119"/>
          <p:cNvSpPr txBox="1">
            <a:spLocks noChangeArrowheads="1"/>
          </p:cNvSpPr>
          <p:nvPr/>
        </p:nvSpPr>
        <p:spPr bwMode="auto">
          <a:xfrm>
            <a:off x="304800" y="1295400"/>
            <a:ext cx="32004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2000" b="1" dirty="0">
                <a:latin typeface="Times" charset="0"/>
                <a:ea typeface="ＭＳ Ｐゴシック" charset="0"/>
              </a:rPr>
              <a:t> factorial(1) finished, and returns a value of 1 via functional value</a:t>
            </a:r>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81000" y="209550"/>
            <a:ext cx="8229600" cy="1143000"/>
          </a:xfrm>
        </p:spPr>
        <p:txBody>
          <a:bodyPr/>
          <a:lstStyle/>
          <a:p>
            <a:pPr eaLnBrk="1" hangingPunct="1"/>
            <a:r>
              <a:rPr lang="en-US" dirty="0" smtClean="0"/>
              <a:t>Example with recursion (cont.)</a:t>
            </a:r>
          </a:p>
        </p:txBody>
      </p:sp>
      <p:sp>
        <p:nvSpPr>
          <p:cNvPr id="14358" name="Rectangle 22"/>
          <p:cNvSpPr>
            <a:spLocks noChangeArrowheads="1"/>
          </p:cNvSpPr>
          <p:nvPr/>
        </p:nvSpPr>
        <p:spPr bwMode="auto">
          <a:xfrm>
            <a:off x="5257800" y="6081713"/>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59" name="Rectangle 23"/>
          <p:cNvSpPr>
            <a:spLocks noChangeArrowheads="1"/>
          </p:cNvSpPr>
          <p:nvPr/>
        </p:nvSpPr>
        <p:spPr bwMode="auto">
          <a:xfrm>
            <a:off x="5257800" y="42370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0" name="Rectangle 24"/>
          <p:cNvSpPr>
            <a:spLocks noChangeArrowheads="1"/>
          </p:cNvSpPr>
          <p:nvPr/>
        </p:nvSpPr>
        <p:spPr bwMode="auto">
          <a:xfrm>
            <a:off x="5257800" y="46942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1" name="Rectangle 25"/>
          <p:cNvSpPr>
            <a:spLocks noChangeArrowheads="1"/>
          </p:cNvSpPr>
          <p:nvPr/>
        </p:nvSpPr>
        <p:spPr bwMode="auto">
          <a:xfrm>
            <a:off x="5257800" y="5151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2" name="Rectangle 26"/>
          <p:cNvSpPr>
            <a:spLocks noChangeArrowheads="1"/>
          </p:cNvSpPr>
          <p:nvPr/>
        </p:nvSpPr>
        <p:spPr bwMode="auto">
          <a:xfrm>
            <a:off x="5257800" y="5608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63" name="Text Box 27"/>
          <p:cNvSpPr txBox="1">
            <a:spLocks noChangeArrowheads="1"/>
          </p:cNvSpPr>
          <p:nvPr/>
        </p:nvSpPr>
        <p:spPr bwMode="auto">
          <a:xfrm>
            <a:off x="5334000" y="56388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4364" name="Text Box 28"/>
          <p:cNvSpPr txBox="1">
            <a:spLocks noChangeArrowheads="1"/>
          </p:cNvSpPr>
          <p:nvPr/>
        </p:nvSpPr>
        <p:spPr bwMode="auto">
          <a:xfrm>
            <a:off x="5334000" y="42672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4365" name="Text Box 29"/>
          <p:cNvSpPr txBox="1">
            <a:spLocks noChangeArrowheads="1"/>
          </p:cNvSpPr>
          <p:nvPr/>
        </p:nvSpPr>
        <p:spPr bwMode="auto">
          <a:xfrm>
            <a:off x="5334000" y="47244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4366" name="Text Box 30"/>
          <p:cNvSpPr txBox="1">
            <a:spLocks noChangeArrowheads="1"/>
          </p:cNvSpPr>
          <p:nvPr/>
        </p:nvSpPr>
        <p:spPr bwMode="auto">
          <a:xfrm>
            <a:off x="5334000" y="5181600"/>
            <a:ext cx="2819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Return (to main)</a:t>
            </a:r>
          </a:p>
        </p:txBody>
      </p:sp>
      <p:sp>
        <p:nvSpPr>
          <p:cNvPr id="14367" name="Line 31"/>
          <p:cNvSpPr>
            <a:spLocks noChangeShapeType="1"/>
          </p:cNvSpPr>
          <p:nvPr/>
        </p:nvSpPr>
        <p:spPr bwMode="auto">
          <a:xfrm>
            <a:off x="7391400" y="42370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68" name="Text Box 32"/>
          <p:cNvSpPr txBox="1">
            <a:spLocks noChangeArrowheads="1"/>
          </p:cNvSpPr>
          <p:nvPr/>
        </p:nvSpPr>
        <p:spPr bwMode="auto">
          <a:xfrm>
            <a:off x="5334000" y="6111875"/>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Value</a:t>
            </a:r>
          </a:p>
        </p:txBody>
      </p:sp>
      <p:sp>
        <p:nvSpPr>
          <p:cNvPr id="14369" name="Text Box 33"/>
          <p:cNvSpPr txBox="1">
            <a:spLocks noChangeArrowheads="1"/>
          </p:cNvSpPr>
          <p:nvPr/>
        </p:nvSpPr>
        <p:spPr bwMode="auto">
          <a:xfrm>
            <a:off x="3581400" y="6097588"/>
            <a:ext cx="1600200" cy="830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AR for Main</a:t>
            </a:r>
          </a:p>
        </p:txBody>
      </p:sp>
      <p:sp>
        <p:nvSpPr>
          <p:cNvPr id="14370" name="Line 34"/>
          <p:cNvSpPr>
            <a:spLocks noChangeShapeType="1"/>
          </p:cNvSpPr>
          <p:nvPr/>
        </p:nvSpPr>
        <p:spPr bwMode="auto">
          <a:xfrm>
            <a:off x="5029200" y="6097588"/>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1" name="Line 35"/>
          <p:cNvSpPr>
            <a:spLocks noChangeShapeType="1"/>
          </p:cNvSpPr>
          <p:nvPr/>
        </p:nvSpPr>
        <p:spPr bwMode="auto">
          <a:xfrm>
            <a:off x="5029200" y="6097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2" name="Line 36"/>
          <p:cNvSpPr>
            <a:spLocks noChangeShapeType="1"/>
          </p:cNvSpPr>
          <p:nvPr/>
        </p:nvSpPr>
        <p:spPr bwMode="auto">
          <a:xfrm>
            <a:off x="5029200" y="6478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3" name="Line 37"/>
          <p:cNvSpPr>
            <a:spLocks noChangeShapeType="1"/>
          </p:cNvSpPr>
          <p:nvPr/>
        </p:nvSpPr>
        <p:spPr bwMode="auto">
          <a:xfrm>
            <a:off x="5029200" y="42687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4" name="Line 38"/>
          <p:cNvSpPr>
            <a:spLocks noChangeShapeType="1"/>
          </p:cNvSpPr>
          <p:nvPr/>
        </p:nvSpPr>
        <p:spPr bwMode="auto">
          <a:xfrm>
            <a:off x="5029200" y="4268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5" name="Line 39"/>
          <p:cNvSpPr>
            <a:spLocks noChangeShapeType="1"/>
          </p:cNvSpPr>
          <p:nvPr/>
        </p:nvSpPr>
        <p:spPr bwMode="auto">
          <a:xfrm>
            <a:off x="5029200" y="60213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76" name="Text Box 40"/>
          <p:cNvSpPr txBox="1">
            <a:spLocks noChangeArrowheads="1"/>
          </p:cNvSpPr>
          <p:nvPr/>
        </p:nvSpPr>
        <p:spPr bwMode="auto">
          <a:xfrm>
            <a:off x="3505200" y="46497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First AR for factorial</a:t>
            </a:r>
          </a:p>
        </p:txBody>
      </p:sp>
      <p:sp>
        <p:nvSpPr>
          <p:cNvPr id="14377" name="Text Box 41"/>
          <p:cNvSpPr txBox="1">
            <a:spLocks noChangeArrowheads="1"/>
          </p:cNvSpPr>
          <p:nvPr/>
        </p:nvSpPr>
        <p:spPr bwMode="auto">
          <a:xfrm>
            <a:off x="7467600" y="60975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4378" name="Text Box 42"/>
          <p:cNvSpPr txBox="1">
            <a:spLocks noChangeArrowheads="1"/>
          </p:cNvSpPr>
          <p:nvPr/>
        </p:nvSpPr>
        <p:spPr bwMode="auto">
          <a:xfrm>
            <a:off x="7467600" y="4267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3</a:t>
            </a:r>
          </a:p>
        </p:txBody>
      </p:sp>
      <p:sp>
        <p:nvSpPr>
          <p:cNvPr id="14379" name="Text Box 43"/>
          <p:cNvSpPr txBox="1">
            <a:spLocks noChangeArrowheads="1"/>
          </p:cNvSpPr>
          <p:nvPr/>
        </p:nvSpPr>
        <p:spPr bwMode="auto">
          <a:xfrm>
            <a:off x="7467600" y="5638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a:t>
            </a:r>
          </a:p>
        </p:txBody>
      </p:sp>
      <p:sp>
        <p:nvSpPr>
          <p:cNvPr id="14380" name="Line 44"/>
          <p:cNvSpPr>
            <a:spLocks noChangeShapeType="1"/>
          </p:cNvSpPr>
          <p:nvPr/>
        </p:nvSpPr>
        <p:spPr bwMode="auto">
          <a:xfrm>
            <a:off x="7391400" y="5638800"/>
            <a:ext cx="0" cy="9001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1" name="Oval 45"/>
          <p:cNvSpPr>
            <a:spLocks noChangeArrowheads="1"/>
          </p:cNvSpPr>
          <p:nvPr/>
        </p:nvSpPr>
        <p:spPr bwMode="auto">
          <a:xfrm>
            <a:off x="7696200" y="48006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2" name="Line 46"/>
          <p:cNvSpPr>
            <a:spLocks noChangeShapeType="1"/>
          </p:cNvSpPr>
          <p:nvPr/>
        </p:nvSpPr>
        <p:spPr bwMode="auto">
          <a:xfrm>
            <a:off x="7772400" y="4876800"/>
            <a:ext cx="609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3" name="Line 47"/>
          <p:cNvSpPr>
            <a:spLocks noChangeShapeType="1"/>
          </p:cNvSpPr>
          <p:nvPr/>
        </p:nvSpPr>
        <p:spPr bwMode="auto">
          <a:xfrm>
            <a:off x="8382000" y="4876800"/>
            <a:ext cx="0" cy="1447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4" name="Line 48"/>
          <p:cNvSpPr>
            <a:spLocks noChangeShapeType="1"/>
          </p:cNvSpPr>
          <p:nvPr/>
        </p:nvSpPr>
        <p:spPr bwMode="auto">
          <a:xfrm flipH="1">
            <a:off x="8153400" y="6324600"/>
            <a:ext cx="228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386" name="Rectangle 50"/>
          <p:cNvSpPr>
            <a:spLocks noChangeArrowheads="1"/>
          </p:cNvSpPr>
          <p:nvPr/>
        </p:nvSpPr>
        <p:spPr bwMode="auto">
          <a:xfrm>
            <a:off x="5257800" y="24082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7" name="Rectangle 51"/>
          <p:cNvSpPr>
            <a:spLocks noChangeArrowheads="1"/>
          </p:cNvSpPr>
          <p:nvPr/>
        </p:nvSpPr>
        <p:spPr bwMode="auto">
          <a:xfrm>
            <a:off x="5257800" y="2865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8" name="Rectangle 52"/>
          <p:cNvSpPr>
            <a:spLocks noChangeArrowheads="1"/>
          </p:cNvSpPr>
          <p:nvPr/>
        </p:nvSpPr>
        <p:spPr bwMode="auto">
          <a:xfrm>
            <a:off x="5257800" y="3322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89" name="Rectangle 53"/>
          <p:cNvSpPr>
            <a:spLocks noChangeArrowheads="1"/>
          </p:cNvSpPr>
          <p:nvPr/>
        </p:nvSpPr>
        <p:spPr bwMode="auto">
          <a:xfrm>
            <a:off x="5257800" y="37798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4390" name="Text Box 54"/>
          <p:cNvSpPr txBox="1">
            <a:spLocks noChangeArrowheads="1"/>
          </p:cNvSpPr>
          <p:nvPr/>
        </p:nvSpPr>
        <p:spPr bwMode="auto">
          <a:xfrm>
            <a:off x="5257800" y="38100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4391" name="Text Box 55"/>
          <p:cNvSpPr txBox="1">
            <a:spLocks noChangeArrowheads="1"/>
          </p:cNvSpPr>
          <p:nvPr/>
        </p:nvSpPr>
        <p:spPr bwMode="auto">
          <a:xfrm>
            <a:off x="5334000" y="24384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4392" name="Text Box 56"/>
          <p:cNvSpPr txBox="1">
            <a:spLocks noChangeArrowheads="1"/>
          </p:cNvSpPr>
          <p:nvPr/>
        </p:nvSpPr>
        <p:spPr bwMode="auto">
          <a:xfrm>
            <a:off x="5334000" y="28956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4393" name="Text Box 57"/>
          <p:cNvSpPr txBox="1">
            <a:spLocks noChangeArrowheads="1"/>
          </p:cNvSpPr>
          <p:nvPr/>
        </p:nvSpPr>
        <p:spPr bwMode="auto">
          <a:xfrm>
            <a:off x="5334000" y="33528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Return (to factorial)</a:t>
            </a:r>
          </a:p>
        </p:txBody>
      </p:sp>
      <p:sp>
        <p:nvSpPr>
          <p:cNvPr id="14394" name="Line 58"/>
          <p:cNvSpPr>
            <a:spLocks noChangeShapeType="1"/>
          </p:cNvSpPr>
          <p:nvPr/>
        </p:nvSpPr>
        <p:spPr bwMode="auto">
          <a:xfrm>
            <a:off x="7391400" y="24082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0" name="Line 64"/>
          <p:cNvSpPr>
            <a:spLocks noChangeShapeType="1"/>
          </p:cNvSpPr>
          <p:nvPr/>
        </p:nvSpPr>
        <p:spPr bwMode="auto">
          <a:xfrm>
            <a:off x="5029200" y="24399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1" name="Line 65"/>
          <p:cNvSpPr>
            <a:spLocks noChangeShapeType="1"/>
          </p:cNvSpPr>
          <p:nvPr/>
        </p:nvSpPr>
        <p:spPr bwMode="auto">
          <a:xfrm>
            <a:off x="5029200" y="24399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2" name="Line 66"/>
          <p:cNvSpPr>
            <a:spLocks noChangeShapeType="1"/>
          </p:cNvSpPr>
          <p:nvPr/>
        </p:nvSpPr>
        <p:spPr bwMode="auto">
          <a:xfrm>
            <a:off x="5029200" y="4192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03" name="Text Box 67"/>
          <p:cNvSpPr txBox="1">
            <a:spLocks noChangeArrowheads="1"/>
          </p:cNvSpPr>
          <p:nvPr/>
        </p:nvSpPr>
        <p:spPr bwMode="auto">
          <a:xfrm>
            <a:off x="3505200" y="28209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Second AR for factorial</a:t>
            </a:r>
          </a:p>
        </p:txBody>
      </p:sp>
      <p:sp>
        <p:nvSpPr>
          <p:cNvPr id="14405" name="Text Box 69"/>
          <p:cNvSpPr txBox="1">
            <a:spLocks noChangeArrowheads="1"/>
          </p:cNvSpPr>
          <p:nvPr/>
        </p:nvSpPr>
        <p:spPr bwMode="auto">
          <a:xfrm>
            <a:off x="7467600" y="2438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2</a:t>
            </a:r>
          </a:p>
        </p:txBody>
      </p:sp>
      <p:sp>
        <p:nvSpPr>
          <p:cNvPr id="14406" name="Text Box 70"/>
          <p:cNvSpPr txBox="1">
            <a:spLocks noChangeArrowheads="1"/>
          </p:cNvSpPr>
          <p:nvPr/>
        </p:nvSpPr>
        <p:spPr bwMode="auto">
          <a:xfrm>
            <a:off x="7467600" y="3810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2</a:t>
            </a:r>
          </a:p>
        </p:txBody>
      </p:sp>
      <p:sp>
        <p:nvSpPr>
          <p:cNvPr id="14408" name="Oval 72"/>
          <p:cNvSpPr>
            <a:spLocks noChangeArrowheads="1"/>
          </p:cNvSpPr>
          <p:nvPr/>
        </p:nvSpPr>
        <p:spPr bwMode="auto">
          <a:xfrm>
            <a:off x="7696200" y="2971800"/>
            <a:ext cx="152400" cy="152400"/>
          </a:xfrm>
          <a:prstGeom prst="ellipse">
            <a:avLst/>
          </a:prstGeom>
          <a:solidFill>
            <a:srgbClr val="0000FF"/>
          </a:solidFill>
          <a:ln w="9525">
            <a:solidFill>
              <a:schemeClr val="tx1"/>
            </a:solidFill>
            <a:round/>
            <a:headEnd/>
            <a:tailEnd/>
          </a:ln>
          <a:effectLst/>
          <a:extLst/>
        </p:spPr>
        <p:txBody>
          <a:bodyPr wrap="none" anchor="ctr"/>
          <a:lstStyle/>
          <a:p>
            <a:pPr>
              <a:defRPr/>
            </a:pPr>
            <a:endParaRPr lang="en-US">
              <a:latin typeface="Times" charset="0"/>
              <a:ea typeface="ＭＳ Ｐゴシック" charset="0"/>
            </a:endParaRPr>
          </a:p>
        </p:txBody>
      </p:sp>
      <p:sp>
        <p:nvSpPr>
          <p:cNvPr id="14409" name="Line 73"/>
          <p:cNvSpPr>
            <a:spLocks noChangeShapeType="1"/>
          </p:cNvSpPr>
          <p:nvPr/>
        </p:nvSpPr>
        <p:spPr bwMode="auto">
          <a:xfrm>
            <a:off x="7772400" y="3048000"/>
            <a:ext cx="838200" cy="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0" name="Line 74"/>
          <p:cNvSpPr>
            <a:spLocks noChangeShapeType="1"/>
          </p:cNvSpPr>
          <p:nvPr/>
        </p:nvSpPr>
        <p:spPr bwMode="auto">
          <a:xfrm>
            <a:off x="8610600" y="3048000"/>
            <a:ext cx="0" cy="281940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1" name="Line 75"/>
          <p:cNvSpPr>
            <a:spLocks noChangeShapeType="1"/>
          </p:cNvSpPr>
          <p:nvPr/>
        </p:nvSpPr>
        <p:spPr bwMode="auto">
          <a:xfrm flipH="1">
            <a:off x="8153400" y="5867400"/>
            <a:ext cx="457200" cy="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4" name="Line 78"/>
          <p:cNvSpPr>
            <a:spLocks noChangeShapeType="1"/>
          </p:cNvSpPr>
          <p:nvPr/>
        </p:nvSpPr>
        <p:spPr bwMode="auto">
          <a:xfrm flipH="1">
            <a:off x="8153400" y="22098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4415" name="Text Box 79"/>
          <p:cNvSpPr txBox="1">
            <a:spLocks noChangeArrowheads="1"/>
          </p:cNvSpPr>
          <p:nvPr/>
        </p:nvSpPr>
        <p:spPr bwMode="auto">
          <a:xfrm>
            <a:off x="8534400" y="19812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Top</a:t>
            </a:r>
          </a:p>
        </p:txBody>
      </p:sp>
      <p:sp>
        <p:nvSpPr>
          <p:cNvPr id="56" name="Line 31"/>
          <p:cNvSpPr>
            <a:spLocks noChangeShapeType="1"/>
          </p:cNvSpPr>
          <p:nvPr/>
        </p:nvSpPr>
        <p:spPr bwMode="auto">
          <a:xfrm>
            <a:off x="7391400" y="3810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54" name="Text Box 52"/>
          <p:cNvSpPr txBox="1">
            <a:spLocks noChangeArrowheads="1"/>
          </p:cNvSpPr>
          <p:nvPr/>
        </p:nvSpPr>
        <p:spPr bwMode="auto">
          <a:xfrm>
            <a:off x="304800" y="1295400"/>
            <a:ext cx="32004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2000" b="1" dirty="0">
                <a:latin typeface="Times" charset="0"/>
                <a:ea typeface="ＭＳ Ｐゴシック" charset="0"/>
              </a:rPr>
              <a:t> factorial(2) finished, and returns a value of 2 via functional value</a:t>
            </a:r>
          </a:p>
        </p:txBody>
      </p:sp>
      <p:sp>
        <p:nvSpPr>
          <p:cNvPr id="55" name="Rectangle 53"/>
          <p:cNvSpPr>
            <a:spLocks noChangeArrowheads="1"/>
          </p:cNvSpPr>
          <p:nvPr/>
        </p:nvSpPr>
        <p:spPr bwMode="auto">
          <a:xfrm>
            <a:off x="5257800" y="19812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sz="2100" b="1" dirty="0">
                <a:latin typeface="Times" charset="0"/>
                <a:ea typeface="ＭＳ Ｐゴシック" charset="0"/>
              </a:rPr>
              <a:t>Functional Value</a:t>
            </a:r>
          </a:p>
        </p:txBody>
      </p:sp>
      <p:sp>
        <p:nvSpPr>
          <p:cNvPr id="57" name="Text Box 70"/>
          <p:cNvSpPr txBox="1">
            <a:spLocks noChangeArrowheads="1"/>
          </p:cNvSpPr>
          <p:nvPr/>
        </p:nvSpPr>
        <p:spPr bwMode="auto">
          <a:xfrm>
            <a:off x="7467600" y="1981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1</a:t>
            </a:r>
          </a:p>
        </p:txBody>
      </p:sp>
      <p:sp>
        <p:nvSpPr>
          <p:cNvPr id="58" name="Line 58"/>
          <p:cNvSpPr>
            <a:spLocks noChangeShapeType="1"/>
          </p:cNvSpPr>
          <p:nvPr/>
        </p:nvSpPr>
        <p:spPr bwMode="auto">
          <a:xfrm>
            <a:off x="7391400" y="1981200"/>
            <a:ext cx="0" cy="944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7" name="Rectangle 15"/>
          <p:cNvSpPr>
            <a:spLocks noChangeArrowheads="1"/>
          </p:cNvSpPr>
          <p:nvPr/>
        </p:nvSpPr>
        <p:spPr bwMode="auto">
          <a:xfrm>
            <a:off x="3200400" y="4557713"/>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38914" name="Rectangle 2"/>
          <p:cNvSpPr>
            <a:spLocks noGrp="1" noChangeArrowheads="1"/>
          </p:cNvSpPr>
          <p:nvPr>
            <p:ph type="title"/>
          </p:nvPr>
        </p:nvSpPr>
        <p:spPr>
          <a:xfrm>
            <a:off x="381000" y="166688"/>
            <a:ext cx="8229600" cy="1143000"/>
          </a:xfrm>
        </p:spPr>
        <p:txBody>
          <a:bodyPr/>
          <a:lstStyle/>
          <a:p>
            <a:pPr eaLnBrk="1" hangingPunct="1"/>
            <a:r>
              <a:rPr lang="en-US" dirty="0" smtClean="0"/>
              <a:t>Example with recursion (cont.)</a:t>
            </a:r>
          </a:p>
        </p:txBody>
      </p:sp>
      <p:sp>
        <p:nvSpPr>
          <p:cNvPr id="13316" name="Rectangle 4"/>
          <p:cNvSpPr>
            <a:spLocks noChangeArrowheads="1"/>
          </p:cNvSpPr>
          <p:nvPr/>
        </p:nvSpPr>
        <p:spPr bwMode="auto">
          <a:xfrm>
            <a:off x="3200400" y="27130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17" name="Rectangle 5"/>
          <p:cNvSpPr>
            <a:spLocks noChangeArrowheads="1"/>
          </p:cNvSpPr>
          <p:nvPr/>
        </p:nvSpPr>
        <p:spPr bwMode="auto">
          <a:xfrm>
            <a:off x="3200400" y="31702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18" name="Rectangle 6"/>
          <p:cNvSpPr>
            <a:spLocks noChangeArrowheads="1"/>
          </p:cNvSpPr>
          <p:nvPr/>
        </p:nvSpPr>
        <p:spPr bwMode="auto">
          <a:xfrm>
            <a:off x="3200400" y="36274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19" name="Rectangle 7"/>
          <p:cNvSpPr>
            <a:spLocks noChangeArrowheads="1"/>
          </p:cNvSpPr>
          <p:nvPr/>
        </p:nvSpPr>
        <p:spPr bwMode="auto">
          <a:xfrm>
            <a:off x="3200400" y="4084638"/>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20" name="Text Box 8"/>
          <p:cNvSpPr txBox="1">
            <a:spLocks noChangeArrowheads="1"/>
          </p:cNvSpPr>
          <p:nvPr/>
        </p:nvSpPr>
        <p:spPr bwMode="auto">
          <a:xfrm>
            <a:off x="3200400" y="4114800"/>
            <a:ext cx="2819400" cy="4154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100" b="1" dirty="0">
                <a:latin typeface="Times" charset="0"/>
                <a:ea typeface="ＭＳ Ｐゴシック" charset="0"/>
              </a:rPr>
              <a:t>Functional Value</a:t>
            </a:r>
          </a:p>
        </p:txBody>
      </p:sp>
      <p:sp>
        <p:nvSpPr>
          <p:cNvPr id="13321" name="Text Box 9"/>
          <p:cNvSpPr txBox="1">
            <a:spLocks noChangeArrowheads="1"/>
          </p:cNvSpPr>
          <p:nvPr/>
        </p:nvSpPr>
        <p:spPr bwMode="auto">
          <a:xfrm>
            <a:off x="3200400" y="27432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Parameter</a:t>
            </a:r>
          </a:p>
        </p:txBody>
      </p:sp>
      <p:sp>
        <p:nvSpPr>
          <p:cNvPr id="13322" name="Text Box 10"/>
          <p:cNvSpPr txBox="1">
            <a:spLocks noChangeArrowheads="1"/>
          </p:cNvSpPr>
          <p:nvPr/>
        </p:nvSpPr>
        <p:spPr bwMode="auto">
          <a:xfrm>
            <a:off x="3200400" y="3200400"/>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Dynamic Link</a:t>
            </a:r>
          </a:p>
        </p:txBody>
      </p:sp>
      <p:sp>
        <p:nvSpPr>
          <p:cNvPr id="13323" name="Text Box 11"/>
          <p:cNvSpPr txBox="1">
            <a:spLocks noChangeArrowheads="1"/>
          </p:cNvSpPr>
          <p:nvPr/>
        </p:nvSpPr>
        <p:spPr bwMode="auto">
          <a:xfrm>
            <a:off x="3200400" y="3657600"/>
            <a:ext cx="2819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Return (to main)</a:t>
            </a:r>
          </a:p>
        </p:txBody>
      </p:sp>
      <p:sp>
        <p:nvSpPr>
          <p:cNvPr id="13325" name="Line 13"/>
          <p:cNvSpPr>
            <a:spLocks noChangeShapeType="1"/>
          </p:cNvSpPr>
          <p:nvPr/>
        </p:nvSpPr>
        <p:spPr bwMode="auto">
          <a:xfrm>
            <a:off x="5334000" y="2713038"/>
            <a:ext cx="0" cy="9445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28" name="Text Box 16"/>
          <p:cNvSpPr txBox="1">
            <a:spLocks noChangeArrowheads="1"/>
          </p:cNvSpPr>
          <p:nvPr/>
        </p:nvSpPr>
        <p:spPr bwMode="auto">
          <a:xfrm>
            <a:off x="3276600" y="4587875"/>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Value</a:t>
            </a:r>
          </a:p>
        </p:txBody>
      </p:sp>
      <p:sp>
        <p:nvSpPr>
          <p:cNvPr id="13329" name="Text Box 17"/>
          <p:cNvSpPr txBox="1">
            <a:spLocks noChangeArrowheads="1"/>
          </p:cNvSpPr>
          <p:nvPr/>
        </p:nvSpPr>
        <p:spPr bwMode="auto">
          <a:xfrm>
            <a:off x="1524000" y="4573588"/>
            <a:ext cx="1600200" cy="830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AR for Main</a:t>
            </a:r>
          </a:p>
        </p:txBody>
      </p:sp>
      <p:sp>
        <p:nvSpPr>
          <p:cNvPr id="13330" name="Line 18"/>
          <p:cNvSpPr>
            <a:spLocks noChangeShapeType="1"/>
          </p:cNvSpPr>
          <p:nvPr/>
        </p:nvSpPr>
        <p:spPr bwMode="auto">
          <a:xfrm>
            <a:off x="2971800" y="4573588"/>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1" name="Line 19"/>
          <p:cNvSpPr>
            <a:spLocks noChangeShapeType="1"/>
          </p:cNvSpPr>
          <p:nvPr/>
        </p:nvSpPr>
        <p:spPr bwMode="auto">
          <a:xfrm>
            <a:off x="2971800" y="4573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2" name="Line 20"/>
          <p:cNvSpPr>
            <a:spLocks noChangeShapeType="1"/>
          </p:cNvSpPr>
          <p:nvPr/>
        </p:nvSpPr>
        <p:spPr bwMode="auto">
          <a:xfrm>
            <a:off x="2971800" y="4954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3" name="Line 21"/>
          <p:cNvSpPr>
            <a:spLocks noChangeShapeType="1"/>
          </p:cNvSpPr>
          <p:nvPr/>
        </p:nvSpPr>
        <p:spPr bwMode="auto">
          <a:xfrm>
            <a:off x="2971800" y="2744788"/>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4" name="Line 22"/>
          <p:cNvSpPr>
            <a:spLocks noChangeShapeType="1"/>
          </p:cNvSpPr>
          <p:nvPr/>
        </p:nvSpPr>
        <p:spPr bwMode="auto">
          <a:xfrm>
            <a:off x="2971800" y="27447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5" name="Line 23"/>
          <p:cNvSpPr>
            <a:spLocks noChangeShapeType="1"/>
          </p:cNvSpPr>
          <p:nvPr/>
        </p:nvSpPr>
        <p:spPr bwMode="auto">
          <a:xfrm>
            <a:off x="2971800" y="44973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36" name="Text Box 24"/>
          <p:cNvSpPr txBox="1">
            <a:spLocks noChangeArrowheads="1"/>
          </p:cNvSpPr>
          <p:nvPr/>
        </p:nvSpPr>
        <p:spPr bwMode="auto">
          <a:xfrm>
            <a:off x="1447800" y="3125788"/>
            <a:ext cx="16002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dirty="0">
                <a:latin typeface="Times" charset="0"/>
                <a:ea typeface="ＭＳ Ｐゴシック" charset="0"/>
              </a:rPr>
              <a:t>First AR for factorial</a:t>
            </a:r>
          </a:p>
        </p:txBody>
      </p:sp>
      <p:sp>
        <p:nvSpPr>
          <p:cNvPr id="13337" name="Text Box 25"/>
          <p:cNvSpPr txBox="1">
            <a:spLocks noChangeArrowheads="1"/>
          </p:cNvSpPr>
          <p:nvPr/>
        </p:nvSpPr>
        <p:spPr bwMode="auto">
          <a:xfrm>
            <a:off x="5410200" y="45735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a:latin typeface="Times" charset="0"/>
                <a:ea typeface="ＭＳ Ｐゴシック" charset="0"/>
              </a:rPr>
              <a:t>?</a:t>
            </a:r>
          </a:p>
        </p:txBody>
      </p:sp>
      <p:sp>
        <p:nvSpPr>
          <p:cNvPr id="13338" name="Text Box 26"/>
          <p:cNvSpPr txBox="1">
            <a:spLocks noChangeArrowheads="1"/>
          </p:cNvSpPr>
          <p:nvPr/>
        </p:nvSpPr>
        <p:spPr bwMode="auto">
          <a:xfrm>
            <a:off x="5410200" y="2743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3</a:t>
            </a:r>
          </a:p>
        </p:txBody>
      </p:sp>
      <p:sp>
        <p:nvSpPr>
          <p:cNvPr id="13339" name="Text Box 27"/>
          <p:cNvSpPr txBox="1">
            <a:spLocks noChangeArrowheads="1"/>
          </p:cNvSpPr>
          <p:nvPr/>
        </p:nvSpPr>
        <p:spPr bwMode="auto">
          <a:xfrm>
            <a:off x="5410200" y="4114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6</a:t>
            </a:r>
          </a:p>
        </p:txBody>
      </p:sp>
      <p:sp>
        <p:nvSpPr>
          <p:cNvPr id="13340" name="Line 28"/>
          <p:cNvSpPr>
            <a:spLocks noChangeShapeType="1"/>
          </p:cNvSpPr>
          <p:nvPr/>
        </p:nvSpPr>
        <p:spPr bwMode="auto">
          <a:xfrm>
            <a:off x="5334000" y="4114800"/>
            <a:ext cx="0" cy="9001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1" name="Oval 29"/>
          <p:cNvSpPr>
            <a:spLocks noChangeArrowheads="1"/>
          </p:cNvSpPr>
          <p:nvPr/>
        </p:nvSpPr>
        <p:spPr bwMode="auto">
          <a:xfrm>
            <a:off x="5638800" y="32766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3342" name="Line 30"/>
          <p:cNvSpPr>
            <a:spLocks noChangeShapeType="1"/>
          </p:cNvSpPr>
          <p:nvPr/>
        </p:nvSpPr>
        <p:spPr bwMode="auto">
          <a:xfrm>
            <a:off x="5715000" y="3352800"/>
            <a:ext cx="838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3" name="Line 31"/>
          <p:cNvSpPr>
            <a:spLocks noChangeShapeType="1"/>
          </p:cNvSpPr>
          <p:nvPr/>
        </p:nvSpPr>
        <p:spPr bwMode="auto">
          <a:xfrm>
            <a:off x="6553200" y="3352800"/>
            <a:ext cx="0" cy="1447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5" name="Line 33"/>
          <p:cNvSpPr>
            <a:spLocks noChangeShapeType="1"/>
          </p:cNvSpPr>
          <p:nvPr/>
        </p:nvSpPr>
        <p:spPr bwMode="auto">
          <a:xfrm flipH="1">
            <a:off x="6172200" y="48006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6" name="Line 34"/>
          <p:cNvSpPr>
            <a:spLocks noChangeShapeType="1"/>
          </p:cNvSpPr>
          <p:nvPr/>
        </p:nvSpPr>
        <p:spPr bwMode="auto">
          <a:xfrm flipH="1">
            <a:off x="6248400" y="25146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3347" name="Text Box 35"/>
          <p:cNvSpPr txBox="1">
            <a:spLocks noChangeArrowheads="1"/>
          </p:cNvSpPr>
          <p:nvPr/>
        </p:nvSpPr>
        <p:spPr bwMode="auto">
          <a:xfrm>
            <a:off x="6629400" y="22860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Top</a:t>
            </a:r>
          </a:p>
        </p:txBody>
      </p:sp>
      <p:sp>
        <p:nvSpPr>
          <p:cNvPr id="33" name="Text Box 34"/>
          <p:cNvSpPr txBox="1">
            <a:spLocks noChangeArrowheads="1"/>
          </p:cNvSpPr>
          <p:nvPr/>
        </p:nvSpPr>
        <p:spPr bwMode="auto">
          <a:xfrm>
            <a:off x="304800" y="1295400"/>
            <a:ext cx="6324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2000" b="1" dirty="0">
                <a:latin typeface="Times" charset="0"/>
                <a:ea typeface="ＭＳ Ｐゴシック" charset="0"/>
              </a:rPr>
              <a:t> factorial(3) finishes and calculates a value of 6 to be returned to main via functional value</a:t>
            </a:r>
          </a:p>
        </p:txBody>
      </p:sp>
      <p:sp>
        <p:nvSpPr>
          <p:cNvPr id="35" name="Rectangle 53"/>
          <p:cNvSpPr>
            <a:spLocks noChangeArrowheads="1"/>
          </p:cNvSpPr>
          <p:nvPr/>
        </p:nvSpPr>
        <p:spPr bwMode="auto">
          <a:xfrm>
            <a:off x="3200400" y="22860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sz="2100" b="1" dirty="0">
                <a:latin typeface="Times" charset="0"/>
                <a:ea typeface="ＭＳ Ｐゴシック" charset="0"/>
              </a:rPr>
              <a:t>Functional Value</a:t>
            </a:r>
          </a:p>
        </p:txBody>
      </p:sp>
      <p:sp>
        <p:nvSpPr>
          <p:cNvPr id="36" name="Line 13"/>
          <p:cNvSpPr>
            <a:spLocks noChangeShapeType="1"/>
          </p:cNvSpPr>
          <p:nvPr/>
        </p:nvSpPr>
        <p:spPr bwMode="auto">
          <a:xfrm>
            <a:off x="5334000" y="2286000"/>
            <a:ext cx="0" cy="9445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37" name="Text Box 70"/>
          <p:cNvSpPr txBox="1">
            <a:spLocks noChangeArrowheads="1"/>
          </p:cNvSpPr>
          <p:nvPr/>
        </p:nvSpPr>
        <p:spPr bwMode="auto">
          <a:xfrm>
            <a:off x="5410200" y="2286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2</a:t>
            </a:r>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title"/>
          </p:nvPr>
        </p:nvSpPr>
        <p:spPr>
          <a:xfrm>
            <a:off x="457200" y="107157"/>
            <a:ext cx="8229600" cy="1143000"/>
          </a:xfrm>
        </p:spPr>
        <p:txBody>
          <a:bodyPr/>
          <a:lstStyle/>
          <a:p>
            <a:pPr eaLnBrk="1" hangingPunct="1"/>
            <a:r>
              <a:rPr lang="en-US" dirty="0" smtClean="0"/>
              <a:t>Example with recursion (cont.)</a:t>
            </a:r>
          </a:p>
        </p:txBody>
      </p:sp>
      <p:sp>
        <p:nvSpPr>
          <p:cNvPr id="19461" name="Rectangle 5"/>
          <p:cNvSpPr>
            <a:spLocks noChangeArrowheads="1"/>
          </p:cNvSpPr>
          <p:nvPr/>
        </p:nvSpPr>
        <p:spPr bwMode="auto">
          <a:xfrm>
            <a:off x="3200400" y="4557713"/>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9462" name="Text Box 6"/>
          <p:cNvSpPr txBox="1">
            <a:spLocks noChangeArrowheads="1"/>
          </p:cNvSpPr>
          <p:nvPr/>
        </p:nvSpPr>
        <p:spPr bwMode="auto">
          <a:xfrm>
            <a:off x="3276600" y="4587875"/>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Value</a:t>
            </a:r>
          </a:p>
        </p:txBody>
      </p:sp>
      <p:sp>
        <p:nvSpPr>
          <p:cNvPr id="19463" name="Text Box 7"/>
          <p:cNvSpPr txBox="1">
            <a:spLocks noChangeArrowheads="1"/>
          </p:cNvSpPr>
          <p:nvPr/>
        </p:nvSpPr>
        <p:spPr bwMode="auto">
          <a:xfrm>
            <a:off x="1524000" y="4573588"/>
            <a:ext cx="1600200" cy="830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AR for Main</a:t>
            </a:r>
          </a:p>
        </p:txBody>
      </p:sp>
      <p:sp>
        <p:nvSpPr>
          <p:cNvPr id="19464" name="Line 8"/>
          <p:cNvSpPr>
            <a:spLocks noChangeShapeType="1"/>
          </p:cNvSpPr>
          <p:nvPr/>
        </p:nvSpPr>
        <p:spPr bwMode="auto">
          <a:xfrm>
            <a:off x="2971800" y="4573588"/>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65" name="Line 9"/>
          <p:cNvSpPr>
            <a:spLocks noChangeShapeType="1"/>
          </p:cNvSpPr>
          <p:nvPr/>
        </p:nvSpPr>
        <p:spPr bwMode="auto">
          <a:xfrm>
            <a:off x="2971800" y="4573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66" name="Line 10"/>
          <p:cNvSpPr>
            <a:spLocks noChangeShapeType="1"/>
          </p:cNvSpPr>
          <p:nvPr/>
        </p:nvSpPr>
        <p:spPr bwMode="auto">
          <a:xfrm>
            <a:off x="2971800" y="4954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67" name="Text Box 11"/>
          <p:cNvSpPr txBox="1">
            <a:spLocks noChangeArrowheads="1"/>
          </p:cNvSpPr>
          <p:nvPr/>
        </p:nvSpPr>
        <p:spPr bwMode="auto">
          <a:xfrm>
            <a:off x="5410200" y="45735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6</a:t>
            </a:r>
          </a:p>
        </p:txBody>
      </p:sp>
      <p:sp>
        <p:nvSpPr>
          <p:cNvPr id="19468" name="Line 12"/>
          <p:cNvSpPr>
            <a:spLocks noChangeShapeType="1"/>
          </p:cNvSpPr>
          <p:nvPr/>
        </p:nvSpPr>
        <p:spPr bwMode="auto">
          <a:xfrm>
            <a:off x="5334000" y="4557713"/>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69" name="Line 13"/>
          <p:cNvSpPr>
            <a:spLocks noChangeShapeType="1"/>
          </p:cNvSpPr>
          <p:nvPr/>
        </p:nvSpPr>
        <p:spPr bwMode="auto">
          <a:xfrm flipH="1">
            <a:off x="6248400" y="43434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70" name="Text Box 14"/>
          <p:cNvSpPr txBox="1">
            <a:spLocks noChangeArrowheads="1"/>
          </p:cNvSpPr>
          <p:nvPr/>
        </p:nvSpPr>
        <p:spPr bwMode="auto">
          <a:xfrm>
            <a:off x="6629400" y="41148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Top</a:t>
            </a:r>
          </a:p>
        </p:txBody>
      </p:sp>
      <p:sp>
        <p:nvSpPr>
          <p:cNvPr id="19471" name="Text Box 15"/>
          <p:cNvSpPr txBox="1">
            <a:spLocks noChangeArrowheads="1"/>
          </p:cNvSpPr>
          <p:nvPr/>
        </p:nvSpPr>
        <p:spPr bwMode="auto">
          <a:xfrm>
            <a:off x="304800" y="1295400"/>
            <a:ext cx="6324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pPr>
            <a:r>
              <a:rPr lang="en-US" sz="2000" b="1"/>
              <a:t> Main now sets value of local variable </a:t>
            </a:r>
            <a:r>
              <a:rPr lang="ja-JP" altLang="en-US" sz="2000" b="1">
                <a:latin typeface="Arial" pitchFamily="34" charset="0"/>
              </a:rPr>
              <a:t>‘</a:t>
            </a:r>
            <a:r>
              <a:rPr lang="en-US" altLang="ja-JP" sz="2000" b="1"/>
              <a:t>value</a:t>
            </a:r>
            <a:r>
              <a:rPr lang="ja-JP" altLang="en-US" sz="2000" b="1">
                <a:latin typeface="Arial" pitchFamily="34" charset="0"/>
              </a:rPr>
              <a:t>’</a:t>
            </a:r>
            <a:r>
              <a:rPr lang="en-US" altLang="ja-JP" sz="2000" b="1"/>
              <a:t> to calculated value of factorial.</a:t>
            </a:r>
            <a:endParaRPr lang="en-US" sz="2000" b="1"/>
          </a:p>
        </p:txBody>
      </p:sp>
      <p:sp>
        <p:nvSpPr>
          <p:cNvPr id="14" name="Rectangle 53"/>
          <p:cNvSpPr>
            <a:spLocks noChangeArrowheads="1"/>
          </p:cNvSpPr>
          <p:nvPr/>
        </p:nvSpPr>
        <p:spPr bwMode="auto">
          <a:xfrm>
            <a:off x="3200400" y="4114800"/>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50000"/>
              </a:spcBef>
              <a:defRPr/>
            </a:pPr>
            <a:r>
              <a:rPr lang="en-US" sz="2100" b="1" dirty="0">
                <a:latin typeface="Times" charset="0"/>
                <a:ea typeface="ＭＳ Ｐゴシック" charset="0"/>
              </a:rPr>
              <a:t>Functional Value</a:t>
            </a:r>
          </a:p>
        </p:txBody>
      </p:sp>
      <p:sp>
        <p:nvSpPr>
          <p:cNvPr id="15" name="Line 12"/>
          <p:cNvSpPr>
            <a:spLocks noChangeShapeType="1"/>
          </p:cNvSpPr>
          <p:nvPr/>
        </p:nvSpPr>
        <p:spPr bwMode="auto">
          <a:xfrm>
            <a:off x="5334000" y="41148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6" name="Text Box 11"/>
          <p:cNvSpPr txBox="1">
            <a:spLocks noChangeArrowheads="1"/>
          </p:cNvSpPr>
          <p:nvPr/>
        </p:nvSpPr>
        <p:spPr bwMode="auto">
          <a:xfrm>
            <a:off x="5410200" y="4114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6</a:t>
            </a:r>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
          <p:cNvSpPr>
            <a:spLocks noGrp="1" noChangeArrowheads="1"/>
          </p:cNvSpPr>
          <p:nvPr>
            <p:ph type="title"/>
          </p:nvPr>
        </p:nvSpPr>
        <p:spPr>
          <a:xfrm>
            <a:off x="457200" y="152399"/>
            <a:ext cx="8229600" cy="1143000"/>
          </a:xfrm>
        </p:spPr>
        <p:txBody>
          <a:bodyPr/>
          <a:lstStyle/>
          <a:p>
            <a:pPr eaLnBrk="1" hangingPunct="1"/>
            <a:r>
              <a:rPr lang="en-US" dirty="0" smtClean="0"/>
              <a:t>Example with recursion (cont.)</a:t>
            </a:r>
          </a:p>
        </p:txBody>
      </p:sp>
      <p:sp>
        <p:nvSpPr>
          <p:cNvPr id="19461" name="Rectangle 5"/>
          <p:cNvSpPr>
            <a:spLocks noChangeArrowheads="1"/>
          </p:cNvSpPr>
          <p:nvPr/>
        </p:nvSpPr>
        <p:spPr bwMode="auto">
          <a:xfrm>
            <a:off x="3200400" y="4557713"/>
            <a:ext cx="292735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9462" name="Text Box 6"/>
          <p:cNvSpPr txBox="1">
            <a:spLocks noChangeArrowheads="1"/>
          </p:cNvSpPr>
          <p:nvPr/>
        </p:nvSpPr>
        <p:spPr bwMode="auto">
          <a:xfrm>
            <a:off x="3276600" y="4587875"/>
            <a:ext cx="281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latin typeface="Times" charset="0"/>
                <a:ea typeface="ＭＳ Ｐゴシック" charset="0"/>
              </a:rPr>
              <a:t>Value</a:t>
            </a:r>
          </a:p>
        </p:txBody>
      </p:sp>
      <p:sp>
        <p:nvSpPr>
          <p:cNvPr id="19463" name="Text Box 7"/>
          <p:cNvSpPr txBox="1">
            <a:spLocks noChangeArrowheads="1"/>
          </p:cNvSpPr>
          <p:nvPr/>
        </p:nvSpPr>
        <p:spPr bwMode="auto">
          <a:xfrm>
            <a:off x="1524000" y="4573588"/>
            <a:ext cx="1600200" cy="830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AR for Main</a:t>
            </a:r>
          </a:p>
        </p:txBody>
      </p:sp>
      <p:sp>
        <p:nvSpPr>
          <p:cNvPr id="19464" name="Line 8"/>
          <p:cNvSpPr>
            <a:spLocks noChangeShapeType="1"/>
          </p:cNvSpPr>
          <p:nvPr/>
        </p:nvSpPr>
        <p:spPr bwMode="auto">
          <a:xfrm>
            <a:off x="2971800" y="4573588"/>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65" name="Line 9"/>
          <p:cNvSpPr>
            <a:spLocks noChangeShapeType="1"/>
          </p:cNvSpPr>
          <p:nvPr/>
        </p:nvSpPr>
        <p:spPr bwMode="auto">
          <a:xfrm>
            <a:off x="2971800" y="4573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66" name="Line 10"/>
          <p:cNvSpPr>
            <a:spLocks noChangeShapeType="1"/>
          </p:cNvSpPr>
          <p:nvPr/>
        </p:nvSpPr>
        <p:spPr bwMode="auto">
          <a:xfrm>
            <a:off x="2971800" y="4954588"/>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67" name="Text Box 11"/>
          <p:cNvSpPr txBox="1">
            <a:spLocks noChangeArrowheads="1"/>
          </p:cNvSpPr>
          <p:nvPr/>
        </p:nvSpPr>
        <p:spPr bwMode="auto">
          <a:xfrm>
            <a:off x="5410200" y="4573588"/>
            <a:ext cx="609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b="1" dirty="0">
                <a:latin typeface="Times" charset="0"/>
                <a:ea typeface="ＭＳ Ｐゴシック" charset="0"/>
              </a:rPr>
              <a:t>6</a:t>
            </a:r>
          </a:p>
        </p:txBody>
      </p:sp>
      <p:sp>
        <p:nvSpPr>
          <p:cNvPr id="19468" name="Line 12"/>
          <p:cNvSpPr>
            <a:spLocks noChangeShapeType="1"/>
          </p:cNvSpPr>
          <p:nvPr/>
        </p:nvSpPr>
        <p:spPr bwMode="auto">
          <a:xfrm>
            <a:off x="5334000" y="4557713"/>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69" name="Line 13"/>
          <p:cNvSpPr>
            <a:spLocks noChangeShapeType="1"/>
          </p:cNvSpPr>
          <p:nvPr/>
        </p:nvSpPr>
        <p:spPr bwMode="auto">
          <a:xfrm flipH="1">
            <a:off x="6248400" y="4800600"/>
            <a:ext cx="381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charset="0"/>
              <a:ea typeface="ＭＳ Ｐゴシック" charset="0"/>
            </a:endParaRPr>
          </a:p>
        </p:txBody>
      </p:sp>
      <p:sp>
        <p:nvSpPr>
          <p:cNvPr id="19470" name="Text Box 14"/>
          <p:cNvSpPr txBox="1">
            <a:spLocks noChangeArrowheads="1"/>
          </p:cNvSpPr>
          <p:nvPr/>
        </p:nvSpPr>
        <p:spPr bwMode="auto">
          <a:xfrm>
            <a:off x="6629400" y="45720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charset="0"/>
                <a:ea typeface="ＭＳ Ｐゴシック" charset="0"/>
              </a:rPr>
              <a:t>Top</a:t>
            </a:r>
          </a:p>
        </p:txBody>
      </p:sp>
      <p:sp>
        <p:nvSpPr>
          <p:cNvPr id="19471" name="Text Box 15"/>
          <p:cNvSpPr txBox="1">
            <a:spLocks noChangeArrowheads="1"/>
          </p:cNvSpPr>
          <p:nvPr/>
        </p:nvSpPr>
        <p:spPr bwMode="auto">
          <a:xfrm>
            <a:off x="304800" y="1295400"/>
            <a:ext cx="632460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pPr>
            <a:r>
              <a:rPr lang="en-US" sz="2000" b="1"/>
              <a:t> Main now sets </a:t>
            </a:r>
            <a:r>
              <a:rPr lang="ja-JP" altLang="en-US" sz="2000" b="1">
                <a:latin typeface="Arial" pitchFamily="34" charset="0"/>
              </a:rPr>
              <a:t>‘</a:t>
            </a:r>
            <a:r>
              <a:rPr lang="en-US" altLang="ja-JP" sz="2000" b="1"/>
              <a:t>value = 6</a:t>
            </a:r>
            <a:r>
              <a:rPr lang="ja-JP" altLang="en-US" sz="2000" b="1">
                <a:latin typeface="Arial" pitchFamily="34" charset="0"/>
              </a:rPr>
              <a:t>’</a:t>
            </a:r>
            <a:r>
              <a:rPr lang="en-US" altLang="ja-JP" sz="2000" b="1"/>
              <a:t>  </a:t>
            </a:r>
            <a:endParaRPr lang="en-US" sz="2000" b="1"/>
          </a:p>
        </p:txBody>
      </p:sp>
      <p:sp>
        <p:nvSpPr>
          <p:cNvPr id="2" name="Footer Placeholder 1"/>
          <p:cNvSpPr>
            <a:spLocks noGrp="1"/>
          </p:cNvSpPr>
          <p:nvPr>
            <p:ph type="ftr" sz="quarter" idx="10"/>
          </p:nvPr>
        </p:nvSpPr>
        <p:spPr/>
        <p:txBody>
          <a:bodyPr/>
          <a:lstStyle/>
          <a:p>
            <a:r>
              <a:rPr lang="en-US" smtClean="0"/>
              <a:t>Copyright © 2006 Addison-Wesley.</a:t>
            </a:r>
            <a:endParaRPr lang="en-US"/>
          </a:p>
        </p:txBody>
      </p:sp>
      <p:sp>
        <p:nvSpPr>
          <p:cNvPr id="3" name="Slide Number Placeholder 2"/>
          <p:cNvSpPr>
            <a:spLocks noGrp="1"/>
          </p:cNvSpPr>
          <p:nvPr>
            <p:ph type="sldNum" sz="quarter" idx="11"/>
          </p:nvPr>
        </p:nvSpPr>
        <p:spPr/>
        <p:txBody>
          <a:bodyPr/>
          <a:lstStyle/>
          <a:p>
            <a:r>
              <a:rPr lang="en-US" smtClean="0"/>
              <a:t>1-</a:t>
            </a:r>
            <a:fld id="{D88DE980-ADFB-4C5E-8506-BF6D9C85E4C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p:spPr>
        <p:txBody>
          <a:bodyPr/>
          <a:lstStyle/>
          <a:p>
            <a:r>
              <a:rPr lang="en-US" smtClean="0"/>
              <a:t>Copyright © 2006 Addison-Wesley.</a:t>
            </a:r>
            <a:endParaRPr lang="en-US"/>
          </a:p>
        </p:txBody>
      </p:sp>
      <p:sp>
        <p:nvSpPr>
          <p:cNvPr id="41986" name="Slide Number Placeholder 4"/>
          <p:cNvSpPr>
            <a:spLocks noGrp="1"/>
          </p:cNvSpPr>
          <p:nvPr>
            <p:ph type="sldNum" sz="quarter" idx="11"/>
          </p:nvPr>
        </p:nvSpPr>
        <p:spPr>
          <a:noFill/>
        </p:spPr>
        <p:txBody>
          <a:bodyPr/>
          <a:lstStyle/>
          <a:p>
            <a:r>
              <a:rPr lang="en-US"/>
              <a:t>1-</a:t>
            </a:r>
            <a:fld id="{9447266D-BA2B-422D-AC47-299D5EEECCA6}" type="slidenum">
              <a:rPr lang="en-US"/>
              <a:pPr/>
              <a:t>28</a:t>
            </a:fld>
            <a:endParaRPr lang="en-US"/>
          </a:p>
        </p:txBody>
      </p:sp>
      <p:sp>
        <p:nvSpPr>
          <p:cNvPr id="41987" name="Rectangle 2"/>
          <p:cNvSpPr>
            <a:spLocks noGrp="1" noChangeArrowheads="1"/>
          </p:cNvSpPr>
          <p:nvPr>
            <p:ph type="title"/>
          </p:nvPr>
        </p:nvSpPr>
        <p:spPr/>
        <p:txBody>
          <a:bodyPr/>
          <a:lstStyle/>
          <a:p>
            <a:pPr eaLnBrk="1" hangingPunct="1"/>
            <a:r>
              <a:rPr lang="en-US" smtClean="0"/>
              <a:t>Nested Subprograms</a:t>
            </a:r>
          </a:p>
        </p:txBody>
      </p:sp>
      <p:sp>
        <p:nvSpPr>
          <p:cNvPr id="41988" name="Rectangle 3"/>
          <p:cNvSpPr>
            <a:spLocks noGrp="1" noChangeArrowheads="1"/>
          </p:cNvSpPr>
          <p:nvPr>
            <p:ph type="body" idx="1"/>
          </p:nvPr>
        </p:nvSpPr>
        <p:spPr>
          <a:xfrm>
            <a:off x="533400" y="1295400"/>
            <a:ext cx="8153400" cy="4572000"/>
          </a:xfrm>
        </p:spPr>
        <p:txBody>
          <a:bodyPr/>
          <a:lstStyle/>
          <a:p>
            <a:pPr marL="533400" indent="-533400" eaLnBrk="1" hangingPunct="1">
              <a:lnSpc>
                <a:spcPct val="90000"/>
              </a:lnSpc>
            </a:pPr>
            <a:r>
              <a:rPr lang="en-US" smtClean="0"/>
              <a:t>Some non-C-based static-scoped languages (e.g., Fortran 95, Ada, JavaScript) use stack-dynamic local variables and allow subprograms to be nested</a:t>
            </a:r>
          </a:p>
          <a:p>
            <a:pPr marL="533400" indent="-533400" eaLnBrk="1" hangingPunct="1">
              <a:lnSpc>
                <a:spcPct val="90000"/>
              </a:lnSpc>
            </a:pPr>
            <a:r>
              <a:rPr lang="en-US" smtClean="0"/>
              <a:t>All variables that can be non-locally accessed reside in some activation record instance in the stack</a:t>
            </a:r>
          </a:p>
          <a:p>
            <a:pPr marL="533400" indent="-533400" eaLnBrk="1" hangingPunct="1">
              <a:lnSpc>
                <a:spcPct val="90000"/>
              </a:lnSpc>
            </a:pPr>
            <a:r>
              <a:rPr lang="en-US" smtClean="0"/>
              <a:t>The process of locating a non-local reference:</a:t>
            </a:r>
          </a:p>
          <a:p>
            <a:pPr marL="914400" lvl="1" indent="-457200" eaLnBrk="1" hangingPunct="1">
              <a:lnSpc>
                <a:spcPct val="90000"/>
              </a:lnSpc>
              <a:buFontTx/>
              <a:buAutoNum type="arabicPeriod"/>
            </a:pPr>
            <a:r>
              <a:rPr lang="en-US" smtClean="0"/>
              <a:t>Find the correct activation record instance</a:t>
            </a:r>
          </a:p>
          <a:p>
            <a:pPr marL="914400" lvl="1" indent="-457200" eaLnBrk="1" hangingPunct="1">
              <a:lnSpc>
                <a:spcPct val="90000"/>
              </a:lnSpc>
              <a:buFontTx/>
              <a:buAutoNum type="arabicPeriod"/>
            </a:pPr>
            <a:r>
              <a:rPr lang="en-US" smtClean="0"/>
              <a:t>Determine the correct offset within that activation record instance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3"/>
          <p:cNvSpPr>
            <a:spLocks noGrp="1"/>
          </p:cNvSpPr>
          <p:nvPr>
            <p:ph type="ftr" sz="quarter" idx="10"/>
          </p:nvPr>
        </p:nvSpPr>
        <p:spPr>
          <a:noFill/>
        </p:spPr>
        <p:txBody>
          <a:bodyPr/>
          <a:lstStyle/>
          <a:p>
            <a:r>
              <a:rPr lang="en-US" smtClean="0"/>
              <a:t>Copyright © 2006 Addison-Wesley.</a:t>
            </a:r>
            <a:endParaRPr lang="en-US"/>
          </a:p>
        </p:txBody>
      </p:sp>
      <p:sp>
        <p:nvSpPr>
          <p:cNvPr id="43010" name="Slide Number Placeholder 4"/>
          <p:cNvSpPr>
            <a:spLocks noGrp="1"/>
          </p:cNvSpPr>
          <p:nvPr>
            <p:ph type="sldNum" sz="quarter" idx="11"/>
          </p:nvPr>
        </p:nvSpPr>
        <p:spPr>
          <a:noFill/>
        </p:spPr>
        <p:txBody>
          <a:bodyPr/>
          <a:lstStyle/>
          <a:p>
            <a:r>
              <a:rPr lang="en-US"/>
              <a:t>1-</a:t>
            </a:r>
            <a:fld id="{F30A8E24-DA35-4932-9904-09E69941474A}" type="slidenum">
              <a:rPr lang="en-US"/>
              <a:pPr/>
              <a:t>29</a:t>
            </a:fld>
            <a:endParaRPr lang="en-US"/>
          </a:p>
        </p:txBody>
      </p:sp>
      <p:sp>
        <p:nvSpPr>
          <p:cNvPr id="43011" name="Rectangle 2"/>
          <p:cNvSpPr>
            <a:spLocks noGrp="1" noChangeArrowheads="1"/>
          </p:cNvSpPr>
          <p:nvPr>
            <p:ph type="title"/>
          </p:nvPr>
        </p:nvSpPr>
        <p:spPr>
          <a:xfrm>
            <a:off x="533400" y="304800"/>
            <a:ext cx="8153400" cy="1143000"/>
          </a:xfrm>
        </p:spPr>
        <p:txBody>
          <a:bodyPr/>
          <a:lstStyle/>
          <a:p>
            <a:pPr eaLnBrk="1" hangingPunct="1"/>
            <a:r>
              <a:rPr lang="en-US" smtClean="0"/>
              <a:t>Locating a Non-local Reference</a:t>
            </a:r>
          </a:p>
        </p:txBody>
      </p:sp>
      <p:sp>
        <p:nvSpPr>
          <p:cNvPr id="43012" name="Rectangle 3"/>
          <p:cNvSpPr>
            <a:spLocks noGrp="1" noChangeArrowheads="1"/>
          </p:cNvSpPr>
          <p:nvPr>
            <p:ph type="body" idx="1"/>
          </p:nvPr>
        </p:nvSpPr>
        <p:spPr>
          <a:xfrm>
            <a:off x="533400" y="1524000"/>
            <a:ext cx="8153400" cy="4340225"/>
          </a:xfrm>
        </p:spPr>
        <p:txBody>
          <a:bodyPr/>
          <a:lstStyle/>
          <a:p>
            <a:pPr eaLnBrk="1" hangingPunct="1"/>
            <a:r>
              <a:rPr lang="en-US" smtClean="0"/>
              <a:t>Finding the offset is easy</a:t>
            </a:r>
          </a:p>
          <a:p>
            <a:pPr eaLnBrk="1" hangingPunct="1"/>
            <a:r>
              <a:rPr lang="en-US" smtClean="0"/>
              <a:t>Finding the correct activation record instance</a:t>
            </a:r>
          </a:p>
          <a:p>
            <a:pPr lvl="1" eaLnBrk="1" hangingPunct="1"/>
            <a:r>
              <a:rPr lang="en-US" smtClean="0"/>
              <a:t>Static semantic rules guarantee that all non-local variables that can be referenced have been allocated in some activation record instance that is on the stack when the reference is made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ctrTitle"/>
          </p:nvPr>
        </p:nvSpPr>
        <p:spPr/>
        <p:txBody>
          <a:bodyPr/>
          <a:lstStyle/>
          <a:p>
            <a:pPr eaLnBrk="1" hangingPunct="1"/>
            <a:r>
              <a:rPr lang="en-US" smtClean="0"/>
              <a:t>Chapter 10</a:t>
            </a:r>
          </a:p>
        </p:txBody>
      </p:sp>
      <p:sp>
        <p:nvSpPr>
          <p:cNvPr id="15362" name="Rectangle 5"/>
          <p:cNvSpPr>
            <a:spLocks noGrp="1" noChangeArrowheads="1"/>
          </p:cNvSpPr>
          <p:nvPr>
            <p:ph type="subTitle" idx="1"/>
          </p:nvPr>
        </p:nvSpPr>
        <p:spPr/>
        <p:txBody>
          <a:bodyPr/>
          <a:lstStyle/>
          <a:p>
            <a:pPr eaLnBrk="1" hangingPunct="1"/>
            <a:r>
              <a:rPr lang="en-US" smtClean="0"/>
              <a:t>Implementing Subprograms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p:spPr>
        <p:txBody>
          <a:bodyPr/>
          <a:lstStyle/>
          <a:p>
            <a:r>
              <a:rPr lang="en-US" smtClean="0"/>
              <a:t>Copyright © 2006 Addison-Wesley.</a:t>
            </a:r>
            <a:endParaRPr lang="en-US"/>
          </a:p>
        </p:txBody>
      </p:sp>
      <p:sp>
        <p:nvSpPr>
          <p:cNvPr id="44034" name="Slide Number Placeholder 4"/>
          <p:cNvSpPr>
            <a:spLocks noGrp="1"/>
          </p:cNvSpPr>
          <p:nvPr>
            <p:ph type="sldNum" sz="quarter" idx="11"/>
          </p:nvPr>
        </p:nvSpPr>
        <p:spPr>
          <a:noFill/>
        </p:spPr>
        <p:txBody>
          <a:bodyPr/>
          <a:lstStyle/>
          <a:p>
            <a:r>
              <a:rPr lang="en-US"/>
              <a:t>1-</a:t>
            </a:r>
            <a:fld id="{D94F09F7-1B18-4CB8-AE97-44D365667E72}" type="slidenum">
              <a:rPr lang="en-US"/>
              <a:pPr/>
              <a:t>30</a:t>
            </a:fld>
            <a:endParaRPr lang="en-US"/>
          </a:p>
        </p:txBody>
      </p:sp>
      <p:sp>
        <p:nvSpPr>
          <p:cNvPr id="44035" name="Rectangle 2"/>
          <p:cNvSpPr>
            <a:spLocks noGrp="1" noChangeArrowheads="1"/>
          </p:cNvSpPr>
          <p:nvPr>
            <p:ph type="title"/>
          </p:nvPr>
        </p:nvSpPr>
        <p:spPr/>
        <p:txBody>
          <a:bodyPr/>
          <a:lstStyle/>
          <a:p>
            <a:pPr eaLnBrk="1" hangingPunct="1"/>
            <a:r>
              <a:rPr lang="en-US" smtClean="0"/>
              <a:t>Static Scoping</a:t>
            </a:r>
          </a:p>
        </p:txBody>
      </p:sp>
      <p:sp>
        <p:nvSpPr>
          <p:cNvPr id="44036" name="Rectangle 3"/>
          <p:cNvSpPr>
            <a:spLocks noGrp="1" noChangeArrowheads="1"/>
          </p:cNvSpPr>
          <p:nvPr>
            <p:ph type="body" idx="1"/>
          </p:nvPr>
        </p:nvSpPr>
        <p:spPr>
          <a:xfrm>
            <a:off x="609600" y="1447800"/>
            <a:ext cx="8153400" cy="4416425"/>
          </a:xfrm>
        </p:spPr>
        <p:txBody>
          <a:bodyPr/>
          <a:lstStyle/>
          <a:p>
            <a:pPr eaLnBrk="1" hangingPunct="1"/>
            <a:r>
              <a:rPr lang="en-US" smtClean="0"/>
              <a:t>A </a:t>
            </a:r>
            <a:r>
              <a:rPr lang="en-US" i="1" smtClean="0"/>
              <a:t>static chain</a:t>
            </a:r>
            <a:r>
              <a:rPr lang="en-US" smtClean="0"/>
              <a:t> is a chain of static links that connects certain activation record instances</a:t>
            </a:r>
          </a:p>
          <a:p>
            <a:pPr eaLnBrk="1" hangingPunct="1"/>
            <a:r>
              <a:rPr lang="en-US" smtClean="0"/>
              <a:t>The </a:t>
            </a:r>
            <a:r>
              <a:rPr lang="en-US" smtClean="0">
                <a:solidFill>
                  <a:schemeClr val="accent2"/>
                </a:solidFill>
              </a:rPr>
              <a:t>static link</a:t>
            </a:r>
            <a:r>
              <a:rPr lang="en-US" smtClean="0"/>
              <a:t> in an activation record instance for subprogram A points to one of the activation record instances of A's static parent</a:t>
            </a:r>
          </a:p>
          <a:p>
            <a:pPr eaLnBrk="1" hangingPunct="1"/>
            <a:r>
              <a:rPr lang="en-US" smtClean="0"/>
              <a:t>The static chain from an activation record instance connects it to all of its static ancestors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3"/>
          <p:cNvSpPr>
            <a:spLocks noGrp="1"/>
          </p:cNvSpPr>
          <p:nvPr>
            <p:ph type="ftr" sz="quarter" idx="10"/>
          </p:nvPr>
        </p:nvSpPr>
        <p:spPr>
          <a:noFill/>
        </p:spPr>
        <p:txBody>
          <a:bodyPr/>
          <a:lstStyle/>
          <a:p>
            <a:r>
              <a:rPr lang="en-US" smtClean="0"/>
              <a:t>Copyright © 2006 Addison-Wesley.</a:t>
            </a:r>
            <a:endParaRPr lang="en-US"/>
          </a:p>
        </p:txBody>
      </p:sp>
      <p:sp>
        <p:nvSpPr>
          <p:cNvPr id="45058" name="Slide Number Placeholder 4"/>
          <p:cNvSpPr>
            <a:spLocks noGrp="1"/>
          </p:cNvSpPr>
          <p:nvPr>
            <p:ph type="sldNum" sz="quarter" idx="11"/>
          </p:nvPr>
        </p:nvSpPr>
        <p:spPr>
          <a:noFill/>
        </p:spPr>
        <p:txBody>
          <a:bodyPr/>
          <a:lstStyle/>
          <a:p>
            <a:r>
              <a:rPr lang="en-US"/>
              <a:t>1-</a:t>
            </a:r>
            <a:fld id="{B7ED3888-3F77-45D5-9F54-FBECB7C8F144}" type="slidenum">
              <a:rPr lang="en-US"/>
              <a:pPr/>
              <a:t>31</a:t>
            </a:fld>
            <a:endParaRPr lang="en-US"/>
          </a:p>
        </p:txBody>
      </p:sp>
      <p:sp>
        <p:nvSpPr>
          <p:cNvPr id="45059" name="Rectangle 2"/>
          <p:cNvSpPr>
            <a:spLocks noGrp="1" noChangeArrowheads="1"/>
          </p:cNvSpPr>
          <p:nvPr>
            <p:ph type="title"/>
          </p:nvPr>
        </p:nvSpPr>
        <p:spPr/>
        <p:txBody>
          <a:bodyPr/>
          <a:lstStyle/>
          <a:p>
            <a:pPr eaLnBrk="1" hangingPunct="1"/>
            <a:r>
              <a:rPr lang="en-US" smtClean="0"/>
              <a:t>Example Pascal Program</a:t>
            </a:r>
          </a:p>
        </p:txBody>
      </p:sp>
      <p:sp>
        <p:nvSpPr>
          <p:cNvPr id="45060" name="Rectangle 3"/>
          <p:cNvSpPr>
            <a:spLocks noGrp="1" noChangeArrowheads="1"/>
          </p:cNvSpPr>
          <p:nvPr>
            <p:ph type="body" idx="1"/>
          </p:nvPr>
        </p:nvSpPr>
        <p:spPr>
          <a:xfrm>
            <a:off x="762000" y="1295400"/>
            <a:ext cx="6858000" cy="5181600"/>
          </a:xfrm>
        </p:spPr>
        <p:txBody>
          <a:bodyPr/>
          <a:lstStyle/>
          <a:p>
            <a:pPr>
              <a:lnSpc>
                <a:spcPct val="90000"/>
              </a:lnSpc>
              <a:spcBef>
                <a:spcPct val="0"/>
              </a:spcBef>
              <a:buFontTx/>
              <a:buNone/>
            </a:pPr>
            <a:r>
              <a:rPr lang="en-US" sz="1400" smtClean="0">
                <a:latin typeface="Courier New" pitchFamily="49" charset="0"/>
              </a:rPr>
              <a:t>program MAIN_2;</a:t>
            </a:r>
          </a:p>
          <a:p>
            <a:pPr>
              <a:lnSpc>
                <a:spcPct val="90000"/>
              </a:lnSpc>
              <a:spcBef>
                <a:spcPct val="0"/>
              </a:spcBef>
              <a:buFontTx/>
              <a:buNone/>
            </a:pPr>
            <a:r>
              <a:rPr lang="en-US" sz="1400" smtClean="0">
                <a:latin typeface="Courier New" pitchFamily="49" charset="0"/>
              </a:rPr>
              <a:t>  var X : integer;</a:t>
            </a:r>
          </a:p>
          <a:p>
            <a:pPr>
              <a:lnSpc>
                <a:spcPct val="90000"/>
              </a:lnSpc>
              <a:spcBef>
                <a:spcPct val="0"/>
              </a:spcBef>
              <a:buFontTx/>
              <a:buNone/>
            </a:pPr>
            <a:r>
              <a:rPr lang="en-US" sz="1400" smtClean="0">
                <a:latin typeface="Courier New" pitchFamily="49" charset="0"/>
              </a:rPr>
              <a:t>  procedure BIGSUB;</a:t>
            </a:r>
          </a:p>
          <a:p>
            <a:pPr>
              <a:lnSpc>
                <a:spcPct val="90000"/>
              </a:lnSpc>
              <a:spcBef>
                <a:spcPct val="0"/>
              </a:spcBef>
              <a:buFontTx/>
              <a:buNone/>
            </a:pPr>
            <a:r>
              <a:rPr lang="en-US" sz="1400" smtClean="0">
                <a:latin typeface="Courier New" pitchFamily="49" charset="0"/>
              </a:rPr>
              <a:t>    var A, B, C : integer;</a:t>
            </a:r>
          </a:p>
          <a:p>
            <a:pPr>
              <a:lnSpc>
                <a:spcPct val="90000"/>
              </a:lnSpc>
              <a:spcBef>
                <a:spcPct val="0"/>
              </a:spcBef>
              <a:buFontTx/>
              <a:buNone/>
            </a:pPr>
            <a:r>
              <a:rPr lang="en-US" sz="1400" smtClean="0">
                <a:latin typeface="Courier New" pitchFamily="49" charset="0"/>
              </a:rPr>
              <a:t>    procedure SUB1;</a:t>
            </a:r>
          </a:p>
          <a:p>
            <a:pPr>
              <a:lnSpc>
                <a:spcPct val="90000"/>
              </a:lnSpc>
              <a:spcBef>
                <a:spcPct val="0"/>
              </a:spcBef>
              <a:buFontTx/>
              <a:buNone/>
            </a:pPr>
            <a:r>
              <a:rPr lang="en-US" sz="1400" smtClean="0">
                <a:latin typeface="Courier New" pitchFamily="49" charset="0"/>
              </a:rPr>
              <a:t>      var A, D : integer;</a:t>
            </a:r>
          </a:p>
          <a:p>
            <a:pPr>
              <a:lnSpc>
                <a:spcPct val="90000"/>
              </a:lnSpc>
              <a:spcBef>
                <a:spcPct val="0"/>
              </a:spcBef>
              <a:buFontTx/>
              <a:buNone/>
            </a:pPr>
            <a:r>
              <a:rPr lang="en-US" sz="1400" smtClean="0">
                <a:latin typeface="Courier New" pitchFamily="49" charset="0"/>
              </a:rPr>
              <a:t>      begin { SUB1 }</a:t>
            </a:r>
          </a:p>
          <a:p>
            <a:pPr>
              <a:lnSpc>
                <a:spcPct val="90000"/>
              </a:lnSpc>
              <a:spcBef>
                <a:spcPct val="0"/>
              </a:spcBef>
              <a:buFontTx/>
              <a:buNone/>
            </a:pPr>
            <a:r>
              <a:rPr lang="en-US" sz="1400" smtClean="0">
                <a:latin typeface="Courier New" pitchFamily="49" charset="0"/>
              </a:rPr>
              <a:t>      A := B + C;  &lt;-----------------------1</a:t>
            </a:r>
          </a:p>
          <a:p>
            <a:pPr>
              <a:lnSpc>
                <a:spcPct val="90000"/>
              </a:lnSpc>
              <a:spcBef>
                <a:spcPct val="0"/>
              </a:spcBef>
              <a:buFontTx/>
              <a:buNone/>
            </a:pPr>
            <a:r>
              <a:rPr lang="en-US" sz="1400" smtClean="0">
                <a:latin typeface="Courier New" pitchFamily="49" charset="0"/>
              </a:rPr>
              <a:t>      end;  { SUB1 }</a:t>
            </a:r>
          </a:p>
          <a:p>
            <a:pPr>
              <a:lnSpc>
                <a:spcPct val="90000"/>
              </a:lnSpc>
              <a:spcBef>
                <a:spcPct val="0"/>
              </a:spcBef>
              <a:buFontTx/>
              <a:buNone/>
            </a:pPr>
            <a:r>
              <a:rPr lang="en-US" sz="1400" smtClean="0">
                <a:latin typeface="Courier New" pitchFamily="49" charset="0"/>
              </a:rPr>
              <a:t>    procedure SUB2(X : integer);</a:t>
            </a:r>
          </a:p>
          <a:p>
            <a:pPr>
              <a:lnSpc>
                <a:spcPct val="90000"/>
              </a:lnSpc>
              <a:spcBef>
                <a:spcPct val="0"/>
              </a:spcBef>
              <a:buFontTx/>
              <a:buNone/>
            </a:pPr>
            <a:r>
              <a:rPr lang="en-US" sz="1400" smtClean="0">
                <a:latin typeface="Courier New" pitchFamily="49" charset="0"/>
              </a:rPr>
              <a:t>      var B, E : integer;</a:t>
            </a:r>
          </a:p>
          <a:p>
            <a:pPr>
              <a:lnSpc>
                <a:spcPct val="90000"/>
              </a:lnSpc>
              <a:spcBef>
                <a:spcPct val="0"/>
              </a:spcBef>
              <a:buFontTx/>
              <a:buNone/>
            </a:pPr>
            <a:r>
              <a:rPr lang="en-US" sz="1400" smtClean="0">
                <a:latin typeface="Courier New" pitchFamily="49" charset="0"/>
              </a:rPr>
              <a:t>      procedure SUB3;</a:t>
            </a:r>
          </a:p>
          <a:p>
            <a:pPr>
              <a:lnSpc>
                <a:spcPct val="90000"/>
              </a:lnSpc>
              <a:spcBef>
                <a:spcPct val="0"/>
              </a:spcBef>
              <a:buFontTx/>
              <a:buNone/>
            </a:pPr>
            <a:r>
              <a:rPr lang="en-US" sz="1400" smtClean="0">
                <a:latin typeface="Courier New" pitchFamily="49" charset="0"/>
              </a:rPr>
              <a:t>        var C, E : integer;</a:t>
            </a:r>
          </a:p>
          <a:p>
            <a:pPr>
              <a:lnSpc>
                <a:spcPct val="90000"/>
              </a:lnSpc>
              <a:spcBef>
                <a:spcPct val="0"/>
              </a:spcBef>
              <a:buFontTx/>
              <a:buNone/>
            </a:pPr>
            <a:r>
              <a:rPr lang="en-US" sz="1400" smtClean="0">
                <a:latin typeface="Courier New" pitchFamily="49" charset="0"/>
              </a:rPr>
              <a:t>        begin { SUB3 }</a:t>
            </a:r>
          </a:p>
          <a:p>
            <a:pPr>
              <a:lnSpc>
                <a:spcPct val="90000"/>
              </a:lnSpc>
              <a:spcBef>
                <a:spcPct val="0"/>
              </a:spcBef>
              <a:buFontTx/>
              <a:buNone/>
            </a:pPr>
            <a:r>
              <a:rPr lang="en-US" sz="1400" smtClean="0">
                <a:latin typeface="Courier New" pitchFamily="49" charset="0"/>
              </a:rPr>
              <a:t>        SUB1;</a:t>
            </a:r>
          </a:p>
          <a:p>
            <a:pPr>
              <a:lnSpc>
                <a:spcPct val="90000"/>
              </a:lnSpc>
              <a:spcBef>
                <a:spcPct val="0"/>
              </a:spcBef>
              <a:buFontTx/>
              <a:buNone/>
            </a:pPr>
            <a:r>
              <a:rPr lang="en-US" sz="1400" smtClean="0">
                <a:latin typeface="Courier New" pitchFamily="49" charset="0"/>
              </a:rPr>
              <a:t>        E := B + A:   &lt;--------------------2</a:t>
            </a:r>
          </a:p>
          <a:p>
            <a:pPr>
              <a:lnSpc>
                <a:spcPct val="90000"/>
              </a:lnSpc>
              <a:spcBef>
                <a:spcPct val="0"/>
              </a:spcBef>
              <a:buFontTx/>
              <a:buNone/>
            </a:pPr>
            <a:r>
              <a:rPr lang="en-US" sz="1400" smtClean="0">
                <a:latin typeface="Courier New" pitchFamily="49" charset="0"/>
              </a:rPr>
              <a:t>        end; { SUB3 }</a:t>
            </a:r>
          </a:p>
          <a:p>
            <a:pPr>
              <a:lnSpc>
                <a:spcPct val="90000"/>
              </a:lnSpc>
              <a:spcBef>
                <a:spcPct val="0"/>
              </a:spcBef>
              <a:buFontTx/>
              <a:buNone/>
            </a:pPr>
            <a:r>
              <a:rPr lang="en-US" sz="1400" smtClean="0">
                <a:latin typeface="Courier New" pitchFamily="49" charset="0"/>
              </a:rPr>
              <a:t>      begin { SUB2 }</a:t>
            </a:r>
          </a:p>
          <a:p>
            <a:pPr>
              <a:lnSpc>
                <a:spcPct val="90000"/>
              </a:lnSpc>
              <a:spcBef>
                <a:spcPct val="0"/>
              </a:spcBef>
              <a:buFontTx/>
              <a:buNone/>
            </a:pPr>
            <a:r>
              <a:rPr lang="en-US" sz="1400" smtClean="0">
                <a:latin typeface="Courier New" pitchFamily="49" charset="0"/>
              </a:rPr>
              <a:t>      SUB3;</a:t>
            </a:r>
          </a:p>
          <a:p>
            <a:pPr>
              <a:lnSpc>
                <a:spcPct val="90000"/>
              </a:lnSpc>
              <a:spcBef>
                <a:spcPct val="0"/>
              </a:spcBef>
              <a:buFontTx/>
              <a:buNone/>
            </a:pPr>
            <a:r>
              <a:rPr lang="en-US" sz="1400" smtClean="0">
                <a:latin typeface="Courier New" pitchFamily="49" charset="0"/>
              </a:rPr>
              <a:t>      A := D + E;  &lt;-----------------------3</a:t>
            </a:r>
          </a:p>
          <a:p>
            <a:pPr>
              <a:lnSpc>
                <a:spcPct val="90000"/>
              </a:lnSpc>
              <a:spcBef>
                <a:spcPct val="0"/>
              </a:spcBef>
              <a:buFontTx/>
              <a:buNone/>
            </a:pPr>
            <a:r>
              <a:rPr lang="en-US" sz="1400" smtClean="0">
                <a:latin typeface="Courier New" pitchFamily="49" charset="0"/>
              </a:rPr>
              <a:t>      end; { SUB2 }</a:t>
            </a:r>
          </a:p>
          <a:p>
            <a:pPr>
              <a:lnSpc>
                <a:spcPct val="90000"/>
              </a:lnSpc>
              <a:spcBef>
                <a:spcPct val="0"/>
              </a:spcBef>
              <a:buFontTx/>
              <a:buNone/>
            </a:pPr>
            <a:r>
              <a:rPr lang="en-US" sz="1400" smtClean="0">
                <a:latin typeface="Courier New" pitchFamily="49" charset="0"/>
              </a:rPr>
              <a:t>    begin { BIGSUB }</a:t>
            </a:r>
          </a:p>
          <a:p>
            <a:pPr>
              <a:lnSpc>
                <a:spcPct val="90000"/>
              </a:lnSpc>
              <a:spcBef>
                <a:spcPct val="0"/>
              </a:spcBef>
              <a:buFontTx/>
              <a:buNone/>
            </a:pPr>
            <a:r>
              <a:rPr lang="en-US" sz="1400" smtClean="0">
                <a:latin typeface="Courier New" pitchFamily="49" charset="0"/>
              </a:rPr>
              <a:t>    SUB2(7);</a:t>
            </a:r>
          </a:p>
          <a:p>
            <a:pPr>
              <a:lnSpc>
                <a:spcPct val="90000"/>
              </a:lnSpc>
              <a:spcBef>
                <a:spcPct val="0"/>
              </a:spcBef>
              <a:buFontTx/>
              <a:buNone/>
            </a:pPr>
            <a:r>
              <a:rPr lang="en-US" sz="1400" smtClean="0">
                <a:latin typeface="Courier New" pitchFamily="49" charset="0"/>
              </a:rPr>
              <a:t>    end; { BIGSUB }</a:t>
            </a:r>
          </a:p>
          <a:p>
            <a:pPr>
              <a:lnSpc>
                <a:spcPct val="90000"/>
              </a:lnSpc>
              <a:spcBef>
                <a:spcPct val="0"/>
              </a:spcBef>
              <a:buFontTx/>
              <a:buNone/>
            </a:pPr>
            <a:r>
              <a:rPr lang="en-US" sz="1400" smtClean="0">
                <a:latin typeface="Courier New" pitchFamily="49" charset="0"/>
              </a:rPr>
              <a:t>  begin</a:t>
            </a:r>
          </a:p>
          <a:p>
            <a:pPr>
              <a:lnSpc>
                <a:spcPct val="90000"/>
              </a:lnSpc>
              <a:spcBef>
                <a:spcPct val="0"/>
              </a:spcBef>
              <a:buFontTx/>
              <a:buNone/>
            </a:pPr>
            <a:r>
              <a:rPr lang="en-US" sz="1400" smtClean="0">
                <a:latin typeface="Courier New" pitchFamily="49" charset="0"/>
              </a:rPr>
              <a:t>  BIGSUB;</a:t>
            </a:r>
          </a:p>
          <a:p>
            <a:pPr>
              <a:lnSpc>
                <a:spcPct val="90000"/>
              </a:lnSpc>
              <a:spcBef>
                <a:spcPct val="0"/>
              </a:spcBef>
              <a:buFontTx/>
              <a:buNone/>
            </a:pPr>
            <a:r>
              <a:rPr lang="en-US" sz="1400" smtClean="0">
                <a:latin typeface="Courier New" pitchFamily="49" charset="0"/>
              </a:rPr>
              <a:t>  end; { MAIN_2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p:spPr>
        <p:txBody>
          <a:bodyPr/>
          <a:lstStyle/>
          <a:p>
            <a:r>
              <a:rPr lang="en-US" smtClean="0"/>
              <a:t>Copyright © 2006 Addison-Wesley.</a:t>
            </a:r>
            <a:endParaRPr lang="en-US"/>
          </a:p>
        </p:txBody>
      </p:sp>
      <p:sp>
        <p:nvSpPr>
          <p:cNvPr id="46082" name="Slide Number Placeholder 4"/>
          <p:cNvSpPr>
            <a:spLocks noGrp="1"/>
          </p:cNvSpPr>
          <p:nvPr>
            <p:ph type="sldNum" sz="quarter" idx="11"/>
          </p:nvPr>
        </p:nvSpPr>
        <p:spPr>
          <a:noFill/>
        </p:spPr>
        <p:txBody>
          <a:bodyPr/>
          <a:lstStyle/>
          <a:p>
            <a:r>
              <a:rPr lang="en-US"/>
              <a:t>1-</a:t>
            </a:r>
            <a:fld id="{2EC912C8-9271-435B-83D7-35D22C9A0AF8}" type="slidenum">
              <a:rPr lang="en-US"/>
              <a:pPr/>
              <a:t>32</a:t>
            </a:fld>
            <a:endParaRPr lang="en-US"/>
          </a:p>
        </p:txBody>
      </p:sp>
      <p:sp>
        <p:nvSpPr>
          <p:cNvPr id="46083" name="Rectangle 2"/>
          <p:cNvSpPr>
            <a:spLocks noGrp="1" noChangeArrowheads="1"/>
          </p:cNvSpPr>
          <p:nvPr>
            <p:ph type="title"/>
          </p:nvPr>
        </p:nvSpPr>
        <p:spPr/>
        <p:txBody>
          <a:bodyPr/>
          <a:lstStyle/>
          <a:p>
            <a:pPr eaLnBrk="1" hangingPunct="1"/>
            <a:r>
              <a:rPr lang="en-US" sz="3200" smtClean="0"/>
              <a:t>Example Pascal Program (continued)</a:t>
            </a:r>
          </a:p>
        </p:txBody>
      </p:sp>
      <p:sp>
        <p:nvSpPr>
          <p:cNvPr id="46084" name="Rectangle 3"/>
          <p:cNvSpPr>
            <a:spLocks noGrp="1" noChangeArrowheads="1"/>
          </p:cNvSpPr>
          <p:nvPr>
            <p:ph type="body" idx="1"/>
          </p:nvPr>
        </p:nvSpPr>
        <p:spPr/>
        <p:txBody>
          <a:bodyPr/>
          <a:lstStyle/>
          <a:p>
            <a:pPr>
              <a:lnSpc>
                <a:spcPct val="90000"/>
              </a:lnSpc>
              <a:spcBef>
                <a:spcPct val="0"/>
              </a:spcBef>
            </a:pPr>
            <a:r>
              <a:rPr lang="en-US" sz="2400" smtClean="0"/>
              <a:t>Call sequence for</a:t>
            </a:r>
            <a:r>
              <a:rPr lang="en-US" sz="2400" b="1" smtClean="0"/>
              <a:t> </a:t>
            </a:r>
            <a:r>
              <a:rPr lang="en-US" sz="2000" smtClean="0">
                <a:latin typeface="Courier New" pitchFamily="49" charset="0"/>
                <a:cs typeface="Courier New" pitchFamily="49" charset="0"/>
              </a:rPr>
              <a:t>MAIN_2</a:t>
            </a:r>
          </a:p>
          <a:p>
            <a:pPr>
              <a:lnSpc>
                <a:spcPct val="90000"/>
              </a:lnSpc>
              <a:spcBef>
                <a:spcPct val="0"/>
              </a:spcBef>
              <a:buFontTx/>
              <a:buNone/>
            </a:pPr>
            <a:r>
              <a:rPr lang="en-US" sz="2400" smtClean="0">
                <a:latin typeface="Courier New" pitchFamily="49" charset="0"/>
                <a:cs typeface="Courier New" pitchFamily="49" charset="0"/>
              </a:rPr>
              <a:t>	</a:t>
            </a:r>
          </a:p>
          <a:p>
            <a:pPr>
              <a:spcBef>
                <a:spcPct val="0"/>
              </a:spcBef>
              <a:buFontTx/>
              <a:buNone/>
            </a:pPr>
            <a:r>
              <a:rPr lang="en-US" sz="2400" b="1" smtClean="0"/>
              <a:t>   	</a:t>
            </a:r>
            <a:r>
              <a:rPr lang="en-US" sz="2000" smtClean="0">
                <a:latin typeface="Courier New" pitchFamily="49" charset="0"/>
                <a:cs typeface="Courier New" pitchFamily="49" charset="0"/>
              </a:rPr>
              <a:t>MAIN_2</a:t>
            </a:r>
            <a:r>
              <a:rPr lang="en-US" sz="2000" b="1" smtClean="0"/>
              <a:t> </a:t>
            </a:r>
            <a:r>
              <a:rPr lang="en-US" sz="2400" smtClean="0"/>
              <a:t>calls</a:t>
            </a:r>
            <a:r>
              <a:rPr lang="en-US" sz="2400" b="1" smtClean="0"/>
              <a:t> </a:t>
            </a:r>
            <a:r>
              <a:rPr lang="en-US" sz="2000" smtClean="0">
                <a:latin typeface="Courier New" pitchFamily="49" charset="0"/>
                <a:cs typeface="Courier New" pitchFamily="49" charset="0"/>
              </a:rPr>
              <a:t>BIGSUB</a:t>
            </a:r>
            <a:endParaRPr lang="en-US" sz="2400" smtClean="0">
              <a:latin typeface="Courier New" pitchFamily="49" charset="0"/>
              <a:cs typeface="Courier New" pitchFamily="49" charset="0"/>
            </a:endParaRPr>
          </a:p>
          <a:p>
            <a:pPr>
              <a:spcBef>
                <a:spcPct val="0"/>
              </a:spcBef>
              <a:buFontTx/>
              <a:buNone/>
            </a:pPr>
            <a:r>
              <a:rPr lang="en-US" sz="2400" b="1" smtClean="0"/>
              <a:t>   	</a:t>
            </a:r>
            <a:r>
              <a:rPr lang="en-US" sz="2000" smtClean="0">
                <a:latin typeface="Courier New" pitchFamily="49" charset="0"/>
                <a:cs typeface="Courier New" pitchFamily="49" charset="0"/>
              </a:rPr>
              <a:t>BIGSUB</a:t>
            </a:r>
            <a:r>
              <a:rPr lang="en-US" sz="2400" b="1" smtClean="0"/>
              <a:t> </a:t>
            </a:r>
            <a:r>
              <a:rPr lang="en-US" sz="2400" smtClean="0"/>
              <a:t>calls</a:t>
            </a:r>
            <a:r>
              <a:rPr lang="en-US" sz="2400" b="1" smtClean="0"/>
              <a:t> </a:t>
            </a:r>
            <a:r>
              <a:rPr lang="en-US" sz="2000" smtClean="0">
                <a:latin typeface="Courier New" pitchFamily="49" charset="0"/>
                <a:cs typeface="Courier New" pitchFamily="49" charset="0"/>
              </a:rPr>
              <a:t>SUB2</a:t>
            </a:r>
            <a:endParaRPr lang="en-US" sz="2400" smtClean="0">
              <a:latin typeface="Courier New" pitchFamily="49" charset="0"/>
              <a:cs typeface="Courier New" pitchFamily="49" charset="0"/>
            </a:endParaRPr>
          </a:p>
          <a:p>
            <a:pPr>
              <a:spcBef>
                <a:spcPct val="0"/>
              </a:spcBef>
              <a:buFontTx/>
              <a:buNone/>
            </a:pPr>
            <a:r>
              <a:rPr lang="en-US" sz="2400" b="1" smtClean="0"/>
              <a:t>   	</a:t>
            </a:r>
            <a:r>
              <a:rPr lang="en-US" sz="2000" smtClean="0">
                <a:latin typeface="Courier New" pitchFamily="49" charset="0"/>
                <a:cs typeface="Courier New" pitchFamily="49" charset="0"/>
              </a:rPr>
              <a:t>SUB2</a:t>
            </a:r>
            <a:r>
              <a:rPr lang="en-US" sz="2400" b="1" smtClean="0"/>
              <a:t> </a:t>
            </a:r>
            <a:r>
              <a:rPr lang="en-US" sz="2400" smtClean="0"/>
              <a:t>calls</a:t>
            </a:r>
            <a:r>
              <a:rPr lang="en-US" sz="2400" b="1" smtClean="0"/>
              <a:t> </a:t>
            </a:r>
            <a:r>
              <a:rPr lang="en-US" sz="2000" smtClean="0">
                <a:latin typeface="Courier New" pitchFamily="49" charset="0"/>
                <a:cs typeface="Courier New" pitchFamily="49" charset="0"/>
              </a:rPr>
              <a:t>SUB3</a:t>
            </a:r>
            <a:endParaRPr lang="en-US" sz="2400" smtClean="0">
              <a:latin typeface="Courier New" pitchFamily="49" charset="0"/>
              <a:cs typeface="Courier New" pitchFamily="49" charset="0"/>
            </a:endParaRPr>
          </a:p>
          <a:p>
            <a:pPr>
              <a:spcBef>
                <a:spcPct val="0"/>
              </a:spcBef>
              <a:buFontTx/>
              <a:buNone/>
            </a:pPr>
            <a:r>
              <a:rPr lang="en-US" sz="2400" b="1" smtClean="0"/>
              <a:t>   	</a:t>
            </a:r>
            <a:r>
              <a:rPr lang="en-US" sz="2000" smtClean="0">
                <a:latin typeface="Courier New" pitchFamily="49" charset="0"/>
                <a:cs typeface="Courier New" pitchFamily="49" charset="0"/>
              </a:rPr>
              <a:t>SUB3</a:t>
            </a:r>
            <a:r>
              <a:rPr lang="en-US" sz="2400" b="1" smtClean="0"/>
              <a:t> </a:t>
            </a:r>
            <a:r>
              <a:rPr lang="en-US" sz="2400" smtClean="0"/>
              <a:t>calls</a:t>
            </a:r>
            <a:r>
              <a:rPr lang="en-US" sz="2400" b="1" smtClean="0"/>
              <a:t> </a:t>
            </a:r>
            <a:r>
              <a:rPr lang="en-US" sz="2000" smtClean="0">
                <a:latin typeface="Courier New" pitchFamily="49" charset="0"/>
                <a:cs typeface="Courier New" pitchFamily="49" charset="0"/>
              </a:rPr>
              <a:t>SUB1</a:t>
            </a:r>
            <a:endParaRPr lang="en-US" sz="40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3"/>
          <p:cNvSpPr>
            <a:spLocks noGrp="1"/>
          </p:cNvSpPr>
          <p:nvPr>
            <p:ph type="ftr" sz="quarter" idx="10"/>
          </p:nvPr>
        </p:nvSpPr>
        <p:spPr>
          <a:noFill/>
        </p:spPr>
        <p:txBody>
          <a:bodyPr/>
          <a:lstStyle/>
          <a:p>
            <a:r>
              <a:rPr lang="en-US" smtClean="0"/>
              <a:t>Copyright © 2006 Addison-Wesley.</a:t>
            </a:r>
            <a:endParaRPr lang="en-US"/>
          </a:p>
        </p:txBody>
      </p:sp>
      <p:sp>
        <p:nvSpPr>
          <p:cNvPr id="47106" name="Slide Number Placeholder 4"/>
          <p:cNvSpPr>
            <a:spLocks noGrp="1"/>
          </p:cNvSpPr>
          <p:nvPr>
            <p:ph type="sldNum" sz="quarter" idx="11"/>
          </p:nvPr>
        </p:nvSpPr>
        <p:spPr>
          <a:noFill/>
        </p:spPr>
        <p:txBody>
          <a:bodyPr/>
          <a:lstStyle/>
          <a:p>
            <a:r>
              <a:rPr lang="en-US"/>
              <a:t>1-</a:t>
            </a:r>
            <a:fld id="{6FBAA63A-7449-4156-A5C0-7DCF0923BCDE}" type="slidenum">
              <a:rPr lang="en-US"/>
              <a:pPr/>
              <a:t>33</a:t>
            </a:fld>
            <a:endParaRPr lang="en-US"/>
          </a:p>
        </p:txBody>
      </p:sp>
      <p:sp>
        <p:nvSpPr>
          <p:cNvPr id="47107" name="Rectangle 3"/>
          <p:cNvSpPr>
            <a:spLocks noGrp="1" noChangeArrowheads="1"/>
          </p:cNvSpPr>
          <p:nvPr>
            <p:ph type="title"/>
          </p:nvPr>
        </p:nvSpPr>
        <p:spPr>
          <a:xfrm>
            <a:off x="609600" y="0"/>
            <a:ext cx="4267200" cy="1676400"/>
          </a:xfrm>
        </p:spPr>
        <p:txBody>
          <a:bodyPr/>
          <a:lstStyle/>
          <a:p>
            <a:pPr eaLnBrk="1" hangingPunct="1"/>
            <a:r>
              <a:rPr lang="en-US" smtClean="0"/>
              <a:t>Stack Contents at Position 1</a:t>
            </a:r>
          </a:p>
        </p:txBody>
      </p:sp>
      <p:pic>
        <p:nvPicPr>
          <p:cNvPr id="47108" name="Picture 4"/>
          <p:cNvPicPr>
            <a:picLocks noChangeAspect="1" noChangeArrowheads="1"/>
          </p:cNvPicPr>
          <p:nvPr/>
        </p:nvPicPr>
        <p:blipFill>
          <a:blip r:embed="rId2"/>
          <a:srcRect/>
          <a:stretch>
            <a:fillRect/>
          </a:stretch>
        </p:blipFill>
        <p:spPr bwMode="auto">
          <a:xfrm>
            <a:off x="5257800" y="304800"/>
            <a:ext cx="2894013" cy="622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p:spPr>
        <p:txBody>
          <a:bodyPr/>
          <a:lstStyle/>
          <a:p>
            <a:r>
              <a:rPr lang="en-US" smtClean="0"/>
              <a:t>Copyright © 2006 Addison-Wesley.</a:t>
            </a:r>
            <a:endParaRPr lang="en-US"/>
          </a:p>
        </p:txBody>
      </p:sp>
      <p:sp>
        <p:nvSpPr>
          <p:cNvPr id="48130" name="Slide Number Placeholder 4"/>
          <p:cNvSpPr>
            <a:spLocks noGrp="1"/>
          </p:cNvSpPr>
          <p:nvPr>
            <p:ph type="sldNum" sz="quarter" idx="11"/>
          </p:nvPr>
        </p:nvSpPr>
        <p:spPr>
          <a:noFill/>
        </p:spPr>
        <p:txBody>
          <a:bodyPr/>
          <a:lstStyle/>
          <a:p>
            <a:r>
              <a:rPr lang="en-US"/>
              <a:t>1-</a:t>
            </a:r>
            <a:fld id="{D505E12A-3062-4ECE-807E-78D17C9DDDF3}" type="slidenum">
              <a:rPr lang="en-US"/>
              <a:pPr/>
              <a:t>34</a:t>
            </a:fld>
            <a:endParaRPr lang="en-US"/>
          </a:p>
        </p:txBody>
      </p:sp>
      <p:sp>
        <p:nvSpPr>
          <p:cNvPr id="48131" name="Rectangle 2"/>
          <p:cNvSpPr>
            <a:spLocks noGrp="1" noChangeArrowheads="1"/>
          </p:cNvSpPr>
          <p:nvPr>
            <p:ph type="title"/>
          </p:nvPr>
        </p:nvSpPr>
        <p:spPr/>
        <p:txBody>
          <a:bodyPr/>
          <a:lstStyle/>
          <a:p>
            <a:pPr eaLnBrk="1" hangingPunct="1"/>
            <a:r>
              <a:rPr lang="en-US" smtClean="0"/>
              <a:t>Displays</a:t>
            </a:r>
          </a:p>
        </p:txBody>
      </p:sp>
      <p:sp>
        <p:nvSpPr>
          <p:cNvPr id="48132" name="Rectangle 3"/>
          <p:cNvSpPr>
            <a:spLocks noGrp="1" noChangeArrowheads="1"/>
          </p:cNvSpPr>
          <p:nvPr>
            <p:ph type="body" idx="1"/>
          </p:nvPr>
        </p:nvSpPr>
        <p:spPr/>
        <p:txBody>
          <a:bodyPr/>
          <a:lstStyle/>
          <a:p>
            <a:pPr eaLnBrk="1" hangingPunct="1"/>
            <a:r>
              <a:rPr lang="en-US" smtClean="0"/>
              <a:t>An alternative to static chains</a:t>
            </a:r>
          </a:p>
          <a:p>
            <a:pPr eaLnBrk="1" hangingPunct="1"/>
            <a:r>
              <a:rPr lang="en-US" smtClean="0"/>
              <a:t>Static links are stored in a single array called a display</a:t>
            </a:r>
          </a:p>
          <a:p>
            <a:pPr eaLnBrk="1" hangingPunct="1"/>
            <a:r>
              <a:rPr lang="en-US" smtClean="0"/>
              <a:t>The contents of the display at any given time is a list of addresses of the accessible activation record instances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3"/>
          <p:cNvSpPr>
            <a:spLocks noGrp="1"/>
          </p:cNvSpPr>
          <p:nvPr>
            <p:ph type="ftr" sz="quarter" idx="10"/>
          </p:nvPr>
        </p:nvSpPr>
        <p:spPr>
          <a:noFill/>
        </p:spPr>
        <p:txBody>
          <a:bodyPr/>
          <a:lstStyle/>
          <a:p>
            <a:r>
              <a:rPr lang="en-US" smtClean="0"/>
              <a:t>Copyright © 2006 Addison-Wesley.</a:t>
            </a:r>
            <a:endParaRPr lang="en-US"/>
          </a:p>
        </p:txBody>
      </p:sp>
      <p:sp>
        <p:nvSpPr>
          <p:cNvPr id="49154" name="Slide Number Placeholder 4"/>
          <p:cNvSpPr>
            <a:spLocks noGrp="1"/>
          </p:cNvSpPr>
          <p:nvPr>
            <p:ph type="sldNum" sz="quarter" idx="11"/>
          </p:nvPr>
        </p:nvSpPr>
        <p:spPr>
          <a:noFill/>
        </p:spPr>
        <p:txBody>
          <a:bodyPr/>
          <a:lstStyle/>
          <a:p>
            <a:r>
              <a:rPr lang="en-US"/>
              <a:t>1-</a:t>
            </a:r>
            <a:fld id="{258FEC45-A5C8-4509-B261-3F857CB4BF00}" type="slidenum">
              <a:rPr lang="en-US"/>
              <a:pPr/>
              <a:t>35</a:t>
            </a:fld>
            <a:endParaRPr lang="en-US"/>
          </a:p>
        </p:txBody>
      </p:sp>
      <p:sp>
        <p:nvSpPr>
          <p:cNvPr id="49155" name="Rectangle 2"/>
          <p:cNvSpPr>
            <a:spLocks noGrp="1" noChangeArrowheads="1"/>
          </p:cNvSpPr>
          <p:nvPr>
            <p:ph type="title"/>
          </p:nvPr>
        </p:nvSpPr>
        <p:spPr/>
        <p:txBody>
          <a:bodyPr/>
          <a:lstStyle/>
          <a:p>
            <a:pPr eaLnBrk="1" hangingPunct="1"/>
            <a:r>
              <a:rPr lang="en-US" smtClean="0"/>
              <a:t>Blocks</a:t>
            </a:r>
          </a:p>
        </p:txBody>
      </p:sp>
      <p:sp>
        <p:nvSpPr>
          <p:cNvPr id="49156" name="Rectangle 3"/>
          <p:cNvSpPr>
            <a:spLocks noGrp="1" noChangeArrowheads="1"/>
          </p:cNvSpPr>
          <p:nvPr>
            <p:ph type="body" idx="1"/>
          </p:nvPr>
        </p:nvSpPr>
        <p:spPr/>
        <p:txBody>
          <a:bodyPr/>
          <a:lstStyle/>
          <a:p>
            <a:pPr eaLnBrk="1" hangingPunct="1">
              <a:lnSpc>
                <a:spcPct val="80000"/>
              </a:lnSpc>
            </a:pPr>
            <a:r>
              <a:rPr lang="en-US" sz="2400" smtClean="0"/>
              <a:t>Blocks are user-specified local scopes for variables</a:t>
            </a:r>
          </a:p>
          <a:p>
            <a:pPr eaLnBrk="1" hangingPunct="1">
              <a:lnSpc>
                <a:spcPct val="80000"/>
              </a:lnSpc>
            </a:pPr>
            <a:r>
              <a:rPr lang="en-US" sz="2400" smtClean="0"/>
              <a:t>An example in C</a:t>
            </a:r>
          </a:p>
          <a:p>
            <a:pPr eaLnBrk="1" hangingPunct="1">
              <a:lnSpc>
                <a:spcPct val="80000"/>
              </a:lnSpc>
              <a:buFontTx/>
              <a:buNone/>
            </a:pPr>
            <a:r>
              <a:rPr lang="en-US" sz="2400" smtClean="0"/>
              <a:t>	</a:t>
            </a:r>
            <a:r>
              <a:rPr lang="en-US" sz="2400" smtClean="0">
                <a:latin typeface="Courier New" pitchFamily="49" charset="0"/>
                <a:cs typeface="Courier New" pitchFamily="49" charset="0"/>
              </a:rPr>
              <a:t>{int temp;</a:t>
            </a:r>
          </a:p>
          <a:p>
            <a:pPr eaLnBrk="1" hangingPunct="1">
              <a:lnSpc>
                <a:spcPct val="80000"/>
              </a:lnSpc>
              <a:buFontTx/>
              <a:buNone/>
            </a:pPr>
            <a:r>
              <a:rPr lang="en-US" sz="2400" smtClean="0">
                <a:latin typeface="Courier New" pitchFamily="49" charset="0"/>
                <a:cs typeface="Courier New" pitchFamily="49" charset="0"/>
              </a:rPr>
              <a:t>	 temp = list [upper];</a:t>
            </a:r>
          </a:p>
          <a:p>
            <a:pPr eaLnBrk="1" hangingPunct="1">
              <a:lnSpc>
                <a:spcPct val="80000"/>
              </a:lnSpc>
              <a:buFontTx/>
              <a:buNone/>
            </a:pPr>
            <a:r>
              <a:rPr lang="en-US" sz="2400" smtClean="0">
                <a:latin typeface="Courier New" pitchFamily="49" charset="0"/>
                <a:cs typeface="Courier New" pitchFamily="49" charset="0"/>
              </a:rPr>
              <a:t>	 list [upper] = list [lower];</a:t>
            </a:r>
          </a:p>
          <a:p>
            <a:pPr eaLnBrk="1" hangingPunct="1">
              <a:lnSpc>
                <a:spcPct val="80000"/>
              </a:lnSpc>
              <a:buFontTx/>
              <a:buNone/>
            </a:pPr>
            <a:r>
              <a:rPr lang="en-US" sz="2400" smtClean="0">
                <a:latin typeface="Courier New" pitchFamily="49" charset="0"/>
                <a:cs typeface="Courier New" pitchFamily="49" charset="0"/>
              </a:rPr>
              <a:t>	 list [lower] = temp</a:t>
            </a:r>
          </a:p>
          <a:p>
            <a:pPr eaLnBrk="1" hangingPunct="1">
              <a:lnSpc>
                <a:spcPct val="80000"/>
              </a:lnSpc>
              <a:buFontTx/>
              <a:buNone/>
            </a:pPr>
            <a:r>
              <a:rPr lang="en-US" sz="2400" smtClean="0">
                <a:latin typeface="Courier New" pitchFamily="49" charset="0"/>
                <a:cs typeface="Courier New" pitchFamily="49" charset="0"/>
              </a:rPr>
              <a:t>	}</a:t>
            </a:r>
          </a:p>
          <a:p>
            <a:pPr eaLnBrk="1" hangingPunct="1">
              <a:lnSpc>
                <a:spcPct val="80000"/>
              </a:lnSpc>
            </a:pPr>
            <a:r>
              <a:rPr lang="en-US" sz="2400" smtClean="0"/>
              <a:t>The lifetime of </a:t>
            </a:r>
            <a:r>
              <a:rPr lang="en-US" sz="2400" smtClean="0">
                <a:latin typeface="Courier New" pitchFamily="49" charset="0"/>
                <a:cs typeface="Courier New" pitchFamily="49" charset="0"/>
              </a:rPr>
              <a:t>temp</a:t>
            </a:r>
            <a:r>
              <a:rPr lang="en-US" sz="2400" smtClean="0"/>
              <a:t> in the above example begins when control enters the block</a:t>
            </a:r>
          </a:p>
          <a:p>
            <a:pPr eaLnBrk="1" hangingPunct="1">
              <a:lnSpc>
                <a:spcPct val="80000"/>
              </a:lnSpc>
            </a:pPr>
            <a:r>
              <a:rPr lang="en-US" sz="2400" smtClean="0"/>
              <a:t>An advantage of using a local variable like </a:t>
            </a:r>
            <a:r>
              <a:rPr lang="en-US" sz="2400" smtClean="0">
                <a:latin typeface="Courier New" pitchFamily="49" charset="0"/>
                <a:cs typeface="Courier New" pitchFamily="49" charset="0"/>
              </a:rPr>
              <a:t>temp</a:t>
            </a:r>
            <a:r>
              <a:rPr lang="en-US" sz="2400" smtClean="0"/>
              <a:t> is that it cannot interfere with any other variable with the same name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p:spPr>
        <p:txBody>
          <a:bodyPr/>
          <a:lstStyle/>
          <a:p>
            <a:r>
              <a:rPr lang="en-US" smtClean="0"/>
              <a:t>Copyright © 2006 Addison-Wesley.</a:t>
            </a:r>
            <a:endParaRPr lang="en-US"/>
          </a:p>
        </p:txBody>
      </p:sp>
      <p:sp>
        <p:nvSpPr>
          <p:cNvPr id="50178" name="Slide Number Placeholder 4"/>
          <p:cNvSpPr>
            <a:spLocks noGrp="1"/>
          </p:cNvSpPr>
          <p:nvPr>
            <p:ph type="sldNum" sz="quarter" idx="11"/>
          </p:nvPr>
        </p:nvSpPr>
        <p:spPr>
          <a:noFill/>
        </p:spPr>
        <p:txBody>
          <a:bodyPr/>
          <a:lstStyle/>
          <a:p>
            <a:r>
              <a:rPr lang="en-US"/>
              <a:t>1-</a:t>
            </a:r>
            <a:fld id="{22CA2150-E4F8-4B52-BBC9-4B66C33C708A}" type="slidenum">
              <a:rPr lang="en-US"/>
              <a:pPr/>
              <a:t>36</a:t>
            </a:fld>
            <a:endParaRPr lang="en-US"/>
          </a:p>
        </p:txBody>
      </p:sp>
      <p:sp>
        <p:nvSpPr>
          <p:cNvPr id="50179" name="Rectangle 2"/>
          <p:cNvSpPr>
            <a:spLocks noGrp="1" noChangeArrowheads="1"/>
          </p:cNvSpPr>
          <p:nvPr>
            <p:ph type="title"/>
          </p:nvPr>
        </p:nvSpPr>
        <p:spPr/>
        <p:txBody>
          <a:bodyPr/>
          <a:lstStyle/>
          <a:p>
            <a:pPr eaLnBrk="1" hangingPunct="1"/>
            <a:r>
              <a:rPr lang="en-US" smtClean="0"/>
              <a:t>Implementing Blocks</a:t>
            </a:r>
          </a:p>
        </p:txBody>
      </p:sp>
      <p:sp>
        <p:nvSpPr>
          <p:cNvPr id="50180" name="Rectangle 3"/>
          <p:cNvSpPr>
            <a:spLocks noGrp="1" noChangeArrowheads="1"/>
          </p:cNvSpPr>
          <p:nvPr>
            <p:ph type="body" idx="1"/>
          </p:nvPr>
        </p:nvSpPr>
        <p:spPr/>
        <p:txBody>
          <a:bodyPr/>
          <a:lstStyle/>
          <a:p>
            <a:pPr marL="533400" indent="-533400" eaLnBrk="1" hangingPunct="1"/>
            <a:r>
              <a:rPr lang="en-US" smtClean="0"/>
              <a:t>Two Methods:</a:t>
            </a:r>
          </a:p>
          <a:p>
            <a:pPr marL="914400" lvl="1" indent="-457200" eaLnBrk="1" hangingPunct="1">
              <a:buFontTx/>
              <a:buAutoNum type="arabicPeriod"/>
            </a:pPr>
            <a:r>
              <a:rPr lang="en-US" smtClean="0"/>
              <a:t>Treat blocks as parameter-less subprograms that are always called from the same location</a:t>
            </a:r>
          </a:p>
          <a:p>
            <a:pPr marL="1314450" lvl="2" indent="-400050" eaLnBrk="1" hangingPunct="1">
              <a:buFontTx/>
              <a:buChar char="–"/>
            </a:pPr>
            <a:r>
              <a:rPr lang="en-US" smtClean="0"/>
              <a:t>Every block has an activation record; an instance is created every time the block is executed</a:t>
            </a:r>
          </a:p>
          <a:p>
            <a:pPr marL="914400" lvl="1" indent="-457200" eaLnBrk="1" hangingPunct="1">
              <a:buFontTx/>
              <a:buNone/>
            </a:pPr>
            <a:r>
              <a:rPr lang="en-US" smtClean="0"/>
              <a:t>2. Since the maximum storage required for a block can be statically determined, this amount of space can be allocated after the local variables in the activation record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3"/>
          <p:cNvSpPr>
            <a:spLocks noGrp="1"/>
          </p:cNvSpPr>
          <p:nvPr>
            <p:ph type="ftr" sz="quarter" idx="10"/>
          </p:nvPr>
        </p:nvSpPr>
        <p:spPr>
          <a:noFill/>
        </p:spPr>
        <p:txBody>
          <a:bodyPr/>
          <a:lstStyle/>
          <a:p>
            <a:r>
              <a:rPr lang="en-US" smtClean="0"/>
              <a:t>Copyright © 2006 Addison-Wesley.</a:t>
            </a:r>
            <a:endParaRPr lang="en-US"/>
          </a:p>
        </p:txBody>
      </p:sp>
      <p:sp>
        <p:nvSpPr>
          <p:cNvPr id="51202" name="Slide Number Placeholder 4"/>
          <p:cNvSpPr>
            <a:spLocks noGrp="1"/>
          </p:cNvSpPr>
          <p:nvPr>
            <p:ph type="sldNum" sz="quarter" idx="11"/>
          </p:nvPr>
        </p:nvSpPr>
        <p:spPr>
          <a:noFill/>
        </p:spPr>
        <p:txBody>
          <a:bodyPr/>
          <a:lstStyle/>
          <a:p>
            <a:r>
              <a:rPr lang="en-US"/>
              <a:t>1-</a:t>
            </a:r>
            <a:fld id="{491A8189-2A94-445F-B40A-009B5F3542B3}" type="slidenum">
              <a:rPr lang="en-US"/>
              <a:pPr/>
              <a:t>37</a:t>
            </a:fld>
            <a:endParaRPr lang="en-US"/>
          </a:p>
        </p:txBody>
      </p:sp>
      <p:sp>
        <p:nvSpPr>
          <p:cNvPr id="51203" name="Rectangle 2"/>
          <p:cNvSpPr>
            <a:spLocks noGrp="1" noChangeArrowheads="1"/>
          </p:cNvSpPr>
          <p:nvPr>
            <p:ph type="title"/>
          </p:nvPr>
        </p:nvSpPr>
        <p:spPr/>
        <p:txBody>
          <a:bodyPr/>
          <a:lstStyle/>
          <a:p>
            <a:pPr eaLnBrk="1" hangingPunct="1"/>
            <a:r>
              <a:rPr lang="en-US" smtClean="0"/>
              <a:t>Implementing Dynamic Scoping</a:t>
            </a:r>
          </a:p>
        </p:txBody>
      </p:sp>
      <p:sp>
        <p:nvSpPr>
          <p:cNvPr id="51204" name="Rectangle 3"/>
          <p:cNvSpPr>
            <a:spLocks noGrp="1" noChangeArrowheads="1"/>
          </p:cNvSpPr>
          <p:nvPr>
            <p:ph type="body" idx="1"/>
          </p:nvPr>
        </p:nvSpPr>
        <p:spPr/>
        <p:txBody>
          <a:bodyPr/>
          <a:lstStyle/>
          <a:p>
            <a:pPr eaLnBrk="1" hangingPunct="1"/>
            <a:r>
              <a:rPr lang="en-US" i="1" smtClean="0"/>
              <a:t>Deep Access</a:t>
            </a:r>
            <a:r>
              <a:rPr lang="en-US" smtClean="0"/>
              <a:t>: non-local references are found by searching the activation record instances on the dynamic chain </a:t>
            </a:r>
          </a:p>
          <a:p>
            <a:pPr eaLnBrk="1" hangingPunct="1"/>
            <a:r>
              <a:rPr lang="en-US" i="1" smtClean="0">
                <a:solidFill>
                  <a:schemeClr val="accent2"/>
                </a:solidFill>
              </a:rPr>
              <a:t>Shallow Access</a:t>
            </a:r>
            <a:r>
              <a:rPr lang="en-US" smtClean="0">
                <a:solidFill>
                  <a:schemeClr val="accent2"/>
                </a:solidFill>
              </a:rPr>
              <a:t>:</a:t>
            </a:r>
            <a:r>
              <a:rPr lang="en-US" smtClean="0"/>
              <a:t> put locals in a central place</a:t>
            </a:r>
          </a:p>
          <a:p>
            <a:pPr lvl="1" eaLnBrk="1" hangingPunct="1"/>
            <a:r>
              <a:rPr lang="en-US" smtClean="0"/>
              <a:t>One stack for each variable name </a:t>
            </a:r>
          </a:p>
          <a:p>
            <a:pPr lvl="1" eaLnBrk="1" hangingPunct="1"/>
            <a:r>
              <a:rPr lang="en-US" smtClean="0"/>
              <a:t>Central table with an entry for each variable name</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2"/>
          <p:cNvSpPr>
            <a:spLocks noGrp="1"/>
          </p:cNvSpPr>
          <p:nvPr>
            <p:ph type="ftr" sz="quarter" idx="10"/>
          </p:nvPr>
        </p:nvSpPr>
        <p:spPr>
          <a:noFill/>
        </p:spPr>
        <p:txBody>
          <a:bodyPr/>
          <a:lstStyle/>
          <a:p>
            <a:r>
              <a:rPr lang="en-US" smtClean="0"/>
              <a:t>Copyright © 2006 Addison-Wesley.</a:t>
            </a:r>
            <a:endParaRPr lang="en-US"/>
          </a:p>
        </p:txBody>
      </p:sp>
      <p:sp>
        <p:nvSpPr>
          <p:cNvPr id="52226" name="Slide Number Placeholder 3"/>
          <p:cNvSpPr>
            <a:spLocks noGrp="1"/>
          </p:cNvSpPr>
          <p:nvPr>
            <p:ph type="sldNum" sz="quarter" idx="11"/>
          </p:nvPr>
        </p:nvSpPr>
        <p:spPr>
          <a:noFill/>
        </p:spPr>
        <p:txBody>
          <a:bodyPr/>
          <a:lstStyle/>
          <a:p>
            <a:r>
              <a:rPr lang="en-US"/>
              <a:t>1-</a:t>
            </a:r>
            <a:fld id="{38B4ABE8-4905-48DB-B27A-BDBCC1859D7A}" type="slidenum">
              <a:rPr lang="en-US"/>
              <a:pPr/>
              <a:t>38</a:t>
            </a:fld>
            <a:endParaRPr lang="en-US"/>
          </a:p>
        </p:txBody>
      </p:sp>
      <p:sp>
        <p:nvSpPr>
          <p:cNvPr id="52227" name="Rectangle 2"/>
          <p:cNvSpPr>
            <a:spLocks noChangeArrowheads="1"/>
          </p:cNvSpPr>
          <p:nvPr/>
        </p:nvSpPr>
        <p:spPr bwMode="auto">
          <a:xfrm>
            <a:off x="1371600" y="1905000"/>
            <a:ext cx="7543800" cy="4495800"/>
          </a:xfrm>
          <a:prstGeom prst="rect">
            <a:avLst/>
          </a:prstGeom>
          <a:solidFill>
            <a:srgbClr val="FFFFFF"/>
          </a:solidFill>
          <a:ln w="12700" cap="sq">
            <a:noFill/>
            <a:miter lim="800000"/>
            <a:headEnd type="none" w="sm" len="sm"/>
            <a:tailEnd type="none" w="sm" len="sm"/>
          </a:ln>
        </p:spPr>
        <p:txBody>
          <a:bodyPr wrap="none" anchor="ctr"/>
          <a:lstStyle/>
          <a:p>
            <a:endParaRPr lang="en-US"/>
          </a:p>
        </p:txBody>
      </p:sp>
      <p:sp>
        <p:nvSpPr>
          <p:cNvPr id="52228" name="Rectangle 3"/>
          <p:cNvSpPr>
            <a:spLocks noGrp="1" noChangeArrowheads="1"/>
          </p:cNvSpPr>
          <p:nvPr>
            <p:ph type="title"/>
          </p:nvPr>
        </p:nvSpPr>
        <p:spPr>
          <a:xfrm>
            <a:off x="457200" y="0"/>
            <a:ext cx="8153400" cy="1143000"/>
          </a:xfrm>
        </p:spPr>
        <p:txBody>
          <a:bodyPr/>
          <a:lstStyle/>
          <a:p>
            <a:pPr eaLnBrk="1" hangingPunct="1"/>
            <a:r>
              <a:rPr lang="en-US" smtClean="0"/>
              <a:t>Using Shallow Access to Implement Dynamic Scoping</a:t>
            </a:r>
          </a:p>
        </p:txBody>
      </p:sp>
      <p:pic>
        <p:nvPicPr>
          <p:cNvPr id="52229" name="Picture 4"/>
          <p:cNvPicPr>
            <a:picLocks noChangeAspect="1" noChangeArrowheads="1"/>
          </p:cNvPicPr>
          <p:nvPr/>
        </p:nvPicPr>
        <p:blipFill>
          <a:blip r:embed="rId2"/>
          <a:srcRect/>
          <a:stretch>
            <a:fillRect/>
          </a:stretch>
        </p:blipFill>
        <p:spPr bwMode="auto">
          <a:xfrm>
            <a:off x="1447800" y="2133600"/>
            <a:ext cx="6553200" cy="3729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3"/>
          <p:cNvSpPr>
            <a:spLocks noGrp="1"/>
          </p:cNvSpPr>
          <p:nvPr>
            <p:ph type="ftr" sz="quarter" idx="10"/>
          </p:nvPr>
        </p:nvSpPr>
        <p:spPr>
          <a:noFill/>
        </p:spPr>
        <p:txBody>
          <a:bodyPr/>
          <a:lstStyle/>
          <a:p>
            <a:r>
              <a:rPr lang="en-US" smtClean="0"/>
              <a:t>Copyright © 2006 Addison-Wesley.</a:t>
            </a:r>
            <a:endParaRPr lang="en-US"/>
          </a:p>
        </p:txBody>
      </p:sp>
      <p:sp>
        <p:nvSpPr>
          <p:cNvPr id="53250" name="Slide Number Placeholder 4"/>
          <p:cNvSpPr>
            <a:spLocks noGrp="1"/>
          </p:cNvSpPr>
          <p:nvPr>
            <p:ph type="sldNum" sz="quarter" idx="11"/>
          </p:nvPr>
        </p:nvSpPr>
        <p:spPr>
          <a:noFill/>
        </p:spPr>
        <p:txBody>
          <a:bodyPr/>
          <a:lstStyle/>
          <a:p>
            <a:r>
              <a:rPr lang="en-US"/>
              <a:t>1-</a:t>
            </a:r>
            <a:fld id="{39B76EAC-D3F8-4F13-923F-E3D161C4BC8D}" type="slidenum">
              <a:rPr lang="en-US"/>
              <a:pPr/>
              <a:t>39</a:t>
            </a:fld>
            <a:endParaRPr lang="en-US"/>
          </a:p>
        </p:txBody>
      </p:sp>
      <p:sp>
        <p:nvSpPr>
          <p:cNvPr id="53251" name="Rectangle 2"/>
          <p:cNvSpPr>
            <a:spLocks noGrp="1" noChangeArrowheads="1"/>
          </p:cNvSpPr>
          <p:nvPr>
            <p:ph type="title"/>
          </p:nvPr>
        </p:nvSpPr>
        <p:spPr/>
        <p:txBody>
          <a:bodyPr/>
          <a:lstStyle/>
          <a:p>
            <a:pPr eaLnBrk="1" hangingPunct="1"/>
            <a:r>
              <a:rPr lang="en-US" smtClean="0"/>
              <a:t>Summary</a:t>
            </a:r>
          </a:p>
        </p:txBody>
      </p:sp>
      <p:sp>
        <p:nvSpPr>
          <p:cNvPr id="53252" name="Rectangle 3"/>
          <p:cNvSpPr>
            <a:spLocks noGrp="1" noChangeArrowheads="1"/>
          </p:cNvSpPr>
          <p:nvPr>
            <p:ph type="body" idx="1"/>
          </p:nvPr>
        </p:nvSpPr>
        <p:spPr>
          <a:xfrm>
            <a:off x="609600" y="1447800"/>
            <a:ext cx="8153400" cy="4953000"/>
          </a:xfrm>
        </p:spPr>
        <p:txBody>
          <a:bodyPr/>
          <a:lstStyle/>
          <a:p>
            <a:pPr eaLnBrk="1" hangingPunct="1">
              <a:lnSpc>
                <a:spcPct val="90000"/>
              </a:lnSpc>
            </a:pPr>
            <a:r>
              <a:rPr lang="en-US" smtClean="0"/>
              <a:t>Subprogram linkage semantics requires many action by the implementation</a:t>
            </a:r>
          </a:p>
          <a:p>
            <a:pPr eaLnBrk="1" hangingPunct="1">
              <a:lnSpc>
                <a:spcPct val="90000"/>
              </a:lnSpc>
            </a:pPr>
            <a:r>
              <a:rPr lang="en-US" smtClean="0"/>
              <a:t>Simple subprograms have relatively basic actions</a:t>
            </a:r>
          </a:p>
          <a:p>
            <a:pPr eaLnBrk="1" hangingPunct="1">
              <a:lnSpc>
                <a:spcPct val="90000"/>
              </a:lnSpc>
            </a:pPr>
            <a:r>
              <a:rPr lang="en-US" smtClean="0"/>
              <a:t>Stack-dynamic languages are more complex</a:t>
            </a:r>
          </a:p>
          <a:p>
            <a:pPr eaLnBrk="1" hangingPunct="1">
              <a:lnSpc>
                <a:spcPct val="90000"/>
              </a:lnSpc>
            </a:pPr>
            <a:r>
              <a:rPr lang="en-US" smtClean="0"/>
              <a:t>Subprograms with stack-dynamic local variables and nested subprograms have two components</a:t>
            </a:r>
          </a:p>
          <a:p>
            <a:pPr lvl="1" eaLnBrk="1" hangingPunct="1">
              <a:lnSpc>
                <a:spcPct val="90000"/>
              </a:lnSpc>
            </a:pPr>
            <a:r>
              <a:rPr lang="en-US" smtClean="0"/>
              <a:t>actual code</a:t>
            </a:r>
          </a:p>
          <a:p>
            <a:pPr lvl="1" eaLnBrk="1" hangingPunct="1">
              <a:lnSpc>
                <a:spcPct val="90000"/>
              </a:lnSpc>
            </a:pPr>
            <a:r>
              <a:rPr lang="en-US" smtClean="0"/>
              <a:t>activation record</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3"/>
          <p:cNvSpPr>
            <a:spLocks noGrp="1"/>
          </p:cNvSpPr>
          <p:nvPr>
            <p:ph type="ftr" sz="quarter" idx="10"/>
          </p:nvPr>
        </p:nvSpPr>
        <p:spPr>
          <a:noFill/>
        </p:spPr>
        <p:txBody>
          <a:bodyPr/>
          <a:lstStyle/>
          <a:p>
            <a:r>
              <a:rPr lang="en-US" smtClean="0"/>
              <a:t>Copyright © 2006 Addison-Wesley.</a:t>
            </a:r>
            <a:endParaRPr lang="en-US"/>
          </a:p>
        </p:txBody>
      </p:sp>
      <p:sp>
        <p:nvSpPr>
          <p:cNvPr id="16386" name="Slide Number Placeholder 4"/>
          <p:cNvSpPr>
            <a:spLocks noGrp="1"/>
          </p:cNvSpPr>
          <p:nvPr>
            <p:ph type="sldNum" sz="quarter" idx="11"/>
          </p:nvPr>
        </p:nvSpPr>
        <p:spPr>
          <a:noFill/>
        </p:spPr>
        <p:txBody>
          <a:bodyPr/>
          <a:lstStyle/>
          <a:p>
            <a:r>
              <a:rPr lang="en-US"/>
              <a:t>1-</a:t>
            </a:r>
            <a:fld id="{190EC5C9-9186-4D85-B5F7-4D9C22F1B383}" type="slidenum">
              <a:rPr lang="en-US"/>
              <a:pPr/>
              <a:t>4</a:t>
            </a:fld>
            <a:endParaRPr lang="en-US"/>
          </a:p>
        </p:txBody>
      </p:sp>
      <p:sp>
        <p:nvSpPr>
          <p:cNvPr id="16387" name="Rectangle 2"/>
          <p:cNvSpPr>
            <a:spLocks noGrp="1" noChangeArrowheads="1"/>
          </p:cNvSpPr>
          <p:nvPr>
            <p:ph type="title"/>
          </p:nvPr>
        </p:nvSpPr>
        <p:spPr/>
        <p:txBody>
          <a:bodyPr/>
          <a:lstStyle/>
          <a:p>
            <a:pPr eaLnBrk="1" hangingPunct="1"/>
            <a:r>
              <a:rPr lang="en-US" smtClean="0"/>
              <a:t>Chapter 10 Topics</a:t>
            </a:r>
          </a:p>
        </p:txBody>
      </p:sp>
      <p:sp>
        <p:nvSpPr>
          <p:cNvPr id="16388" name="Rectangle 3"/>
          <p:cNvSpPr>
            <a:spLocks noGrp="1" noChangeArrowheads="1"/>
          </p:cNvSpPr>
          <p:nvPr>
            <p:ph type="body" idx="1"/>
          </p:nvPr>
        </p:nvSpPr>
        <p:spPr/>
        <p:txBody>
          <a:bodyPr/>
          <a:lstStyle/>
          <a:p>
            <a:pPr eaLnBrk="1" hangingPunct="1"/>
            <a:r>
              <a:rPr lang="en-US" sz="2400" smtClean="0"/>
              <a:t>The General Semantics of Calls and Returns</a:t>
            </a:r>
          </a:p>
          <a:p>
            <a:pPr eaLnBrk="1" hangingPunct="1"/>
            <a:r>
              <a:rPr lang="en-US" sz="2400" smtClean="0"/>
              <a:t>Implementing </a:t>
            </a:r>
            <a:r>
              <a:rPr lang="ja-JP" altLang="en-US" sz="2400" smtClean="0"/>
              <a:t>“</a:t>
            </a:r>
            <a:r>
              <a:rPr lang="en-US" altLang="ja-JP" sz="2400" smtClean="0"/>
              <a:t>Simple</a:t>
            </a:r>
            <a:r>
              <a:rPr lang="ja-JP" altLang="en-US" sz="2400" smtClean="0"/>
              <a:t>”</a:t>
            </a:r>
            <a:r>
              <a:rPr lang="en-US" altLang="ja-JP" sz="2400" smtClean="0"/>
              <a:t> Subprograms</a:t>
            </a:r>
          </a:p>
          <a:p>
            <a:pPr eaLnBrk="1" hangingPunct="1"/>
            <a:r>
              <a:rPr lang="en-US" sz="2400" smtClean="0"/>
              <a:t>Implementing Subprograms with Stack-Dynamic Local Variables</a:t>
            </a:r>
          </a:p>
          <a:p>
            <a:pPr eaLnBrk="1" hangingPunct="1"/>
            <a:r>
              <a:rPr lang="en-US" sz="2400" smtClean="0"/>
              <a:t>Nested Subprograms</a:t>
            </a:r>
          </a:p>
          <a:p>
            <a:pPr eaLnBrk="1" hangingPunct="1"/>
            <a:r>
              <a:rPr lang="en-US" sz="2400" smtClean="0"/>
              <a:t>Blocks</a:t>
            </a:r>
          </a:p>
          <a:p>
            <a:pPr eaLnBrk="1" hangingPunct="1"/>
            <a:r>
              <a:rPr lang="en-US" sz="2400" smtClean="0"/>
              <a:t>Implementing Dynamic Scoping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p:spPr>
        <p:txBody>
          <a:bodyPr/>
          <a:lstStyle/>
          <a:p>
            <a:r>
              <a:rPr lang="en-US" smtClean="0"/>
              <a:t>Copyright © 2006 Addison-Wesley.</a:t>
            </a:r>
            <a:endParaRPr lang="en-US"/>
          </a:p>
        </p:txBody>
      </p:sp>
      <p:sp>
        <p:nvSpPr>
          <p:cNvPr id="54274" name="Slide Number Placeholder 4"/>
          <p:cNvSpPr>
            <a:spLocks noGrp="1"/>
          </p:cNvSpPr>
          <p:nvPr>
            <p:ph type="sldNum" sz="quarter" idx="11"/>
          </p:nvPr>
        </p:nvSpPr>
        <p:spPr>
          <a:noFill/>
        </p:spPr>
        <p:txBody>
          <a:bodyPr/>
          <a:lstStyle/>
          <a:p>
            <a:r>
              <a:rPr lang="en-US"/>
              <a:t>1-</a:t>
            </a:r>
            <a:fld id="{717E5480-07B3-4B11-8AA5-F7E1AF1AA172}" type="slidenum">
              <a:rPr lang="en-US"/>
              <a:pPr/>
              <a:t>40</a:t>
            </a:fld>
            <a:endParaRPr lang="en-US"/>
          </a:p>
        </p:txBody>
      </p:sp>
      <p:sp>
        <p:nvSpPr>
          <p:cNvPr id="54275" name="Rectangle 2"/>
          <p:cNvSpPr>
            <a:spLocks noGrp="1" noChangeArrowheads="1"/>
          </p:cNvSpPr>
          <p:nvPr>
            <p:ph type="title"/>
          </p:nvPr>
        </p:nvSpPr>
        <p:spPr/>
        <p:txBody>
          <a:bodyPr/>
          <a:lstStyle/>
          <a:p>
            <a:pPr eaLnBrk="1" hangingPunct="1"/>
            <a:r>
              <a:rPr lang="en-US" smtClean="0"/>
              <a:t>Summary (continued)</a:t>
            </a:r>
          </a:p>
        </p:txBody>
      </p:sp>
      <p:sp>
        <p:nvSpPr>
          <p:cNvPr id="54276" name="Rectangle 3"/>
          <p:cNvSpPr>
            <a:spLocks noGrp="1" noChangeArrowheads="1"/>
          </p:cNvSpPr>
          <p:nvPr>
            <p:ph type="body" idx="1"/>
          </p:nvPr>
        </p:nvSpPr>
        <p:spPr/>
        <p:txBody>
          <a:bodyPr/>
          <a:lstStyle/>
          <a:p>
            <a:pPr eaLnBrk="1" hangingPunct="1">
              <a:lnSpc>
                <a:spcPct val="90000"/>
              </a:lnSpc>
            </a:pPr>
            <a:r>
              <a:rPr lang="en-US" smtClean="0"/>
              <a:t>Activation record instances contain formal parameters and local variables among other things</a:t>
            </a:r>
          </a:p>
          <a:p>
            <a:pPr eaLnBrk="1" hangingPunct="1">
              <a:lnSpc>
                <a:spcPct val="90000"/>
              </a:lnSpc>
            </a:pPr>
            <a:r>
              <a:rPr lang="en-US" smtClean="0"/>
              <a:t>Static chains are the primary method of implementing accesses to non-local variables in static-scoped languages with nested subprograms</a:t>
            </a:r>
          </a:p>
          <a:p>
            <a:pPr eaLnBrk="1" hangingPunct="1">
              <a:lnSpc>
                <a:spcPct val="90000"/>
              </a:lnSpc>
            </a:pPr>
            <a:r>
              <a:rPr lang="en-US" smtClean="0"/>
              <a:t>Access to non-local variables in dynamic-scoped languages can be implemented by use of the dynamic chain or thru some central variable table method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p:spPr>
        <p:txBody>
          <a:bodyPr/>
          <a:lstStyle/>
          <a:p>
            <a:r>
              <a:rPr lang="en-US" smtClean="0"/>
              <a:t>Copyright © 2006 Addison-Wesley.</a:t>
            </a:r>
            <a:endParaRPr lang="en-US"/>
          </a:p>
        </p:txBody>
      </p:sp>
      <p:sp>
        <p:nvSpPr>
          <p:cNvPr id="18434" name="Slide Number Placeholder 4"/>
          <p:cNvSpPr>
            <a:spLocks noGrp="1"/>
          </p:cNvSpPr>
          <p:nvPr>
            <p:ph type="sldNum" sz="quarter" idx="11"/>
          </p:nvPr>
        </p:nvSpPr>
        <p:spPr>
          <a:noFill/>
        </p:spPr>
        <p:txBody>
          <a:bodyPr/>
          <a:lstStyle/>
          <a:p>
            <a:r>
              <a:rPr lang="en-US"/>
              <a:t>1-</a:t>
            </a:r>
            <a:fld id="{70957655-1272-4BF7-9AAE-4BF3D1A2A5E3}" type="slidenum">
              <a:rPr lang="en-US"/>
              <a:pPr/>
              <a:t>5</a:t>
            </a:fld>
            <a:endParaRPr lang="en-US"/>
          </a:p>
        </p:txBody>
      </p:sp>
      <p:sp>
        <p:nvSpPr>
          <p:cNvPr id="18435" name="Rectangle 2"/>
          <p:cNvSpPr>
            <a:spLocks noGrp="1" noChangeArrowheads="1"/>
          </p:cNvSpPr>
          <p:nvPr>
            <p:ph type="title"/>
          </p:nvPr>
        </p:nvSpPr>
        <p:spPr>
          <a:xfrm>
            <a:off x="609600" y="152400"/>
            <a:ext cx="8153400" cy="1143000"/>
          </a:xfrm>
        </p:spPr>
        <p:txBody>
          <a:bodyPr/>
          <a:lstStyle/>
          <a:p>
            <a:pPr eaLnBrk="1" hangingPunct="1"/>
            <a:r>
              <a:rPr lang="en-US" smtClean="0"/>
              <a:t>The General Semantics of Calls and Returns</a:t>
            </a:r>
          </a:p>
        </p:txBody>
      </p:sp>
      <p:sp>
        <p:nvSpPr>
          <p:cNvPr id="18436" name="Rectangle 3"/>
          <p:cNvSpPr>
            <a:spLocks noGrp="1" noChangeArrowheads="1"/>
          </p:cNvSpPr>
          <p:nvPr>
            <p:ph type="body" idx="1"/>
          </p:nvPr>
        </p:nvSpPr>
        <p:spPr>
          <a:xfrm>
            <a:off x="609600" y="1600200"/>
            <a:ext cx="8153400" cy="4262438"/>
          </a:xfrm>
        </p:spPr>
        <p:txBody>
          <a:bodyPr/>
          <a:lstStyle/>
          <a:p>
            <a:pPr eaLnBrk="1" hangingPunct="1">
              <a:lnSpc>
                <a:spcPct val="90000"/>
              </a:lnSpc>
            </a:pPr>
            <a:r>
              <a:rPr lang="en-US" smtClean="0"/>
              <a:t>The subprogram call and return operations of a language are together called its </a:t>
            </a:r>
            <a:r>
              <a:rPr lang="en-US" i="1" smtClean="0"/>
              <a:t>subprogram linkage</a:t>
            </a:r>
          </a:p>
          <a:p>
            <a:pPr eaLnBrk="1" hangingPunct="1">
              <a:lnSpc>
                <a:spcPct val="90000"/>
              </a:lnSpc>
            </a:pPr>
            <a:r>
              <a:rPr lang="en-US" smtClean="0"/>
              <a:t>A subprogram call has numerous actions associated with it</a:t>
            </a:r>
          </a:p>
          <a:p>
            <a:pPr lvl="1" eaLnBrk="1" hangingPunct="1">
              <a:lnSpc>
                <a:spcPct val="90000"/>
              </a:lnSpc>
            </a:pPr>
            <a:r>
              <a:rPr lang="en-US" smtClean="0"/>
              <a:t>Parameter passing methods</a:t>
            </a:r>
          </a:p>
          <a:p>
            <a:pPr lvl="1" eaLnBrk="1" hangingPunct="1">
              <a:lnSpc>
                <a:spcPct val="90000"/>
              </a:lnSpc>
            </a:pPr>
            <a:r>
              <a:rPr lang="en-US" smtClean="0"/>
              <a:t>Static local variables</a:t>
            </a:r>
          </a:p>
          <a:p>
            <a:pPr lvl="1" eaLnBrk="1" hangingPunct="1">
              <a:lnSpc>
                <a:spcPct val="90000"/>
              </a:lnSpc>
            </a:pPr>
            <a:r>
              <a:rPr lang="en-US" smtClean="0"/>
              <a:t>Execution status of calling program</a:t>
            </a:r>
          </a:p>
          <a:p>
            <a:pPr lvl="1" eaLnBrk="1" hangingPunct="1">
              <a:lnSpc>
                <a:spcPct val="90000"/>
              </a:lnSpc>
            </a:pPr>
            <a:r>
              <a:rPr lang="en-US" smtClean="0"/>
              <a:t>Transfer of control</a:t>
            </a:r>
          </a:p>
          <a:p>
            <a:pPr lvl="1" eaLnBrk="1" hangingPunct="1">
              <a:lnSpc>
                <a:spcPct val="90000"/>
              </a:lnSpc>
            </a:pPr>
            <a:r>
              <a:rPr lang="en-US" smtClean="0"/>
              <a:t>Subprogram nesting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p:spPr>
        <p:txBody>
          <a:bodyPr/>
          <a:lstStyle/>
          <a:p>
            <a:r>
              <a:rPr lang="en-US" smtClean="0"/>
              <a:t>Copyright © 2006 Addison-Wesley.</a:t>
            </a:r>
            <a:endParaRPr lang="en-US"/>
          </a:p>
        </p:txBody>
      </p:sp>
      <p:sp>
        <p:nvSpPr>
          <p:cNvPr id="19458" name="Slide Number Placeholder 4"/>
          <p:cNvSpPr>
            <a:spLocks noGrp="1"/>
          </p:cNvSpPr>
          <p:nvPr>
            <p:ph type="sldNum" sz="quarter" idx="11"/>
          </p:nvPr>
        </p:nvSpPr>
        <p:spPr>
          <a:noFill/>
        </p:spPr>
        <p:txBody>
          <a:bodyPr/>
          <a:lstStyle/>
          <a:p>
            <a:r>
              <a:rPr lang="en-US"/>
              <a:t>1-</a:t>
            </a:r>
            <a:fld id="{D7E604B1-8768-4DCE-BBB3-143DA6D56165}" type="slidenum">
              <a:rPr lang="en-US"/>
              <a:pPr/>
              <a:t>6</a:t>
            </a:fld>
            <a:endParaRPr lang="en-US"/>
          </a:p>
        </p:txBody>
      </p:sp>
      <p:sp>
        <p:nvSpPr>
          <p:cNvPr id="19459" name="Rectangle 2"/>
          <p:cNvSpPr>
            <a:spLocks noGrp="1" noChangeArrowheads="1"/>
          </p:cNvSpPr>
          <p:nvPr>
            <p:ph type="title"/>
          </p:nvPr>
        </p:nvSpPr>
        <p:spPr>
          <a:xfrm>
            <a:off x="609600" y="152400"/>
            <a:ext cx="8153400" cy="1143000"/>
          </a:xfrm>
        </p:spPr>
        <p:txBody>
          <a:bodyPr/>
          <a:lstStyle/>
          <a:p>
            <a:pPr eaLnBrk="1" hangingPunct="1"/>
            <a:r>
              <a:rPr lang="en-US" smtClean="0"/>
              <a:t>Implementing </a:t>
            </a:r>
            <a:r>
              <a:rPr lang="ja-JP" altLang="en-US" smtClean="0"/>
              <a:t>“</a:t>
            </a:r>
            <a:r>
              <a:rPr lang="en-US" altLang="ja-JP" smtClean="0"/>
              <a:t>Simple</a:t>
            </a:r>
            <a:r>
              <a:rPr lang="ja-JP" altLang="en-US" smtClean="0"/>
              <a:t>”</a:t>
            </a:r>
            <a:r>
              <a:rPr lang="en-US" altLang="ja-JP" smtClean="0"/>
              <a:t> Subprograms: Call Semantics</a:t>
            </a:r>
            <a:endParaRPr lang="en-US" smtClean="0"/>
          </a:p>
        </p:txBody>
      </p:sp>
      <p:sp>
        <p:nvSpPr>
          <p:cNvPr id="19460" name="Rectangle 3"/>
          <p:cNvSpPr>
            <a:spLocks noGrp="1" noChangeArrowheads="1"/>
          </p:cNvSpPr>
          <p:nvPr>
            <p:ph type="body" idx="1"/>
          </p:nvPr>
        </p:nvSpPr>
        <p:spPr>
          <a:xfrm>
            <a:off x="533400" y="1524000"/>
            <a:ext cx="8153400" cy="4262438"/>
          </a:xfrm>
        </p:spPr>
        <p:txBody>
          <a:bodyPr/>
          <a:lstStyle/>
          <a:p>
            <a:pPr eaLnBrk="1" hangingPunct="1"/>
            <a:r>
              <a:rPr lang="en-US" smtClean="0"/>
              <a:t>Save the execution status of the caller</a:t>
            </a:r>
          </a:p>
          <a:p>
            <a:pPr eaLnBrk="1" hangingPunct="1"/>
            <a:r>
              <a:rPr lang="en-US" smtClean="0"/>
              <a:t>Carry out the parameter-passing process</a:t>
            </a:r>
          </a:p>
          <a:p>
            <a:pPr eaLnBrk="1" hangingPunct="1"/>
            <a:r>
              <a:rPr lang="en-US" smtClean="0"/>
              <a:t>Pass the return address to the callee</a:t>
            </a:r>
          </a:p>
          <a:p>
            <a:pPr eaLnBrk="1" hangingPunct="1"/>
            <a:r>
              <a:rPr lang="en-US" smtClean="0"/>
              <a:t>Transfer control to the callee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3"/>
          <p:cNvSpPr>
            <a:spLocks noGrp="1"/>
          </p:cNvSpPr>
          <p:nvPr>
            <p:ph type="ftr" sz="quarter" idx="10"/>
          </p:nvPr>
        </p:nvSpPr>
        <p:spPr>
          <a:noFill/>
        </p:spPr>
        <p:txBody>
          <a:bodyPr/>
          <a:lstStyle/>
          <a:p>
            <a:r>
              <a:rPr lang="en-US" smtClean="0"/>
              <a:t>Copyright © 2006 Addison-Wesley.</a:t>
            </a:r>
            <a:endParaRPr lang="en-US"/>
          </a:p>
        </p:txBody>
      </p:sp>
      <p:sp>
        <p:nvSpPr>
          <p:cNvPr id="20482" name="Slide Number Placeholder 4"/>
          <p:cNvSpPr>
            <a:spLocks noGrp="1"/>
          </p:cNvSpPr>
          <p:nvPr>
            <p:ph type="sldNum" sz="quarter" idx="11"/>
          </p:nvPr>
        </p:nvSpPr>
        <p:spPr>
          <a:noFill/>
        </p:spPr>
        <p:txBody>
          <a:bodyPr/>
          <a:lstStyle/>
          <a:p>
            <a:r>
              <a:rPr lang="en-US"/>
              <a:t>1-</a:t>
            </a:r>
            <a:fld id="{97FBA0B1-4AD6-4702-B970-15CB588B29FA}" type="slidenum">
              <a:rPr lang="en-US"/>
              <a:pPr/>
              <a:t>7</a:t>
            </a:fld>
            <a:endParaRPr lang="en-US"/>
          </a:p>
        </p:txBody>
      </p:sp>
      <p:sp>
        <p:nvSpPr>
          <p:cNvPr id="20483" name="Rectangle 2"/>
          <p:cNvSpPr>
            <a:spLocks noGrp="1" noChangeArrowheads="1"/>
          </p:cNvSpPr>
          <p:nvPr>
            <p:ph type="title"/>
          </p:nvPr>
        </p:nvSpPr>
        <p:spPr>
          <a:xfrm>
            <a:off x="609600" y="152400"/>
            <a:ext cx="8153400" cy="1143000"/>
          </a:xfrm>
        </p:spPr>
        <p:txBody>
          <a:bodyPr/>
          <a:lstStyle/>
          <a:p>
            <a:pPr eaLnBrk="1" hangingPunct="1"/>
            <a:r>
              <a:rPr lang="en-US" smtClean="0"/>
              <a:t>Implementing </a:t>
            </a:r>
            <a:r>
              <a:rPr lang="ja-JP" altLang="en-US" smtClean="0"/>
              <a:t>“</a:t>
            </a:r>
            <a:r>
              <a:rPr lang="en-US" altLang="ja-JP" smtClean="0"/>
              <a:t>Simple</a:t>
            </a:r>
            <a:r>
              <a:rPr lang="ja-JP" altLang="en-US" smtClean="0"/>
              <a:t>”</a:t>
            </a:r>
            <a:r>
              <a:rPr lang="en-US" altLang="ja-JP" smtClean="0"/>
              <a:t> Subprograms: Return Semantics</a:t>
            </a:r>
            <a:endParaRPr lang="en-US" smtClean="0"/>
          </a:p>
        </p:txBody>
      </p:sp>
      <p:sp>
        <p:nvSpPr>
          <p:cNvPr id="20484" name="Rectangle 3"/>
          <p:cNvSpPr>
            <a:spLocks noGrp="1" noChangeArrowheads="1"/>
          </p:cNvSpPr>
          <p:nvPr>
            <p:ph type="body" idx="1"/>
          </p:nvPr>
        </p:nvSpPr>
        <p:spPr>
          <a:xfrm>
            <a:off x="609600" y="1447800"/>
            <a:ext cx="8153400" cy="4416425"/>
          </a:xfrm>
        </p:spPr>
        <p:txBody>
          <a:bodyPr/>
          <a:lstStyle/>
          <a:p>
            <a:pPr eaLnBrk="1" hangingPunct="1"/>
            <a:r>
              <a:rPr lang="en-US" smtClean="0"/>
              <a:t>If pass-by-value-result parameters are used, move the current values of those parameters to their corresponding actual parameters</a:t>
            </a:r>
          </a:p>
          <a:p>
            <a:pPr eaLnBrk="1" hangingPunct="1"/>
            <a:r>
              <a:rPr lang="en-US" smtClean="0"/>
              <a:t>If it is a function, move the functional value to a place the caller can get it</a:t>
            </a:r>
          </a:p>
          <a:p>
            <a:pPr eaLnBrk="1" hangingPunct="1"/>
            <a:r>
              <a:rPr lang="en-US" smtClean="0"/>
              <a:t>Restore the execution status of the caller</a:t>
            </a:r>
          </a:p>
          <a:p>
            <a:pPr eaLnBrk="1" hangingPunct="1"/>
            <a:r>
              <a:rPr lang="en-US" smtClean="0"/>
              <a:t>Transfer control back to the caller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p:spPr>
        <p:txBody>
          <a:bodyPr/>
          <a:lstStyle/>
          <a:p>
            <a:r>
              <a:rPr lang="en-US" smtClean="0"/>
              <a:t>Copyright © 2006 Addison-Wesley.</a:t>
            </a:r>
            <a:endParaRPr lang="en-US"/>
          </a:p>
        </p:txBody>
      </p:sp>
      <p:sp>
        <p:nvSpPr>
          <p:cNvPr id="21506" name="Slide Number Placeholder 4"/>
          <p:cNvSpPr>
            <a:spLocks noGrp="1"/>
          </p:cNvSpPr>
          <p:nvPr>
            <p:ph type="sldNum" sz="quarter" idx="11"/>
          </p:nvPr>
        </p:nvSpPr>
        <p:spPr>
          <a:noFill/>
        </p:spPr>
        <p:txBody>
          <a:bodyPr/>
          <a:lstStyle/>
          <a:p>
            <a:r>
              <a:rPr lang="en-US"/>
              <a:t>1-</a:t>
            </a:r>
            <a:fld id="{3EC5B71D-FF68-438A-9A54-10C1C3ADE470}" type="slidenum">
              <a:rPr lang="en-US"/>
              <a:pPr/>
              <a:t>8</a:t>
            </a:fld>
            <a:endParaRPr lang="en-US"/>
          </a:p>
        </p:txBody>
      </p:sp>
      <p:sp>
        <p:nvSpPr>
          <p:cNvPr id="21507" name="Rectangle 2"/>
          <p:cNvSpPr>
            <a:spLocks noGrp="1" noChangeArrowheads="1"/>
          </p:cNvSpPr>
          <p:nvPr>
            <p:ph type="title"/>
          </p:nvPr>
        </p:nvSpPr>
        <p:spPr>
          <a:xfrm>
            <a:off x="609600" y="0"/>
            <a:ext cx="8153400" cy="1143000"/>
          </a:xfrm>
        </p:spPr>
        <p:txBody>
          <a:bodyPr/>
          <a:lstStyle/>
          <a:p>
            <a:pPr eaLnBrk="1" hangingPunct="1"/>
            <a:r>
              <a:rPr lang="en-US" smtClean="0"/>
              <a:t>Implementing </a:t>
            </a:r>
            <a:r>
              <a:rPr lang="ja-JP" altLang="en-US" smtClean="0"/>
              <a:t>“</a:t>
            </a:r>
            <a:r>
              <a:rPr lang="en-US" altLang="ja-JP" smtClean="0"/>
              <a:t>Simple</a:t>
            </a:r>
            <a:r>
              <a:rPr lang="ja-JP" altLang="en-US" smtClean="0"/>
              <a:t>”</a:t>
            </a:r>
            <a:r>
              <a:rPr lang="en-US" altLang="ja-JP" smtClean="0"/>
              <a:t> Subprograms: Parts</a:t>
            </a:r>
            <a:endParaRPr lang="en-US" smtClean="0"/>
          </a:p>
        </p:txBody>
      </p:sp>
      <p:sp>
        <p:nvSpPr>
          <p:cNvPr id="21508" name="Rectangle 3"/>
          <p:cNvSpPr>
            <a:spLocks noGrp="1" noChangeArrowheads="1"/>
          </p:cNvSpPr>
          <p:nvPr>
            <p:ph type="body" idx="1"/>
          </p:nvPr>
        </p:nvSpPr>
        <p:spPr>
          <a:xfrm>
            <a:off x="533400" y="1447800"/>
            <a:ext cx="8153400" cy="4340225"/>
          </a:xfrm>
        </p:spPr>
        <p:txBody>
          <a:bodyPr/>
          <a:lstStyle/>
          <a:p>
            <a:pPr eaLnBrk="1" hangingPunct="1"/>
            <a:r>
              <a:rPr lang="en-US" smtClean="0"/>
              <a:t>Two separate parts: the actual code and the noncode part (local variables and data that can change)</a:t>
            </a:r>
          </a:p>
          <a:p>
            <a:pPr eaLnBrk="1" hangingPunct="1"/>
            <a:r>
              <a:rPr lang="en-US" smtClean="0"/>
              <a:t>The format, or layout, of the noncode part of an executing subprogram is called an </a:t>
            </a:r>
            <a:r>
              <a:rPr lang="en-US" i="1" smtClean="0"/>
              <a:t>activation record</a:t>
            </a:r>
          </a:p>
          <a:p>
            <a:pPr eaLnBrk="1" hangingPunct="1"/>
            <a:r>
              <a:rPr lang="en-US" smtClean="0"/>
              <a:t>An </a:t>
            </a:r>
            <a:r>
              <a:rPr lang="en-US" i="1" smtClean="0"/>
              <a:t>activation record instance</a:t>
            </a:r>
            <a:r>
              <a:rPr lang="en-US" smtClean="0"/>
              <a:t> is a concrete example of an activation record (the collection of data for a particular subprogram activation)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p:cNvSpPr>
            <a:spLocks noGrp="1"/>
          </p:cNvSpPr>
          <p:nvPr>
            <p:ph type="ftr" sz="quarter" idx="10"/>
          </p:nvPr>
        </p:nvSpPr>
        <p:spPr>
          <a:noFill/>
        </p:spPr>
        <p:txBody>
          <a:bodyPr/>
          <a:lstStyle/>
          <a:p>
            <a:r>
              <a:rPr lang="en-US" smtClean="0"/>
              <a:t>Copyright © 2006 Addison-Wesley.</a:t>
            </a:r>
            <a:endParaRPr lang="en-US"/>
          </a:p>
        </p:txBody>
      </p:sp>
      <p:sp>
        <p:nvSpPr>
          <p:cNvPr id="22530" name="Slide Number Placeholder 4"/>
          <p:cNvSpPr>
            <a:spLocks noGrp="1"/>
          </p:cNvSpPr>
          <p:nvPr>
            <p:ph type="sldNum" sz="quarter" idx="11"/>
          </p:nvPr>
        </p:nvSpPr>
        <p:spPr>
          <a:noFill/>
        </p:spPr>
        <p:txBody>
          <a:bodyPr/>
          <a:lstStyle/>
          <a:p>
            <a:r>
              <a:rPr lang="en-US"/>
              <a:t>1-</a:t>
            </a:r>
            <a:fld id="{CFDB8FDF-BA04-461D-9EFF-0290FC434202}" type="slidenum">
              <a:rPr lang="en-US"/>
              <a:pPr/>
              <a:t>9</a:t>
            </a:fld>
            <a:endParaRPr lang="en-US"/>
          </a:p>
        </p:txBody>
      </p:sp>
      <p:grpSp>
        <p:nvGrpSpPr>
          <p:cNvPr id="22531" name="Group 6"/>
          <p:cNvGrpSpPr>
            <a:grpSpLocks/>
          </p:cNvGrpSpPr>
          <p:nvPr/>
        </p:nvGrpSpPr>
        <p:grpSpPr bwMode="auto">
          <a:xfrm>
            <a:off x="1905000" y="1600200"/>
            <a:ext cx="5638800" cy="4491038"/>
            <a:chOff x="1392" y="1104"/>
            <a:chExt cx="3552" cy="2829"/>
          </a:xfrm>
        </p:grpSpPr>
        <p:pic>
          <p:nvPicPr>
            <p:cNvPr id="22533" name="Picture 4"/>
            <p:cNvPicPr>
              <a:picLocks noChangeAspect="1" noChangeArrowheads="1"/>
            </p:cNvPicPr>
            <p:nvPr/>
          </p:nvPicPr>
          <p:blipFill>
            <a:blip r:embed="rId2"/>
            <a:srcRect/>
            <a:stretch>
              <a:fillRect/>
            </a:stretch>
          </p:blipFill>
          <p:spPr bwMode="auto">
            <a:xfrm>
              <a:off x="1488" y="1200"/>
              <a:ext cx="3369" cy="2733"/>
            </a:xfrm>
            <a:prstGeom prst="rect">
              <a:avLst/>
            </a:prstGeom>
            <a:noFill/>
            <a:ln w="9525">
              <a:noFill/>
              <a:miter lim="800000"/>
              <a:headEnd/>
              <a:tailEnd/>
            </a:ln>
          </p:spPr>
        </p:pic>
        <p:sp>
          <p:nvSpPr>
            <p:cNvPr id="22534" name="Rectangle 5"/>
            <p:cNvSpPr>
              <a:spLocks noChangeArrowheads="1"/>
            </p:cNvSpPr>
            <p:nvPr/>
          </p:nvSpPr>
          <p:spPr bwMode="auto">
            <a:xfrm>
              <a:off x="1392" y="1104"/>
              <a:ext cx="3552" cy="768"/>
            </a:xfrm>
            <a:prstGeom prst="rect">
              <a:avLst/>
            </a:prstGeom>
            <a:solidFill>
              <a:schemeClr val="bg1"/>
            </a:solidFill>
            <a:ln w="9525">
              <a:noFill/>
              <a:miter lim="800000"/>
              <a:headEnd/>
              <a:tailEnd/>
            </a:ln>
          </p:spPr>
          <p:txBody>
            <a:bodyPr wrap="none" anchor="ctr"/>
            <a:lstStyle/>
            <a:p>
              <a:endParaRPr lang="en-US"/>
            </a:p>
          </p:txBody>
        </p:sp>
      </p:grpSp>
      <p:sp>
        <p:nvSpPr>
          <p:cNvPr id="22532" name="Rectangle 3"/>
          <p:cNvSpPr>
            <a:spLocks noGrp="1" noChangeArrowheads="1"/>
          </p:cNvSpPr>
          <p:nvPr>
            <p:ph type="title"/>
          </p:nvPr>
        </p:nvSpPr>
        <p:spPr>
          <a:xfrm>
            <a:off x="609600" y="152400"/>
            <a:ext cx="8153400" cy="1143000"/>
          </a:xfrm>
        </p:spPr>
        <p:txBody>
          <a:bodyPr/>
          <a:lstStyle/>
          <a:p>
            <a:pPr eaLnBrk="1" hangingPunct="1"/>
            <a:r>
              <a:rPr lang="en-US" smtClean="0"/>
              <a:t>An Activation Record for </a:t>
            </a:r>
            <a:r>
              <a:rPr lang="ja-JP" altLang="en-US" smtClean="0"/>
              <a:t>“</a:t>
            </a:r>
            <a:r>
              <a:rPr lang="en-US" altLang="ja-JP" smtClean="0"/>
              <a:t>Simple</a:t>
            </a:r>
            <a:r>
              <a:rPr lang="ja-JP" altLang="en-US" smtClean="0"/>
              <a:t>”</a:t>
            </a:r>
            <a:r>
              <a:rPr lang="en-US" altLang="ja-JP" smtClean="0"/>
              <a:t> Subprograms</a:t>
            </a: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5"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510</TotalTime>
  <Words>1855</Words>
  <Application>Microsoft Office PowerPoint</Application>
  <PresentationFormat>On-screen Show (4:3)</PresentationFormat>
  <Paragraphs>426</Paragraphs>
  <Slides>40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MS PGothic</vt:lpstr>
      <vt:lpstr>MS PGothic</vt:lpstr>
      <vt:lpstr>Arial</vt:lpstr>
      <vt:lpstr>Courier</vt:lpstr>
      <vt:lpstr>Courier New</vt:lpstr>
      <vt:lpstr>Lucida Sans Unicode</vt:lpstr>
      <vt:lpstr>Times</vt:lpstr>
      <vt:lpstr>1_sebesta</vt:lpstr>
      <vt:lpstr>COP 3402 Systems Software</vt:lpstr>
      <vt:lpstr>Different Conventions !!!</vt:lpstr>
      <vt:lpstr>Chapter 10</vt:lpstr>
      <vt:lpstr>Chapter 10 Topics</vt:lpstr>
      <vt:lpstr>The General Semantics of Calls and Returns</vt:lpstr>
      <vt:lpstr>Implementing “Simple” Subprograms: Call Semantics</vt:lpstr>
      <vt:lpstr>Implementing “Simple” Subprograms: Return Semantics</vt:lpstr>
      <vt:lpstr>Implementing “Simple” Subprograms: Parts</vt:lpstr>
      <vt:lpstr>An Activation Record for “Simple” Subprograms</vt:lpstr>
      <vt:lpstr>Code and Activation Records of a Program with “Simple” Subprograms</vt:lpstr>
      <vt:lpstr>Implementing Subprograms with Stack-Dynamic Local Variables</vt:lpstr>
      <vt:lpstr>Typical Activation Record for a Language with Stack-Dynamic Local Variables</vt:lpstr>
      <vt:lpstr>Implementing Subprograms with Stack-Dynamic Local Variables: Activation Record</vt:lpstr>
      <vt:lpstr>An Example: C Function</vt:lpstr>
      <vt:lpstr>An Example Without Recursion</vt:lpstr>
      <vt:lpstr>An Example Without Recursion</vt:lpstr>
      <vt:lpstr>Dynamic Chain and Local Offset</vt:lpstr>
      <vt:lpstr>An Example With Recursion</vt:lpstr>
      <vt:lpstr>Example with recursion (cont.)</vt:lpstr>
      <vt:lpstr>Example with recursion (cont.)</vt:lpstr>
      <vt:lpstr>Example with recursion (cont.)</vt:lpstr>
      <vt:lpstr>Example with recursion (cont.)</vt:lpstr>
      <vt:lpstr>Example with recursion (cont.)</vt:lpstr>
      <vt:lpstr>Example with recursion (cont.)</vt:lpstr>
      <vt:lpstr>Example with recursion (cont.)</vt:lpstr>
      <vt:lpstr>Example with recursion (cont.)</vt:lpstr>
      <vt:lpstr>Example with recursion (cont.)</vt:lpstr>
      <vt:lpstr>Nested Subprograms</vt:lpstr>
      <vt:lpstr>Locating a Non-local Reference</vt:lpstr>
      <vt:lpstr>Static Scoping</vt:lpstr>
      <vt:lpstr>Example Pascal Program</vt:lpstr>
      <vt:lpstr>Example Pascal Program (continued)</vt:lpstr>
      <vt:lpstr>Stack Contents at Position 1</vt:lpstr>
      <vt:lpstr>Displays</vt:lpstr>
      <vt:lpstr>Blocks</vt:lpstr>
      <vt:lpstr>Implementing Blocks</vt:lpstr>
      <vt:lpstr>Implementing Dynamic Scoping</vt:lpstr>
      <vt:lpstr>Using Shallow Access to Implement Dynamic Scoping</vt:lpstr>
      <vt:lpstr>Summary</vt:lpstr>
      <vt:lpstr>Summary (continued)</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wocjan</dc:creator>
  <cp:lastModifiedBy>wocjan</cp:lastModifiedBy>
  <cp:revision>35</cp:revision>
  <dcterms:created xsi:type="dcterms:W3CDTF">2003-08-01T12:29:19Z</dcterms:created>
  <dcterms:modified xsi:type="dcterms:W3CDTF">2015-05-26T21:52:12Z</dcterms:modified>
</cp:coreProperties>
</file>