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73" r:id="rId2"/>
    <p:sldId id="378" r:id="rId3"/>
    <p:sldId id="375" r:id="rId4"/>
    <p:sldId id="376" r:id="rId5"/>
    <p:sldId id="377" r:id="rId6"/>
    <p:sldId id="374" r:id="rId7"/>
    <p:sldId id="380" r:id="rId8"/>
    <p:sldId id="382" r:id="rId9"/>
    <p:sldId id="384" r:id="rId10"/>
    <p:sldId id="385" r:id="rId11"/>
    <p:sldId id="386" r:id="rId12"/>
    <p:sldId id="383" r:id="rId13"/>
    <p:sldId id="387" r:id="rId14"/>
    <p:sldId id="388" r:id="rId15"/>
    <p:sldId id="415" r:id="rId16"/>
    <p:sldId id="389" r:id="rId17"/>
    <p:sldId id="400" r:id="rId18"/>
    <p:sldId id="390" r:id="rId19"/>
    <p:sldId id="401" r:id="rId20"/>
    <p:sldId id="402" r:id="rId21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3300"/>
    <a:srgbClr val="3333CC"/>
    <a:srgbClr val="3366FF"/>
    <a:srgbClr val="0000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9BFC480D-7E56-4250-9A46-638D4C851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C7710ADB-C6E0-42B8-959F-F40CA2D30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BDDD5-83CF-498D-8922-F66401031987}" type="slidenum">
              <a:rPr lang="en-US"/>
              <a:pPr/>
              <a:t>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821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D2ABF-6B03-459E-8377-19757A71C387}" type="slidenum">
              <a:rPr lang="en-US"/>
              <a:pPr/>
              <a:t>10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73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D7CD7-B39B-4320-963F-C62A094F7E39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84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B80F4-6848-436A-9505-AC4616C18936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73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11534-E4F5-4324-A479-6E35F189F9D9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13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2F578-9BF5-476F-951F-8D203CDF161A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0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E7B10-1B36-4DA1-B33B-EB0F62F3491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8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F619B-99C1-4694-9494-B8395C7AB010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38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94B4A-890E-43F3-93CB-35BEEA4A540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18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56871-5014-4FC5-85E8-B89E0D9E8B0A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00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DC437-A2BA-4F22-BB47-272FCA3DED1F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5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37059-DB1A-40BE-B533-EB64EA2220BF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59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1DFDB-13F7-4EA5-8213-2BDA80363063}" type="slidenum">
              <a:rPr lang="en-US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EF0EC-1211-4CE5-8351-EF90AE3D0D1E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16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903A0-0AA8-417B-90E5-1A08FDF0E4E5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0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FA826-1DED-4E89-A3EE-1211F1F76639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3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D5F68-6B17-45D2-B3DE-5EBCA95E72C9}" type="slidenum">
              <a:rPr lang="en-US"/>
              <a:pPr/>
              <a:t>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3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81F06-C771-4A04-A211-CB13E2DD9ABB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4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CFA60-2737-4239-A839-F9846C162FD3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79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969FA-6800-4E52-8F82-29EE8852991A}" type="slidenum">
              <a:rPr lang="en-US"/>
              <a:pPr/>
              <a:t>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0C243-B57A-4E04-921B-6DCD5954B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A7955-52E5-48B4-AEE9-AD8D79055D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F442B-307F-48E2-B66E-ED3304D04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65726-FB05-4719-8692-A552F6ED4A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DBDEF-B778-4E89-B90E-88E9AD3BB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EDBDBE-3039-4FE5-A87B-40CC96EBA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3141F-D144-43A8-9BA0-3B1E6A0B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2E6C6-4986-427F-AB87-352EEB6B3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1B84B-57E5-4915-9EF4-CC9B8B5C6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5CFB1-B44B-43E7-9271-ED06BE0C3A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76EA5-4B12-4152-B6DB-B65440F3D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15516-1D5A-422A-9CE3-DEE5AEFCA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506B-3B3C-49DA-AA5E-DB5BB2282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4: Compilers &amp; Interpreters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14A186-9376-4F2A-B92F-4C1728D722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D5302-74B5-4A25-8E4B-02AD0D786021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320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 dirty="0" smtClean="0">
                <a:solidFill>
                  <a:srgbClr val="3366FF"/>
                </a:solidFill>
              </a:rPr>
              <a:t>Lecture 4: </a:t>
            </a:r>
          </a:p>
          <a:p>
            <a:pPr marL="457200" indent="-457200" algn="ctr"/>
            <a:r>
              <a:rPr lang="en-US" sz="4400" b="1" dirty="0" smtClean="0">
                <a:solidFill>
                  <a:srgbClr val="3366FF"/>
                </a:solidFill>
              </a:rPr>
              <a:t>Compilers</a:t>
            </a:r>
            <a:r>
              <a:rPr lang="en-US" sz="4400" b="1" dirty="0">
                <a:solidFill>
                  <a:srgbClr val="3366FF"/>
                </a:solidFill>
              </a:rPr>
              <a:t> </a:t>
            </a:r>
            <a:r>
              <a:rPr lang="en-US" sz="4400" b="1" dirty="0" smtClean="0">
                <a:solidFill>
                  <a:srgbClr val="3366FF"/>
                </a:solidFill>
              </a:rPr>
              <a:t> </a:t>
            </a:r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 dirty="0">
                <a:solidFill>
                  <a:srgbClr val="3366FF"/>
                </a:solidFill>
              </a:rPr>
              <a:t>Interpreters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39EA8-4DFC-4BD9-ADD2-6EB8FC5EE807}" type="slidenum">
              <a:rPr lang="en-US"/>
              <a:pPr/>
              <a:t>10</a:t>
            </a:fld>
            <a:endParaRPr lang="en-US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625475" y="31638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625475" y="36972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1692275" y="3163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25475" y="33162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320675" y="31638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3124200" y="29718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3733800" y="2971800"/>
            <a:ext cx="1737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Code </a:t>
            </a:r>
            <a:r>
              <a:rPr lang="en-US" sz="1600" dirty="0" smtClean="0"/>
              <a:t>Optimizer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5720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 flipH="1">
            <a:off x="2362200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3" name="Line 20"/>
          <p:cNvSpPr>
            <a:spLocks noChangeShapeType="1"/>
          </p:cNvSpPr>
          <p:nvPr/>
        </p:nvSpPr>
        <p:spPr bwMode="auto">
          <a:xfrm>
            <a:off x="45720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4" name="Text Box 30"/>
          <p:cNvSpPr txBox="1">
            <a:spLocks noChangeArrowheads="1"/>
          </p:cNvSpPr>
          <p:nvPr/>
        </p:nvSpPr>
        <p:spPr bwMode="auto">
          <a:xfrm>
            <a:off x="6705600" y="1524000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Intermediate code </a:t>
            </a:r>
          </a:p>
        </p:txBody>
      </p:sp>
      <p:sp>
        <p:nvSpPr>
          <p:cNvPr id="37905" name="Line 31"/>
          <p:cNvSpPr>
            <a:spLocks noChangeShapeType="1"/>
          </p:cNvSpPr>
          <p:nvPr/>
        </p:nvSpPr>
        <p:spPr bwMode="auto">
          <a:xfrm flipH="1">
            <a:off x="62484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6" name="Rectangle 32"/>
          <p:cNvSpPr>
            <a:spLocks noChangeArrowheads="1"/>
          </p:cNvSpPr>
          <p:nvPr/>
        </p:nvSpPr>
        <p:spPr bwMode="auto">
          <a:xfrm>
            <a:off x="2895600" y="914400"/>
            <a:ext cx="3276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33"/>
          <p:cNvSpPr txBox="1">
            <a:spLocks noChangeArrowheads="1"/>
          </p:cNvSpPr>
          <p:nvPr/>
        </p:nvSpPr>
        <p:spPr bwMode="auto">
          <a:xfrm>
            <a:off x="2992753" y="961072"/>
            <a:ext cx="33137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Temp2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Temp2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Temp2 * 1.8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+ Temp2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</a:t>
            </a:r>
          </a:p>
        </p:txBody>
      </p:sp>
      <p:sp>
        <p:nvSpPr>
          <p:cNvPr id="37908" name="Rectangle 34"/>
          <p:cNvSpPr>
            <a:spLocks noChangeArrowheads="1"/>
          </p:cNvSpPr>
          <p:nvPr/>
        </p:nvSpPr>
        <p:spPr bwMode="auto">
          <a:xfrm>
            <a:off x="2895600" y="3962400"/>
            <a:ext cx="3276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35"/>
          <p:cNvSpPr txBox="1">
            <a:spLocks noChangeArrowheads="1"/>
          </p:cNvSpPr>
          <p:nvPr/>
        </p:nvSpPr>
        <p:spPr bwMode="auto">
          <a:xfrm>
            <a:off x="3122590" y="4038600"/>
            <a:ext cx="31758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* 1.8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+ 32.0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</a:t>
            </a:r>
          </a:p>
        </p:txBody>
      </p:sp>
      <p:sp>
        <p:nvSpPr>
          <p:cNvPr id="37910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optimized code </a:t>
            </a:r>
          </a:p>
        </p:txBody>
      </p:sp>
      <p:sp>
        <p:nvSpPr>
          <p:cNvPr id="37911" name="Line 37"/>
          <p:cNvSpPr>
            <a:spLocks noChangeShapeType="1"/>
          </p:cNvSpPr>
          <p:nvPr/>
        </p:nvSpPr>
        <p:spPr bwMode="auto">
          <a:xfrm flipH="1">
            <a:off x="62484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09ED9-D85C-4C68-BF9E-6D0B727B341D}" type="slidenum">
              <a:rPr lang="en-US"/>
              <a:pPr/>
              <a:t>11</a:t>
            </a:fld>
            <a:endParaRPr lang="en-US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625475" y="31638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625475" y="36972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1692275" y="3163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625475" y="33162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320675" y="31638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3124200" y="29718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>
            <a:off x="3733800" y="2971800"/>
            <a:ext cx="17844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Code </a:t>
            </a:r>
            <a:r>
              <a:rPr lang="en-US" sz="1600" dirty="0" smtClean="0"/>
              <a:t>Generator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39949" name="Line 11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0" name="Line 12"/>
          <p:cNvSpPr>
            <a:spLocks noChangeShapeType="1"/>
          </p:cNvSpPr>
          <p:nvPr/>
        </p:nvSpPr>
        <p:spPr bwMode="auto">
          <a:xfrm flipH="1">
            <a:off x="2362200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1" name="Line 13"/>
          <p:cNvSpPr>
            <a:spLocks noChangeShapeType="1"/>
          </p:cNvSpPr>
          <p:nvPr/>
        </p:nvSpPr>
        <p:spPr bwMode="auto">
          <a:xfrm>
            <a:off x="45720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2" name="Rectangle 18"/>
          <p:cNvSpPr>
            <a:spLocks noChangeArrowheads="1"/>
          </p:cNvSpPr>
          <p:nvPr/>
        </p:nvSpPr>
        <p:spPr bwMode="auto">
          <a:xfrm>
            <a:off x="2971800" y="1219200"/>
            <a:ext cx="3276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3168711" y="1286197"/>
            <a:ext cx="31758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* 1.8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+ 32.0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</a:t>
            </a:r>
          </a:p>
        </p:txBody>
      </p:sp>
      <p:sp>
        <p:nvSpPr>
          <p:cNvPr id="39954" name="Text Box 20"/>
          <p:cNvSpPr txBox="1">
            <a:spLocks noChangeArrowheads="1"/>
          </p:cNvSpPr>
          <p:nvPr/>
        </p:nvSpPr>
        <p:spPr bwMode="auto">
          <a:xfrm>
            <a:off x="6858000" y="1676400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optimized code </a:t>
            </a:r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 flipH="1">
            <a:off x="63246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6" name="Rectangle 22"/>
          <p:cNvSpPr>
            <a:spLocks noChangeArrowheads="1"/>
          </p:cNvSpPr>
          <p:nvPr/>
        </p:nvSpPr>
        <p:spPr bwMode="auto">
          <a:xfrm>
            <a:off x="3352800" y="3962400"/>
            <a:ext cx="2438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23"/>
          <p:cNvSpPr txBox="1">
            <a:spLocks noChangeArrowheads="1"/>
          </p:cNvSpPr>
          <p:nvPr/>
        </p:nvSpPr>
        <p:spPr bwMode="auto">
          <a:xfrm>
            <a:off x="3462903" y="4026222"/>
            <a:ext cx="23903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id2, r1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#1.8, r1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#32.0, r1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r1, id1</a:t>
            </a:r>
          </a:p>
        </p:txBody>
      </p:sp>
      <p:sp>
        <p:nvSpPr>
          <p:cNvPr id="39958" name="Text Box 24"/>
          <p:cNvSpPr txBox="1">
            <a:spLocks noChangeArrowheads="1"/>
          </p:cNvSpPr>
          <p:nvPr/>
        </p:nvSpPr>
        <p:spPr bwMode="auto">
          <a:xfrm>
            <a:off x="6858000" y="4419600"/>
            <a:ext cx="192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assembly instructions </a:t>
            </a:r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H="1">
            <a:off x="6324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122A6-29C6-49A4-A42C-A4CA28CB4093}" type="slidenum">
              <a:rPr lang="en-US"/>
              <a:pPr/>
              <a:t>12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41989" name="Line 31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32"/>
          <p:cNvSpPr txBox="1">
            <a:spLocks noChangeArrowheads="1"/>
          </p:cNvSpPr>
          <p:nvPr/>
        </p:nvSpPr>
        <p:spPr bwMode="auto">
          <a:xfrm>
            <a:off x="609600" y="1219200"/>
            <a:ext cx="8458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b="1" u="sng" dirty="0"/>
              <a:t>Lexical </a:t>
            </a:r>
            <a:r>
              <a:rPr lang="en-US" b="1" u="sng" dirty="0" smtClean="0"/>
              <a:t>Analyzer: </a:t>
            </a:r>
            <a:r>
              <a:rPr lang="en-US" b="1" dirty="0" smtClean="0"/>
              <a:t> </a:t>
            </a:r>
          </a:p>
          <a:p>
            <a:pPr marL="457200" indent="-457200"/>
            <a:r>
              <a:rPr lang="en-US" dirty="0" smtClean="0"/>
              <a:t>transforms a stream of </a:t>
            </a:r>
            <a:r>
              <a:rPr lang="en-US" dirty="0" smtClean="0"/>
              <a:t>characters of the source program and produces </a:t>
            </a:r>
            <a:r>
              <a:rPr lang="en-US" b="1" dirty="0" smtClean="0"/>
              <a:t>lexical </a:t>
            </a:r>
          </a:p>
          <a:p>
            <a:pPr marL="457200" indent="-457200"/>
            <a:r>
              <a:rPr lang="en-US" b="1" dirty="0" smtClean="0"/>
              <a:t>tokens</a:t>
            </a:r>
            <a:r>
              <a:rPr lang="en-US" dirty="0" smtClean="0"/>
              <a:t>; it discards white space and comments between the tokens</a:t>
            </a:r>
            <a:endParaRPr lang="en-US" b="1" dirty="0" smtClean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Lexical </a:t>
            </a:r>
            <a:r>
              <a:rPr lang="en-US" dirty="0" smtClean="0"/>
              <a:t>tokens </a:t>
            </a:r>
            <a:r>
              <a:rPr lang="en-US" dirty="0"/>
              <a:t>of a program are</a:t>
            </a:r>
            <a:r>
              <a:rPr lang="en-US" dirty="0" smtClean="0"/>
              <a:t>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Numbers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Reserved words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Arithmetic and logical operators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… </a:t>
            </a:r>
            <a:endParaRPr lang="en-US" dirty="0"/>
          </a:p>
          <a:p>
            <a:pPr marL="457200" indent="-457200"/>
            <a:endParaRPr lang="en-US" b="1" u="sng" dirty="0"/>
          </a:p>
          <a:p>
            <a:pPr marL="457200" indent="-457200"/>
            <a:r>
              <a:rPr lang="en-US" b="1" u="sng" dirty="0"/>
              <a:t>Syntax </a:t>
            </a:r>
            <a:r>
              <a:rPr lang="en-US" b="1" u="sng" dirty="0" smtClean="0"/>
              <a:t>Analyzer:</a:t>
            </a:r>
            <a:endParaRPr lang="en-US" dirty="0" smtClean="0"/>
          </a:p>
          <a:p>
            <a:pPr marL="457200" indent="-457200"/>
            <a:r>
              <a:rPr lang="en-US" dirty="0"/>
              <a:t>g</a:t>
            </a:r>
            <a:r>
              <a:rPr lang="en-US" dirty="0" smtClean="0"/>
              <a:t>ets tokens </a:t>
            </a:r>
            <a:r>
              <a:rPr lang="en-US" dirty="0" smtClean="0"/>
              <a:t>from the lexical analyzer and </a:t>
            </a:r>
            <a:r>
              <a:rPr lang="en-US" dirty="0" smtClean="0"/>
              <a:t>uses </a:t>
            </a:r>
            <a:r>
              <a:rPr lang="en-US" dirty="0" smtClean="0"/>
              <a:t>them to construct</a:t>
            </a:r>
          </a:p>
          <a:p>
            <a:pPr marL="457200" indent="-457200"/>
            <a:r>
              <a:rPr lang="en-US" dirty="0" smtClean="0"/>
              <a:t>a hierarchical structure called </a:t>
            </a:r>
            <a:r>
              <a:rPr lang="en-US" b="1" dirty="0" smtClean="0"/>
              <a:t>parse tree</a:t>
            </a:r>
            <a:r>
              <a:rPr lang="en-US" dirty="0" smtClean="0"/>
              <a:t>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Parse </a:t>
            </a:r>
            <a:r>
              <a:rPr lang="en-US" dirty="0"/>
              <a:t>trees represent the syntactic structure of the program.  </a:t>
            </a:r>
          </a:p>
          <a:p>
            <a:pPr marL="457200" indent="-457200"/>
            <a:endParaRPr lang="en-US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8132D-3DAA-4D27-9D8A-1A9ED91DCE8A}" type="slidenum">
              <a:rPr lang="en-US"/>
              <a:pPr/>
              <a:t>13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855881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u="sng" dirty="0"/>
              <a:t>Intermediate </a:t>
            </a:r>
            <a:r>
              <a:rPr lang="en-US" b="1" u="sng" dirty="0" smtClean="0"/>
              <a:t>Code Generator: </a:t>
            </a:r>
            <a:r>
              <a:rPr lang="en-US" dirty="0"/>
              <a:t>	</a:t>
            </a:r>
            <a:endParaRPr lang="en-US" dirty="0"/>
          </a:p>
          <a:p>
            <a:pPr marL="457200" indent="-457200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a program in a different </a:t>
            </a:r>
            <a:r>
              <a:rPr lang="en-US" dirty="0" smtClean="0"/>
              <a:t>language </a:t>
            </a:r>
            <a:r>
              <a:rPr lang="en-US" dirty="0"/>
              <a:t>representation:</a:t>
            </a:r>
          </a:p>
          <a:p>
            <a:pPr marL="457200" indent="-457200"/>
            <a:r>
              <a:rPr lang="en-US" dirty="0"/>
              <a:t>	</a:t>
            </a:r>
            <a:r>
              <a:rPr lang="en-US" dirty="0" smtClean="0"/>
              <a:t>Assembly </a:t>
            </a:r>
            <a:r>
              <a:rPr lang="en-US" dirty="0"/>
              <a:t>language</a:t>
            </a:r>
          </a:p>
          <a:p>
            <a:pPr marL="457200" indent="-457200"/>
            <a:r>
              <a:rPr lang="en-US" dirty="0"/>
              <a:t>	</a:t>
            </a:r>
            <a:r>
              <a:rPr lang="en-US" dirty="0" smtClean="0"/>
              <a:t>Language </a:t>
            </a:r>
            <a:r>
              <a:rPr lang="en-US" dirty="0" smtClean="0"/>
              <a:t>similar </a:t>
            </a:r>
            <a:r>
              <a:rPr lang="en-US" dirty="0"/>
              <a:t>to assembly language</a:t>
            </a:r>
          </a:p>
          <a:p>
            <a:pPr marL="457200" indent="-457200"/>
            <a:r>
              <a:rPr lang="en-US" dirty="0"/>
              <a:t>	</a:t>
            </a:r>
            <a:r>
              <a:rPr lang="en-US" dirty="0" smtClean="0"/>
              <a:t>Language </a:t>
            </a:r>
            <a:r>
              <a:rPr lang="en-US" dirty="0"/>
              <a:t>higher than assembly language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	</a:t>
            </a: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Semantic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is an integral part of the intermediate </a:t>
            </a:r>
            <a:r>
              <a:rPr lang="en-US" dirty="0" smtClean="0"/>
              <a:t>code </a:t>
            </a:r>
            <a:r>
              <a:rPr lang="en-US" dirty="0"/>
              <a:t>generator</a:t>
            </a:r>
          </a:p>
          <a:p>
            <a:pPr marL="457200" indent="-457200"/>
            <a:endParaRPr lang="en-US" b="1" u="sng" dirty="0"/>
          </a:p>
          <a:p>
            <a:pPr marL="457200" indent="-457200"/>
            <a:r>
              <a:rPr lang="en-US" b="1" u="sng" dirty="0"/>
              <a:t>Optimization</a:t>
            </a:r>
            <a:r>
              <a:rPr lang="en-US" b="1" u="sng" dirty="0" smtClean="0"/>
              <a:t>:</a:t>
            </a:r>
            <a:endParaRPr lang="en-US" dirty="0" smtClean="0"/>
          </a:p>
          <a:p>
            <a:pPr marL="457200" indent="-457200"/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programs smaller or faster or both.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most </a:t>
            </a:r>
            <a:r>
              <a:rPr lang="en-US" dirty="0"/>
              <a:t>optimization is done </a:t>
            </a:r>
            <a:r>
              <a:rPr lang="en-US" dirty="0" smtClean="0"/>
              <a:t>at the level of </a:t>
            </a:r>
            <a:r>
              <a:rPr lang="en-US" dirty="0"/>
              <a:t>intermediate code. </a:t>
            </a:r>
          </a:p>
          <a:p>
            <a:pPr marL="457200" indent="-457200"/>
            <a:r>
              <a:rPr lang="en-US" dirty="0" smtClean="0"/>
              <a:t>(for example, </a:t>
            </a:r>
            <a:r>
              <a:rPr lang="en-US" dirty="0"/>
              <a:t>tree reduction, vectorization</a:t>
            </a:r>
            <a:r>
              <a:rPr lang="en-US" dirty="0" smtClean="0"/>
              <a:t>).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See </a:t>
            </a:r>
            <a:r>
              <a:rPr lang="en-US" dirty="0" smtClean="0"/>
              <a:t>The </a:t>
            </a:r>
            <a:r>
              <a:rPr lang="en-US" b="1" dirty="0" smtClean="0"/>
              <a:t>LLVM</a:t>
            </a:r>
            <a:r>
              <a:rPr lang="en-US" dirty="0" smtClean="0"/>
              <a:t> Compiler Infrastructure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://llvm.org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/>
            <a:endParaRPr lang="en-US" dirty="0"/>
          </a:p>
          <a:p>
            <a:pPr marL="457200" indent="-457200"/>
            <a:endParaRPr lang="en-US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A4C6C-26E4-46EF-AA97-D775118B0CF7}" type="slidenum">
              <a:rPr lang="en-US"/>
              <a:pPr/>
              <a:t>14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703692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u="sng" dirty="0"/>
              <a:t>Code </a:t>
            </a:r>
            <a:r>
              <a:rPr lang="en-US" b="1" u="sng" dirty="0" smtClean="0"/>
              <a:t>Generator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marL="457200" indent="-457200"/>
            <a:r>
              <a:rPr lang="en-US" dirty="0"/>
              <a:t>t</a:t>
            </a:r>
            <a:r>
              <a:rPr lang="en-US" dirty="0" smtClean="0"/>
              <a:t>ranslates </a:t>
            </a:r>
            <a:r>
              <a:rPr lang="en-US" dirty="0"/>
              <a:t>the optimized intermediate code into machine language.</a:t>
            </a:r>
          </a:p>
          <a:p>
            <a:pPr marL="457200" indent="-457200"/>
            <a:endParaRPr lang="en-US" b="1" u="sng" dirty="0"/>
          </a:p>
          <a:p>
            <a:pPr marL="457200" indent="-457200"/>
            <a:r>
              <a:rPr lang="en-US" b="1" u="sng" dirty="0"/>
              <a:t>S</a:t>
            </a:r>
            <a:r>
              <a:rPr lang="en-US" b="1" u="sng" dirty="0" smtClean="0"/>
              <a:t>ymbol </a:t>
            </a:r>
            <a:r>
              <a:rPr lang="en-US" b="1" u="sng" dirty="0"/>
              <a:t>T</a:t>
            </a:r>
            <a:r>
              <a:rPr lang="en-US" b="1" u="sng" dirty="0" smtClean="0"/>
              <a:t>able</a:t>
            </a:r>
            <a:r>
              <a:rPr lang="en-US" b="1" u="sng" dirty="0"/>
              <a:t>:</a:t>
            </a:r>
            <a:endParaRPr lang="en-US" dirty="0"/>
          </a:p>
          <a:p>
            <a:pPr marL="457200" indent="-457200"/>
            <a:r>
              <a:rPr lang="en-US" dirty="0"/>
              <a:t>s</a:t>
            </a:r>
            <a:r>
              <a:rPr lang="en-US" dirty="0" smtClean="0"/>
              <a:t>erves </a:t>
            </a:r>
            <a:r>
              <a:rPr lang="en-US" dirty="0"/>
              <a:t>as a database for the compilation process.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	</a:t>
            </a:r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type and attribute information of each user-defined</a:t>
            </a:r>
          </a:p>
          <a:p>
            <a:pPr marL="457200" indent="-457200"/>
            <a:r>
              <a:rPr lang="en-US" dirty="0"/>
              <a:t>	name in the </a:t>
            </a:r>
            <a:r>
              <a:rPr lang="en-US" dirty="0" smtClean="0"/>
              <a:t>source program</a:t>
            </a:r>
            <a:r>
              <a:rPr lang="en-US" dirty="0"/>
              <a:t>.</a:t>
            </a:r>
          </a:p>
          <a:p>
            <a:pPr marL="457200" indent="-457200"/>
            <a:endParaRPr lang="en-US" b="1" u="sng" dirty="0"/>
          </a:p>
        </p:txBody>
      </p:sp>
      <p:sp>
        <p:nvSpPr>
          <p:cNvPr id="46087" name="Text Box 12"/>
          <p:cNvSpPr txBox="1">
            <a:spLocks noChangeArrowheads="1"/>
          </p:cNvSpPr>
          <p:nvPr/>
        </p:nvSpPr>
        <p:spPr bwMode="auto">
          <a:xfrm>
            <a:off x="3200400" y="38100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3216275" y="4267200"/>
            <a:ext cx="2955925" cy="103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4"/>
          <p:cNvSpPr>
            <a:spLocks noChangeShapeType="1"/>
          </p:cNvSpPr>
          <p:nvPr/>
        </p:nvSpPr>
        <p:spPr bwMode="auto">
          <a:xfrm>
            <a:off x="3216275" y="4764088"/>
            <a:ext cx="2955925" cy="3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0" name="Line 15"/>
          <p:cNvSpPr>
            <a:spLocks noChangeShapeType="1"/>
          </p:cNvSpPr>
          <p:nvPr/>
        </p:nvSpPr>
        <p:spPr bwMode="auto">
          <a:xfrm>
            <a:off x="4283075" y="4230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1" name="Text Box 16"/>
          <p:cNvSpPr txBox="1">
            <a:spLocks noChangeArrowheads="1"/>
          </p:cNvSpPr>
          <p:nvPr/>
        </p:nvSpPr>
        <p:spPr bwMode="auto">
          <a:xfrm>
            <a:off x="3200400" y="43434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46092" name="Text Box 17"/>
          <p:cNvSpPr txBox="1">
            <a:spLocks noChangeArrowheads="1"/>
          </p:cNvSpPr>
          <p:nvPr/>
        </p:nvSpPr>
        <p:spPr bwMode="auto">
          <a:xfrm>
            <a:off x="3200400" y="48006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46093" name="Text Box 18"/>
          <p:cNvSpPr txBox="1">
            <a:spLocks noChangeArrowheads="1"/>
          </p:cNvSpPr>
          <p:nvPr/>
        </p:nvSpPr>
        <p:spPr bwMode="auto">
          <a:xfrm>
            <a:off x="2743200" y="43434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46094" name="Text Box 19"/>
          <p:cNvSpPr txBox="1">
            <a:spLocks noChangeArrowheads="1"/>
          </p:cNvSpPr>
          <p:nvPr/>
        </p:nvSpPr>
        <p:spPr bwMode="auto">
          <a:xfrm>
            <a:off x="2590800" y="5715000"/>
            <a:ext cx="3354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Index     name           type         attributes</a:t>
            </a:r>
          </a:p>
        </p:txBody>
      </p:sp>
      <p:sp>
        <p:nvSpPr>
          <p:cNvPr id="46095" name="Line 20"/>
          <p:cNvSpPr>
            <a:spLocks noChangeShapeType="1"/>
          </p:cNvSpPr>
          <p:nvPr/>
        </p:nvSpPr>
        <p:spPr bwMode="auto">
          <a:xfrm flipV="1">
            <a:off x="3581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6" name="Line 21"/>
          <p:cNvSpPr>
            <a:spLocks noChangeShapeType="1"/>
          </p:cNvSpPr>
          <p:nvPr/>
        </p:nvSpPr>
        <p:spPr bwMode="auto">
          <a:xfrm flipV="1">
            <a:off x="44958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7" name="Line 22"/>
          <p:cNvSpPr>
            <a:spLocks noChangeShapeType="1"/>
          </p:cNvSpPr>
          <p:nvPr/>
        </p:nvSpPr>
        <p:spPr bwMode="auto">
          <a:xfrm flipV="1">
            <a:off x="289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8" name="Line 24"/>
          <p:cNvSpPr>
            <a:spLocks noChangeShapeType="1"/>
          </p:cNvSpPr>
          <p:nvPr/>
        </p:nvSpPr>
        <p:spPr bwMode="auto">
          <a:xfrm flipV="1">
            <a:off x="48006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9" name="Line 26"/>
          <p:cNvSpPr>
            <a:spLocks noChangeShapeType="1"/>
          </p:cNvSpPr>
          <p:nvPr/>
        </p:nvSpPr>
        <p:spPr bwMode="auto">
          <a:xfrm flipV="1">
            <a:off x="556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02F54-71CF-46F5-BFEA-F77E4998C55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853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u="sng" dirty="0"/>
              <a:t>Machine </a:t>
            </a:r>
            <a:r>
              <a:rPr lang="en-US" b="1" u="sng" dirty="0" smtClean="0"/>
              <a:t>Language </a:t>
            </a:r>
            <a:endParaRPr lang="en-US" b="1" u="sng" dirty="0"/>
          </a:p>
          <a:p>
            <a:pPr marL="457200" indent="-457200"/>
            <a:r>
              <a:rPr lang="en-US" dirty="0" smtClean="0"/>
              <a:t>A </a:t>
            </a:r>
            <a:r>
              <a:rPr lang="en-US" dirty="0"/>
              <a:t>program in </a:t>
            </a:r>
            <a:r>
              <a:rPr lang="en-US" dirty="0" smtClean="0"/>
              <a:t>machine </a:t>
            </a:r>
            <a:r>
              <a:rPr lang="en-US" dirty="0"/>
              <a:t>language </a:t>
            </a:r>
            <a:r>
              <a:rPr lang="en-US" dirty="0" smtClean="0"/>
              <a:t>(assembly language) needs, </a:t>
            </a:r>
            <a:r>
              <a:rPr lang="en-US" dirty="0"/>
              <a:t>in </a:t>
            </a:r>
            <a:r>
              <a:rPr lang="en-US" dirty="0" smtClean="0"/>
              <a:t>general, </a:t>
            </a:r>
          </a:p>
          <a:p>
            <a:pPr marL="457200" indent="-457200"/>
            <a:r>
              <a:rPr lang="en-US" dirty="0" smtClean="0"/>
              <a:t>to </a:t>
            </a:r>
            <a:r>
              <a:rPr lang="en-US" dirty="0"/>
              <a:t>be translated to object code for </a:t>
            </a:r>
            <a:r>
              <a:rPr lang="en-US" dirty="0" smtClean="0"/>
              <a:t>execution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b="1" dirty="0" smtClean="0"/>
              <a:t>Assembler</a:t>
            </a:r>
            <a:r>
              <a:rPr lang="en-US" dirty="0" smtClean="0"/>
              <a:t> </a:t>
            </a:r>
            <a:r>
              <a:rPr lang="en-US" dirty="0"/>
              <a:t>is a program that </a:t>
            </a:r>
            <a:r>
              <a:rPr lang="en-US" dirty="0" smtClean="0"/>
              <a:t>translates </a:t>
            </a:r>
            <a:r>
              <a:rPr lang="en-US" dirty="0"/>
              <a:t>machine </a:t>
            </a:r>
            <a:r>
              <a:rPr lang="en-US" dirty="0" smtClean="0"/>
              <a:t>language </a:t>
            </a:r>
            <a:r>
              <a:rPr lang="en-US" dirty="0"/>
              <a:t>into object code</a:t>
            </a:r>
          </a:p>
        </p:txBody>
      </p:sp>
      <p:sp>
        <p:nvSpPr>
          <p:cNvPr id="48135" name="Oval 5"/>
          <p:cNvSpPr>
            <a:spLocks noChangeArrowheads="1"/>
          </p:cNvSpPr>
          <p:nvPr/>
        </p:nvSpPr>
        <p:spPr bwMode="auto">
          <a:xfrm>
            <a:off x="1524000" y="3733800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1600200" y="3886200"/>
            <a:ext cx="142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Machine language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3581400" y="37338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3733800" y="3886200"/>
            <a:ext cx="928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Assembler</a:t>
            </a:r>
          </a:p>
        </p:txBody>
      </p:sp>
      <p:sp>
        <p:nvSpPr>
          <p:cNvPr id="48139" name="Line 14"/>
          <p:cNvSpPr>
            <a:spLocks noChangeShapeType="1"/>
          </p:cNvSpPr>
          <p:nvPr/>
        </p:nvSpPr>
        <p:spPr bwMode="auto">
          <a:xfrm>
            <a:off x="31242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0" name="Line 17"/>
          <p:cNvSpPr>
            <a:spLocks noChangeShapeType="1"/>
          </p:cNvSpPr>
          <p:nvPr/>
        </p:nvSpPr>
        <p:spPr bwMode="auto">
          <a:xfrm>
            <a:off x="50292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1" name="Oval 18"/>
          <p:cNvSpPr>
            <a:spLocks noChangeArrowheads="1"/>
          </p:cNvSpPr>
          <p:nvPr/>
        </p:nvSpPr>
        <p:spPr bwMode="auto">
          <a:xfrm>
            <a:off x="5486400" y="3733800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19"/>
          <p:cNvSpPr txBox="1">
            <a:spLocks noChangeArrowheads="1"/>
          </p:cNvSpPr>
          <p:nvPr/>
        </p:nvSpPr>
        <p:spPr bwMode="auto">
          <a:xfrm>
            <a:off x="5791200" y="3962400"/>
            <a:ext cx="1006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Object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79C78-4948-4DC8-80BC-7F7D4A5AB72A}" type="slidenum">
              <a:rPr lang="en-US"/>
              <a:pPr/>
              <a:t>16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39817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u="sng" dirty="0"/>
              <a:t>Machine </a:t>
            </a:r>
            <a:r>
              <a:rPr lang="en-US" b="1" u="sng" dirty="0" smtClean="0"/>
              <a:t>Language </a:t>
            </a:r>
            <a:endParaRPr lang="en-US" b="1" u="sng" dirty="0"/>
          </a:p>
          <a:p>
            <a:pPr marL="457200" indent="-457200"/>
            <a:r>
              <a:rPr lang="en-US" dirty="0" smtClean="0"/>
              <a:t>To </a:t>
            </a:r>
            <a:r>
              <a:rPr lang="en-US" dirty="0"/>
              <a:t>run a program in </a:t>
            </a:r>
            <a:r>
              <a:rPr lang="en-US" dirty="0" smtClean="0"/>
              <a:t>object code, in </a:t>
            </a:r>
            <a:r>
              <a:rPr lang="en-US" dirty="0" smtClean="0"/>
              <a:t>general,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other code (libraries</a:t>
            </a:r>
            <a:r>
              <a:rPr lang="en-US" dirty="0" smtClean="0"/>
              <a:t>) 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smtClean="0"/>
              <a:t>routines </a:t>
            </a:r>
            <a:r>
              <a:rPr lang="en-US" dirty="0"/>
              <a:t>from the </a:t>
            </a:r>
            <a:r>
              <a:rPr lang="en-US" dirty="0" smtClean="0"/>
              <a:t>operating system </a:t>
            </a:r>
            <a:r>
              <a:rPr lang="en-US" dirty="0"/>
              <a:t>(i.e. input/output </a:t>
            </a:r>
            <a:r>
              <a:rPr lang="en-US" dirty="0" smtClean="0"/>
              <a:t>routines) </a:t>
            </a:r>
          </a:p>
          <a:p>
            <a:r>
              <a:rPr lang="en-US" dirty="0" smtClean="0"/>
              <a:t>are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50183" name="Oval 5"/>
          <p:cNvSpPr>
            <a:spLocks noChangeArrowheads="1"/>
          </p:cNvSpPr>
          <p:nvPr/>
        </p:nvSpPr>
        <p:spPr bwMode="auto">
          <a:xfrm>
            <a:off x="381000" y="3657600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1006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Object code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2438400" y="3657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2819400" y="3810000"/>
            <a:ext cx="596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Linker</a:t>
            </a:r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2438400" y="25908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2743200" y="2743200"/>
            <a:ext cx="76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Libraries</a:t>
            </a:r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2438400" y="4800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Text Box 13"/>
          <p:cNvSpPr txBox="1">
            <a:spLocks noChangeArrowheads="1"/>
          </p:cNvSpPr>
          <p:nvPr/>
        </p:nvSpPr>
        <p:spPr bwMode="auto">
          <a:xfrm>
            <a:off x="2590800" y="49530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OS </a:t>
            </a:r>
            <a:r>
              <a:rPr lang="en-US" sz="1200" dirty="0"/>
              <a:t>routines</a:t>
            </a:r>
          </a:p>
          <a:p>
            <a:r>
              <a:rPr lang="en-US" sz="1200" dirty="0"/>
              <a:t>(I/O routines)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1981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3124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 flipV="1">
            <a:off x="31242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3886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95" name="Oval 18"/>
          <p:cNvSpPr>
            <a:spLocks noChangeArrowheads="1"/>
          </p:cNvSpPr>
          <p:nvPr/>
        </p:nvSpPr>
        <p:spPr bwMode="auto">
          <a:xfrm>
            <a:off x="4343400" y="3657600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19"/>
          <p:cNvSpPr txBox="1">
            <a:spLocks noChangeArrowheads="1"/>
          </p:cNvSpPr>
          <p:nvPr/>
        </p:nvSpPr>
        <p:spPr bwMode="auto">
          <a:xfrm>
            <a:off x="4495800" y="3810000"/>
            <a:ext cx="1171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Executable file</a:t>
            </a:r>
          </a:p>
        </p:txBody>
      </p:sp>
      <p:sp>
        <p:nvSpPr>
          <p:cNvPr id="50197" name="Rectangle 20"/>
          <p:cNvSpPr>
            <a:spLocks noChangeArrowheads="1"/>
          </p:cNvSpPr>
          <p:nvPr/>
        </p:nvSpPr>
        <p:spPr bwMode="auto">
          <a:xfrm>
            <a:off x="6400800" y="3657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Text Box 21"/>
          <p:cNvSpPr txBox="1">
            <a:spLocks noChangeArrowheads="1"/>
          </p:cNvSpPr>
          <p:nvPr/>
        </p:nvSpPr>
        <p:spPr bwMode="auto">
          <a:xfrm>
            <a:off x="6781800" y="3810000"/>
            <a:ext cx="655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Loader</a:t>
            </a:r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59436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70866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201" name="AutoShape 24"/>
          <p:cNvSpPr>
            <a:spLocks noChangeArrowheads="1"/>
          </p:cNvSpPr>
          <p:nvPr/>
        </p:nvSpPr>
        <p:spPr bwMode="auto">
          <a:xfrm>
            <a:off x="6400800" y="5105400"/>
            <a:ext cx="13716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AutoShape 25"/>
          <p:cNvSpPr>
            <a:spLocks noChangeArrowheads="1"/>
          </p:cNvSpPr>
          <p:nvPr/>
        </p:nvSpPr>
        <p:spPr bwMode="auto">
          <a:xfrm>
            <a:off x="6629400" y="5257800"/>
            <a:ext cx="869950" cy="2936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05F7-D4FD-4A6C-9111-CF43567DE7D3}" type="slidenum">
              <a:rPr lang="en-US"/>
              <a:pPr/>
              <a:t>17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Interpreters</a:t>
            </a:r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47395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/>
              <a:t>Programs are interpreted (executed) by another program called </a:t>
            </a:r>
          </a:p>
          <a:p>
            <a:pPr marL="457200" indent="-457200"/>
            <a:r>
              <a:rPr lang="en-US" b="1" dirty="0"/>
              <a:t>the interpreter.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en-US" b="1" dirty="0"/>
              <a:t>	Advantages: Easy implementation of many source-level </a:t>
            </a:r>
          </a:p>
          <a:p>
            <a:pPr marL="457200" indent="-457200"/>
            <a:r>
              <a:rPr lang="en-US" b="1" dirty="0"/>
              <a:t>	debugging </a:t>
            </a:r>
            <a:r>
              <a:rPr lang="en-US" b="1" dirty="0" smtClean="0"/>
              <a:t>operations </a:t>
            </a:r>
            <a:r>
              <a:rPr lang="en-US" b="1" dirty="0"/>
              <a:t>because all run-time </a:t>
            </a:r>
            <a:r>
              <a:rPr lang="en-US" b="1" dirty="0" smtClean="0"/>
              <a:t>errors</a:t>
            </a:r>
            <a:endParaRPr lang="en-US" b="1" dirty="0"/>
          </a:p>
          <a:p>
            <a:pPr marL="457200" indent="-457200"/>
            <a:r>
              <a:rPr lang="en-US" b="1" dirty="0"/>
              <a:t>	refer to  source-level units. 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en-US" b="1" dirty="0"/>
              <a:t>	Disadvantages: 10 to 100 times slower because statements are</a:t>
            </a:r>
          </a:p>
          <a:p>
            <a:pPr marL="457200" indent="-457200"/>
            <a:r>
              <a:rPr lang="en-US" b="1" dirty="0"/>
              <a:t>	interpreted each time the statement is executed.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en-US" b="1" u="sng" dirty="0"/>
              <a:t>Background</a:t>
            </a:r>
            <a:r>
              <a:rPr lang="en-US" b="1" dirty="0"/>
              <a:t>:</a:t>
            </a:r>
          </a:p>
          <a:p>
            <a:pPr marL="457200" indent="-457200"/>
            <a:r>
              <a:rPr lang="en-US" b="1" dirty="0"/>
              <a:t>Early sixties </a:t>
            </a:r>
            <a:r>
              <a:rPr lang="en-US" b="1" dirty="0">
                <a:sym typeface="Wingdings" pitchFamily="2" charset="2"/>
              </a:rPr>
              <a:t> APL, SNOBOL, Lisp.</a:t>
            </a:r>
          </a:p>
          <a:p>
            <a:pPr marL="457200" indent="-457200"/>
            <a:r>
              <a:rPr lang="en-US" b="1" dirty="0"/>
              <a:t>By the 80s </a:t>
            </a:r>
            <a:r>
              <a:rPr lang="en-US" b="1" dirty="0">
                <a:sym typeface="Wingdings" pitchFamily="2" charset="2"/>
              </a:rPr>
              <a:t> rarely used.</a:t>
            </a:r>
          </a:p>
          <a:p>
            <a:pPr marL="457200" indent="-457200"/>
            <a:r>
              <a:rPr lang="en-US" b="1" dirty="0">
                <a:sym typeface="Wingdings" pitchFamily="2" charset="2"/>
              </a:rPr>
              <a:t>Recent years  Significant comeback </a:t>
            </a:r>
            <a:r>
              <a:rPr lang="en-US" b="1" dirty="0" smtClean="0">
                <a:sym typeface="Wingdings" pitchFamily="2" charset="2"/>
              </a:rPr>
              <a:t>(some </a:t>
            </a:r>
            <a:r>
              <a:rPr lang="en-US" b="1" dirty="0">
                <a:sym typeface="Wingdings" pitchFamily="2" charset="2"/>
              </a:rPr>
              <a:t>Web scripting </a:t>
            </a:r>
          </a:p>
          <a:p>
            <a:pPr marL="457200" indent="-457200"/>
            <a:r>
              <a:rPr lang="en-US" b="1" dirty="0">
                <a:sym typeface="Wingdings" pitchFamily="2" charset="2"/>
              </a:rPr>
              <a:t>		              </a:t>
            </a:r>
            <a:r>
              <a:rPr lang="en-US" b="1" dirty="0" smtClean="0">
                <a:sym typeface="Wingdings" pitchFamily="2" charset="2"/>
              </a:rPr>
              <a:t>languages such as JavaScript and PHP)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20C20A-E836-4273-9421-E9424798CDB8}" type="slidenum">
              <a:rPr lang="en-US"/>
              <a:pPr/>
              <a:t>18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Interpreters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3581400" y="1676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022725" y="1865313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Source</a:t>
            </a:r>
          </a:p>
          <a:p>
            <a:r>
              <a:rPr lang="en-US"/>
              <a:t>program</a:t>
            </a: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505200" y="2971800"/>
            <a:ext cx="205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3946525" y="338931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Interpreter</a:t>
            </a:r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6553200" y="3124200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6705600" y="3352800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data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45720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H="1">
            <a:off x="55626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45720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4191000" y="4724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CF340-BFC8-42B8-A488-64BCFEBA30B6}" type="slidenum">
              <a:rPr lang="en-US"/>
              <a:pPr/>
              <a:t>19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Hybrid Implementation </a:t>
            </a:r>
            <a:r>
              <a:rPr lang="en-US" sz="4000" b="1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ystems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6" name="Oval 4"/>
          <p:cNvSpPr>
            <a:spLocks noChangeArrowheads="1"/>
          </p:cNvSpPr>
          <p:nvPr/>
        </p:nvSpPr>
        <p:spPr bwMode="auto">
          <a:xfrm>
            <a:off x="457200" y="1752600"/>
            <a:ext cx="152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Java</a:t>
            </a:r>
          </a:p>
          <a:p>
            <a:r>
              <a:rPr lang="en-US"/>
              <a:t>program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168275" y="3087688"/>
            <a:ext cx="205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Translator</a:t>
            </a:r>
          </a:p>
        </p:txBody>
      </p:sp>
      <p:sp>
        <p:nvSpPr>
          <p:cNvPr id="56330" name="Oval 8"/>
          <p:cNvSpPr>
            <a:spLocks noChangeArrowheads="1"/>
          </p:cNvSpPr>
          <p:nvPr/>
        </p:nvSpPr>
        <p:spPr bwMode="auto">
          <a:xfrm>
            <a:off x="3216275" y="3240088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3305175" y="3520157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>
            <a:off x="1235075" y="2706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>
            <a:off x="2292350" y="3688553"/>
            <a:ext cx="85725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184525" y="1408113"/>
            <a:ext cx="5276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They translate high-level language programs to an</a:t>
            </a:r>
          </a:p>
          <a:p>
            <a:r>
              <a:rPr lang="en-US" dirty="0"/>
              <a:t>intermediate language designed to </a:t>
            </a:r>
            <a:r>
              <a:rPr lang="en-US" dirty="0" smtClean="0"/>
              <a:t>facilitate </a:t>
            </a:r>
            <a:r>
              <a:rPr lang="en-US" dirty="0"/>
              <a:t>easy</a:t>
            </a:r>
          </a:p>
          <a:p>
            <a:r>
              <a:rPr lang="en-US" dirty="0"/>
              <a:t>interpretation 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549733" y="2713038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Byte code</a:t>
            </a:r>
          </a:p>
          <a:p>
            <a:r>
              <a:rPr lang="en-US" dirty="0"/>
              <a:t>interpreter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5410200" y="3810000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40375" y="40132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Byte code</a:t>
            </a:r>
          </a:p>
          <a:p>
            <a:r>
              <a:rPr lang="en-US" dirty="0"/>
              <a:t>interpreter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200400" y="42672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Intermediate</a:t>
            </a:r>
          </a:p>
          <a:p>
            <a:r>
              <a:rPr lang="en-US"/>
              <a:t>      code</a:t>
            </a: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4542757" y="3097796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4572000" y="4022558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070725" y="2703513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A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7070725" y="4029242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Machine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86B5B-5401-48D2-9697-43C6B87DE2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Compiler and interpreters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Compilers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Interpreters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PL/0 </a:t>
            </a:r>
            <a:r>
              <a:rPr lang="en-US" sz="2800" dirty="0" smtClean="0">
                <a:latin typeface="Times New Roman" pitchFamily="18" charset="0"/>
              </a:rPr>
              <a:t>lexical tokens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75645-7209-4AD3-89D0-5E90118351B6}" type="slidenum">
              <a:rPr lang="en-US"/>
              <a:pPr/>
              <a:t>20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Interpreters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424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000" b="1">
                <a:solidFill>
                  <a:srgbClr val="0000FF"/>
                </a:solidFill>
              </a:rPr>
              <a:t>Just-In-Time (JIT) implementation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593725" y="1865313"/>
            <a:ext cx="62549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Programs are translated to an intermediate language.</a:t>
            </a:r>
          </a:p>
          <a:p>
            <a:endParaRPr lang="en-US" dirty="0"/>
          </a:p>
          <a:p>
            <a:r>
              <a:rPr lang="en-US" dirty="0"/>
              <a:t>During execution, </a:t>
            </a:r>
            <a:r>
              <a:rPr lang="en-US" dirty="0" smtClean="0"/>
              <a:t>the </a:t>
            </a:r>
            <a:r>
              <a:rPr lang="en-US" dirty="0"/>
              <a:t>intermediate language methods </a:t>
            </a:r>
          </a:p>
          <a:p>
            <a:r>
              <a:rPr lang="en-US" dirty="0"/>
              <a:t>a</a:t>
            </a:r>
            <a:r>
              <a:rPr lang="en-US" dirty="0" smtClean="0"/>
              <a:t>re compiled into </a:t>
            </a:r>
            <a:r>
              <a:rPr lang="en-US" dirty="0"/>
              <a:t>machine code when they are called.</a:t>
            </a:r>
          </a:p>
          <a:p>
            <a:endParaRPr lang="en-US" dirty="0"/>
          </a:p>
          <a:p>
            <a:r>
              <a:rPr lang="en-US" dirty="0"/>
              <a:t>The machine code version is kept for subsequent calls.</a:t>
            </a:r>
          </a:p>
          <a:p>
            <a:endParaRPr lang="en-US" dirty="0"/>
          </a:p>
          <a:p>
            <a:r>
              <a:rPr lang="en-US" dirty="0"/>
              <a:t>.NET and Java </a:t>
            </a:r>
            <a:r>
              <a:rPr lang="en-US" dirty="0" smtClean="0"/>
              <a:t>programs </a:t>
            </a:r>
            <a:r>
              <a:rPr lang="en-US" dirty="0"/>
              <a:t>are implemented </a:t>
            </a:r>
            <a:r>
              <a:rPr lang="en-US" dirty="0" smtClean="0"/>
              <a:t>as </a:t>
            </a:r>
            <a:r>
              <a:rPr lang="en-US" dirty="0"/>
              <a:t>JIT </a:t>
            </a:r>
            <a:r>
              <a:rPr lang="en-US" dirty="0" smtClean="0"/>
              <a:t>systems.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95734-EDE4-4FCE-B088-94F19DE80B93}" type="slidenum">
              <a:rPr lang="en-US"/>
              <a:pPr/>
              <a:t>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 Compilers / Interpreters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8486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Programming languages are notations for describing computations </a:t>
            </a:r>
            <a:r>
              <a:rPr lang="en-US" sz="2800" dirty="0" smtClean="0">
                <a:latin typeface="Times New Roman" pitchFamily="18" charset="0"/>
              </a:rPr>
              <a:t>(to programmers and computers).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There are three general ways for performing these computations:</a:t>
            </a:r>
            <a:endParaRPr lang="en-US" sz="2800" dirty="0">
              <a:latin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Compilation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Interpretation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Hybrid Implementation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13DC9-FE7B-44D9-BEBC-4E87C0B2E031}" type="slidenum">
              <a:rPr lang="en-US"/>
              <a:pPr/>
              <a:t>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 Compilers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848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	A compiler is a program that takes </a:t>
            </a:r>
            <a:r>
              <a:rPr lang="en-US" sz="2800" dirty="0" smtClean="0">
                <a:latin typeface="Times New Roman" pitchFamily="18" charset="0"/>
              </a:rPr>
              <a:t>a high </a:t>
            </a:r>
            <a:r>
              <a:rPr lang="en-US" sz="2800" dirty="0">
                <a:latin typeface="Times New Roman" pitchFamily="18" charset="0"/>
              </a:rPr>
              <a:t>level </a:t>
            </a:r>
            <a:r>
              <a:rPr lang="en-US" sz="2800" dirty="0" smtClean="0">
                <a:latin typeface="Times New Roman" pitchFamily="18" charset="0"/>
              </a:rPr>
              <a:t>language </a:t>
            </a:r>
            <a:r>
              <a:rPr lang="en-US" sz="2800" dirty="0" smtClean="0">
                <a:latin typeface="Times New Roman" pitchFamily="18" charset="0"/>
              </a:rPr>
              <a:t>(such as </a:t>
            </a:r>
            <a:r>
              <a:rPr lang="en-US" sz="2800" dirty="0" smtClean="0">
                <a:latin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</a:rPr>
              <a:t>) as input, </a:t>
            </a:r>
            <a:r>
              <a:rPr lang="en-US" sz="2800" dirty="0">
                <a:latin typeface="Times New Roman" pitchFamily="18" charset="0"/>
              </a:rPr>
              <a:t>and translates it to </a:t>
            </a:r>
            <a:r>
              <a:rPr lang="en-US" sz="2800" dirty="0" smtClean="0">
                <a:latin typeface="Times New Roman" pitchFamily="18" charset="0"/>
              </a:rPr>
              <a:t>a low-level representation </a:t>
            </a:r>
            <a:r>
              <a:rPr lang="en-US" sz="2800" dirty="0">
                <a:latin typeface="Times New Roman" pitchFamily="18" charset="0"/>
              </a:rPr>
              <a:t>(machine </a:t>
            </a:r>
            <a:r>
              <a:rPr lang="en-US" sz="2800" dirty="0" smtClean="0">
                <a:latin typeface="Times New Roman" pitchFamily="18" charset="0"/>
              </a:rPr>
              <a:t>language). 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1219200" y="3733800"/>
            <a:ext cx="1219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7010400" y="3657600"/>
            <a:ext cx="1219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3657600" y="3810000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4191000" y="42672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Compiler</a:t>
            </a: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1219200" y="4191000"/>
            <a:ext cx="113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 b="1"/>
              <a:t>Program</a:t>
            </a:r>
          </a:p>
          <a:p>
            <a:r>
              <a:rPr lang="en-US"/>
              <a:t>(i.e. C++)</a:t>
            </a: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4384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57912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6959600" y="4267200"/>
            <a:ext cx="1276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Machine</a:t>
            </a:r>
          </a:p>
          <a:p>
            <a:pPr algn="ctr"/>
            <a:r>
              <a:rPr lang="en-US" b="1"/>
              <a:t>Language</a:t>
            </a:r>
          </a:p>
          <a:p>
            <a:pPr algn="ctr"/>
            <a:r>
              <a:rPr lang="en-US"/>
              <a:t> </a:t>
            </a: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5638800" y="5791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 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7CDD6-F963-43D6-BCFF-12604BC93ED6}" type="slidenum">
              <a:rPr lang="en-US"/>
              <a:pPr/>
              <a:t>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20842" y="1423681"/>
            <a:ext cx="8763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The process of compilation </a:t>
            </a:r>
            <a:r>
              <a:rPr lang="en-US" sz="2400" dirty="0" smtClean="0">
                <a:latin typeface="Times New Roman" pitchFamily="18" charset="0"/>
              </a:rPr>
              <a:t>takes </a:t>
            </a:r>
            <a:r>
              <a:rPr lang="en-US" sz="2400" dirty="0">
                <a:latin typeface="Times New Roman" pitchFamily="18" charset="0"/>
              </a:rPr>
              <a:t>place in several phases: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</a:rPr>
              <a:t>Front </a:t>
            </a:r>
            <a:r>
              <a:rPr lang="en-US" sz="2400" b="1" dirty="0" smtClean="0">
                <a:latin typeface="Times New Roman" pitchFamily="18" charset="0"/>
              </a:rPr>
              <a:t>end	</a:t>
            </a: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</a:rPr>
              <a:t>Lexical Analyzer/Scanner	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 </a:t>
            </a:r>
            <a:endParaRPr lang="en-US" sz="2400" dirty="0" smtClean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		Syntactic 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Analyzer/Parser	 </a:t>
            </a:r>
            <a:endParaRPr lang="en-US" sz="2400" dirty="0" smtClean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			Semantic 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Analyzer</a:t>
            </a:r>
            <a:endParaRPr lang="en-US" sz="2400" u="sng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</a:rPr>
              <a:t>Back end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	Code </a:t>
            </a:r>
            <a:r>
              <a:rPr lang="en-US" sz="2400" dirty="0">
                <a:latin typeface="Times New Roman" pitchFamily="18" charset="0"/>
              </a:rPr>
              <a:t>generator</a:t>
            </a: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2286000" y="4631445"/>
            <a:ext cx="152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5410200" y="4631445"/>
            <a:ext cx="152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2438400" y="516484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562600" y="516484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Back End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990600" y="531724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3810000" y="531724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6934200" y="5317245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1219200" y="4860045"/>
            <a:ext cx="908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</a:t>
            </a:r>
          </a:p>
          <a:p>
            <a:endParaRPr lang="en-US"/>
          </a:p>
          <a:p>
            <a:r>
              <a:rPr lang="en-US"/>
              <a:t>Code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3886200" y="4860045"/>
            <a:ext cx="1454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Intermediate</a:t>
            </a:r>
          </a:p>
          <a:p>
            <a:endParaRPr lang="en-US"/>
          </a:p>
          <a:p>
            <a:r>
              <a:rPr lang="en-US"/>
              <a:t>     Code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7086600" y="4860045"/>
            <a:ext cx="844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Target</a:t>
            </a:r>
          </a:p>
          <a:p>
            <a:endParaRPr lang="en-US"/>
          </a:p>
          <a:p>
            <a:r>
              <a:rPr lang="en-US"/>
              <a:t>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945BC7-29E1-4562-9E19-581642396797}" type="slidenum">
              <a:rPr lang="en-US"/>
              <a:pPr/>
              <a:t>6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Compilers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1000" y="26670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2057400" y="26670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733800" y="26670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6477000" y="2643188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5105400" y="12192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533400" y="2919413"/>
            <a:ext cx="1096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Lexical</a:t>
            </a:r>
          </a:p>
          <a:p>
            <a:r>
              <a:rPr lang="en-US" sz="1600" b="1" dirty="0" smtClean="0"/>
              <a:t>Analyzer/</a:t>
            </a:r>
          </a:p>
          <a:p>
            <a:r>
              <a:rPr lang="en-US" sz="1600" b="1" dirty="0" smtClean="0"/>
              <a:t>Scanner</a:t>
            </a:r>
            <a:endParaRPr lang="en-US" sz="1600" b="1" dirty="0"/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2209800" y="2919413"/>
            <a:ext cx="1096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Syntax</a:t>
            </a:r>
          </a:p>
          <a:p>
            <a:r>
              <a:rPr lang="en-US" sz="1600" b="1" dirty="0" smtClean="0"/>
              <a:t>Analyzer/</a:t>
            </a:r>
          </a:p>
          <a:p>
            <a:r>
              <a:rPr lang="en-US" sz="1600" b="1" dirty="0" smtClean="0"/>
              <a:t>Parser</a:t>
            </a:r>
            <a:endParaRPr lang="en-US" sz="1600" b="1" dirty="0"/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3733800" y="2590800"/>
            <a:ext cx="1393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Intermediate</a:t>
            </a:r>
          </a:p>
          <a:p>
            <a:r>
              <a:rPr lang="en-US" sz="1600" b="1" dirty="0"/>
              <a:t>     </a:t>
            </a:r>
            <a:r>
              <a:rPr lang="en-US" sz="1600" b="1" dirty="0" smtClean="0"/>
              <a:t>Code </a:t>
            </a:r>
            <a:endParaRPr lang="en-US" sz="1600" b="1" dirty="0"/>
          </a:p>
          <a:p>
            <a:r>
              <a:rPr lang="en-US" sz="1600" b="1" dirty="0"/>
              <a:t>  generator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(Semantic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smtClean="0"/>
              <a:t>Analyzer</a:t>
            </a:r>
            <a:r>
              <a:rPr lang="en-US" sz="1600" b="1" dirty="0"/>
              <a:t>)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477000" y="2819400"/>
            <a:ext cx="11657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Code</a:t>
            </a:r>
          </a:p>
          <a:p>
            <a:r>
              <a:rPr lang="en-US" sz="1600" b="1" dirty="0"/>
              <a:t>G</a:t>
            </a:r>
            <a:r>
              <a:rPr lang="en-US" sz="1600" b="1" dirty="0" smtClean="0"/>
              <a:t>enerator</a:t>
            </a:r>
            <a:endParaRPr lang="en-US" sz="1600" b="1" dirty="0"/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5029200" y="1371600"/>
            <a:ext cx="1233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      Code</a:t>
            </a:r>
          </a:p>
          <a:p>
            <a:r>
              <a:rPr lang="en-US" sz="1600" b="1"/>
              <a:t>  Optimizer</a:t>
            </a:r>
          </a:p>
          <a:p>
            <a:r>
              <a:rPr lang="en-US" sz="1600" b="1"/>
              <a:t>  </a:t>
            </a:r>
            <a:r>
              <a:rPr lang="en-US" sz="1600" b="1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16764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3352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>
            <a:off x="51054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>
            <a:off x="4343400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Line 22"/>
          <p:cNvSpPr>
            <a:spLocks noChangeShapeType="1"/>
          </p:cNvSpPr>
          <p:nvPr/>
        </p:nvSpPr>
        <p:spPr bwMode="auto">
          <a:xfrm>
            <a:off x="4343400" y="175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Line 23"/>
          <p:cNvSpPr>
            <a:spLocks noChangeShapeType="1"/>
          </p:cNvSpPr>
          <p:nvPr/>
        </p:nvSpPr>
        <p:spPr bwMode="auto">
          <a:xfrm>
            <a:off x="64008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8" name="Line 24"/>
          <p:cNvSpPr>
            <a:spLocks noChangeShapeType="1"/>
          </p:cNvSpPr>
          <p:nvPr/>
        </p:nvSpPr>
        <p:spPr bwMode="auto">
          <a:xfrm>
            <a:off x="7086600" y="175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Oval 25"/>
          <p:cNvSpPr>
            <a:spLocks noChangeArrowheads="1"/>
          </p:cNvSpPr>
          <p:nvPr/>
        </p:nvSpPr>
        <p:spPr bwMode="auto">
          <a:xfrm>
            <a:off x="381000" y="1371600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6"/>
          <p:cNvSpPr txBox="1">
            <a:spLocks noChangeArrowheads="1"/>
          </p:cNvSpPr>
          <p:nvPr/>
        </p:nvSpPr>
        <p:spPr bwMode="auto">
          <a:xfrm>
            <a:off x="609600" y="1447800"/>
            <a:ext cx="1069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P</a:t>
            </a:r>
            <a:r>
              <a:rPr lang="en-US" dirty="0" smtClean="0"/>
              <a:t>rogram</a:t>
            </a:r>
            <a:endParaRPr lang="en-US" dirty="0"/>
          </a:p>
        </p:txBody>
      </p:sp>
      <p:sp>
        <p:nvSpPr>
          <p:cNvPr id="29721" name="Line 27"/>
          <p:cNvSpPr>
            <a:spLocks noChangeShapeType="1"/>
          </p:cNvSpPr>
          <p:nvPr/>
        </p:nvSpPr>
        <p:spPr bwMode="auto">
          <a:xfrm>
            <a:off x="1066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1203325" y="4151313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Lexical units</a:t>
            </a:r>
          </a:p>
          <a:p>
            <a:r>
              <a:rPr lang="en-US">
                <a:solidFill>
                  <a:srgbClr val="0000FF"/>
                </a:solidFill>
              </a:rPr>
              <a:t>   (Tokens)</a:t>
            </a:r>
          </a:p>
        </p:txBody>
      </p:sp>
      <p:sp>
        <p:nvSpPr>
          <p:cNvPr id="29723" name="Line 30"/>
          <p:cNvSpPr>
            <a:spLocks noChangeShapeType="1"/>
          </p:cNvSpPr>
          <p:nvPr/>
        </p:nvSpPr>
        <p:spPr bwMode="auto">
          <a:xfrm>
            <a:off x="1828800" y="3276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Text Box 31"/>
          <p:cNvSpPr txBox="1">
            <a:spLocks noChangeArrowheads="1"/>
          </p:cNvSpPr>
          <p:nvPr/>
        </p:nvSpPr>
        <p:spPr bwMode="auto">
          <a:xfrm>
            <a:off x="2895600" y="4267200"/>
            <a:ext cx="14286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Parse </a:t>
            </a:r>
            <a:r>
              <a:rPr lang="en-US" dirty="0" smtClean="0">
                <a:solidFill>
                  <a:srgbClr val="0000FF"/>
                </a:solidFill>
              </a:rPr>
              <a:t>Trees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29725" name="Line 32"/>
          <p:cNvSpPr>
            <a:spLocks noChangeShapeType="1"/>
          </p:cNvSpPr>
          <p:nvPr/>
        </p:nvSpPr>
        <p:spPr bwMode="auto">
          <a:xfrm>
            <a:off x="3505200" y="3276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Text Box 33"/>
          <p:cNvSpPr txBox="1">
            <a:spLocks noChangeArrowheads="1"/>
          </p:cNvSpPr>
          <p:nvPr/>
        </p:nvSpPr>
        <p:spPr bwMode="auto">
          <a:xfrm>
            <a:off x="5029200" y="40386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Intermediate</a:t>
            </a:r>
          </a:p>
          <a:p>
            <a:r>
              <a:rPr lang="en-US" dirty="0">
                <a:solidFill>
                  <a:srgbClr val="0000FF"/>
                </a:solidFill>
              </a:rPr>
              <a:t>       </a:t>
            </a:r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727" name="Line 34"/>
          <p:cNvSpPr>
            <a:spLocks noChangeShapeType="1"/>
          </p:cNvSpPr>
          <p:nvPr/>
        </p:nvSpPr>
        <p:spPr bwMode="auto">
          <a:xfrm>
            <a:off x="5791200" y="3276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Oval 35"/>
          <p:cNvSpPr>
            <a:spLocks noChangeArrowheads="1"/>
          </p:cNvSpPr>
          <p:nvPr/>
        </p:nvSpPr>
        <p:spPr bwMode="auto">
          <a:xfrm>
            <a:off x="6324600" y="49530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6"/>
          <p:cNvSpPr>
            <a:spLocks noChangeShapeType="1"/>
          </p:cNvSpPr>
          <p:nvPr/>
        </p:nvSpPr>
        <p:spPr bwMode="auto">
          <a:xfrm>
            <a:off x="70866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0" name="Text Box 37"/>
          <p:cNvSpPr txBox="1">
            <a:spLocks noChangeArrowheads="1"/>
          </p:cNvSpPr>
          <p:nvPr/>
        </p:nvSpPr>
        <p:spPr bwMode="auto">
          <a:xfrm>
            <a:off x="6553200" y="51816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Computer</a:t>
            </a:r>
          </a:p>
        </p:txBody>
      </p:sp>
      <p:sp>
        <p:nvSpPr>
          <p:cNvPr id="29731" name="Text Box 39"/>
          <p:cNvSpPr txBox="1">
            <a:spLocks noChangeArrowheads="1"/>
          </p:cNvSpPr>
          <p:nvPr/>
        </p:nvSpPr>
        <p:spPr bwMode="auto">
          <a:xfrm>
            <a:off x="7689850" y="4114800"/>
            <a:ext cx="1210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Machine</a:t>
            </a:r>
          </a:p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anguage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732" name="Line 40"/>
          <p:cNvSpPr>
            <a:spLocks noChangeShapeType="1"/>
          </p:cNvSpPr>
          <p:nvPr/>
        </p:nvSpPr>
        <p:spPr bwMode="auto">
          <a:xfrm flipH="1">
            <a:off x="7086600" y="44196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3" name="Rectangle 41"/>
          <p:cNvSpPr>
            <a:spLocks noChangeArrowheads="1"/>
          </p:cNvSpPr>
          <p:nvPr/>
        </p:nvSpPr>
        <p:spPr bwMode="auto">
          <a:xfrm>
            <a:off x="762000" y="5029200"/>
            <a:ext cx="4419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2057400" y="5334000"/>
            <a:ext cx="1667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Symbol </a:t>
            </a:r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29735" name="Line 43"/>
          <p:cNvSpPr>
            <a:spLocks noChangeShapeType="1"/>
          </p:cNvSpPr>
          <p:nvPr/>
        </p:nvSpPr>
        <p:spPr bwMode="auto">
          <a:xfrm>
            <a:off x="1066800" y="3886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6" name="Line 44"/>
          <p:cNvSpPr>
            <a:spLocks noChangeShapeType="1"/>
          </p:cNvSpPr>
          <p:nvPr/>
        </p:nvSpPr>
        <p:spPr bwMode="auto">
          <a:xfrm>
            <a:off x="2743200" y="3886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7" name="Line 45"/>
          <p:cNvSpPr>
            <a:spLocks noChangeShapeType="1"/>
          </p:cNvSpPr>
          <p:nvPr/>
        </p:nvSpPr>
        <p:spPr bwMode="auto">
          <a:xfrm flipV="1">
            <a:off x="4495800" y="3886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8" name="Line 46"/>
          <p:cNvSpPr>
            <a:spLocks noChangeShapeType="1"/>
          </p:cNvSpPr>
          <p:nvPr/>
        </p:nvSpPr>
        <p:spPr bwMode="auto">
          <a:xfrm flipV="1">
            <a:off x="5181600" y="3886200"/>
            <a:ext cx="167640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9" name="Line 47"/>
          <p:cNvSpPr>
            <a:spLocks noChangeShapeType="1"/>
          </p:cNvSpPr>
          <p:nvPr/>
        </p:nvSpPr>
        <p:spPr bwMode="auto">
          <a:xfrm flipV="1">
            <a:off x="10668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Line 48"/>
          <p:cNvSpPr>
            <a:spLocks noChangeShapeType="1"/>
          </p:cNvSpPr>
          <p:nvPr/>
        </p:nvSpPr>
        <p:spPr bwMode="auto">
          <a:xfrm flipV="1">
            <a:off x="2743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B85DB-3DBC-452E-B0EA-D0F9C02F0169}" type="slidenum">
              <a:rPr lang="en-US"/>
              <a:pPr/>
              <a:t>7</a:t>
            </a:fld>
            <a:endParaRPr 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52400" y="762000"/>
            <a:ext cx="7402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f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h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h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l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o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u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err="1" smtClean="0"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*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b="1" dirty="0" smtClean="0">
                <a:latin typeface="Consolas" panose="020B060902020403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3124200" y="1219200"/>
            <a:ext cx="2971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161439" y="1219200"/>
            <a:ext cx="29290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Lexical </a:t>
            </a:r>
            <a:r>
              <a:rPr lang="en-US" dirty="0" smtClean="0"/>
              <a:t>Analyzer (Scanner</a:t>
            </a:r>
            <a:r>
              <a:rPr lang="en-US" dirty="0"/>
              <a:t>)</a:t>
            </a:r>
          </a:p>
          <a:p>
            <a:pPr algn="ctr"/>
            <a:r>
              <a:rPr lang="en-US" sz="1000" b="1" dirty="0" smtClean="0"/>
              <a:t>converts a stream of character </a:t>
            </a:r>
            <a:r>
              <a:rPr lang="en-US" sz="1000" b="1" dirty="0"/>
              <a:t>into</a:t>
            </a:r>
          </a:p>
          <a:p>
            <a:pPr algn="ctr"/>
            <a:r>
              <a:rPr lang="en-US" sz="1000" b="1" dirty="0"/>
              <a:t> a stream of </a:t>
            </a:r>
            <a:r>
              <a:rPr lang="en-US" sz="1000" b="1" dirty="0" smtClean="0"/>
              <a:t>tokens</a:t>
            </a:r>
            <a:endParaRPr lang="en-US" sz="1000" b="1" dirty="0"/>
          </a:p>
        </p:txBody>
      </p:sp>
      <p:sp>
        <p:nvSpPr>
          <p:cNvPr id="31751" name="Text Box 12"/>
          <p:cNvSpPr txBox="1">
            <a:spLocks noChangeArrowheads="1"/>
          </p:cNvSpPr>
          <p:nvPr/>
        </p:nvSpPr>
        <p:spPr bwMode="auto">
          <a:xfrm>
            <a:off x="3079750" y="87878"/>
            <a:ext cx="4237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ahrenheit := 32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celsius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 1.8</a:t>
            </a:r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44958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3048000" y="2133600"/>
            <a:ext cx="60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smtClean="0">
                <a:latin typeface="Consolas" panose="020B0609020204030204" pitchFamily="49" charset="0"/>
              </a:rPr>
              <a:t>id,1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:=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int,32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id,2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*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real,1.8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 smtClean="0">
                <a:latin typeface="Consolas" panose="020B060902020403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754" name="Line 23"/>
          <p:cNvSpPr>
            <a:spLocks noChangeShapeType="1"/>
          </p:cNvSpPr>
          <p:nvPr/>
        </p:nvSpPr>
        <p:spPr bwMode="auto">
          <a:xfrm>
            <a:off x="3810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Line 24"/>
          <p:cNvSpPr>
            <a:spLocks noChangeShapeType="1"/>
          </p:cNvSpPr>
          <p:nvPr/>
        </p:nvSpPr>
        <p:spPr bwMode="auto">
          <a:xfrm>
            <a:off x="381000" y="1524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6" name="Text Box 28"/>
          <p:cNvSpPr txBox="1">
            <a:spLocks noChangeArrowheads="1"/>
          </p:cNvSpPr>
          <p:nvPr/>
        </p:nvSpPr>
        <p:spPr bwMode="auto">
          <a:xfrm>
            <a:off x="533400" y="22860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549275" y="27066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30"/>
          <p:cNvSpPr>
            <a:spLocks noChangeShapeType="1"/>
          </p:cNvSpPr>
          <p:nvPr/>
        </p:nvSpPr>
        <p:spPr bwMode="auto">
          <a:xfrm>
            <a:off x="549275" y="32400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Line 31"/>
          <p:cNvSpPr>
            <a:spLocks noChangeShapeType="1"/>
          </p:cNvSpPr>
          <p:nvPr/>
        </p:nvSpPr>
        <p:spPr bwMode="auto">
          <a:xfrm>
            <a:off x="1616075" y="2706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0" name="Text Box 32"/>
          <p:cNvSpPr txBox="1">
            <a:spLocks noChangeArrowheads="1"/>
          </p:cNvSpPr>
          <p:nvPr/>
        </p:nvSpPr>
        <p:spPr bwMode="auto">
          <a:xfrm>
            <a:off x="549275" y="2859088"/>
            <a:ext cx="1628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fahrenheit</a:t>
            </a:r>
            <a:r>
              <a:rPr lang="en-US" sz="1200" dirty="0">
                <a:latin typeface="Consolas" panose="020B0609020204030204" pitchFamily="49" charset="0"/>
              </a:rPr>
              <a:t>   real</a:t>
            </a:r>
          </a:p>
        </p:txBody>
      </p:sp>
      <p:sp>
        <p:nvSpPr>
          <p:cNvPr id="31761" name="Text Box 33"/>
          <p:cNvSpPr txBox="1">
            <a:spLocks noChangeArrowheads="1"/>
          </p:cNvSpPr>
          <p:nvPr/>
        </p:nvSpPr>
        <p:spPr bwMode="auto">
          <a:xfrm>
            <a:off x="534889" y="3316288"/>
            <a:ext cx="1628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celsius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real</a:t>
            </a:r>
          </a:p>
        </p:txBody>
      </p:sp>
      <p:sp>
        <p:nvSpPr>
          <p:cNvPr id="31762" name="Text Box 34"/>
          <p:cNvSpPr txBox="1">
            <a:spLocks noChangeArrowheads="1"/>
          </p:cNvSpPr>
          <p:nvPr/>
        </p:nvSpPr>
        <p:spPr bwMode="auto">
          <a:xfrm>
            <a:off x="244475" y="27066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31763" name="Line 36"/>
          <p:cNvSpPr>
            <a:spLocks noChangeShapeType="1"/>
          </p:cNvSpPr>
          <p:nvPr/>
        </p:nvSpPr>
        <p:spPr bwMode="auto">
          <a:xfrm flipH="1">
            <a:off x="2286000" y="1905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4" name="Rectangle 40"/>
          <p:cNvSpPr>
            <a:spLocks noChangeArrowheads="1"/>
          </p:cNvSpPr>
          <p:nvPr/>
        </p:nvSpPr>
        <p:spPr bwMode="auto">
          <a:xfrm>
            <a:off x="3124200" y="28956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41"/>
          <p:cNvSpPr txBox="1">
            <a:spLocks noChangeArrowheads="1"/>
          </p:cNvSpPr>
          <p:nvPr/>
        </p:nvSpPr>
        <p:spPr bwMode="auto">
          <a:xfrm>
            <a:off x="3124200" y="2895600"/>
            <a:ext cx="296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Syntax </a:t>
            </a:r>
            <a:r>
              <a:rPr lang="en-US" dirty="0" smtClean="0"/>
              <a:t>Analyzer (Parser</a:t>
            </a:r>
            <a:r>
              <a:rPr lang="en-US" dirty="0"/>
              <a:t>)</a:t>
            </a:r>
          </a:p>
          <a:p>
            <a:r>
              <a:rPr lang="en-US" sz="1000" b="1" dirty="0" smtClean="0"/>
              <a:t>constructs </a:t>
            </a:r>
            <a:r>
              <a:rPr lang="en-US" sz="1000" b="1" dirty="0"/>
              <a:t>syntactic structure of the </a:t>
            </a:r>
            <a:r>
              <a:rPr lang="en-US" sz="1000" b="1" dirty="0" smtClean="0"/>
              <a:t>program</a:t>
            </a:r>
            <a:endParaRPr lang="en-US" sz="1000" b="1" dirty="0"/>
          </a:p>
        </p:txBody>
      </p:sp>
      <p:sp>
        <p:nvSpPr>
          <p:cNvPr id="31766" name="Text Box 42"/>
          <p:cNvSpPr txBox="1">
            <a:spLocks noChangeArrowheads="1"/>
          </p:cNvSpPr>
          <p:nvPr/>
        </p:nvSpPr>
        <p:spPr bwMode="auto">
          <a:xfrm>
            <a:off x="2819400" y="3886200"/>
            <a:ext cx="6324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>
                <a:latin typeface="Consolas" panose="020B0609020204030204" pitchFamily="49" charset="0"/>
              </a:rPr>
              <a:t>:=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 </a:t>
            </a:r>
          </a:p>
          <a:p>
            <a:r>
              <a:rPr lang="en-US" b="1" dirty="0"/>
              <a:t> id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		+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	int</a:t>
            </a:r>
            <a:r>
              <a:rPr lang="en-US" b="1" baseline="-25000" dirty="0"/>
              <a:t>32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	           </a:t>
            </a:r>
            <a:r>
              <a:rPr lang="en-US" b="1" dirty="0"/>
              <a:t>*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               id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	     </a:t>
            </a:r>
            <a:r>
              <a:rPr lang="en-US" b="1" dirty="0"/>
              <a:t>real </a:t>
            </a:r>
            <a:r>
              <a:rPr lang="en-US" b="1" baseline="-25000" dirty="0"/>
              <a:t>1.8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		</a:t>
            </a:r>
          </a:p>
        </p:txBody>
      </p:sp>
      <p:sp>
        <p:nvSpPr>
          <p:cNvPr id="31767" name="Line 44"/>
          <p:cNvSpPr>
            <a:spLocks noChangeShapeType="1"/>
          </p:cNvSpPr>
          <p:nvPr/>
        </p:nvSpPr>
        <p:spPr bwMode="auto">
          <a:xfrm flipH="1">
            <a:off x="3352800" y="4191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8" name="Line 45"/>
          <p:cNvSpPr>
            <a:spLocks noChangeShapeType="1"/>
          </p:cNvSpPr>
          <p:nvPr/>
        </p:nvSpPr>
        <p:spPr bwMode="auto">
          <a:xfrm>
            <a:off x="41910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Line 46"/>
          <p:cNvSpPr>
            <a:spLocks noChangeShapeType="1"/>
          </p:cNvSpPr>
          <p:nvPr/>
        </p:nvSpPr>
        <p:spPr bwMode="auto">
          <a:xfrm flipH="1">
            <a:off x="43434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Line 47"/>
          <p:cNvSpPr>
            <a:spLocks noChangeShapeType="1"/>
          </p:cNvSpPr>
          <p:nvPr/>
        </p:nvSpPr>
        <p:spPr bwMode="auto">
          <a:xfrm>
            <a:off x="4953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Line 48"/>
          <p:cNvSpPr>
            <a:spLocks noChangeShapeType="1"/>
          </p:cNvSpPr>
          <p:nvPr/>
        </p:nvSpPr>
        <p:spPr bwMode="auto">
          <a:xfrm flipH="1">
            <a:off x="50292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2" name="Line 49"/>
          <p:cNvSpPr>
            <a:spLocks noChangeShapeType="1"/>
          </p:cNvSpPr>
          <p:nvPr/>
        </p:nvSpPr>
        <p:spPr bwMode="auto">
          <a:xfrm>
            <a:off x="5562600" y="5181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Rectangle 50"/>
          <p:cNvSpPr>
            <a:spLocks noChangeArrowheads="1"/>
          </p:cNvSpPr>
          <p:nvPr/>
        </p:nvSpPr>
        <p:spPr bwMode="auto">
          <a:xfrm>
            <a:off x="2743200" y="3886200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54"/>
          <p:cNvSpPr>
            <a:spLocks noChangeShapeType="1"/>
          </p:cNvSpPr>
          <p:nvPr/>
        </p:nvSpPr>
        <p:spPr bwMode="auto">
          <a:xfrm>
            <a:off x="4495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Line 55"/>
          <p:cNvSpPr>
            <a:spLocks noChangeShapeType="1"/>
          </p:cNvSpPr>
          <p:nvPr/>
        </p:nvSpPr>
        <p:spPr bwMode="auto">
          <a:xfrm>
            <a:off x="4495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6" name="Line 56"/>
          <p:cNvSpPr>
            <a:spLocks noChangeShapeType="1"/>
          </p:cNvSpPr>
          <p:nvPr/>
        </p:nvSpPr>
        <p:spPr bwMode="auto">
          <a:xfrm>
            <a:off x="44958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7" name="Line 57"/>
          <p:cNvSpPr>
            <a:spLocks noChangeShapeType="1"/>
          </p:cNvSpPr>
          <p:nvPr/>
        </p:nvSpPr>
        <p:spPr bwMode="auto">
          <a:xfrm flipH="1">
            <a:off x="2286000" y="3124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Text Box 58"/>
          <p:cNvSpPr txBox="1">
            <a:spLocks noChangeArrowheads="1"/>
          </p:cNvSpPr>
          <p:nvPr/>
        </p:nvSpPr>
        <p:spPr bwMode="auto">
          <a:xfrm>
            <a:off x="304800" y="0"/>
            <a:ext cx="27446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</a:rPr>
              <a:t>EXAMPLE</a:t>
            </a:r>
            <a:r>
              <a:rPr lang="en-US" b="1" u="sng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sz="1200" b="1" u="sng" dirty="0" smtClean="0">
                <a:solidFill>
                  <a:srgbClr val="0000FF"/>
                </a:solidFill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</a:rPr>
              <a:t>source: not PL/0,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target: not PM/0)</a:t>
            </a:r>
          </a:p>
        </p:txBody>
      </p:sp>
      <p:sp>
        <p:nvSpPr>
          <p:cNvPr id="31779" name="Text Box 60"/>
          <p:cNvSpPr txBox="1">
            <a:spLocks noChangeArrowheads="1"/>
          </p:cNvSpPr>
          <p:nvPr/>
        </p:nvSpPr>
        <p:spPr bwMode="auto">
          <a:xfrm>
            <a:off x="1295400" y="1270000"/>
            <a:ext cx="1079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getchar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1780" name="Text Box 61"/>
          <p:cNvSpPr txBox="1">
            <a:spLocks noChangeArrowheads="1"/>
          </p:cNvSpPr>
          <p:nvPr/>
        </p:nvSpPr>
        <p:spPr bwMode="auto">
          <a:xfrm>
            <a:off x="533400" y="4165600"/>
            <a:ext cx="170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name         attribute</a:t>
            </a:r>
          </a:p>
        </p:txBody>
      </p:sp>
      <p:sp>
        <p:nvSpPr>
          <p:cNvPr id="31781" name="Line 62"/>
          <p:cNvSpPr>
            <a:spLocks noChangeShapeType="1"/>
          </p:cNvSpPr>
          <p:nvPr/>
        </p:nvSpPr>
        <p:spPr bwMode="auto">
          <a:xfrm flipV="1">
            <a:off x="9144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2" name="Line 63"/>
          <p:cNvSpPr>
            <a:spLocks noChangeShapeType="1"/>
          </p:cNvSpPr>
          <p:nvPr/>
        </p:nvSpPr>
        <p:spPr bwMode="auto">
          <a:xfrm flipV="1">
            <a:off x="18288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3" name="Text Box 64"/>
          <p:cNvSpPr txBox="1">
            <a:spLocks noChangeArrowheads="1"/>
          </p:cNvSpPr>
          <p:nvPr/>
        </p:nvSpPr>
        <p:spPr bwMode="auto">
          <a:xfrm>
            <a:off x="6629400" y="2819400"/>
            <a:ext cx="188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index in symbol table </a:t>
            </a:r>
          </a:p>
        </p:txBody>
      </p:sp>
      <p:sp>
        <p:nvSpPr>
          <p:cNvPr id="31784" name="Line 65"/>
          <p:cNvSpPr>
            <a:spLocks noChangeShapeType="1"/>
          </p:cNvSpPr>
          <p:nvPr/>
        </p:nvSpPr>
        <p:spPr bwMode="auto">
          <a:xfrm flipH="1" flipV="1">
            <a:off x="6324600" y="2438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42EDC-C85D-403B-A8A2-D83CB2FF1587}" type="slidenum">
              <a:rPr lang="en-US"/>
              <a:pPr/>
              <a:t>8</a:t>
            </a:fld>
            <a:endParaRPr lang="en-US"/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533400" y="22860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33797" name="Rectangle 11"/>
          <p:cNvSpPr>
            <a:spLocks noChangeArrowheads="1"/>
          </p:cNvSpPr>
          <p:nvPr/>
        </p:nvSpPr>
        <p:spPr bwMode="auto">
          <a:xfrm>
            <a:off x="549275" y="27066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>
            <a:off x="549275" y="32400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Line 13"/>
          <p:cNvSpPr>
            <a:spLocks noChangeShapeType="1"/>
          </p:cNvSpPr>
          <p:nvPr/>
        </p:nvSpPr>
        <p:spPr bwMode="auto">
          <a:xfrm>
            <a:off x="1616075" y="2706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549275" y="28590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533400" y="32766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244475" y="27066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33803" name="Rectangle 18"/>
          <p:cNvSpPr>
            <a:spLocks noChangeArrowheads="1"/>
          </p:cNvSpPr>
          <p:nvPr/>
        </p:nvSpPr>
        <p:spPr bwMode="auto">
          <a:xfrm>
            <a:off x="3124200" y="28956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9"/>
          <p:cNvSpPr txBox="1">
            <a:spLocks noChangeArrowheads="1"/>
          </p:cNvSpPr>
          <p:nvPr/>
        </p:nvSpPr>
        <p:spPr bwMode="auto">
          <a:xfrm>
            <a:off x="3505200" y="2895600"/>
            <a:ext cx="2057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Context </a:t>
            </a:r>
            <a:r>
              <a:rPr lang="en-US" dirty="0" smtClean="0"/>
              <a:t>Analyzer  </a:t>
            </a:r>
            <a:endParaRPr lang="en-US" dirty="0"/>
          </a:p>
          <a:p>
            <a:endParaRPr lang="en-US" dirty="0"/>
          </a:p>
        </p:txBody>
      </p:sp>
      <p:sp>
        <p:nvSpPr>
          <p:cNvPr id="33805" name="Text Box 20"/>
          <p:cNvSpPr txBox="1">
            <a:spLocks noChangeArrowheads="1"/>
          </p:cNvSpPr>
          <p:nvPr/>
        </p:nvSpPr>
        <p:spPr bwMode="auto">
          <a:xfrm>
            <a:off x="2590800" y="228600"/>
            <a:ext cx="42672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	: =</a:t>
            </a:r>
          </a:p>
          <a:p>
            <a:r>
              <a:rPr lang="en-US" b="1"/>
              <a:t> </a:t>
            </a:r>
          </a:p>
          <a:p>
            <a:r>
              <a:rPr lang="en-US" b="1"/>
              <a:t> id</a:t>
            </a:r>
            <a:r>
              <a:rPr lang="en-US" b="1" baseline="-25000"/>
              <a:t>1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/>
              <a:t> 		+ </a:t>
            </a:r>
            <a:endParaRPr lang="en-US" b="1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/>
              <a:t> 	int</a:t>
            </a:r>
            <a:r>
              <a:rPr lang="en-US" b="1" baseline="-25000"/>
              <a:t>32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	           </a:t>
            </a:r>
            <a:r>
              <a:rPr lang="en-US" b="1"/>
              <a:t>*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               id</a:t>
            </a:r>
            <a:r>
              <a:rPr lang="en-US" b="1" baseline="-25000"/>
              <a:t>2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	       </a:t>
            </a:r>
            <a:r>
              <a:rPr lang="en-US" b="1"/>
              <a:t>real </a:t>
            </a:r>
            <a:r>
              <a:rPr lang="en-US" b="1" baseline="-25000"/>
              <a:t>1.8</a:t>
            </a:r>
            <a:r>
              <a:rPr lang="en-US" b="1"/>
              <a:t> </a:t>
            </a:r>
          </a:p>
          <a:p>
            <a:endParaRPr lang="en-US" b="1"/>
          </a:p>
          <a:p>
            <a:r>
              <a:rPr lang="en-US" b="1"/>
              <a:t>		</a:t>
            </a:r>
          </a:p>
        </p:txBody>
      </p:sp>
      <p:sp>
        <p:nvSpPr>
          <p:cNvPr id="33806" name="Line 28"/>
          <p:cNvSpPr>
            <a:spLocks noChangeShapeType="1"/>
          </p:cNvSpPr>
          <p:nvPr/>
        </p:nvSpPr>
        <p:spPr bwMode="auto">
          <a:xfrm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1"/>
          <p:cNvSpPr>
            <a:spLocks noChangeShapeType="1"/>
          </p:cNvSpPr>
          <p:nvPr/>
        </p:nvSpPr>
        <p:spPr bwMode="auto">
          <a:xfrm flipH="1">
            <a:off x="2286000" y="3124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Line 32"/>
          <p:cNvSpPr>
            <a:spLocks noChangeShapeType="1"/>
          </p:cNvSpPr>
          <p:nvPr/>
        </p:nvSpPr>
        <p:spPr bwMode="auto">
          <a:xfrm flipH="1">
            <a:off x="3124200" y="533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9" name="Line 33"/>
          <p:cNvSpPr>
            <a:spLocks noChangeShapeType="1"/>
          </p:cNvSpPr>
          <p:nvPr/>
        </p:nvSpPr>
        <p:spPr bwMode="auto">
          <a:xfrm>
            <a:off x="3962400" y="53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0" name="Line 34"/>
          <p:cNvSpPr>
            <a:spLocks noChangeShapeType="1"/>
          </p:cNvSpPr>
          <p:nvPr/>
        </p:nvSpPr>
        <p:spPr bwMode="auto">
          <a:xfrm flipH="1">
            <a:off x="4114800" y="106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1" name="Line 35"/>
          <p:cNvSpPr>
            <a:spLocks noChangeShapeType="1"/>
          </p:cNvSpPr>
          <p:nvPr/>
        </p:nvSpPr>
        <p:spPr bwMode="auto">
          <a:xfrm>
            <a:off x="4724400" y="1066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2" name="Line 36"/>
          <p:cNvSpPr>
            <a:spLocks noChangeShapeType="1"/>
          </p:cNvSpPr>
          <p:nvPr/>
        </p:nvSpPr>
        <p:spPr bwMode="auto">
          <a:xfrm flipH="1">
            <a:off x="4800600" y="152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3" name="Line 37"/>
          <p:cNvSpPr>
            <a:spLocks noChangeShapeType="1"/>
          </p:cNvSpPr>
          <p:nvPr/>
        </p:nvSpPr>
        <p:spPr bwMode="auto">
          <a:xfrm>
            <a:off x="5334000" y="1524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4" name="Rectangle 38"/>
          <p:cNvSpPr>
            <a:spLocks noChangeArrowheads="1"/>
          </p:cNvSpPr>
          <p:nvPr/>
        </p:nvSpPr>
        <p:spPr bwMode="auto">
          <a:xfrm>
            <a:off x="2590800" y="228600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39"/>
          <p:cNvSpPr>
            <a:spLocks noChangeShapeType="1"/>
          </p:cNvSpPr>
          <p:nvPr/>
        </p:nvSpPr>
        <p:spPr bwMode="auto">
          <a:xfrm flipH="1">
            <a:off x="3200400" y="4267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40"/>
          <p:cNvSpPr>
            <a:spLocks noChangeShapeType="1"/>
          </p:cNvSpPr>
          <p:nvPr/>
        </p:nvSpPr>
        <p:spPr bwMode="auto">
          <a:xfrm>
            <a:off x="40386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Line 41"/>
          <p:cNvSpPr>
            <a:spLocks noChangeShapeType="1"/>
          </p:cNvSpPr>
          <p:nvPr/>
        </p:nvSpPr>
        <p:spPr bwMode="auto">
          <a:xfrm flipH="1">
            <a:off x="4191000" y="4800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8" name="Line 42"/>
          <p:cNvSpPr>
            <a:spLocks noChangeShapeType="1"/>
          </p:cNvSpPr>
          <p:nvPr/>
        </p:nvSpPr>
        <p:spPr bwMode="auto">
          <a:xfrm>
            <a:off x="4800600" y="4800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9" name="Line 43"/>
          <p:cNvSpPr>
            <a:spLocks noChangeShapeType="1"/>
          </p:cNvSpPr>
          <p:nvPr/>
        </p:nvSpPr>
        <p:spPr bwMode="auto">
          <a:xfrm flipH="1">
            <a:off x="48768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0" name="Line 44"/>
          <p:cNvSpPr>
            <a:spLocks noChangeShapeType="1"/>
          </p:cNvSpPr>
          <p:nvPr/>
        </p:nvSpPr>
        <p:spPr bwMode="auto">
          <a:xfrm>
            <a:off x="5410200" y="5257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1" name="Rectangle 45"/>
          <p:cNvSpPr>
            <a:spLocks noChangeArrowheads="1"/>
          </p:cNvSpPr>
          <p:nvPr/>
        </p:nvSpPr>
        <p:spPr bwMode="auto">
          <a:xfrm>
            <a:off x="2590800" y="3962400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46"/>
          <p:cNvSpPr>
            <a:spLocks noChangeShapeType="1"/>
          </p:cNvSpPr>
          <p:nvPr/>
        </p:nvSpPr>
        <p:spPr bwMode="auto">
          <a:xfrm>
            <a:off x="44958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3581400" y="4038600"/>
            <a:ext cx="39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:=</a:t>
            </a:r>
          </a:p>
        </p:txBody>
      </p:sp>
      <p:sp>
        <p:nvSpPr>
          <p:cNvPr id="33824" name="Text Box 48"/>
          <p:cNvSpPr txBox="1">
            <a:spLocks noChangeArrowheads="1"/>
          </p:cNvSpPr>
          <p:nvPr/>
        </p:nvSpPr>
        <p:spPr bwMode="auto">
          <a:xfrm>
            <a:off x="2879725" y="4532313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1</a:t>
            </a:r>
          </a:p>
        </p:txBody>
      </p:sp>
      <p:sp>
        <p:nvSpPr>
          <p:cNvPr id="33825" name="Text Box 49"/>
          <p:cNvSpPr txBox="1">
            <a:spLocks noChangeArrowheads="1"/>
          </p:cNvSpPr>
          <p:nvPr/>
        </p:nvSpPr>
        <p:spPr bwMode="auto">
          <a:xfrm>
            <a:off x="4479925" y="4532313"/>
            <a:ext cx="376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r>
              <a:rPr lang="en-US" b="1" baseline="-25000"/>
              <a:t>r</a:t>
            </a:r>
          </a:p>
        </p:txBody>
      </p:sp>
      <p:sp>
        <p:nvSpPr>
          <p:cNvPr id="33826" name="Text Box 50"/>
          <p:cNvSpPr txBox="1">
            <a:spLocks noChangeArrowheads="1"/>
          </p:cNvSpPr>
          <p:nvPr/>
        </p:nvSpPr>
        <p:spPr bwMode="auto">
          <a:xfrm>
            <a:off x="3581400" y="50292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inttoreal</a:t>
            </a:r>
          </a:p>
        </p:txBody>
      </p:sp>
      <p:sp>
        <p:nvSpPr>
          <p:cNvPr id="33827" name="Text Box 51"/>
          <p:cNvSpPr txBox="1">
            <a:spLocks noChangeArrowheads="1"/>
          </p:cNvSpPr>
          <p:nvPr/>
        </p:nvSpPr>
        <p:spPr bwMode="auto">
          <a:xfrm>
            <a:off x="5105400" y="50292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*r</a:t>
            </a:r>
          </a:p>
        </p:txBody>
      </p:sp>
      <p:sp>
        <p:nvSpPr>
          <p:cNvPr id="33828" name="Text Box 52"/>
          <p:cNvSpPr txBox="1">
            <a:spLocks noChangeArrowheads="1"/>
          </p:cNvSpPr>
          <p:nvPr/>
        </p:nvSpPr>
        <p:spPr bwMode="auto">
          <a:xfrm>
            <a:off x="4648200" y="563880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2</a:t>
            </a:r>
          </a:p>
        </p:txBody>
      </p:sp>
      <p:sp>
        <p:nvSpPr>
          <p:cNvPr id="33829" name="Text Box 53"/>
          <p:cNvSpPr txBox="1">
            <a:spLocks noChangeArrowheads="1"/>
          </p:cNvSpPr>
          <p:nvPr/>
        </p:nvSpPr>
        <p:spPr bwMode="auto">
          <a:xfrm>
            <a:off x="5486400" y="5638800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real </a:t>
            </a:r>
            <a:r>
              <a:rPr lang="en-US" b="1" baseline="-25000"/>
              <a:t>1.8</a:t>
            </a:r>
          </a:p>
        </p:txBody>
      </p:sp>
      <p:sp>
        <p:nvSpPr>
          <p:cNvPr id="33830" name="Text Box 54"/>
          <p:cNvSpPr txBox="1">
            <a:spLocks noChangeArrowheads="1"/>
          </p:cNvSpPr>
          <p:nvPr/>
        </p:nvSpPr>
        <p:spPr bwMode="auto">
          <a:xfrm>
            <a:off x="3810000" y="5638800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</a:t>
            </a:r>
            <a:r>
              <a:rPr lang="en-US" b="1" baseline="-25000"/>
              <a:t>32</a:t>
            </a:r>
          </a:p>
        </p:txBody>
      </p:sp>
      <p:sp>
        <p:nvSpPr>
          <p:cNvPr id="33831" name="Line 55"/>
          <p:cNvSpPr>
            <a:spLocks noChangeShapeType="1"/>
          </p:cNvSpPr>
          <p:nvPr/>
        </p:nvSpPr>
        <p:spPr bwMode="auto">
          <a:xfrm>
            <a:off x="41148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2" name="Text Box 56"/>
          <p:cNvSpPr txBox="1">
            <a:spLocks noChangeArrowheads="1"/>
          </p:cNvSpPr>
          <p:nvPr/>
        </p:nvSpPr>
        <p:spPr bwMode="auto">
          <a:xfrm>
            <a:off x="6629400" y="2895600"/>
            <a:ext cx="2034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Determines </a:t>
            </a:r>
            <a:r>
              <a:rPr lang="en-US" sz="1400" dirty="0" smtClean="0"/>
              <a:t>the </a:t>
            </a:r>
            <a:r>
              <a:rPr lang="en-US" sz="1400" dirty="0"/>
              <a:t>type of </a:t>
            </a:r>
          </a:p>
          <a:p>
            <a:r>
              <a:rPr lang="en-US" sz="1400" dirty="0"/>
              <a:t>the identifier </a:t>
            </a:r>
          </a:p>
        </p:txBody>
      </p:sp>
      <p:sp>
        <p:nvSpPr>
          <p:cNvPr id="33833" name="Line 57"/>
          <p:cNvSpPr>
            <a:spLocks noChangeShapeType="1"/>
          </p:cNvSpPr>
          <p:nvPr/>
        </p:nvSpPr>
        <p:spPr bwMode="auto">
          <a:xfrm flipH="1">
            <a:off x="6172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6F2E3-62FA-4558-A50B-6BB48DAFFDB6}" type="slidenum">
              <a:rPr lang="en-US"/>
              <a:pPr/>
              <a:t>9</a:t>
            </a:fld>
            <a:endParaRPr lang="en-US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33400" y="22860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549275" y="27066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549275" y="32400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1616075" y="2706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549275" y="28590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533400" y="32766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244475" y="27066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3124200" y="28956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3124200" y="2895600"/>
            <a:ext cx="29835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Intermediate </a:t>
            </a:r>
            <a:r>
              <a:rPr lang="en-US" sz="1600" dirty="0" smtClean="0"/>
              <a:t>Code </a:t>
            </a:r>
            <a:r>
              <a:rPr lang="en-US" sz="1600" dirty="0"/>
              <a:t>G</a:t>
            </a:r>
            <a:r>
              <a:rPr lang="en-US" sz="1600" dirty="0" smtClean="0"/>
              <a:t>enerator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286000" y="3124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5" name="Line 21"/>
          <p:cNvSpPr>
            <a:spLocks noChangeShapeType="1"/>
          </p:cNvSpPr>
          <p:nvPr/>
        </p:nvSpPr>
        <p:spPr bwMode="auto">
          <a:xfrm flipH="1">
            <a:off x="2987675" y="49688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6" name="Line 22"/>
          <p:cNvSpPr>
            <a:spLocks noChangeShapeType="1"/>
          </p:cNvSpPr>
          <p:nvPr/>
        </p:nvSpPr>
        <p:spPr bwMode="auto">
          <a:xfrm>
            <a:off x="3825875" y="49688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7" name="Line 23"/>
          <p:cNvSpPr>
            <a:spLocks noChangeShapeType="1"/>
          </p:cNvSpPr>
          <p:nvPr/>
        </p:nvSpPr>
        <p:spPr bwMode="auto">
          <a:xfrm flipH="1">
            <a:off x="3978275" y="10302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8" name="Line 24"/>
          <p:cNvSpPr>
            <a:spLocks noChangeShapeType="1"/>
          </p:cNvSpPr>
          <p:nvPr/>
        </p:nvSpPr>
        <p:spPr bwMode="auto">
          <a:xfrm>
            <a:off x="4587875" y="10302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9" name="Line 25"/>
          <p:cNvSpPr>
            <a:spLocks noChangeShapeType="1"/>
          </p:cNvSpPr>
          <p:nvPr/>
        </p:nvSpPr>
        <p:spPr bwMode="auto">
          <a:xfrm flipH="1">
            <a:off x="4664075" y="1487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0" name="Line 26"/>
          <p:cNvSpPr>
            <a:spLocks noChangeShapeType="1"/>
          </p:cNvSpPr>
          <p:nvPr/>
        </p:nvSpPr>
        <p:spPr bwMode="auto">
          <a:xfrm>
            <a:off x="5197475" y="14874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1" name="Rectangle 27"/>
          <p:cNvSpPr>
            <a:spLocks noChangeArrowheads="1"/>
          </p:cNvSpPr>
          <p:nvPr/>
        </p:nvSpPr>
        <p:spPr bwMode="auto">
          <a:xfrm>
            <a:off x="2378075" y="192088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8"/>
          <p:cNvSpPr>
            <a:spLocks noChangeShapeType="1"/>
          </p:cNvSpPr>
          <p:nvPr/>
        </p:nvSpPr>
        <p:spPr bwMode="auto">
          <a:xfrm>
            <a:off x="44958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3" name="Text Box 29"/>
          <p:cNvSpPr txBox="1">
            <a:spLocks noChangeArrowheads="1"/>
          </p:cNvSpPr>
          <p:nvPr/>
        </p:nvSpPr>
        <p:spPr bwMode="auto">
          <a:xfrm>
            <a:off x="3368675" y="268288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:=</a:t>
            </a:r>
          </a:p>
        </p:txBody>
      </p:sp>
      <p:sp>
        <p:nvSpPr>
          <p:cNvPr id="35864" name="Text Box 30"/>
          <p:cNvSpPr txBox="1">
            <a:spLocks noChangeArrowheads="1"/>
          </p:cNvSpPr>
          <p:nvPr/>
        </p:nvSpPr>
        <p:spPr bwMode="auto">
          <a:xfrm>
            <a:off x="2667000" y="76200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1</a:t>
            </a:r>
          </a:p>
        </p:txBody>
      </p:sp>
      <p:sp>
        <p:nvSpPr>
          <p:cNvPr id="35865" name="Text Box 31"/>
          <p:cNvSpPr txBox="1">
            <a:spLocks noChangeArrowheads="1"/>
          </p:cNvSpPr>
          <p:nvPr/>
        </p:nvSpPr>
        <p:spPr bwMode="auto">
          <a:xfrm>
            <a:off x="4267200" y="762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r>
              <a:rPr lang="en-US" b="1" baseline="-25000"/>
              <a:t>r</a:t>
            </a:r>
          </a:p>
        </p:txBody>
      </p:sp>
      <p:sp>
        <p:nvSpPr>
          <p:cNvPr id="35866" name="Text Box 32"/>
          <p:cNvSpPr txBox="1">
            <a:spLocks noChangeArrowheads="1"/>
          </p:cNvSpPr>
          <p:nvPr/>
        </p:nvSpPr>
        <p:spPr bwMode="auto">
          <a:xfrm>
            <a:off x="3368675" y="1258888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inttoreal</a:t>
            </a:r>
          </a:p>
        </p:txBody>
      </p:sp>
      <p:sp>
        <p:nvSpPr>
          <p:cNvPr id="35867" name="Text Box 33"/>
          <p:cNvSpPr txBox="1">
            <a:spLocks noChangeArrowheads="1"/>
          </p:cNvSpPr>
          <p:nvPr/>
        </p:nvSpPr>
        <p:spPr bwMode="auto">
          <a:xfrm>
            <a:off x="4892675" y="12588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*r</a:t>
            </a:r>
          </a:p>
        </p:txBody>
      </p:sp>
      <p:sp>
        <p:nvSpPr>
          <p:cNvPr id="35868" name="Text Box 34"/>
          <p:cNvSpPr txBox="1">
            <a:spLocks noChangeArrowheads="1"/>
          </p:cNvSpPr>
          <p:nvPr/>
        </p:nvSpPr>
        <p:spPr bwMode="auto">
          <a:xfrm>
            <a:off x="4435475" y="1868488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2</a:t>
            </a:r>
          </a:p>
        </p:txBody>
      </p:sp>
      <p:sp>
        <p:nvSpPr>
          <p:cNvPr id="35869" name="Text Box 35"/>
          <p:cNvSpPr txBox="1">
            <a:spLocks noChangeArrowheads="1"/>
          </p:cNvSpPr>
          <p:nvPr/>
        </p:nvSpPr>
        <p:spPr bwMode="auto">
          <a:xfrm>
            <a:off x="5273675" y="1868488"/>
            <a:ext cx="865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real </a:t>
            </a:r>
            <a:r>
              <a:rPr lang="en-US" b="1" baseline="-25000"/>
              <a:t>1.8</a:t>
            </a:r>
          </a:p>
        </p:txBody>
      </p:sp>
      <p:sp>
        <p:nvSpPr>
          <p:cNvPr id="35870" name="Text Box 36"/>
          <p:cNvSpPr txBox="1">
            <a:spLocks noChangeArrowheads="1"/>
          </p:cNvSpPr>
          <p:nvPr/>
        </p:nvSpPr>
        <p:spPr bwMode="auto">
          <a:xfrm>
            <a:off x="3597275" y="1868488"/>
            <a:ext cx="631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</a:t>
            </a:r>
            <a:r>
              <a:rPr lang="en-US" b="1" baseline="-25000"/>
              <a:t>32</a:t>
            </a:r>
          </a:p>
        </p:txBody>
      </p:sp>
      <p:sp>
        <p:nvSpPr>
          <p:cNvPr id="35871" name="Line 37"/>
          <p:cNvSpPr>
            <a:spLocks noChangeShapeType="1"/>
          </p:cNvSpPr>
          <p:nvPr/>
        </p:nvSpPr>
        <p:spPr bwMode="auto">
          <a:xfrm>
            <a:off x="3902075" y="1563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2" name="Text Box 38"/>
          <p:cNvSpPr txBox="1">
            <a:spLocks noChangeArrowheads="1"/>
          </p:cNvSpPr>
          <p:nvPr/>
        </p:nvSpPr>
        <p:spPr bwMode="auto">
          <a:xfrm>
            <a:off x="6705600" y="4419600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Intermediate code </a:t>
            </a:r>
          </a:p>
        </p:txBody>
      </p:sp>
      <p:sp>
        <p:nvSpPr>
          <p:cNvPr id="35873" name="Line 39"/>
          <p:cNvSpPr>
            <a:spLocks noChangeShapeType="1"/>
          </p:cNvSpPr>
          <p:nvPr/>
        </p:nvSpPr>
        <p:spPr bwMode="auto">
          <a:xfrm flipH="1">
            <a:off x="6172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4" name="Rectangle 40"/>
          <p:cNvSpPr>
            <a:spLocks noChangeArrowheads="1"/>
          </p:cNvSpPr>
          <p:nvPr/>
        </p:nvSpPr>
        <p:spPr bwMode="auto">
          <a:xfrm>
            <a:off x="2819400" y="3962400"/>
            <a:ext cx="3276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Text Box 41"/>
          <p:cNvSpPr txBox="1">
            <a:spLocks noChangeArrowheads="1"/>
          </p:cNvSpPr>
          <p:nvPr/>
        </p:nvSpPr>
        <p:spPr bwMode="auto">
          <a:xfrm>
            <a:off x="2921316" y="4043446"/>
            <a:ext cx="33137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Temp2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Temp2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Temp2 * 1.8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 + Temp2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Id1	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13943</TotalTime>
  <Words>785</Words>
  <Application>Microsoft Office PowerPoint</Application>
  <PresentationFormat>On-screen Show (4:3)</PresentationFormat>
  <Paragraphs>363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Consolas</vt:lpstr>
      <vt:lpstr>Courier New</vt:lpstr>
      <vt:lpstr>Times New Roman</vt:lpstr>
      <vt:lpstr>Wingdings</vt:lpstr>
      <vt:lpstr>Default Design</vt:lpstr>
      <vt:lpstr>COP 3402 Systems Software</vt:lpstr>
      <vt:lpstr>Outline</vt:lpstr>
      <vt:lpstr> Compilers / Interpreters</vt:lpstr>
      <vt:lpstr> Compilers</vt:lpstr>
      <vt:lpstr>Compilers</vt:lpstr>
      <vt:lpstr>Compilers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Compilers</vt:lpstr>
      <vt:lpstr>Compilers</vt:lpstr>
      <vt:lpstr>Compilers</vt:lpstr>
      <vt:lpstr>Compilers</vt:lpstr>
      <vt:lpstr>Compilers</vt:lpstr>
      <vt:lpstr>Interpreters</vt:lpstr>
      <vt:lpstr>Interpreters</vt:lpstr>
      <vt:lpstr>Hybrid Implementation Systems</vt:lpstr>
      <vt:lpstr>Interpreters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445</cp:revision>
  <cp:lastPrinted>2013-05-27T18:57:32Z</cp:lastPrinted>
  <dcterms:created xsi:type="dcterms:W3CDTF">2002-09-04T03:07:34Z</dcterms:created>
  <dcterms:modified xsi:type="dcterms:W3CDTF">2016-09-07T22:00:44Z</dcterms:modified>
</cp:coreProperties>
</file>