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373" r:id="rId2"/>
    <p:sldId id="378" r:id="rId3"/>
    <p:sldId id="409" r:id="rId4"/>
    <p:sldId id="443" r:id="rId5"/>
    <p:sldId id="444" r:id="rId6"/>
    <p:sldId id="445" r:id="rId7"/>
    <p:sldId id="447" r:id="rId8"/>
    <p:sldId id="448" r:id="rId9"/>
    <p:sldId id="449" r:id="rId10"/>
    <p:sldId id="450" r:id="rId11"/>
    <p:sldId id="451" r:id="rId12"/>
    <p:sldId id="452" r:id="rId13"/>
    <p:sldId id="404" r:id="rId14"/>
    <p:sldId id="434" r:id="rId15"/>
    <p:sldId id="403" r:id="rId16"/>
    <p:sldId id="436" r:id="rId17"/>
    <p:sldId id="454" r:id="rId18"/>
    <p:sldId id="456" r:id="rId19"/>
    <p:sldId id="457" r:id="rId20"/>
    <p:sldId id="459" r:id="rId21"/>
    <p:sldId id="433" r:id="rId22"/>
    <p:sldId id="432" r:id="rId23"/>
    <p:sldId id="460" r:id="rId24"/>
    <p:sldId id="461" r:id="rId25"/>
    <p:sldId id="462" r:id="rId26"/>
    <p:sldId id="442" r:id="rId27"/>
    <p:sldId id="464" r:id="rId28"/>
    <p:sldId id="465" r:id="rId29"/>
    <p:sldId id="466" r:id="rId30"/>
    <p:sldId id="467" r:id="rId31"/>
    <p:sldId id="468" r:id="rId32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FF0000"/>
    <a:srgbClr val="FF3300"/>
    <a:srgbClr val="3333CC"/>
    <a:srgbClr val="3366FF"/>
    <a:srgbClr val="FF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04" autoAdjust="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86"/>
    </p:cViewPr>
  </p:sorterViewPr>
  <p:notesViewPr>
    <p:cSldViewPr>
      <p:cViewPr varScale="1">
        <p:scale>
          <a:sx n="58" d="100"/>
          <a:sy n="58" d="100"/>
        </p:scale>
        <p:origin x="-1764" y="-78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fld id="{B069D564-B456-4239-89FD-39F1035BB2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0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2363" y="692150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83088"/>
            <a:ext cx="50323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6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6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fld id="{3D20A116-89DE-4C1E-AEC3-E2F472B758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26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B5F5BB-2A2C-410A-B729-D1474AFE1C21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5817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91CAB-3689-4FB8-AE60-D11A2061744A}" type="slidenum">
              <a:rPr lang="en-US"/>
              <a:pPr/>
              <a:t>10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161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2FF3DB-3B66-4E6D-A282-1A91A0DE58EC}" type="slidenum">
              <a:rPr lang="en-US"/>
              <a:pPr/>
              <a:t>11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2994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F1A54-886A-43A8-97F8-89E5923114E7}" type="slidenum">
              <a:rPr lang="en-US"/>
              <a:pPr/>
              <a:t>12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797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09CFD-F8F1-4CDB-A6B1-23D128ED8FB2}" type="slidenum">
              <a:rPr lang="en-US"/>
              <a:pPr/>
              <a:t>13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0130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9D8633-D89A-4A66-86AF-3C44A99FF03A}" type="slidenum">
              <a:rPr lang="en-US"/>
              <a:pPr/>
              <a:t>14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5202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30238D-C24A-46A1-BE75-9389DCE17687}" type="slidenum">
              <a:rPr lang="en-US"/>
              <a:pPr/>
              <a:t>15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1140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C78DA-4EFC-463B-A166-0F66938F35DF}" type="slidenum">
              <a:rPr lang="en-US"/>
              <a:pPr/>
              <a:t>16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8643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C78DA-4EFC-463B-A166-0F66938F35DF}" type="slidenum">
              <a:rPr lang="en-US"/>
              <a:pPr/>
              <a:t>17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6543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C78DA-4EFC-463B-A166-0F66938F35DF}" type="slidenum">
              <a:rPr lang="en-US"/>
              <a:pPr/>
              <a:t>18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2394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C78DA-4EFC-463B-A166-0F66938F35DF}" type="slidenum">
              <a:rPr lang="en-US"/>
              <a:pPr/>
              <a:t>19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0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5EA8A2-E898-49A6-9BB2-47CC3C0D8F81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051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C78DA-4EFC-463B-A166-0F66938F35DF}" type="slidenum">
              <a:rPr lang="en-US"/>
              <a:pPr/>
              <a:t>20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921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8ED7D0-2A22-48B2-A1D6-94827A9CC850}" type="slidenum">
              <a:rPr lang="en-US"/>
              <a:pPr/>
              <a:t>21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7615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83E4C-40A0-42BE-A0C4-8D64777EA995}" type="slidenum">
              <a:rPr lang="en-US"/>
              <a:pPr/>
              <a:t>22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4463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83E4C-40A0-42BE-A0C4-8D64777EA995}" type="slidenum">
              <a:rPr lang="en-US"/>
              <a:pPr/>
              <a:t>23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2966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83E4C-40A0-42BE-A0C4-8D64777EA995}" type="slidenum">
              <a:rPr lang="en-US"/>
              <a:pPr/>
              <a:t>24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8123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83E4C-40A0-42BE-A0C4-8D64777EA995}" type="slidenum">
              <a:rPr lang="en-US"/>
              <a:pPr/>
              <a:t>25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34568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83E4C-40A0-42BE-A0C4-8D64777EA995}" type="slidenum">
              <a:rPr lang="en-US"/>
              <a:pPr/>
              <a:t>26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7834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83E4C-40A0-42BE-A0C4-8D64777EA995}" type="slidenum">
              <a:rPr lang="en-US"/>
              <a:pPr/>
              <a:t>27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4623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83E4C-40A0-42BE-A0C4-8D64777EA995}" type="slidenum">
              <a:rPr lang="en-US"/>
              <a:pPr/>
              <a:t>28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8829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83E4C-40A0-42BE-A0C4-8D64777EA995}" type="slidenum">
              <a:rPr lang="en-US"/>
              <a:pPr/>
              <a:t>29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868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3C88F-2B4B-4621-BC26-E17D7E2229A3}" type="slidenum">
              <a:rPr lang="en-US"/>
              <a:pPr/>
              <a:t>3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1540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83E4C-40A0-42BE-A0C4-8D64777EA995}" type="slidenum">
              <a:rPr lang="en-US"/>
              <a:pPr/>
              <a:t>30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7124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83E4C-40A0-42BE-A0C4-8D64777EA995}" type="slidenum">
              <a:rPr lang="en-US"/>
              <a:pPr/>
              <a:t>31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64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3C88F-2B4B-4621-BC26-E17D7E2229A3}" type="slidenum">
              <a:rPr lang="en-US"/>
              <a:pPr/>
              <a:t>4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37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3C88F-2B4B-4621-BC26-E17D7E2229A3}" type="slidenum">
              <a:rPr lang="en-US"/>
              <a:pPr/>
              <a:t>5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3422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3C88F-2B4B-4621-BC26-E17D7E2229A3}" type="slidenum">
              <a:rPr lang="en-US"/>
              <a:pPr/>
              <a:t>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23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55AF23-5849-4204-AC04-BB275A1F21C6}" type="slidenum">
              <a:rPr lang="en-US"/>
              <a:pPr/>
              <a:t>7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026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4913D-A0FF-4A41-B62E-9707423FDD97}" type="slidenum">
              <a:rPr lang="en-US"/>
              <a:pPr/>
              <a:t>8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7278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E41C19-4C99-4D6C-ABAE-28D1E1E45BAC}" type="slidenum">
              <a:rPr lang="en-US"/>
              <a:pPr/>
              <a:t>9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2363" y="692150"/>
            <a:ext cx="4613275" cy="34607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94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Lexical Analysis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46888-D077-4027-B840-A30CFB72C4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Lexical Analysis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3FEA0-0F56-4E77-8B1E-8736A0CFCF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Lexical Analysis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3E30E1-C766-488B-B6A5-0DA2787DC5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Lexical Analysis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C31475-6896-413A-9D4C-A618B53D89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Lexical Analysis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ECFFE-F26C-4C21-8F8F-8301B46D62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Lexical Analysis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F8FA5-D626-4DE9-A833-2F916830F1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Lexical Analysis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83811-343B-4ECE-80FE-B751C50D75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Lexical Analysis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1D9F-3511-4963-BCBF-EB9DED8770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Lexical Analysis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11D570-9853-4B90-9351-F87CA01338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Lexical Analysis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3B903-A7B1-489A-BCBA-857FF26054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Lexical Analysis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CBC6C-2E26-47B0-8D85-ED3AB373BC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Lexical Analysis</a:t>
            </a:r>
            <a:endParaRPr lang="en-US"/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CACA4F-7074-4351-A6E8-83F34703E3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C32551-FD91-4743-A199-246E4B69DB4F}" type="slidenum">
              <a:rPr lang="en-US"/>
              <a:pPr/>
              <a:t>1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3366FF"/>
                </a:solidFill>
                <a:ea typeface="ＭＳ Ｐゴシック" pitchFamily="34" charset="-128"/>
              </a:rPr>
              <a:t>COP 3402 Systems Software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685800" y="2362200"/>
            <a:ext cx="7848600" cy="185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endParaRPr lang="en-US" sz="4400" b="1" dirty="0">
              <a:solidFill>
                <a:srgbClr val="3366FF"/>
              </a:solidFill>
            </a:endParaRPr>
          </a:p>
          <a:p>
            <a:pPr marL="457200" indent="-457200" algn="ctr"/>
            <a:r>
              <a:rPr lang="en-US" sz="4400" b="1" dirty="0">
                <a:solidFill>
                  <a:srgbClr val="3366FF"/>
                </a:solidFill>
              </a:rPr>
              <a:t>Lexical </a:t>
            </a:r>
            <a:r>
              <a:rPr lang="en-US" sz="4400" b="1" dirty="0" smtClean="0">
                <a:solidFill>
                  <a:srgbClr val="3366FF"/>
                </a:solidFill>
              </a:rPr>
              <a:t>Analysis</a:t>
            </a:r>
            <a:endParaRPr lang="en-US" sz="4400" b="1" dirty="0">
              <a:solidFill>
                <a:srgbClr val="3366FF"/>
              </a:solidFill>
            </a:endParaRPr>
          </a:p>
          <a:p>
            <a:pPr marL="457200" indent="-457200" algn="ctr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ED9268-7CA0-433C-BAEE-7B03C02F9C5A}" type="slidenum">
              <a:rPr lang="en-US"/>
              <a:pPr/>
              <a:t>10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PL/0 Symbols</a:t>
            </a:r>
          </a:p>
        </p:txBody>
      </p:sp>
      <p:sp>
        <p:nvSpPr>
          <p:cNvPr id="66565" name="Line 3"/>
          <p:cNvSpPr>
            <a:spLocks noChangeShapeType="1"/>
          </p:cNvSpPr>
          <p:nvPr/>
        </p:nvSpPr>
        <p:spPr bwMode="auto">
          <a:xfrm>
            <a:off x="6096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669925" y="1408113"/>
            <a:ext cx="437331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b="1" dirty="0" smtClean="0"/>
              <a:t>Example </a:t>
            </a:r>
            <a:r>
              <a:rPr lang="en-US" b="1" dirty="0"/>
              <a:t>program written in PL/0:</a:t>
            </a:r>
          </a:p>
          <a:p>
            <a:pPr marL="457200" indent="-457200"/>
            <a:endParaRPr lang="en-US" b="1" dirty="0"/>
          </a:p>
          <a:p>
            <a:pPr marL="457200" indent="-457200"/>
            <a:r>
              <a:rPr 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7, n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85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/>
            <a:r>
              <a:rPr 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/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egin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y; z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odd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b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457200" indent="-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66567" name="Text Box 5"/>
          <p:cNvSpPr txBox="1">
            <a:spLocks noChangeArrowheads="1"/>
          </p:cNvSpPr>
          <p:nvPr/>
        </p:nvSpPr>
        <p:spPr bwMode="auto">
          <a:xfrm>
            <a:off x="4114800" y="2209800"/>
            <a:ext cx="500970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Operators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rgbClr val="00CC00"/>
              </a:solidFill>
            </a:endParaRPr>
          </a:p>
          <a:p>
            <a:r>
              <a:rPr lang="en-US" b="1" dirty="0" smtClean="0">
                <a:solidFill>
                  <a:srgbClr val="00CC00"/>
                </a:solidFill>
              </a:rPr>
              <a:t>Special Symbols</a:t>
            </a:r>
            <a:endParaRPr lang="en-US" b="1" dirty="0">
              <a:solidFill>
                <a:srgbClr val="00CC00"/>
              </a:solidFill>
            </a:endParaRPr>
          </a:p>
          <a:p>
            <a:pPr marL="457200" indent="-457200"/>
            <a:r>
              <a:rPr lang="en-US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3315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19E394-1712-4B3A-B685-0B70A634B93B}" type="slidenum">
              <a:rPr lang="en-US"/>
              <a:pPr/>
              <a:t>11</a:t>
            </a:fld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PL/0 Symbols</a:t>
            </a:r>
          </a:p>
        </p:txBody>
      </p:sp>
      <p:sp>
        <p:nvSpPr>
          <p:cNvPr id="68613" name="Line 3"/>
          <p:cNvSpPr>
            <a:spLocks noChangeShapeType="1"/>
          </p:cNvSpPr>
          <p:nvPr/>
        </p:nvSpPr>
        <p:spPr bwMode="auto">
          <a:xfrm>
            <a:off x="6096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14" name="Text Box 4"/>
          <p:cNvSpPr txBox="1">
            <a:spLocks noChangeArrowheads="1"/>
          </p:cNvSpPr>
          <p:nvPr/>
        </p:nvSpPr>
        <p:spPr bwMode="auto">
          <a:xfrm>
            <a:off x="669925" y="1408113"/>
            <a:ext cx="437331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b="1" dirty="0" smtClean="0"/>
              <a:t>Example </a:t>
            </a:r>
            <a:r>
              <a:rPr lang="en-US" b="1" dirty="0"/>
              <a:t>program written in PL/0:</a:t>
            </a:r>
          </a:p>
          <a:p>
            <a:pPr marL="457200" indent="-457200"/>
            <a:endParaRPr lang="en-US" b="1" dirty="0"/>
          </a:p>
          <a:p>
            <a:pPr marL="457200" indent="-457200"/>
            <a:r>
              <a:rPr 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457200" indent="-457200"/>
            <a:r>
              <a:rPr 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/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y; z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odd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b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457200" indent="-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68615" name="Text Box 5"/>
          <p:cNvSpPr txBox="1">
            <a:spLocks noChangeArrowheads="1"/>
          </p:cNvSpPr>
          <p:nvPr/>
        </p:nvSpPr>
        <p:spPr bwMode="auto">
          <a:xfrm>
            <a:off x="4114800" y="2209800"/>
            <a:ext cx="23903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b="1" dirty="0" smtClean="0">
                <a:solidFill>
                  <a:srgbClr val="FF9900"/>
                </a:solidFill>
              </a:rPr>
              <a:t>Numbers </a:t>
            </a:r>
            <a:r>
              <a:rPr lang="en-US" b="1" dirty="0">
                <a:solidFill>
                  <a:srgbClr val="FF9900"/>
                </a:solidFill>
              </a:rPr>
              <a:t>such </a:t>
            </a:r>
            <a:r>
              <a:rPr lang="en-US" b="1" dirty="0" smtClean="0">
                <a:solidFill>
                  <a:srgbClr val="FF9900"/>
                </a:solidFill>
              </a:rPr>
              <a:t>as </a:t>
            </a:r>
          </a:p>
          <a:p>
            <a:pPr marL="457200" indent="-457200"/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85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99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8E6F06-FADB-47CA-B3A8-D2E0EDBEE90C}" type="slidenum">
              <a:rPr lang="en-US"/>
              <a:pPr/>
              <a:t>12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PL/0 Symbols</a:t>
            </a:r>
          </a:p>
        </p:txBody>
      </p:sp>
      <p:sp>
        <p:nvSpPr>
          <p:cNvPr id="70661" name="Line 3"/>
          <p:cNvSpPr>
            <a:spLocks noChangeShapeType="1"/>
          </p:cNvSpPr>
          <p:nvPr/>
        </p:nvSpPr>
        <p:spPr bwMode="auto">
          <a:xfrm>
            <a:off x="6096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669925" y="1408113"/>
            <a:ext cx="437331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b="1" dirty="0" smtClean="0"/>
              <a:t>Example </a:t>
            </a:r>
            <a:r>
              <a:rPr lang="en-US" b="1" dirty="0"/>
              <a:t>program written in PL/0:</a:t>
            </a:r>
          </a:p>
          <a:p>
            <a:pPr marL="457200" indent="-457200"/>
            <a:endParaRPr lang="en-US" b="1" dirty="0"/>
          </a:p>
          <a:p>
            <a:pPr marL="457200" indent="-457200"/>
            <a:r>
              <a:rPr 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457200" indent="-457200"/>
            <a:r>
              <a:rPr 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pt-BR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/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y; z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odd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b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457200" indent="-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b="1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4114800" y="2209800"/>
            <a:ext cx="446789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b="1" dirty="0" smtClean="0"/>
              <a:t>Identifiers: </a:t>
            </a:r>
            <a:endParaRPr lang="en-US" b="1" dirty="0"/>
          </a:p>
          <a:p>
            <a:pPr marL="457200" indent="-457200"/>
            <a:r>
              <a:rPr lang="en-US" dirty="0" smtClean="0"/>
              <a:t>- a letter or </a:t>
            </a:r>
            <a:endParaRPr lang="en-US" dirty="0"/>
          </a:p>
          <a:p>
            <a:pPr marL="457200" indent="-457200"/>
            <a:r>
              <a:rPr lang="en-US" dirty="0" smtClean="0"/>
              <a:t>- a </a:t>
            </a:r>
            <a:r>
              <a:rPr lang="en-US" dirty="0"/>
              <a:t>letter followed by more </a:t>
            </a:r>
            <a:r>
              <a:rPr lang="en-US" dirty="0" smtClean="0"/>
              <a:t>letters or</a:t>
            </a:r>
            <a:endParaRPr lang="en-US" dirty="0"/>
          </a:p>
          <a:p>
            <a:pPr marL="457200" indent="-457200"/>
            <a:r>
              <a:rPr lang="en-US" dirty="0" smtClean="0"/>
              <a:t>- a </a:t>
            </a:r>
            <a:r>
              <a:rPr lang="en-US" dirty="0"/>
              <a:t>letter followed by more letters or digits.</a:t>
            </a:r>
          </a:p>
          <a:p>
            <a:pPr marL="457200" indent="-457200"/>
            <a:endParaRPr lang="en-US" b="1" dirty="0"/>
          </a:p>
          <a:p>
            <a:pPr marL="457200" indent="-457200"/>
            <a:endParaRPr lang="en-US" b="1" dirty="0" smtClean="0"/>
          </a:p>
          <a:p>
            <a:pPr marL="457200" indent="-457200"/>
            <a:r>
              <a:rPr lang="en-US" b="1" dirty="0" smtClean="0"/>
              <a:t>Examples</a:t>
            </a:r>
            <a:r>
              <a:rPr lang="en-US" b="1" dirty="0"/>
              <a:t>:</a:t>
            </a:r>
            <a:r>
              <a:rPr lang="en-US" b="1" dirty="0" smtClean="0"/>
              <a:t> </a:t>
            </a:r>
          </a:p>
          <a:p>
            <a:pPr marL="457200" indent="-457200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m,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intel486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592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F2431-84A5-4685-B675-0A28905F4FB7}" type="slidenum">
              <a:rPr lang="en-US"/>
              <a:pPr/>
              <a:t>13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Designing a </a:t>
            </a:r>
            <a:r>
              <a:rPr lang="en-US" b="1" dirty="0" err="1" smtClean="0">
                <a:solidFill>
                  <a:srgbClr val="0000FF"/>
                </a:solidFill>
                <a:ea typeface="ＭＳ Ｐゴシック" pitchFamily="34" charset="-128"/>
              </a:rPr>
              <a:t>Lexer</a:t>
            </a:r>
            <a:endParaRPr lang="en-US" b="1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7653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37435" y="1219200"/>
            <a:ext cx="8549365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Define identifiers</a:t>
            </a:r>
            <a:r>
              <a:rPr lang="en-US" dirty="0"/>
              <a:t> </a:t>
            </a:r>
            <a:r>
              <a:rPr lang="en-US" dirty="0" smtClean="0"/>
              <a:t>and numbers (tokens with </a:t>
            </a:r>
            <a:r>
              <a:rPr lang="en-US" b="1" dirty="0" smtClean="0"/>
              <a:t>semantic values</a:t>
            </a:r>
            <a:r>
              <a:rPr lang="en-US" dirty="0" smtClean="0"/>
              <a:t>), reserved words, and remaining lexical tokens in PL/0</a:t>
            </a:r>
          </a:p>
          <a:p>
            <a:endParaRPr lang="en-US" dirty="0"/>
          </a:p>
          <a:p>
            <a:r>
              <a:rPr lang="en-US" b="1" dirty="0" smtClean="0"/>
              <a:t>Identifiers</a:t>
            </a:r>
            <a:r>
              <a:rPr lang="en-US" dirty="0" smtClean="0"/>
              <a:t>: a lower case letter, followed by sequence consisting of digits or letters (total length 16 or less), not equal to a reserved word</a:t>
            </a:r>
          </a:p>
          <a:p>
            <a:endParaRPr lang="en-US" altLang="ko-KR" dirty="0">
              <a:ea typeface="Gulim" pitchFamily="34" charset="-127"/>
            </a:endParaRPr>
          </a:p>
          <a:p>
            <a:r>
              <a:rPr lang="en-US" altLang="ko-KR" b="1" dirty="0" smtClean="0">
                <a:ea typeface="Gulim" pitchFamily="34" charset="-127"/>
              </a:rPr>
              <a:t>Numbers</a:t>
            </a:r>
            <a:r>
              <a:rPr lang="en-US" altLang="ko-KR" dirty="0" smtClean="0">
                <a:ea typeface="Gulim" pitchFamily="34" charset="-127"/>
              </a:rPr>
              <a:t>: integer numbers; max value </a:t>
            </a:r>
            <a:r>
              <a:rPr lang="en-US" altLang="ko-KR" dirty="0" smtClean="0">
                <a:latin typeface="Consolas" panose="020B0609020204030204" pitchFamily="49" charset="0"/>
                <a:ea typeface="Gulim" pitchFamily="34" charset="-127"/>
              </a:rPr>
              <a:t>2^16-1</a:t>
            </a:r>
          </a:p>
          <a:p>
            <a:endParaRPr lang="en-US" altLang="ko-KR" dirty="0">
              <a:ea typeface="Gulim" pitchFamily="34" charset="-127"/>
            </a:endParaRPr>
          </a:p>
          <a:p>
            <a:r>
              <a:rPr lang="en-US" altLang="ko-KR" b="1" dirty="0" smtClean="0">
                <a:ea typeface="Gulim" pitchFamily="34" charset="-127"/>
              </a:rPr>
              <a:t>Reserved words</a:t>
            </a:r>
            <a:r>
              <a:rPr lang="en-US" altLang="ko-KR" dirty="0" smtClean="0">
                <a:ea typeface="Gulim" pitchFamily="34" charset="-127"/>
              </a:rPr>
              <a:t>:</a:t>
            </a:r>
            <a:endParaRPr lang="en-US" altLang="ko-KR" b="1" dirty="0">
              <a:latin typeface="Courier New" panose="02070309020205020404" pitchFamily="49" charset="0"/>
              <a:ea typeface="Gulim" pitchFamily="34" charset="-127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begin</a:t>
            </a:r>
            <a:r>
              <a:rPr lang="en-US" altLang="ko-KR" dirty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call</a:t>
            </a:r>
            <a:r>
              <a:rPr lang="en-US" altLang="ko-KR" dirty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const</a:t>
            </a:r>
            <a:r>
              <a:rPr lang="en-US" altLang="ko-KR" dirty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do</a:t>
            </a:r>
            <a:r>
              <a:rPr lang="en-US" altLang="ko-KR" dirty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end</a:t>
            </a:r>
            <a:r>
              <a:rPr lang="en-US" altLang="ko-KR" dirty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odd</a:t>
            </a:r>
            <a:r>
              <a:rPr lang="en-US" altLang="ko-KR" dirty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procedure</a:t>
            </a:r>
            <a:r>
              <a:rPr lang="en-US" altLang="ko-KR" dirty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then</a:t>
            </a:r>
            <a:r>
              <a:rPr lang="en-US" altLang="ko-KR" dirty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var</a:t>
            </a:r>
            <a:r>
              <a:rPr lang="en-US" altLang="ko-KR" dirty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while</a:t>
            </a:r>
            <a:endParaRPr lang="en-US" dirty="0">
              <a:latin typeface="Consolas" panose="020B0609020204030204" pitchFamily="49" charset="0"/>
              <a:ea typeface="Gulim" pitchFamily="34" charset="-127"/>
              <a:cs typeface="Courier New" panose="02070309020205020404" pitchFamily="49" charset="0"/>
            </a:endParaRPr>
          </a:p>
          <a:p>
            <a:endParaRPr lang="en-US" dirty="0">
              <a:ea typeface="Gulim" pitchFamily="34" charset="-127"/>
            </a:endParaRPr>
          </a:p>
          <a:p>
            <a:r>
              <a:rPr lang="en-US" b="1" dirty="0" smtClean="0">
                <a:ea typeface="Gulim" pitchFamily="34" charset="-127"/>
              </a:rPr>
              <a:t>Operators and special symbols</a:t>
            </a:r>
            <a:r>
              <a:rPr lang="en-US" dirty="0" smtClean="0">
                <a:ea typeface="Gulim" pitchFamily="34" charset="-127"/>
              </a:rPr>
              <a:t>: </a:t>
            </a:r>
          </a:p>
          <a:p>
            <a:r>
              <a:rPr lang="en-US" altLang="ko-KR" dirty="0" smtClean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+  -  *  / </a:t>
            </a:r>
            <a:endParaRPr lang="en-US" altLang="ko-KR" dirty="0">
              <a:latin typeface="Consolas" panose="020B0609020204030204" pitchFamily="49" charset="0"/>
              <a:ea typeface="Gulim" pitchFamily="34" charset="-127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(  ) </a:t>
            </a:r>
            <a:endParaRPr lang="en-US" altLang="ko-KR" dirty="0">
              <a:latin typeface="Consolas" panose="020B0609020204030204" pitchFamily="49" charset="0"/>
              <a:ea typeface="Gulim" pitchFamily="34" charset="-127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:=</a:t>
            </a:r>
          </a:p>
          <a:p>
            <a:r>
              <a:rPr lang="en-US" altLang="ko-KR" dirty="0" smtClean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=</a:t>
            </a:r>
          </a:p>
          <a:p>
            <a:r>
              <a:rPr lang="en-US" altLang="ko-KR" dirty="0" smtClean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&lt;&gt;</a:t>
            </a:r>
            <a:endParaRPr lang="en-US" altLang="ko-KR" dirty="0">
              <a:latin typeface="Consolas" panose="020B0609020204030204" pitchFamily="49" charset="0"/>
              <a:ea typeface="Gulim" pitchFamily="34" charset="-127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,  ;  .</a:t>
            </a:r>
          </a:p>
          <a:p>
            <a:r>
              <a:rPr lang="en-US" altLang="ko-KR" dirty="0" smtClean="0">
                <a:latin typeface="Consolas" panose="020B0609020204030204" pitchFamily="49" charset="0"/>
                <a:ea typeface="Gulim" pitchFamily="34" charset="-127"/>
                <a:cs typeface="Courier New" panose="02070309020205020404" pitchFamily="49" charset="0"/>
              </a:rPr>
              <a:t>&lt;= &gt;= &lt;  &gt;</a:t>
            </a:r>
            <a:endParaRPr lang="en-US" altLang="ja-JP" dirty="0">
              <a:ea typeface="Gulim" pitchFamily="34" charset="-127"/>
            </a:endParaRPr>
          </a:p>
          <a:p>
            <a:endParaRPr lang="en-US" dirty="0">
              <a:ea typeface="Gulim" pitchFamily="34" charset="-127"/>
            </a:endParaRPr>
          </a:p>
          <a:p>
            <a:endParaRPr lang="en-US" dirty="0">
              <a:ea typeface="Gulim" pitchFamily="34" charset="-127"/>
            </a:endParaRPr>
          </a:p>
          <a:p>
            <a:endParaRPr lang="en-US" sz="1600" dirty="0">
              <a:ea typeface="Gulim" pitchFamily="34" charset="-127"/>
            </a:endParaRPr>
          </a:p>
          <a:p>
            <a:endParaRPr lang="en-US" sz="1600" dirty="0">
              <a:ea typeface="Gulim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B2CDBE-438D-4F9B-9AD9-03CFD4AF47AF}" type="slidenum">
              <a:rPr lang="en-US"/>
              <a:pPr/>
              <a:t>14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Designing a </a:t>
            </a:r>
            <a:r>
              <a:rPr lang="en-US" b="1" dirty="0" err="1" smtClean="0">
                <a:solidFill>
                  <a:srgbClr val="0000FF"/>
                </a:solidFill>
                <a:ea typeface="ＭＳ Ｐゴシック" pitchFamily="34" charset="-128"/>
              </a:rPr>
              <a:t>Lexer</a:t>
            </a:r>
            <a:endParaRPr lang="en-US" b="1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2" name="Rectangle 16"/>
          <p:cNvSpPr>
            <a:spLocks noChangeArrowheads="1"/>
          </p:cNvSpPr>
          <p:nvPr/>
        </p:nvSpPr>
        <p:spPr bwMode="auto">
          <a:xfrm>
            <a:off x="304800" y="1679376"/>
            <a:ext cx="87249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/>
          </a:p>
          <a:p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PL0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oken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ypes */</a:t>
            </a:r>
          </a:p>
          <a:p>
            <a:endParaRPr lang="en-US" sz="1600" b="1" dirty="0" smtClean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typedef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enum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token {</a:t>
            </a: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nulsym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identsym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numbersym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plussym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minussym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multsym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slashsym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oddsym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eqsym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neqsym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lessym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leqsym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gtrsym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geqsym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lparentsym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rparentsym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commasym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semicolonsym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periodsym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becomessym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beginsym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thensym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whilesym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dosym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callsym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varsym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procsym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writesym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readsym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,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elsesym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token_type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 smtClean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315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ECC9F1-4EA0-40B7-993B-F231B826591E}" type="slidenum">
              <a:rPr lang="en-US"/>
              <a:pPr/>
              <a:t>15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Designing a </a:t>
            </a:r>
            <a:r>
              <a:rPr lang="en-US" b="1" dirty="0" err="1" smtClean="0">
                <a:solidFill>
                  <a:srgbClr val="0000FF"/>
                </a:solidFill>
                <a:ea typeface="ＭＳ Ｐゴシック" pitchFamily="34" charset="-128"/>
              </a:rPr>
              <a:t>Lexer</a:t>
            </a:r>
            <a:endParaRPr lang="en-US" b="1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31749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194735" y="2938721"/>
            <a:ext cx="8263801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600" b="1" dirty="0" smtClean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names of reserved words */</a:t>
            </a:r>
          </a:p>
          <a:p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*keyword[]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{  </a:t>
            </a:r>
            <a:endParaRPr lang="en-U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“null”</a:t>
            </a:r>
            <a:r>
              <a:rPr lang="en-US" altLang="ja-JP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“begin”, “call”, “</a:t>
            </a:r>
            <a:r>
              <a:rPr lang="en-US" altLang="ja-JP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altLang="ja-JP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”, “do”, “else”, “end”, “if”, 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“odd”, “procedure”, “read”, “then”, “</a:t>
            </a:r>
            <a:r>
              <a:rPr lang="en-US" altLang="ja-JP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US" altLang="ja-JP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”, “while”, “write”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}; </a:t>
            </a:r>
          </a:p>
          <a:p>
            <a:endParaRPr lang="en-US" sz="1600" b="1" dirty="0" smtClean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types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of reserved words */</a:t>
            </a:r>
          </a:p>
          <a:p>
            <a:endParaRPr lang="en-US" sz="16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keyword_type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[]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{ 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nul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beginsym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callsym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constsym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dosym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elsesym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endsym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 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ifsym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oddsym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procsym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readsym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thensym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varsym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whilesym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writesym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r>
              <a:rPr lang="en-US" sz="1600" dirty="0" smtClean="0"/>
              <a:t> </a:t>
            </a:r>
            <a:r>
              <a:rPr lang="en-US" sz="1600" dirty="0"/>
              <a:t>	</a:t>
            </a:r>
            <a:r>
              <a:rPr lang="en-US" sz="1400" dirty="0"/>
              <a:t>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399" y="1417320"/>
            <a:ext cx="851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found it helpful to define the following arrays in my implementation of the </a:t>
            </a:r>
            <a:r>
              <a:rPr lang="en-US" dirty="0" err="1" smtClean="0"/>
              <a:t>lexer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For instance, to check if a keyword occurs, I go through the keyword array and check if the corresponding substring starts at the current position in the source code file. (But be careful an identifier could be called </a:t>
            </a:r>
            <a:r>
              <a:rPr lang="en-US" b="1" dirty="0" smtClean="0"/>
              <a:t>var</a:t>
            </a:r>
            <a:r>
              <a:rPr lang="en-US" dirty="0" smtClean="0"/>
              <a:t>iable, so you have to do an additional check.)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CC3FB-EB76-49D9-8470-FDC6C0233341}" type="slidenum">
              <a:rPr lang="en-US"/>
              <a:pPr/>
              <a:t>16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 Regular Expressions</a:t>
            </a:r>
          </a:p>
        </p:txBody>
      </p:sp>
      <p:sp>
        <p:nvSpPr>
          <p:cNvPr id="41989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182880" y="1524000"/>
            <a:ext cx="873252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mathematical notion of </a:t>
            </a:r>
            <a:r>
              <a:rPr lang="en-US" b="1" dirty="0"/>
              <a:t>r</a:t>
            </a:r>
            <a:r>
              <a:rPr lang="en-US" b="1" dirty="0" smtClean="0"/>
              <a:t>egular expression </a:t>
            </a:r>
            <a:r>
              <a:rPr lang="en-US" dirty="0" smtClean="0"/>
              <a:t>is very useful to describe lexical token of a programming language.</a:t>
            </a:r>
          </a:p>
          <a:p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dirty="0" smtClean="0"/>
              <a:t>language </a:t>
            </a:r>
            <a:r>
              <a:rPr lang="en-US" dirty="0" smtClean="0"/>
              <a:t>is a set of </a:t>
            </a:r>
            <a:r>
              <a:rPr lang="en-US" b="1" dirty="0" smtClean="0"/>
              <a:t>strings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string is a finite sequence of </a:t>
            </a:r>
            <a:r>
              <a:rPr lang="en-US" b="1" dirty="0" smtClean="0"/>
              <a:t>symbols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symbols are themselves taken from a finite </a:t>
            </a:r>
            <a:r>
              <a:rPr lang="en-US" b="1" dirty="0" smtClean="0"/>
              <a:t>alphabet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To specify languages (some of which may be infinite) with finite descriptions, we use the notation of </a:t>
            </a:r>
            <a:r>
              <a:rPr lang="en-US" b="1" dirty="0" smtClean="0"/>
              <a:t>regular expressions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Each regular expression stands for a set of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64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CC3FB-EB76-49D9-8470-FDC6C0233341}" type="slidenum">
              <a:rPr lang="en-US"/>
              <a:pPr/>
              <a:t>17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 Regular Expressions</a:t>
            </a:r>
          </a:p>
        </p:txBody>
      </p:sp>
      <p:sp>
        <p:nvSpPr>
          <p:cNvPr id="41989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129540" y="1269256"/>
            <a:ext cx="888492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Symbol</a:t>
            </a:r>
            <a:endParaRPr lang="en-US" dirty="0"/>
          </a:p>
          <a:p>
            <a:r>
              <a:rPr lang="en-US" dirty="0" smtClean="0"/>
              <a:t>For each symbol a</a:t>
            </a:r>
            <a:r>
              <a:rPr lang="en-US" b="1" dirty="0" smtClean="0"/>
              <a:t> </a:t>
            </a:r>
            <a:r>
              <a:rPr lang="en-US" dirty="0" smtClean="0"/>
              <a:t>in the alphabet of the language, the regular expression a denotes the language containing just the string a.</a:t>
            </a:r>
          </a:p>
          <a:p>
            <a:endParaRPr lang="en-US" b="1" dirty="0"/>
          </a:p>
          <a:p>
            <a:r>
              <a:rPr lang="en-US" b="1" dirty="0" smtClean="0"/>
              <a:t>Alternation</a:t>
            </a:r>
          </a:p>
          <a:p>
            <a:r>
              <a:rPr lang="en-US" dirty="0" smtClean="0"/>
              <a:t>A string is in the language of M | N if it is in the language of M or in the language of N.</a:t>
            </a:r>
          </a:p>
          <a:p>
            <a:endParaRPr lang="en-US" dirty="0"/>
          </a:p>
          <a:p>
            <a:r>
              <a:rPr lang="en-US" b="1" dirty="0" smtClean="0"/>
              <a:t>Concatenation</a:t>
            </a:r>
          </a:p>
          <a:p>
            <a:r>
              <a:rPr lang="en-US" dirty="0" smtClean="0"/>
              <a:t>A string is in the language M </a:t>
            </a:r>
            <a:r>
              <a:rPr lang="en-US" dirty="0" smtClean="0">
                <a:cs typeface="Arial" panose="020B0604020202020204" pitchFamily="34" charset="0"/>
              </a:rPr>
              <a:t>∙</a:t>
            </a:r>
            <a:r>
              <a:rPr lang="en-US" dirty="0" smtClean="0"/>
              <a:t> N if it is the concatenation of any two strings </a:t>
            </a:r>
            <a:r>
              <a:rPr lang="el-GR" dirty="0" smtClean="0">
                <a:cs typeface="Arial" panose="020B0604020202020204" pitchFamily="34" charset="0"/>
              </a:rPr>
              <a:t>α</a:t>
            </a:r>
            <a:r>
              <a:rPr lang="en-US" dirty="0" smtClean="0">
                <a:cs typeface="Arial" panose="020B0604020202020204" pitchFamily="34" charset="0"/>
              </a:rPr>
              <a:t> and </a:t>
            </a:r>
            <a:r>
              <a:rPr lang="el-GR" dirty="0" smtClean="0">
                <a:cs typeface="Arial" panose="020B0604020202020204" pitchFamily="34" charset="0"/>
              </a:rPr>
              <a:t>β</a:t>
            </a:r>
            <a:r>
              <a:rPr lang="en-US" dirty="0" smtClean="0">
                <a:cs typeface="Arial" panose="020B0604020202020204" pitchFamily="34" charset="0"/>
              </a:rPr>
              <a:t> such that </a:t>
            </a:r>
            <a:r>
              <a:rPr lang="el-GR" dirty="0" smtClean="0">
                <a:cs typeface="Arial" panose="020B0604020202020204" pitchFamily="34" charset="0"/>
              </a:rPr>
              <a:t>α</a:t>
            </a:r>
            <a:r>
              <a:rPr lang="en-US" dirty="0" smtClean="0">
                <a:cs typeface="Arial" panose="020B0604020202020204" pitchFamily="34" charset="0"/>
              </a:rPr>
              <a:t> is in M and </a:t>
            </a:r>
            <a:r>
              <a:rPr lang="el-GR" dirty="0" smtClean="0">
                <a:cs typeface="Arial" panose="020B0604020202020204" pitchFamily="34" charset="0"/>
              </a:rPr>
              <a:t>β</a:t>
            </a:r>
            <a:r>
              <a:rPr lang="en-US" dirty="0" smtClean="0">
                <a:cs typeface="Arial" panose="020B0604020202020204" pitchFamily="34" charset="0"/>
              </a:rPr>
              <a:t> is in N. Often, we just write M N. 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b="1" dirty="0" smtClean="0">
                <a:cs typeface="Arial" panose="020B0604020202020204" pitchFamily="34" charset="0"/>
              </a:rPr>
              <a:t>Epsilon</a:t>
            </a:r>
          </a:p>
          <a:p>
            <a:r>
              <a:rPr lang="en-US" dirty="0" smtClean="0">
                <a:cs typeface="Arial" panose="020B0604020202020204" pitchFamily="34" charset="0"/>
              </a:rPr>
              <a:t>The regular expression </a:t>
            </a:r>
            <a:r>
              <a:rPr lang="el-GR" dirty="0" smtClean="0">
                <a:cs typeface="Arial" panose="020B0604020202020204" pitchFamily="34" charset="0"/>
              </a:rPr>
              <a:t>ε</a:t>
            </a:r>
            <a:r>
              <a:rPr lang="en-US" dirty="0" smtClean="0">
                <a:cs typeface="Arial" panose="020B0604020202020204" pitchFamily="34" charset="0"/>
              </a:rPr>
              <a:t> represents a language whose only string is the empty string.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b="1" dirty="0" smtClean="0">
                <a:cs typeface="Arial" panose="020B0604020202020204" pitchFamily="34" charset="0"/>
              </a:rPr>
              <a:t>Repetition</a:t>
            </a:r>
          </a:p>
          <a:p>
            <a:r>
              <a:rPr lang="en-US" dirty="0" smtClean="0">
                <a:cs typeface="Arial" panose="020B0604020202020204" pitchFamily="34" charset="0"/>
              </a:rPr>
              <a:t>A string is in M* if it is the concatenation of zero or more strings, all of which are in M. </a:t>
            </a:r>
          </a:p>
          <a:p>
            <a:r>
              <a:rPr lang="en-US" dirty="0" smtClean="0">
                <a:cs typeface="Arial" panose="020B0604020202020204" pitchFamily="34" charset="0"/>
              </a:rPr>
              <a:t>M* is called the Kleene closure of 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5215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CC3FB-EB76-49D9-8470-FDC6C0233341}" type="slidenum">
              <a:rPr lang="en-US"/>
              <a:pPr/>
              <a:t>18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 Regular Expressions</a:t>
            </a:r>
          </a:p>
        </p:txBody>
      </p:sp>
      <p:sp>
        <p:nvSpPr>
          <p:cNvPr id="41989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129540" y="1269256"/>
            <a:ext cx="888492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Using symbols, alternation, concatenation, epsilon, and Kleene closure we can specify the set of ASCII strings corresponding to the lexical tokens of a programming language.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</a:p>
          <a:p>
            <a:endParaRPr lang="en-US" dirty="0"/>
          </a:p>
          <a:p>
            <a:r>
              <a:rPr lang="en-US" dirty="0" smtClean="0"/>
              <a:t>(0 | 1)* </a:t>
            </a:r>
            <a:r>
              <a:rPr lang="en-US" dirty="0">
                <a:cs typeface="Arial" panose="020B0604020202020204" pitchFamily="34" charset="0"/>
              </a:rPr>
              <a:t>∙</a:t>
            </a:r>
            <a:r>
              <a:rPr lang="en-US" dirty="0"/>
              <a:t> </a:t>
            </a:r>
            <a:r>
              <a:rPr lang="en-US" dirty="0" smtClean="0"/>
              <a:t>0	binary numbers that are multiple of two</a:t>
            </a:r>
          </a:p>
          <a:p>
            <a:endParaRPr lang="en-US" dirty="0"/>
          </a:p>
          <a:p>
            <a:r>
              <a:rPr lang="en-US" dirty="0" smtClean="0"/>
              <a:t>b*(</a:t>
            </a:r>
            <a:r>
              <a:rPr lang="en-US" dirty="0" err="1" smtClean="0"/>
              <a:t>abb</a:t>
            </a:r>
            <a:r>
              <a:rPr lang="en-US" dirty="0" smtClean="0"/>
              <a:t>*)*(a | </a:t>
            </a:r>
            <a:r>
              <a:rPr lang="en-US" dirty="0" smtClean="0">
                <a:cs typeface="Arial" panose="020B0604020202020204" pitchFamily="34" charset="0"/>
              </a:rPr>
              <a:t>)	strings of a’s and b’s with no consecutive a’s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(a | b)* aa (a | b)	strings of a’s and b’s containing consecutive a’s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In writing regular expressions, the concatenation operator or the epsilon are often omitted, and it is assumed that the Kleene closure binds tighter than concatenation, and concatenation binds tighter than alternation.</a:t>
            </a:r>
          </a:p>
        </p:txBody>
      </p:sp>
    </p:spTree>
    <p:extLst>
      <p:ext uri="{BB962C8B-B14F-4D97-AF65-F5344CB8AC3E}">
        <p14:creationId xmlns:p14="http://schemas.microsoft.com/office/powerpoint/2010/main" val="672318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CC3FB-EB76-49D9-8470-FDC6C0233341}" type="slidenum">
              <a:rPr lang="en-US"/>
              <a:pPr/>
              <a:t>19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 Regular Expressions</a:t>
            </a:r>
          </a:p>
        </p:txBody>
      </p:sp>
      <p:sp>
        <p:nvSpPr>
          <p:cNvPr id="41989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129540" y="1269256"/>
            <a:ext cx="888492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cs typeface="Arial" panose="020B0604020202020204" pitchFamily="34" charset="0"/>
              </a:rPr>
              <a:t>Some more abbreviations: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[</a:t>
            </a:r>
            <a:r>
              <a:rPr lang="en-US" dirty="0" err="1" smtClean="0">
                <a:cs typeface="Arial" panose="020B0604020202020204" pitchFamily="34" charset="0"/>
              </a:rPr>
              <a:t>abcd</a:t>
            </a:r>
            <a:r>
              <a:rPr lang="en-US" dirty="0" smtClean="0">
                <a:cs typeface="Arial" panose="020B0604020202020204" pitchFamily="34" charset="0"/>
              </a:rPr>
              <a:t>] 		means	(a | b | c | d)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[b-g]		means	[</a:t>
            </a:r>
            <a:r>
              <a:rPr lang="en-US" dirty="0" err="1" smtClean="0">
                <a:cs typeface="Arial" panose="020B0604020202020204" pitchFamily="34" charset="0"/>
              </a:rPr>
              <a:t>bcdefg</a:t>
            </a:r>
            <a:r>
              <a:rPr lang="en-US" dirty="0" smtClean="0">
                <a:cs typeface="Arial" panose="020B0604020202020204" pitchFamily="34" charset="0"/>
              </a:rPr>
              <a:t>]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[b-</a:t>
            </a:r>
            <a:r>
              <a:rPr lang="en-US" dirty="0" err="1" smtClean="0">
                <a:cs typeface="Arial" panose="020B0604020202020204" pitchFamily="34" charset="0"/>
              </a:rPr>
              <a:t>gM</a:t>
            </a:r>
            <a:r>
              <a:rPr lang="en-US" dirty="0" smtClean="0">
                <a:cs typeface="Arial" panose="020B0604020202020204" pitchFamily="34" charset="0"/>
              </a:rPr>
              <a:t>-</a:t>
            </a:r>
            <a:r>
              <a:rPr lang="en-US" dirty="0" err="1" smtClean="0">
                <a:cs typeface="Arial" panose="020B0604020202020204" pitchFamily="34" charset="0"/>
              </a:rPr>
              <a:t>Qkr</a:t>
            </a:r>
            <a:r>
              <a:rPr lang="en-US" dirty="0" smtClean="0">
                <a:cs typeface="Arial" panose="020B0604020202020204" pitchFamily="34" charset="0"/>
              </a:rPr>
              <a:t>]	means	[</a:t>
            </a:r>
            <a:r>
              <a:rPr lang="en-US" dirty="0" err="1" smtClean="0">
                <a:cs typeface="Arial" panose="020B0604020202020204" pitchFamily="34" charset="0"/>
              </a:rPr>
              <a:t>bcdefgMNOPQkr</a:t>
            </a:r>
            <a:r>
              <a:rPr lang="en-US" dirty="0" smtClean="0">
                <a:cs typeface="Arial" panose="020B0604020202020204" pitchFamily="34" charset="0"/>
              </a:rPr>
              <a:t>]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M?		means	(M | )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M+		means 	M M*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M{</a:t>
            </a:r>
            <a:r>
              <a:rPr lang="en-US" dirty="0" err="1" smtClean="0">
                <a:cs typeface="Arial" panose="020B0604020202020204" pitchFamily="34" charset="0"/>
              </a:rPr>
              <a:t>n,m</a:t>
            </a:r>
            <a:r>
              <a:rPr lang="en-US" dirty="0" smtClean="0">
                <a:cs typeface="Arial" panose="020B0604020202020204" pitchFamily="34" charset="0"/>
              </a:rPr>
              <a:t>}		means	the language of strings that are concatenations of at least 			n and at most m strings in the language of M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These extensions are convenient, but none extend the descriptive power of regular expressions.</a:t>
            </a:r>
          </a:p>
        </p:txBody>
      </p:sp>
    </p:spTree>
    <p:extLst>
      <p:ext uri="{BB962C8B-B14F-4D97-AF65-F5344CB8AC3E}">
        <p14:creationId xmlns:p14="http://schemas.microsoft.com/office/powerpoint/2010/main" val="3329356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BBC75F-0FFE-41A3-BAEC-2BBC82C577E0}" type="slidenum">
              <a:rPr lang="en-US"/>
              <a:pPr/>
              <a:t>2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Outline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381000" y="1471910"/>
            <a:ext cx="7848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</a:rPr>
              <a:t>Lexical </a:t>
            </a:r>
            <a:r>
              <a:rPr lang="en-US" sz="2800" dirty="0" smtClean="0">
                <a:latin typeface="Times New Roman" pitchFamily="18" charset="0"/>
              </a:rPr>
              <a:t>analyzer/</a:t>
            </a:r>
            <a:r>
              <a:rPr lang="en-US" sz="2800" dirty="0" err="1" smtClean="0">
                <a:latin typeface="Times New Roman" pitchFamily="18" charset="0"/>
              </a:rPr>
              <a:t>Lexer</a:t>
            </a:r>
            <a:r>
              <a:rPr lang="en-US" sz="2800" dirty="0" smtClean="0">
                <a:latin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Regular expressions </a:t>
            </a:r>
            <a:endParaRPr lang="en-US" sz="28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Deterministic and non-deterministic finite automata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Transition tables</a:t>
            </a:r>
          </a:p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Lex: lexical-analyzer generator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CC3FB-EB76-49D9-8470-FDC6C0233341}" type="slidenum">
              <a:rPr lang="en-US"/>
              <a:pPr/>
              <a:t>20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 Finite Automata</a:t>
            </a:r>
          </a:p>
        </p:txBody>
      </p:sp>
      <p:sp>
        <p:nvSpPr>
          <p:cNvPr id="41989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129540" y="1269256"/>
            <a:ext cx="888492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cs typeface="Arial" panose="020B0604020202020204" pitchFamily="34" charset="0"/>
              </a:rPr>
              <a:t>Regular expressions are convenient for specifying lexical tokens.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But we need a formalism that can be implemented as a computer program. 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For this we can use </a:t>
            </a:r>
            <a:r>
              <a:rPr lang="en-US" b="1" dirty="0" smtClean="0">
                <a:cs typeface="Arial" panose="020B0604020202020204" pitchFamily="34" charset="0"/>
              </a:rPr>
              <a:t>finite automata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A finite automaton has a finite set of </a:t>
            </a:r>
            <a:r>
              <a:rPr lang="en-US" b="1" dirty="0" smtClean="0">
                <a:cs typeface="Arial" panose="020B0604020202020204" pitchFamily="34" charset="0"/>
              </a:rPr>
              <a:t>states</a:t>
            </a:r>
            <a:r>
              <a:rPr lang="en-US" dirty="0" smtClean="0">
                <a:cs typeface="Arial" panose="020B0604020202020204" pitchFamily="34" charset="0"/>
              </a:rPr>
              <a:t>; </a:t>
            </a:r>
            <a:r>
              <a:rPr lang="en-US" b="1" dirty="0" smtClean="0">
                <a:cs typeface="Arial" panose="020B0604020202020204" pitchFamily="34" charset="0"/>
              </a:rPr>
              <a:t>edges </a:t>
            </a:r>
            <a:r>
              <a:rPr lang="en-US" dirty="0" smtClean="0">
                <a:cs typeface="Arial" panose="020B0604020202020204" pitchFamily="34" charset="0"/>
              </a:rPr>
              <a:t>lead from one state to another, and each edge is labeled with a </a:t>
            </a:r>
            <a:r>
              <a:rPr lang="en-US" b="1" dirty="0" smtClean="0">
                <a:cs typeface="Arial" panose="020B0604020202020204" pitchFamily="34" charset="0"/>
              </a:rPr>
              <a:t>symbol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One state is the </a:t>
            </a:r>
            <a:r>
              <a:rPr lang="en-US" b="1" dirty="0" smtClean="0">
                <a:cs typeface="Arial" panose="020B0604020202020204" pitchFamily="34" charset="0"/>
              </a:rPr>
              <a:t>start</a:t>
            </a:r>
            <a:r>
              <a:rPr lang="en-US" dirty="0" smtClean="0">
                <a:cs typeface="Arial" panose="020B0604020202020204" pitchFamily="34" charset="0"/>
              </a:rPr>
              <a:t> state, and certain of the states are distinguished as </a:t>
            </a:r>
            <a:r>
              <a:rPr lang="en-US" b="1" dirty="0" smtClean="0">
                <a:cs typeface="Arial" panose="020B0604020202020204" pitchFamily="34" charset="0"/>
              </a:rPr>
              <a:t>final</a:t>
            </a:r>
            <a:r>
              <a:rPr lang="en-US" dirty="0" smtClean="0">
                <a:cs typeface="Arial" panose="020B0604020202020204" pitchFamily="34" charset="0"/>
              </a:rPr>
              <a:t> states.</a:t>
            </a:r>
          </a:p>
        </p:txBody>
      </p:sp>
    </p:spTree>
    <p:extLst>
      <p:ext uri="{BB962C8B-B14F-4D97-AF65-F5344CB8AC3E}">
        <p14:creationId xmlns:p14="http://schemas.microsoft.com/office/powerpoint/2010/main" val="4112392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527792-9529-43CB-BBF0-53B1EB80BB63}" type="slidenum">
              <a:rPr lang="en-US"/>
              <a:pPr/>
              <a:t>21</a:t>
            </a:fld>
            <a:endParaRPr 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 Example of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</a:rPr>
              <a:t>F</a:t>
            </a:r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inite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</a:rPr>
              <a:t>A</a:t>
            </a:r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utomaton</a:t>
            </a:r>
          </a:p>
        </p:txBody>
      </p:sp>
      <p:sp>
        <p:nvSpPr>
          <p:cNvPr id="80901" name="Line 3"/>
          <p:cNvSpPr>
            <a:spLocks noChangeShapeType="1"/>
          </p:cNvSpPr>
          <p:nvPr/>
        </p:nvSpPr>
        <p:spPr bwMode="auto">
          <a:xfrm>
            <a:off x="8001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902" name="Text Box 4"/>
          <p:cNvSpPr txBox="1">
            <a:spLocks noChangeArrowheads="1"/>
          </p:cNvSpPr>
          <p:nvPr/>
        </p:nvSpPr>
        <p:spPr bwMode="auto">
          <a:xfrm>
            <a:off x="44132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0903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41408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 b="1" dirty="0" smtClean="0"/>
              <a:t>Finite automaton </a:t>
            </a:r>
            <a:r>
              <a:rPr lang="en-US" sz="1400" b="1" dirty="0"/>
              <a:t>for </a:t>
            </a:r>
            <a:r>
              <a:rPr lang="en-US" sz="1400" b="1" dirty="0" smtClean="0"/>
              <a:t>recognizing C </a:t>
            </a:r>
            <a:r>
              <a:rPr lang="en-US" sz="1400" b="1" dirty="0"/>
              <a:t>comments.</a:t>
            </a:r>
          </a:p>
        </p:txBody>
      </p:sp>
      <p:sp>
        <p:nvSpPr>
          <p:cNvPr id="80904" name="Text Box 6"/>
          <p:cNvSpPr txBox="1">
            <a:spLocks noChangeArrowheads="1"/>
          </p:cNvSpPr>
          <p:nvPr/>
        </p:nvSpPr>
        <p:spPr bwMode="auto">
          <a:xfrm>
            <a:off x="4876800" y="1981200"/>
            <a:ext cx="2333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</a:p>
          <a:p>
            <a:endParaRPr lang="en-US" sz="1400"/>
          </a:p>
        </p:txBody>
      </p:sp>
      <p:sp>
        <p:nvSpPr>
          <p:cNvPr id="80905" name="Rectangle 1"/>
          <p:cNvSpPr>
            <a:spLocks noChangeArrowheads="1"/>
          </p:cNvSpPr>
          <p:nvPr/>
        </p:nvSpPr>
        <p:spPr bwMode="auto">
          <a:xfrm>
            <a:off x="3429000" y="38100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ea typeface="Gulim" pitchFamily="34" charset="-127"/>
              </a:rPr>
              <a:t> </a:t>
            </a:r>
          </a:p>
        </p:txBody>
      </p:sp>
      <p:sp>
        <p:nvSpPr>
          <p:cNvPr id="80906" name="Oval 1"/>
          <p:cNvSpPr>
            <a:spLocks noChangeArrowheads="1"/>
          </p:cNvSpPr>
          <p:nvPr/>
        </p:nvSpPr>
        <p:spPr bwMode="auto">
          <a:xfrm>
            <a:off x="1676400" y="2362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907" name="Oval 13"/>
          <p:cNvSpPr>
            <a:spLocks noChangeArrowheads="1"/>
          </p:cNvSpPr>
          <p:nvPr/>
        </p:nvSpPr>
        <p:spPr bwMode="auto">
          <a:xfrm>
            <a:off x="2895600" y="2362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" name="Donut 22"/>
          <p:cNvSpPr/>
          <p:nvPr/>
        </p:nvSpPr>
        <p:spPr bwMode="auto">
          <a:xfrm>
            <a:off x="6705600" y="2362200"/>
            <a:ext cx="533400" cy="533400"/>
          </a:xfrm>
          <a:prstGeom prst="don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Arial" pitchFamily="-105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0909" name="Straight Arrow Connector 6"/>
          <p:cNvCxnSpPr>
            <a:cxnSpLocks noChangeShapeType="1"/>
            <a:stCxn id="80906" idx="6"/>
            <a:endCxn id="80907" idx="2"/>
          </p:cNvCxnSpPr>
          <p:nvPr/>
        </p:nvCxnSpPr>
        <p:spPr bwMode="auto">
          <a:xfrm>
            <a:off x="2209800" y="26289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910" name="TextBox 18"/>
          <p:cNvSpPr txBox="1">
            <a:spLocks noChangeArrowheads="1"/>
          </p:cNvSpPr>
          <p:nvPr/>
        </p:nvSpPr>
        <p:spPr bwMode="auto">
          <a:xfrm>
            <a:off x="2362200" y="2209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/</a:t>
            </a:r>
          </a:p>
        </p:txBody>
      </p:sp>
      <p:sp>
        <p:nvSpPr>
          <p:cNvPr id="80911" name="TextBox 36"/>
          <p:cNvSpPr txBox="1">
            <a:spLocks noChangeArrowheads="1"/>
          </p:cNvSpPr>
          <p:nvPr/>
        </p:nvSpPr>
        <p:spPr bwMode="auto">
          <a:xfrm>
            <a:off x="3581400" y="22860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*</a:t>
            </a:r>
          </a:p>
        </p:txBody>
      </p:sp>
      <p:cxnSp>
        <p:nvCxnSpPr>
          <p:cNvPr id="80912" name="Straight Arrow Connector 38"/>
          <p:cNvCxnSpPr>
            <a:cxnSpLocks noChangeShapeType="1"/>
          </p:cNvCxnSpPr>
          <p:nvPr/>
        </p:nvCxnSpPr>
        <p:spPr bwMode="auto">
          <a:xfrm>
            <a:off x="990600" y="25908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913" name="Oval 28"/>
          <p:cNvSpPr>
            <a:spLocks noChangeArrowheads="1"/>
          </p:cNvSpPr>
          <p:nvPr/>
        </p:nvSpPr>
        <p:spPr bwMode="auto">
          <a:xfrm>
            <a:off x="4191000" y="2362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914" name="Oval 29"/>
          <p:cNvSpPr>
            <a:spLocks noChangeArrowheads="1"/>
          </p:cNvSpPr>
          <p:nvPr/>
        </p:nvSpPr>
        <p:spPr bwMode="auto">
          <a:xfrm>
            <a:off x="5410200" y="2362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80915" name="Straight Arrow Connector 7"/>
          <p:cNvCxnSpPr>
            <a:cxnSpLocks noChangeShapeType="1"/>
            <a:stCxn id="80907" idx="6"/>
            <a:endCxn id="80913" idx="2"/>
          </p:cNvCxnSpPr>
          <p:nvPr/>
        </p:nvCxnSpPr>
        <p:spPr bwMode="auto">
          <a:xfrm>
            <a:off x="3429000" y="26289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0916" name="Straight Arrow Connector 42"/>
          <p:cNvCxnSpPr>
            <a:cxnSpLocks noChangeShapeType="1"/>
            <a:stCxn id="80913" idx="6"/>
            <a:endCxn id="80914" idx="2"/>
          </p:cNvCxnSpPr>
          <p:nvPr/>
        </p:nvCxnSpPr>
        <p:spPr bwMode="auto">
          <a:xfrm>
            <a:off x="4724400" y="26289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917" name="TextBox 43"/>
          <p:cNvSpPr txBox="1">
            <a:spLocks noChangeArrowheads="1"/>
          </p:cNvSpPr>
          <p:nvPr/>
        </p:nvSpPr>
        <p:spPr bwMode="auto">
          <a:xfrm>
            <a:off x="5943600" y="16764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80918" name="TextBox 44"/>
          <p:cNvSpPr txBox="1">
            <a:spLocks noChangeArrowheads="1"/>
          </p:cNvSpPr>
          <p:nvPr/>
        </p:nvSpPr>
        <p:spPr bwMode="auto">
          <a:xfrm>
            <a:off x="4953000" y="22860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*</a:t>
            </a:r>
          </a:p>
        </p:txBody>
      </p:sp>
      <p:cxnSp>
        <p:nvCxnSpPr>
          <p:cNvPr id="80919" name="Straight Arrow Connector 45"/>
          <p:cNvCxnSpPr>
            <a:cxnSpLocks noChangeShapeType="1"/>
            <a:stCxn id="80914" idx="6"/>
            <a:endCxn id="23" idx="2"/>
          </p:cNvCxnSpPr>
          <p:nvPr/>
        </p:nvCxnSpPr>
        <p:spPr bwMode="auto">
          <a:xfrm>
            <a:off x="5943600" y="26289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920" name="TextBox 47"/>
          <p:cNvSpPr txBox="1">
            <a:spLocks noChangeArrowheads="1"/>
          </p:cNvSpPr>
          <p:nvPr/>
        </p:nvSpPr>
        <p:spPr bwMode="auto">
          <a:xfrm>
            <a:off x="6248400" y="22098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/</a:t>
            </a:r>
          </a:p>
        </p:txBody>
      </p:sp>
      <p:sp>
        <p:nvSpPr>
          <p:cNvPr id="80921" name="Freeform 15"/>
          <p:cNvSpPr>
            <a:spLocks/>
          </p:cNvSpPr>
          <p:nvPr/>
        </p:nvSpPr>
        <p:spPr bwMode="auto">
          <a:xfrm>
            <a:off x="4379913" y="1943100"/>
            <a:ext cx="522287" cy="469900"/>
          </a:xfrm>
          <a:custGeom>
            <a:avLst/>
            <a:gdLst>
              <a:gd name="T0" fmla="*/ 39826 w 522438"/>
              <a:gd name="T1" fmla="*/ 406400 h 469900"/>
              <a:gd name="T2" fmla="*/ 27130 w 522438"/>
              <a:gd name="T3" fmla="*/ 342900 h 469900"/>
              <a:gd name="T4" fmla="*/ 1737 w 522438"/>
              <a:gd name="T5" fmla="*/ 304800 h 469900"/>
              <a:gd name="T6" fmla="*/ 14434 w 522438"/>
              <a:gd name="T7" fmla="*/ 88900 h 469900"/>
              <a:gd name="T8" fmla="*/ 65219 w 522438"/>
              <a:gd name="T9" fmla="*/ 12700 h 469900"/>
              <a:gd name="T10" fmla="*/ 103308 w 522438"/>
              <a:gd name="T11" fmla="*/ 0 h 469900"/>
              <a:gd name="T12" fmla="*/ 395324 w 522438"/>
              <a:gd name="T13" fmla="*/ 12700 h 469900"/>
              <a:gd name="T14" fmla="*/ 433413 w 522438"/>
              <a:gd name="T15" fmla="*/ 25400 h 469900"/>
              <a:gd name="T16" fmla="*/ 471502 w 522438"/>
              <a:gd name="T17" fmla="*/ 50800 h 469900"/>
              <a:gd name="T18" fmla="*/ 484198 w 522438"/>
              <a:gd name="T19" fmla="*/ 88900 h 469900"/>
              <a:gd name="T20" fmla="*/ 496894 w 522438"/>
              <a:gd name="T21" fmla="*/ 139700 h 469900"/>
              <a:gd name="T22" fmla="*/ 522287 w 522438"/>
              <a:gd name="T23" fmla="*/ 177800 h 469900"/>
              <a:gd name="T24" fmla="*/ 509591 w 522438"/>
              <a:gd name="T25" fmla="*/ 266700 h 469900"/>
              <a:gd name="T26" fmla="*/ 471502 w 522438"/>
              <a:gd name="T27" fmla="*/ 355600 h 469900"/>
              <a:gd name="T28" fmla="*/ 446109 w 522438"/>
              <a:gd name="T29" fmla="*/ 393700 h 469900"/>
              <a:gd name="T30" fmla="*/ 369931 w 522438"/>
              <a:gd name="T31" fmla="*/ 419100 h 469900"/>
              <a:gd name="T32" fmla="*/ 331842 w 522438"/>
              <a:gd name="T33" fmla="*/ 444500 h 469900"/>
              <a:gd name="T34" fmla="*/ 293753 w 522438"/>
              <a:gd name="T35" fmla="*/ 457200 h 469900"/>
              <a:gd name="T36" fmla="*/ 268360 w 522438"/>
              <a:gd name="T37" fmla="*/ 469900 h 4699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22438" h="469900">
                <a:moveTo>
                  <a:pt x="39838" y="406400"/>
                </a:moveTo>
                <a:cubicBezTo>
                  <a:pt x="35605" y="385233"/>
                  <a:pt x="34717" y="363111"/>
                  <a:pt x="27138" y="342900"/>
                </a:cubicBezTo>
                <a:cubicBezTo>
                  <a:pt x="21779" y="328608"/>
                  <a:pt x="2500" y="320044"/>
                  <a:pt x="1738" y="304800"/>
                </a:cubicBezTo>
                <a:cubicBezTo>
                  <a:pt x="-1862" y="232799"/>
                  <a:pt x="-876" y="159346"/>
                  <a:pt x="14438" y="88900"/>
                </a:cubicBezTo>
                <a:cubicBezTo>
                  <a:pt x="20923" y="59070"/>
                  <a:pt x="36278" y="22353"/>
                  <a:pt x="65238" y="12700"/>
                </a:cubicBezTo>
                <a:lnTo>
                  <a:pt x="103338" y="0"/>
                </a:lnTo>
                <a:cubicBezTo>
                  <a:pt x="200705" y="4233"/>
                  <a:pt x="298266" y="5225"/>
                  <a:pt x="395438" y="12700"/>
                </a:cubicBezTo>
                <a:cubicBezTo>
                  <a:pt x="408786" y="13727"/>
                  <a:pt x="421564" y="19413"/>
                  <a:pt x="433538" y="25400"/>
                </a:cubicBezTo>
                <a:cubicBezTo>
                  <a:pt x="447190" y="32226"/>
                  <a:pt x="458938" y="42333"/>
                  <a:pt x="471638" y="50800"/>
                </a:cubicBezTo>
                <a:cubicBezTo>
                  <a:pt x="475871" y="63500"/>
                  <a:pt x="480660" y="76028"/>
                  <a:pt x="484338" y="88900"/>
                </a:cubicBezTo>
                <a:cubicBezTo>
                  <a:pt x="489133" y="105683"/>
                  <a:pt x="490162" y="123657"/>
                  <a:pt x="497038" y="139700"/>
                </a:cubicBezTo>
                <a:cubicBezTo>
                  <a:pt x="503051" y="153729"/>
                  <a:pt x="513971" y="165100"/>
                  <a:pt x="522438" y="177800"/>
                </a:cubicBezTo>
                <a:cubicBezTo>
                  <a:pt x="518205" y="207433"/>
                  <a:pt x="515609" y="237347"/>
                  <a:pt x="509738" y="266700"/>
                </a:cubicBezTo>
                <a:cubicBezTo>
                  <a:pt x="504258" y="294100"/>
                  <a:pt x="484348" y="333358"/>
                  <a:pt x="471638" y="355600"/>
                </a:cubicBezTo>
                <a:cubicBezTo>
                  <a:pt x="464065" y="368852"/>
                  <a:pt x="459181" y="385610"/>
                  <a:pt x="446238" y="393700"/>
                </a:cubicBezTo>
                <a:cubicBezTo>
                  <a:pt x="423534" y="407890"/>
                  <a:pt x="392315" y="404248"/>
                  <a:pt x="370038" y="419100"/>
                </a:cubicBezTo>
                <a:cubicBezTo>
                  <a:pt x="357338" y="427567"/>
                  <a:pt x="345590" y="437674"/>
                  <a:pt x="331938" y="444500"/>
                </a:cubicBezTo>
                <a:cubicBezTo>
                  <a:pt x="319964" y="450487"/>
                  <a:pt x="306267" y="452228"/>
                  <a:pt x="293838" y="457200"/>
                </a:cubicBezTo>
                <a:cubicBezTo>
                  <a:pt x="285049" y="460716"/>
                  <a:pt x="276905" y="465667"/>
                  <a:pt x="268438" y="469900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80922" name="Curved Connector 17"/>
          <p:cNvCxnSpPr>
            <a:cxnSpLocks noChangeShapeType="1"/>
            <a:stCxn id="80913" idx="1"/>
            <a:endCxn id="80921" idx="18"/>
          </p:cNvCxnSpPr>
          <p:nvPr/>
        </p:nvCxnSpPr>
        <p:spPr bwMode="auto">
          <a:xfrm rot="5400000" flipH="1" flipV="1">
            <a:off x="4445000" y="2236788"/>
            <a:ext cx="26988" cy="379412"/>
          </a:xfrm>
          <a:prstGeom prst="curvedConnector4">
            <a:avLst>
              <a:gd name="adj1" fmla="val 1680815"/>
              <a:gd name="adj2" fmla="val 143551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0923" name="Curved Connector 52"/>
          <p:cNvCxnSpPr>
            <a:cxnSpLocks noChangeShapeType="1"/>
          </p:cNvCxnSpPr>
          <p:nvPr/>
        </p:nvCxnSpPr>
        <p:spPr bwMode="auto">
          <a:xfrm rot="5400000" flipH="1" flipV="1">
            <a:off x="5662613" y="2262187"/>
            <a:ext cx="26988" cy="379413"/>
          </a:xfrm>
          <a:prstGeom prst="curvedConnector4">
            <a:avLst>
              <a:gd name="adj1" fmla="val 1727310"/>
              <a:gd name="adj2" fmla="val 15695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0924" name="Curved Connector 26"/>
          <p:cNvCxnSpPr>
            <a:cxnSpLocks noChangeShapeType="1"/>
            <a:stCxn id="80914" idx="4"/>
            <a:endCxn id="80913" idx="4"/>
          </p:cNvCxnSpPr>
          <p:nvPr/>
        </p:nvCxnSpPr>
        <p:spPr bwMode="auto">
          <a:xfrm rot="5400000">
            <a:off x="5067300" y="2286000"/>
            <a:ext cx="12700" cy="1219200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925" name="TextBox 62"/>
          <p:cNvSpPr txBox="1">
            <a:spLocks noChangeArrowheads="1"/>
          </p:cNvSpPr>
          <p:nvPr/>
        </p:nvSpPr>
        <p:spPr bwMode="auto">
          <a:xfrm>
            <a:off x="4648200" y="27432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other</a:t>
            </a:r>
            <a:endParaRPr lang="en-US" sz="1400" b="1" dirty="0"/>
          </a:p>
        </p:txBody>
      </p:sp>
      <p:sp>
        <p:nvSpPr>
          <p:cNvPr id="80926" name="TextBox 63"/>
          <p:cNvSpPr txBox="1">
            <a:spLocks noChangeArrowheads="1"/>
          </p:cNvSpPr>
          <p:nvPr/>
        </p:nvSpPr>
        <p:spPr bwMode="auto">
          <a:xfrm>
            <a:off x="4419600" y="16764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   other</a:t>
            </a:r>
            <a:endParaRPr lang="en-US" sz="1400" b="1" dirty="0"/>
          </a:p>
        </p:txBody>
      </p:sp>
      <p:sp>
        <p:nvSpPr>
          <p:cNvPr id="80927" name="TextBox 64"/>
          <p:cNvSpPr txBox="1">
            <a:spLocks noChangeArrowheads="1"/>
          </p:cNvSpPr>
          <p:nvPr/>
        </p:nvSpPr>
        <p:spPr bwMode="auto">
          <a:xfrm>
            <a:off x="1828800" y="24384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80928" name="TextBox 65"/>
          <p:cNvSpPr txBox="1">
            <a:spLocks noChangeArrowheads="1"/>
          </p:cNvSpPr>
          <p:nvPr/>
        </p:nvSpPr>
        <p:spPr bwMode="auto">
          <a:xfrm>
            <a:off x="3048000" y="24384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80929" name="TextBox 66"/>
          <p:cNvSpPr txBox="1">
            <a:spLocks noChangeArrowheads="1"/>
          </p:cNvSpPr>
          <p:nvPr/>
        </p:nvSpPr>
        <p:spPr bwMode="auto">
          <a:xfrm>
            <a:off x="4343400" y="24384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80930" name="TextBox 67"/>
          <p:cNvSpPr txBox="1">
            <a:spLocks noChangeArrowheads="1"/>
          </p:cNvSpPr>
          <p:nvPr/>
        </p:nvSpPr>
        <p:spPr bwMode="auto">
          <a:xfrm>
            <a:off x="5562600" y="24384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80931" name="TextBox 68"/>
          <p:cNvSpPr txBox="1">
            <a:spLocks noChangeArrowheads="1"/>
          </p:cNvSpPr>
          <p:nvPr/>
        </p:nvSpPr>
        <p:spPr bwMode="auto">
          <a:xfrm>
            <a:off x="6858000" y="24384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5</a:t>
            </a:r>
          </a:p>
        </p:txBody>
      </p:sp>
      <p:graphicFrame>
        <p:nvGraphicFramePr>
          <p:cNvPr id="78864" name="Table 78863"/>
          <p:cNvGraphicFramePr>
            <a:graphicFrameLocks noGrp="1"/>
          </p:cNvGraphicFramePr>
          <p:nvPr/>
        </p:nvGraphicFramePr>
        <p:xfrm>
          <a:off x="1371600" y="3886200"/>
          <a:ext cx="6096000" cy="1854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0964" name="Straight Connector 78865"/>
          <p:cNvCxnSpPr>
            <a:cxnSpLocks noChangeShapeType="1"/>
            <a:endCxn id="80990" idx="1"/>
          </p:cNvCxnSpPr>
          <p:nvPr/>
        </p:nvCxnSpPr>
        <p:spPr bwMode="auto">
          <a:xfrm flipH="1" flipV="1">
            <a:off x="571500" y="3006726"/>
            <a:ext cx="800100" cy="8794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65" name="Straight Connector 78867"/>
          <p:cNvCxnSpPr>
            <a:cxnSpLocks noChangeShapeType="1"/>
          </p:cNvCxnSpPr>
          <p:nvPr/>
        </p:nvCxnSpPr>
        <p:spPr bwMode="auto">
          <a:xfrm flipV="1">
            <a:off x="1371600" y="3048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966" name="Straight Connector 78869"/>
          <p:cNvCxnSpPr>
            <a:cxnSpLocks noChangeShapeType="1"/>
          </p:cNvCxnSpPr>
          <p:nvPr/>
        </p:nvCxnSpPr>
        <p:spPr bwMode="auto">
          <a:xfrm flipH="1">
            <a:off x="7620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0967" name="TextBox 76"/>
          <p:cNvSpPr txBox="1">
            <a:spLocks noChangeArrowheads="1"/>
          </p:cNvSpPr>
          <p:nvPr/>
        </p:nvSpPr>
        <p:spPr bwMode="auto">
          <a:xfrm>
            <a:off x="4724400" y="35814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other</a:t>
            </a:r>
            <a:endParaRPr lang="en-US" sz="1400" b="1" dirty="0"/>
          </a:p>
        </p:txBody>
      </p:sp>
      <p:sp>
        <p:nvSpPr>
          <p:cNvPr id="80968" name="TextBox 77"/>
          <p:cNvSpPr txBox="1">
            <a:spLocks noChangeArrowheads="1"/>
          </p:cNvSpPr>
          <p:nvPr/>
        </p:nvSpPr>
        <p:spPr bwMode="auto">
          <a:xfrm>
            <a:off x="6172200" y="3581400"/>
            <a:ext cx="1219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 smtClean="0"/>
              <a:t>final state</a:t>
            </a:r>
            <a:endParaRPr lang="en-US" sz="1400" b="1" dirty="0"/>
          </a:p>
        </p:txBody>
      </p:sp>
      <p:sp>
        <p:nvSpPr>
          <p:cNvPr id="80969" name="TextBox 78"/>
          <p:cNvSpPr txBox="1">
            <a:spLocks noChangeArrowheads="1"/>
          </p:cNvSpPr>
          <p:nvPr/>
        </p:nvSpPr>
        <p:spPr bwMode="auto">
          <a:xfrm>
            <a:off x="1981200" y="3505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/</a:t>
            </a:r>
          </a:p>
        </p:txBody>
      </p:sp>
      <p:sp>
        <p:nvSpPr>
          <p:cNvPr id="80970" name="TextBox 79"/>
          <p:cNvSpPr txBox="1">
            <a:spLocks noChangeArrowheads="1"/>
          </p:cNvSpPr>
          <p:nvPr/>
        </p:nvSpPr>
        <p:spPr bwMode="auto">
          <a:xfrm>
            <a:off x="3429000" y="3505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80971" name="TextBox 80"/>
          <p:cNvSpPr txBox="1">
            <a:spLocks noChangeArrowheads="1"/>
          </p:cNvSpPr>
          <p:nvPr/>
        </p:nvSpPr>
        <p:spPr bwMode="auto">
          <a:xfrm>
            <a:off x="1066800" y="38862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1</a:t>
            </a:r>
          </a:p>
        </p:txBody>
      </p:sp>
      <p:sp>
        <p:nvSpPr>
          <p:cNvPr id="80972" name="TextBox 81"/>
          <p:cNvSpPr txBox="1">
            <a:spLocks noChangeArrowheads="1"/>
          </p:cNvSpPr>
          <p:nvPr/>
        </p:nvSpPr>
        <p:spPr bwMode="auto">
          <a:xfrm>
            <a:off x="1066800" y="42672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80973" name="TextBox 82"/>
          <p:cNvSpPr txBox="1">
            <a:spLocks noChangeArrowheads="1"/>
          </p:cNvSpPr>
          <p:nvPr/>
        </p:nvSpPr>
        <p:spPr bwMode="auto">
          <a:xfrm>
            <a:off x="1066800" y="46482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80974" name="TextBox 83"/>
          <p:cNvSpPr txBox="1">
            <a:spLocks noChangeArrowheads="1"/>
          </p:cNvSpPr>
          <p:nvPr/>
        </p:nvSpPr>
        <p:spPr bwMode="auto">
          <a:xfrm>
            <a:off x="1066800" y="50292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80975" name="TextBox 84"/>
          <p:cNvSpPr txBox="1">
            <a:spLocks noChangeArrowheads="1"/>
          </p:cNvSpPr>
          <p:nvPr/>
        </p:nvSpPr>
        <p:spPr bwMode="auto">
          <a:xfrm>
            <a:off x="1066800" y="54102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80976" name="TextBox 85"/>
          <p:cNvSpPr txBox="1">
            <a:spLocks noChangeArrowheads="1"/>
          </p:cNvSpPr>
          <p:nvPr/>
        </p:nvSpPr>
        <p:spPr bwMode="auto">
          <a:xfrm>
            <a:off x="1905000" y="38862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2</a:t>
            </a:r>
          </a:p>
        </p:txBody>
      </p:sp>
      <p:sp>
        <p:nvSpPr>
          <p:cNvPr id="80977" name="TextBox 86"/>
          <p:cNvSpPr txBox="1">
            <a:spLocks noChangeArrowheads="1"/>
          </p:cNvSpPr>
          <p:nvPr/>
        </p:nvSpPr>
        <p:spPr bwMode="auto">
          <a:xfrm>
            <a:off x="3429000" y="46482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80978" name="TextBox 87"/>
          <p:cNvSpPr txBox="1">
            <a:spLocks noChangeArrowheads="1"/>
          </p:cNvSpPr>
          <p:nvPr/>
        </p:nvSpPr>
        <p:spPr bwMode="auto">
          <a:xfrm>
            <a:off x="4953000" y="46482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80979" name="TextBox 88"/>
          <p:cNvSpPr txBox="1">
            <a:spLocks noChangeArrowheads="1"/>
          </p:cNvSpPr>
          <p:nvPr/>
        </p:nvSpPr>
        <p:spPr bwMode="auto">
          <a:xfrm>
            <a:off x="1905000" y="46482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80980" name="TextBox 89"/>
          <p:cNvSpPr txBox="1">
            <a:spLocks noChangeArrowheads="1"/>
          </p:cNvSpPr>
          <p:nvPr/>
        </p:nvSpPr>
        <p:spPr bwMode="auto">
          <a:xfrm>
            <a:off x="3429000" y="42672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80981" name="TextBox 90"/>
          <p:cNvSpPr txBox="1">
            <a:spLocks noChangeArrowheads="1"/>
          </p:cNvSpPr>
          <p:nvPr/>
        </p:nvSpPr>
        <p:spPr bwMode="auto">
          <a:xfrm>
            <a:off x="1905000" y="50292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5</a:t>
            </a:r>
          </a:p>
        </p:txBody>
      </p:sp>
      <p:sp>
        <p:nvSpPr>
          <p:cNvPr id="80982" name="TextBox 91"/>
          <p:cNvSpPr txBox="1">
            <a:spLocks noChangeArrowheads="1"/>
          </p:cNvSpPr>
          <p:nvPr/>
        </p:nvSpPr>
        <p:spPr bwMode="auto">
          <a:xfrm>
            <a:off x="3429000" y="50292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4</a:t>
            </a:r>
          </a:p>
        </p:txBody>
      </p:sp>
      <p:sp>
        <p:nvSpPr>
          <p:cNvPr id="80983" name="TextBox 92"/>
          <p:cNvSpPr txBox="1">
            <a:spLocks noChangeArrowheads="1"/>
          </p:cNvSpPr>
          <p:nvPr/>
        </p:nvSpPr>
        <p:spPr bwMode="auto">
          <a:xfrm>
            <a:off x="4953000" y="50292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3</a:t>
            </a:r>
          </a:p>
        </p:txBody>
      </p:sp>
      <p:sp>
        <p:nvSpPr>
          <p:cNvPr id="80984" name="TextBox 93"/>
          <p:cNvSpPr txBox="1">
            <a:spLocks noChangeArrowheads="1"/>
          </p:cNvSpPr>
          <p:nvPr/>
        </p:nvSpPr>
        <p:spPr bwMode="auto">
          <a:xfrm>
            <a:off x="6400800" y="5334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yes</a:t>
            </a:r>
          </a:p>
        </p:txBody>
      </p:sp>
      <p:sp>
        <p:nvSpPr>
          <p:cNvPr id="80985" name="TextBox 94"/>
          <p:cNvSpPr txBox="1">
            <a:spLocks noChangeArrowheads="1"/>
          </p:cNvSpPr>
          <p:nvPr/>
        </p:nvSpPr>
        <p:spPr bwMode="auto">
          <a:xfrm>
            <a:off x="6477000" y="3886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no</a:t>
            </a:r>
          </a:p>
        </p:txBody>
      </p:sp>
      <p:sp>
        <p:nvSpPr>
          <p:cNvPr id="80986" name="TextBox 95"/>
          <p:cNvSpPr txBox="1">
            <a:spLocks noChangeArrowheads="1"/>
          </p:cNvSpPr>
          <p:nvPr/>
        </p:nvSpPr>
        <p:spPr bwMode="auto">
          <a:xfrm>
            <a:off x="6477000" y="4267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no</a:t>
            </a:r>
          </a:p>
        </p:txBody>
      </p:sp>
      <p:sp>
        <p:nvSpPr>
          <p:cNvPr id="80987" name="TextBox 96"/>
          <p:cNvSpPr txBox="1">
            <a:spLocks noChangeArrowheads="1"/>
          </p:cNvSpPr>
          <p:nvPr/>
        </p:nvSpPr>
        <p:spPr bwMode="auto">
          <a:xfrm>
            <a:off x="6477000" y="4648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no</a:t>
            </a:r>
          </a:p>
        </p:txBody>
      </p:sp>
      <p:sp>
        <p:nvSpPr>
          <p:cNvPr id="80988" name="TextBox 97"/>
          <p:cNvSpPr txBox="1">
            <a:spLocks noChangeArrowheads="1"/>
          </p:cNvSpPr>
          <p:nvPr/>
        </p:nvSpPr>
        <p:spPr bwMode="auto">
          <a:xfrm>
            <a:off x="6477000" y="5029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no</a:t>
            </a:r>
          </a:p>
        </p:txBody>
      </p:sp>
      <p:sp>
        <p:nvSpPr>
          <p:cNvPr id="80989" name="Text Box 5"/>
          <p:cNvSpPr txBox="1">
            <a:spLocks noChangeArrowheads="1"/>
          </p:cNvSpPr>
          <p:nvPr/>
        </p:nvSpPr>
        <p:spPr bwMode="auto">
          <a:xfrm>
            <a:off x="3657600" y="5791200"/>
            <a:ext cx="15052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 b="1" dirty="0"/>
              <a:t>Transition </a:t>
            </a:r>
            <a:r>
              <a:rPr lang="en-US" sz="1400" b="1" dirty="0" smtClean="0"/>
              <a:t>table</a:t>
            </a:r>
            <a:endParaRPr lang="en-US" sz="1400" b="1" dirty="0"/>
          </a:p>
        </p:txBody>
      </p:sp>
      <p:sp>
        <p:nvSpPr>
          <p:cNvPr id="80990" name="TextBox 99"/>
          <p:cNvSpPr txBox="1">
            <a:spLocks noChangeArrowheads="1"/>
          </p:cNvSpPr>
          <p:nvPr/>
        </p:nvSpPr>
        <p:spPr bwMode="auto">
          <a:xfrm>
            <a:off x="571500" y="2852738"/>
            <a:ext cx="838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 smtClean="0"/>
              <a:t>symbol</a:t>
            </a:r>
            <a:endParaRPr lang="en-US" sz="1400" b="1" dirty="0"/>
          </a:p>
        </p:txBody>
      </p:sp>
      <p:sp>
        <p:nvSpPr>
          <p:cNvPr id="80991" name="TextBox 100"/>
          <p:cNvSpPr txBox="1">
            <a:spLocks noChangeArrowheads="1"/>
          </p:cNvSpPr>
          <p:nvPr/>
        </p:nvSpPr>
        <p:spPr bwMode="auto">
          <a:xfrm>
            <a:off x="609600" y="35814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3713B2-0BC7-4928-8891-768100304AD3}" type="slidenum">
              <a:rPr lang="en-US"/>
              <a:pPr/>
              <a:t>22</a:t>
            </a:fld>
            <a:endParaRPr 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sz="3600" b="1" dirty="0" smtClean="0">
                <a:solidFill>
                  <a:srgbClr val="0000FF"/>
                </a:solidFill>
                <a:ea typeface="ＭＳ Ｐゴシック" pitchFamily="34" charset="-128"/>
              </a:rPr>
              <a:t>Generation of a </a:t>
            </a:r>
            <a:r>
              <a:rPr lang="en-US" sz="3600" b="1" dirty="0" err="1" smtClean="0">
                <a:solidFill>
                  <a:srgbClr val="0000FF"/>
                </a:solidFill>
                <a:ea typeface="ＭＳ Ｐゴシック" pitchFamily="34" charset="-128"/>
              </a:rPr>
              <a:t>Lexer</a:t>
            </a:r>
            <a:endParaRPr lang="en-US" sz="3600" b="1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82949" name="Line 3"/>
          <p:cNvSpPr>
            <a:spLocks noChangeShapeType="1"/>
          </p:cNvSpPr>
          <p:nvPr/>
        </p:nvSpPr>
        <p:spPr bwMode="auto">
          <a:xfrm>
            <a:off x="6858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44132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952" name="Text Box 6"/>
          <p:cNvSpPr txBox="1">
            <a:spLocks noChangeArrowheads="1"/>
          </p:cNvSpPr>
          <p:nvPr/>
        </p:nvSpPr>
        <p:spPr bwMode="auto">
          <a:xfrm>
            <a:off x="4876800" y="1981200"/>
            <a:ext cx="2333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</a:p>
          <a:p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228600" y="1479277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regular expressions that describe the lexical tokens of a programming language are combined and give rise to a </a:t>
            </a:r>
            <a:r>
              <a:rPr lang="en-US" b="1" dirty="0" smtClean="0"/>
              <a:t>non-deterministic </a:t>
            </a:r>
            <a:r>
              <a:rPr lang="en-US" dirty="0" smtClean="0"/>
              <a:t>finite automaton.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non-deterministic automaton is converted into a </a:t>
            </a:r>
            <a:r>
              <a:rPr lang="en-US" b="1" dirty="0" smtClean="0"/>
              <a:t>deterministic </a:t>
            </a:r>
            <a:r>
              <a:rPr lang="en-US" dirty="0" smtClean="0"/>
              <a:t>finite automaton.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deterministic finite automaton is translated into a computer program.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these steps are handled automatically by the tool </a:t>
            </a:r>
            <a:r>
              <a:rPr lang="en-US" b="1" dirty="0" err="1" smtClean="0"/>
              <a:t>lex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3713B2-0BC7-4928-8891-768100304AD3}" type="slidenum">
              <a:rPr lang="en-US"/>
              <a:pPr/>
              <a:t>23</a:t>
            </a:fld>
            <a:endParaRPr 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 Regular expressions</a:t>
            </a:r>
          </a:p>
        </p:txBody>
      </p:sp>
      <p:sp>
        <p:nvSpPr>
          <p:cNvPr id="82949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44132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952" name="Text Box 6"/>
          <p:cNvSpPr txBox="1">
            <a:spLocks noChangeArrowheads="1"/>
          </p:cNvSpPr>
          <p:nvPr/>
        </p:nvSpPr>
        <p:spPr bwMode="auto">
          <a:xfrm>
            <a:off x="4876800" y="1981200"/>
            <a:ext cx="2333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</a:p>
          <a:p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775" y="1322070"/>
            <a:ext cx="93535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96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3713B2-0BC7-4928-8891-768100304AD3}" type="slidenum">
              <a:rPr lang="en-US"/>
              <a:pPr/>
              <a:t>24</a:t>
            </a:fld>
            <a:endParaRPr 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 DFA</a:t>
            </a:r>
          </a:p>
        </p:txBody>
      </p:sp>
      <p:sp>
        <p:nvSpPr>
          <p:cNvPr id="82949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44132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952" name="Text Box 6"/>
          <p:cNvSpPr txBox="1">
            <a:spLocks noChangeArrowheads="1"/>
          </p:cNvSpPr>
          <p:nvPr/>
        </p:nvSpPr>
        <p:spPr bwMode="auto">
          <a:xfrm>
            <a:off x="4876800" y="1981200"/>
            <a:ext cx="2333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</a:p>
          <a:p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6693"/>
            <a:ext cx="90106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88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3713B2-0BC7-4928-8891-768100304AD3}" type="slidenum">
              <a:rPr lang="en-US"/>
              <a:pPr/>
              <a:t>25</a:t>
            </a:fld>
            <a:endParaRPr 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 Transition matrix</a:t>
            </a:r>
          </a:p>
        </p:txBody>
      </p:sp>
      <p:sp>
        <p:nvSpPr>
          <p:cNvPr id="82949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44132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952" name="Text Box 6"/>
          <p:cNvSpPr txBox="1">
            <a:spLocks noChangeArrowheads="1"/>
          </p:cNvSpPr>
          <p:nvPr/>
        </p:nvSpPr>
        <p:spPr bwMode="auto">
          <a:xfrm>
            <a:off x="4876800" y="1981200"/>
            <a:ext cx="2333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</a:p>
          <a:p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" y="1454150"/>
            <a:ext cx="79152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37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3713B2-0BC7-4928-8891-768100304AD3}" type="slidenum">
              <a:rPr lang="en-US"/>
              <a:pPr/>
              <a:t>26</a:t>
            </a:fld>
            <a:endParaRPr 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ea typeface="ＭＳ Ｐゴシック" pitchFamily="34" charset="-128"/>
              </a:rPr>
              <a:t>Recognizing the Longest </a:t>
            </a:r>
            <a:r>
              <a:rPr lang="en-US" sz="4000" b="1" dirty="0">
                <a:solidFill>
                  <a:srgbClr val="0000FF"/>
                </a:solidFill>
                <a:ea typeface="ＭＳ Ｐゴシック" pitchFamily="34" charset="-128"/>
              </a:rPr>
              <a:t>M</a:t>
            </a:r>
            <a:r>
              <a:rPr lang="en-US" sz="4000" b="1" dirty="0" smtClean="0">
                <a:solidFill>
                  <a:srgbClr val="0000FF"/>
                </a:solidFill>
                <a:ea typeface="ＭＳ Ｐゴシック" pitchFamily="34" charset="-128"/>
              </a:rPr>
              <a:t>atch</a:t>
            </a:r>
          </a:p>
        </p:txBody>
      </p:sp>
      <p:sp>
        <p:nvSpPr>
          <p:cNvPr id="82949" name="Line 3"/>
          <p:cNvSpPr>
            <a:spLocks noChangeShapeType="1"/>
          </p:cNvSpPr>
          <p:nvPr/>
        </p:nvSpPr>
        <p:spPr bwMode="auto">
          <a:xfrm>
            <a:off x="765717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44132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951" name="Text Box 5"/>
          <p:cNvSpPr txBox="1">
            <a:spLocks noChangeArrowheads="1"/>
          </p:cNvSpPr>
          <p:nvPr/>
        </p:nvSpPr>
        <p:spPr bwMode="auto">
          <a:xfrm>
            <a:off x="0" y="1273830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2400" b="1" dirty="0" smtClean="0"/>
              <a:t>			</a:t>
            </a:r>
            <a:endParaRPr lang="en-US" sz="2400" b="1" dirty="0"/>
          </a:p>
        </p:txBody>
      </p:sp>
      <p:sp>
        <p:nvSpPr>
          <p:cNvPr id="82952" name="Text Box 6"/>
          <p:cNvSpPr txBox="1">
            <a:spLocks noChangeArrowheads="1"/>
          </p:cNvSpPr>
          <p:nvPr/>
        </p:nvSpPr>
        <p:spPr bwMode="auto">
          <a:xfrm>
            <a:off x="4876800" y="1981200"/>
            <a:ext cx="2333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</a:p>
          <a:p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41325" y="1735495"/>
            <a:ext cx="8550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two important disambiguation rules used by Lex and other similar lexical-analyzer generators:</a:t>
            </a:r>
          </a:p>
          <a:p>
            <a:endParaRPr lang="en-US" dirty="0"/>
          </a:p>
          <a:p>
            <a:r>
              <a:rPr lang="en-US" b="1" dirty="0" smtClean="0"/>
              <a:t>Longest match</a:t>
            </a:r>
          </a:p>
          <a:p>
            <a:r>
              <a:rPr lang="en-US" dirty="0" smtClean="0"/>
              <a:t>The longest initial substring of the input that can match any regular expression is taken as the next token.</a:t>
            </a:r>
          </a:p>
          <a:p>
            <a:endParaRPr lang="en-US" dirty="0"/>
          </a:p>
          <a:p>
            <a:r>
              <a:rPr lang="en-US" dirty="0" smtClean="0"/>
              <a:t>For instance, </a:t>
            </a:r>
            <a:r>
              <a:rPr lang="en-US" dirty="0" smtClean="0">
                <a:latin typeface="Consolas" panose="020B0609020204030204" pitchFamily="49" charset="0"/>
              </a:rPr>
              <a:t>if8</a:t>
            </a:r>
            <a:r>
              <a:rPr lang="en-US" dirty="0" smtClean="0"/>
              <a:t> is recognized as </a:t>
            </a:r>
            <a:r>
              <a:rPr lang="en-US" dirty="0" smtClean="0">
                <a:latin typeface="Consolas" panose="020B0609020204030204" pitchFamily="49" charset="0"/>
              </a:rPr>
              <a:t>ID</a:t>
            </a:r>
            <a:r>
              <a:rPr lang="en-US" dirty="0" smtClean="0"/>
              <a:t> and not </a:t>
            </a:r>
            <a:r>
              <a:rPr lang="en-US" dirty="0" smtClean="0">
                <a:latin typeface="Consolas" panose="020B0609020204030204" pitchFamily="49" charset="0"/>
              </a:rPr>
              <a:t>IF</a:t>
            </a:r>
            <a:r>
              <a:rPr lang="en-US" dirty="0" smtClean="0"/>
              <a:t> followed by </a:t>
            </a:r>
            <a:r>
              <a:rPr lang="en-US" dirty="0" smtClean="0">
                <a:latin typeface="Consolas" panose="020B0609020204030204" pitchFamily="49" charset="0"/>
              </a:rPr>
              <a:t>NUM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Rule priority</a:t>
            </a:r>
          </a:p>
          <a:p>
            <a:r>
              <a:rPr lang="en-US" dirty="0" smtClean="0"/>
              <a:t>For a particular longest initial substring, the first regular expression that can match determines the next token. </a:t>
            </a:r>
          </a:p>
          <a:p>
            <a:r>
              <a:rPr lang="en-US" dirty="0" smtClean="0"/>
              <a:t>This means that the order of writing down the regular-expression rules has significance.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61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3713B2-0BC7-4928-8891-768100304AD3}" type="slidenum">
              <a:rPr lang="en-US"/>
              <a:pPr/>
              <a:t>27</a:t>
            </a:fld>
            <a:endParaRPr 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ea typeface="ＭＳ Ｐゴシック" pitchFamily="34" charset="-128"/>
              </a:rPr>
              <a:t>Recognizing the Longest </a:t>
            </a:r>
            <a:r>
              <a:rPr lang="en-US" sz="4000" b="1" dirty="0">
                <a:solidFill>
                  <a:srgbClr val="0000FF"/>
                </a:solidFill>
                <a:ea typeface="ＭＳ Ｐゴシック" pitchFamily="34" charset="-128"/>
              </a:rPr>
              <a:t>M</a:t>
            </a:r>
            <a:r>
              <a:rPr lang="en-US" sz="4000" b="1" dirty="0" smtClean="0">
                <a:solidFill>
                  <a:srgbClr val="0000FF"/>
                </a:solidFill>
                <a:ea typeface="ＭＳ Ｐゴシック" pitchFamily="34" charset="-128"/>
              </a:rPr>
              <a:t>atch</a:t>
            </a:r>
          </a:p>
        </p:txBody>
      </p:sp>
      <p:sp>
        <p:nvSpPr>
          <p:cNvPr id="82949" name="Line 3"/>
          <p:cNvSpPr>
            <a:spLocks noChangeShapeType="1"/>
          </p:cNvSpPr>
          <p:nvPr/>
        </p:nvSpPr>
        <p:spPr bwMode="auto">
          <a:xfrm>
            <a:off x="765717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44132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951" name="Text Box 5"/>
          <p:cNvSpPr txBox="1">
            <a:spLocks noChangeArrowheads="1"/>
          </p:cNvSpPr>
          <p:nvPr/>
        </p:nvSpPr>
        <p:spPr bwMode="auto">
          <a:xfrm>
            <a:off x="0" y="1273830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2400" b="1" dirty="0" smtClean="0"/>
              <a:t>			</a:t>
            </a:r>
            <a:endParaRPr lang="en-US" sz="2400" b="1" dirty="0"/>
          </a:p>
        </p:txBody>
      </p:sp>
      <p:sp>
        <p:nvSpPr>
          <p:cNvPr id="82952" name="Text Box 6"/>
          <p:cNvSpPr txBox="1">
            <a:spLocks noChangeArrowheads="1"/>
          </p:cNvSpPr>
          <p:nvPr/>
        </p:nvSpPr>
        <p:spPr bwMode="auto">
          <a:xfrm>
            <a:off x="4876800" y="1981200"/>
            <a:ext cx="2333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</a:p>
          <a:p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41325" y="1735495"/>
            <a:ext cx="8550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easy to see how to use the transition table to recognize whether to accept or reject a string.</a:t>
            </a:r>
          </a:p>
          <a:p>
            <a:endParaRPr lang="en-US" dirty="0"/>
          </a:p>
          <a:p>
            <a:r>
              <a:rPr lang="en-US" dirty="0" smtClean="0"/>
              <a:t>But the job of a lexical analyzer is to find the longest match, the longest initial substring of the input that is a valid token.</a:t>
            </a:r>
          </a:p>
          <a:p>
            <a:endParaRPr lang="en-US" dirty="0"/>
          </a:p>
          <a:p>
            <a:r>
              <a:rPr lang="en-US" dirty="0" smtClean="0"/>
              <a:t>While interpreting transitions, the </a:t>
            </a:r>
            <a:r>
              <a:rPr lang="en-US" dirty="0" err="1" smtClean="0"/>
              <a:t>lexer</a:t>
            </a:r>
            <a:r>
              <a:rPr lang="en-US" dirty="0" smtClean="0"/>
              <a:t> must keep track of the longest match seen so far, and the position of that match.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39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3713B2-0BC7-4928-8891-768100304AD3}" type="slidenum">
              <a:rPr lang="en-US"/>
              <a:pPr/>
              <a:t>28</a:t>
            </a:fld>
            <a:endParaRPr 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ea typeface="ＭＳ Ｐゴシック" pitchFamily="34" charset="-128"/>
              </a:rPr>
              <a:t>Lex</a:t>
            </a:r>
          </a:p>
        </p:txBody>
      </p:sp>
      <p:sp>
        <p:nvSpPr>
          <p:cNvPr id="82949" name="Line 3"/>
          <p:cNvSpPr>
            <a:spLocks noChangeShapeType="1"/>
          </p:cNvSpPr>
          <p:nvPr/>
        </p:nvSpPr>
        <p:spPr bwMode="auto">
          <a:xfrm>
            <a:off x="765717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44132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951" name="Text Box 5"/>
          <p:cNvSpPr txBox="1">
            <a:spLocks noChangeArrowheads="1"/>
          </p:cNvSpPr>
          <p:nvPr/>
        </p:nvSpPr>
        <p:spPr bwMode="auto">
          <a:xfrm>
            <a:off x="0" y="1273830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2400" b="1" dirty="0" smtClean="0"/>
              <a:t>			</a:t>
            </a:r>
            <a:endParaRPr lang="en-US" sz="2400" b="1" dirty="0"/>
          </a:p>
        </p:txBody>
      </p:sp>
      <p:sp>
        <p:nvSpPr>
          <p:cNvPr id="82952" name="Text Box 6"/>
          <p:cNvSpPr txBox="1">
            <a:spLocks noChangeArrowheads="1"/>
          </p:cNvSpPr>
          <p:nvPr/>
        </p:nvSpPr>
        <p:spPr bwMode="auto">
          <a:xfrm>
            <a:off x="4876800" y="1981200"/>
            <a:ext cx="2333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</a:p>
          <a:p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441325" y="1735495"/>
            <a:ext cx="8550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%{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/* C declarations */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%}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/* Lex definitions */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%%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/* Regular expressions and actions */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8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3713B2-0BC7-4928-8891-768100304AD3}" type="slidenum">
              <a:rPr lang="en-US"/>
              <a:pPr/>
              <a:t>29</a:t>
            </a:fld>
            <a:endParaRPr 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ea typeface="ＭＳ Ｐゴシック" pitchFamily="34" charset="-128"/>
              </a:rPr>
              <a:t>Lex</a:t>
            </a:r>
          </a:p>
        </p:txBody>
      </p:sp>
      <p:sp>
        <p:nvSpPr>
          <p:cNvPr id="82949" name="Line 3"/>
          <p:cNvSpPr>
            <a:spLocks noChangeShapeType="1"/>
          </p:cNvSpPr>
          <p:nvPr/>
        </p:nvSpPr>
        <p:spPr bwMode="auto">
          <a:xfrm>
            <a:off x="765717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274575" y="1483062"/>
            <a:ext cx="871702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Regular expressions are static and declarative.</a:t>
            </a:r>
          </a:p>
          <a:p>
            <a:endParaRPr lang="en-US" dirty="0"/>
          </a:p>
          <a:p>
            <a:r>
              <a:rPr lang="en-US" dirty="0" smtClean="0"/>
              <a:t>Automata are dynamic and imperative.</a:t>
            </a:r>
          </a:p>
          <a:p>
            <a:endParaRPr lang="en-US" dirty="0"/>
          </a:p>
          <a:p>
            <a:r>
              <a:rPr lang="en-US" dirty="0" smtClean="0"/>
              <a:t>Lex has a mechanism to mix states with regular expressions.</a:t>
            </a:r>
          </a:p>
          <a:p>
            <a:endParaRPr lang="en-US" dirty="0"/>
          </a:p>
          <a:p>
            <a:r>
              <a:rPr lang="en-US" dirty="0" smtClean="0"/>
              <a:t>One can declare a set of start states; each regular expression can be prefixed by the set of state in which it is valid.</a:t>
            </a:r>
          </a:p>
          <a:p>
            <a:endParaRPr lang="en-US" dirty="0"/>
          </a:p>
          <a:p>
            <a:r>
              <a:rPr lang="en-US" dirty="0" smtClean="0"/>
              <a:t>The action fragments can explicitly change the start state.</a:t>
            </a:r>
          </a:p>
          <a:p>
            <a:endParaRPr lang="en-US" dirty="0"/>
          </a:p>
          <a:p>
            <a:r>
              <a:rPr lang="en-US" dirty="0" smtClean="0"/>
              <a:t>In effect we have a finite automaton whose edges are labeled by regular expressions.</a:t>
            </a:r>
          </a:p>
        </p:txBody>
      </p:sp>
      <p:sp>
        <p:nvSpPr>
          <p:cNvPr id="82951" name="Text Box 5"/>
          <p:cNvSpPr txBox="1">
            <a:spLocks noChangeArrowheads="1"/>
          </p:cNvSpPr>
          <p:nvPr/>
        </p:nvSpPr>
        <p:spPr bwMode="auto">
          <a:xfrm>
            <a:off x="0" y="1273830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2400" b="1" dirty="0" smtClean="0"/>
              <a:t>			</a:t>
            </a:r>
            <a:endParaRPr lang="en-US" sz="2400" b="1" dirty="0"/>
          </a:p>
        </p:txBody>
      </p:sp>
      <p:sp>
        <p:nvSpPr>
          <p:cNvPr id="82952" name="Text Box 6"/>
          <p:cNvSpPr txBox="1">
            <a:spLocks noChangeArrowheads="1"/>
          </p:cNvSpPr>
          <p:nvPr/>
        </p:nvSpPr>
        <p:spPr bwMode="auto">
          <a:xfrm>
            <a:off x="4876800" y="1981200"/>
            <a:ext cx="2333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98663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DBF813-3B2B-47DC-8536-A3D40AE5B9A9}" type="slidenum">
              <a:rPr lang="en-US"/>
              <a:pPr/>
              <a:t>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Lexical Analyzer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14478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following slides are based on Chapter 2 </a:t>
            </a:r>
            <a:r>
              <a:rPr lang="en-US" i="1" dirty="0" smtClean="0"/>
              <a:t>Lexical Analysis </a:t>
            </a:r>
            <a:r>
              <a:rPr lang="en-US" dirty="0" smtClean="0"/>
              <a:t>of the book </a:t>
            </a:r>
            <a:r>
              <a:rPr lang="en-US" i="1" dirty="0" smtClean="0"/>
              <a:t>Modern Compiler Implementation in C</a:t>
            </a:r>
            <a:r>
              <a:rPr lang="en-US" dirty="0" smtClean="0"/>
              <a:t> by Andrew Appel.</a:t>
            </a:r>
          </a:p>
          <a:p>
            <a:endParaRPr lang="en-US" dirty="0" smtClean="0"/>
          </a:p>
          <a:p>
            <a:r>
              <a:rPr lang="en-US" dirty="0" smtClean="0"/>
              <a:t>The lexical analyzer takes a stream of characters and produces a stream of lexical tokens; it discards white space and comments between the tokens.</a:t>
            </a:r>
          </a:p>
          <a:p>
            <a:endParaRPr lang="en-US" dirty="0"/>
          </a:p>
          <a:p>
            <a:r>
              <a:rPr lang="en-US" b="1" dirty="0" smtClean="0"/>
              <a:t>Lexical tokens</a:t>
            </a:r>
          </a:p>
          <a:p>
            <a:r>
              <a:rPr lang="en-US" dirty="0" smtClean="0"/>
              <a:t>A lexical token is a sequence of characters that can be treated as a unit in the grammar of a programming language.</a:t>
            </a:r>
          </a:p>
          <a:p>
            <a:endParaRPr lang="en-US" dirty="0"/>
          </a:p>
          <a:p>
            <a:r>
              <a:rPr lang="en-US" dirty="0" smtClean="0"/>
              <a:t>A programming language classifies lexical tokens into a finite set of token types.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3713B2-0BC7-4928-8891-768100304AD3}" type="slidenum">
              <a:rPr lang="en-US"/>
              <a:pPr/>
              <a:t>30</a:t>
            </a:fld>
            <a:endParaRPr 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ea typeface="ＭＳ Ｐゴシック" pitchFamily="34" charset="-128"/>
              </a:rPr>
              <a:t>Lex</a:t>
            </a:r>
          </a:p>
        </p:txBody>
      </p:sp>
      <p:sp>
        <p:nvSpPr>
          <p:cNvPr id="82949" name="Line 3"/>
          <p:cNvSpPr>
            <a:spLocks noChangeShapeType="1"/>
          </p:cNvSpPr>
          <p:nvPr/>
        </p:nvSpPr>
        <p:spPr bwMode="auto">
          <a:xfrm>
            <a:off x="765717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274575" y="1483062"/>
            <a:ext cx="8717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 smtClean="0"/>
          </a:p>
        </p:txBody>
      </p:sp>
      <p:sp>
        <p:nvSpPr>
          <p:cNvPr id="82952" name="Text Box 6"/>
          <p:cNvSpPr txBox="1">
            <a:spLocks noChangeArrowheads="1"/>
          </p:cNvSpPr>
          <p:nvPr/>
        </p:nvSpPr>
        <p:spPr bwMode="auto">
          <a:xfrm>
            <a:off x="4876800" y="1981200"/>
            <a:ext cx="2333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</a:p>
          <a:p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891615"/>
            <a:ext cx="5715000" cy="167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5717" y="3725644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shows a language with simple identifiers, if tokens, and comments delimited by (* and *) brackets.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06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3713B2-0BC7-4928-8891-768100304AD3}" type="slidenum">
              <a:rPr lang="en-US"/>
              <a:pPr/>
              <a:t>31</a:t>
            </a:fld>
            <a:endParaRPr 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ea typeface="ＭＳ Ｐゴシック" pitchFamily="34" charset="-128"/>
              </a:rPr>
              <a:t>Lex</a:t>
            </a:r>
          </a:p>
        </p:txBody>
      </p:sp>
      <p:sp>
        <p:nvSpPr>
          <p:cNvPr id="82949" name="Line 3"/>
          <p:cNvSpPr>
            <a:spLocks noChangeShapeType="1"/>
          </p:cNvSpPr>
          <p:nvPr/>
        </p:nvSpPr>
        <p:spPr bwMode="auto">
          <a:xfrm>
            <a:off x="765717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44132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951" name="Text Box 5"/>
          <p:cNvSpPr txBox="1">
            <a:spLocks noChangeArrowheads="1"/>
          </p:cNvSpPr>
          <p:nvPr/>
        </p:nvSpPr>
        <p:spPr bwMode="auto">
          <a:xfrm>
            <a:off x="0" y="1273830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2400" b="1" dirty="0" smtClean="0"/>
              <a:t>			</a:t>
            </a:r>
            <a:endParaRPr lang="en-US" sz="2400" b="1" dirty="0"/>
          </a:p>
        </p:txBody>
      </p:sp>
      <p:sp>
        <p:nvSpPr>
          <p:cNvPr id="82952" name="Text Box 6"/>
          <p:cNvSpPr txBox="1">
            <a:spLocks noChangeArrowheads="1"/>
          </p:cNvSpPr>
          <p:nvPr/>
        </p:nvSpPr>
        <p:spPr bwMode="auto">
          <a:xfrm>
            <a:off x="4876800" y="1981200"/>
            <a:ext cx="2333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</a:p>
          <a:p>
            <a:endParaRPr lang="en-US" sz="1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59103"/>
            <a:ext cx="77343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17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DBF813-3B2B-47DC-8536-A3D40AE5B9A9}" type="slidenum">
              <a:rPr lang="en-US"/>
              <a:pPr/>
              <a:t>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Lexical Analyzer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1374648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example, some of the token types of a programming language such as C are:</a:t>
            </a:r>
          </a:p>
          <a:p>
            <a:endParaRPr lang="en-US" dirty="0"/>
          </a:p>
          <a:p>
            <a:r>
              <a:rPr lang="en-US" dirty="0" smtClean="0"/>
              <a:t>Token type	Examples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ID		foo n14 last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NUM		73 0 00 515 082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REAL		66.1 .5 10. 1e67 5.5e-10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IF		if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COMMA		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NOTEQ		!=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LPAREN		(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RPAREN		)</a:t>
            </a:r>
          </a:p>
          <a:p>
            <a:endParaRPr lang="en-US" dirty="0" smtClean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Punctuation tokens such as 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IF, VOID, RETURN</a:t>
            </a:r>
            <a:r>
              <a:rPr lang="en-US" dirty="0" smtClean="0">
                <a:cs typeface="Arial" panose="020B0604020202020204" pitchFamily="34" charset="0"/>
              </a:rPr>
              <a:t> constructed from alphabetic characters are called reserved words, and in most languages, cannot be used as identifiers.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630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DBF813-3B2B-47DC-8536-A3D40AE5B9A9}" type="slidenum">
              <a:rPr lang="en-US"/>
              <a:pPr/>
              <a:t>5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Lexical Analyzer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1374648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 of non-tokens are 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i="1" dirty="0" smtClean="0">
                <a:cs typeface="Arial" panose="020B0604020202020204" pitchFamily="34" charset="0"/>
              </a:rPr>
              <a:t>comment</a:t>
            </a:r>
            <a:r>
              <a:rPr lang="en-US" dirty="0" smtClean="0">
                <a:cs typeface="Arial" panose="020B0604020202020204" pitchFamily="34" charset="0"/>
              </a:rPr>
              <a:t>			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/* try again */</a:t>
            </a:r>
          </a:p>
          <a:p>
            <a:r>
              <a:rPr lang="en-US" i="1" dirty="0" smtClean="0">
                <a:cs typeface="Arial" panose="020B0604020202020204" pitchFamily="34" charset="0"/>
              </a:rPr>
              <a:t>preprocessor directive</a:t>
            </a:r>
            <a:r>
              <a:rPr lang="en-US" dirty="0" smtClean="0">
                <a:cs typeface="Arial" panose="020B0604020202020204" pitchFamily="34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#include &lt;</a:t>
            </a:r>
            <a:r>
              <a:rPr lang="en-US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stdio.h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</a:p>
          <a:p>
            <a:r>
              <a:rPr lang="en-US" i="1" dirty="0" smtClean="0">
                <a:cs typeface="Arial" panose="020B0604020202020204" pitchFamily="34" charset="0"/>
              </a:rPr>
              <a:t>preprocessor directive</a:t>
            </a:r>
            <a:r>
              <a:rPr lang="en-US" dirty="0" smtClean="0">
                <a:cs typeface="Arial" panose="020B0604020202020204" pitchFamily="34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#define NUMS 5 , 6</a:t>
            </a:r>
          </a:p>
          <a:p>
            <a:r>
              <a:rPr lang="en-US" i="1" dirty="0" smtClean="0">
                <a:cs typeface="Arial" panose="020B0604020202020204" pitchFamily="34" charset="0"/>
              </a:rPr>
              <a:t>macro</a:t>
            </a:r>
            <a:r>
              <a:rPr lang="en-US" dirty="0" smtClean="0">
                <a:cs typeface="Arial" panose="020B0604020202020204" pitchFamily="34" charset="0"/>
              </a:rPr>
              <a:t> 				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NUMS</a:t>
            </a:r>
          </a:p>
          <a:p>
            <a:r>
              <a:rPr lang="en-US" i="1" dirty="0" smtClean="0">
                <a:cs typeface="Arial" panose="020B0604020202020204" pitchFamily="34" charset="0"/>
              </a:rPr>
              <a:t>blanks, tabs, and newlines</a:t>
            </a:r>
            <a:r>
              <a:rPr lang="en-US" dirty="0" smtClean="0">
                <a:cs typeface="Arial" panose="020B0604020202020204" pitchFamily="34" charset="0"/>
              </a:rPr>
              <a:t>	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In languages weak enough to require a macro processor, the preprocessor operates on the source character stream, producing another character stream that is then fed to the lexical analyzer.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15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Lexical Analysis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DBF813-3B2B-47DC-8536-A3D40AE5B9A9}" type="slidenum">
              <a:rPr lang="en-US"/>
              <a:pPr/>
              <a:t>6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Lexical Analyzer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1374648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Arial" panose="020B0604020202020204" pitchFamily="34" charset="0"/>
              </a:rPr>
              <a:t>Given a program such as</a:t>
            </a:r>
          </a:p>
          <a:p>
            <a:endParaRPr lang="en-US" dirty="0" smtClean="0">
              <a:cs typeface="Arial" panose="020B0604020202020204" pitchFamily="34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float match0(char *s) /* find a zero */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{if (!</a:t>
            </a:r>
            <a:r>
              <a:rPr lang="en-US" dirty="0" err="1" smtClean="0">
                <a:latin typeface="Consolas" panose="020B0609020204030204" pitchFamily="49" charset="0"/>
              </a:rPr>
              <a:t>strncmp</a:t>
            </a:r>
            <a:r>
              <a:rPr lang="en-US" dirty="0" smtClean="0">
                <a:latin typeface="Consolas" panose="020B0609020204030204" pitchFamily="49" charset="0"/>
              </a:rPr>
              <a:t>(s, “0.0”, 3))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return 0.;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the lexical analyzer will return the stream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FLOAT ID(match0) LPAREN CHAR STAR ID(s) RPAREN </a:t>
            </a:r>
          </a:p>
          <a:p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LBRACE IF BANG ID(</a:t>
            </a:r>
            <a:r>
              <a:rPr lang="en-US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strncmp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) LPAREN ID(s) COMMA STRING(0.0) COMMA</a:t>
            </a:r>
          </a:p>
          <a:p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NUM(3) RPAREN </a:t>
            </a:r>
            <a:r>
              <a:rPr lang="en-US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RPAREN</a:t>
            </a:r>
            <a:r>
              <a:rPr lang="en-US" dirty="0" smtClean="0">
                <a:latin typeface="Consolas" panose="020B0609020204030204" pitchFamily="49" charset="0"/>
                <a:cs typeface="Arial" panose="020B0604020202020204" pitchFamily="34" charset="0"/>
              </a:rPr>
              <a:t> RETURN REAL(0.0) SEMI RBRACE EOF</a:t>
            </a:r>
          </a:p>
          <a:p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where the token-type of each token is reported.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 smtClean="0">
                <a:cs typeface="Arial" panose="020B0604020202020204" pitchFamily="34" charset="0"/>
              </a:rPr>
              <a:t>Some of the tokens, such as identifiers and literals, have </a:t>
            </a:r>
            <a:r>
              <a:rPr lang="en-US" b="1" dirty="0" smtClean="0">
                <a:cs typeface="Arial" panose="020B0604020202020204" pitchFamily="34" charset="0"/>
              </a:rPr>
              <a:t>semantic values</a:t>
            </a:r>
            <a:r>
              <a:rPr lang="en-US" dirty="0" smtClean="0">
                <a:cs typeface="Arial" panose="020B0604020202020204" pitchFamily="34" charset="0"/>
              </a:rPr>
              <a:t> attached to them, giving auxiliary information in addition to the token type.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98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CBA232-E81A-4AFA-886A-43435A169FDD}" type="slidenum">
              <a:rPr lang="en-US"/>
              <a:pPr/>
              <a:t>7</a:t>
            </a:fld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PL/0 Symbols</a:t>
            </a:r>
          </a:p>
        </p:txBody>
      </p:sp>
      <p:sp>
        <p:nvSpPr>
          <p:cNvPr id="60421" name="Line 3"/>
          <p:cNvSpPr>
            <a:spLocks noChangeShapeType="1"/>
          </p:cNvSpPr>
          <p:nvPr/>
        </p:nvSpPr>
        <p:spPr bwMode="auto">
          <a:xfrm>
            <a:off x="6096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669925" y="1408113"/>
            <a:ext cx="415851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b="1" dirty="0" smtClean="0"/>
              <a:t>Example </a:t>
            </a:r>
            <a:r>
              <a:rPr lang="en-US" b="1" dirty="0"/>
              <a:t>program written in PL/0:</a:t>
            </a:r>
          </a:p>
          <a:p>
            <a:pPr marL="457200" indent="-457200"/>
            <a:endParaRPr lang="en-US" b="1" dirty="0"/>
          </a:p>
          <a:p>
            <a:pPr marL="457200" indent="-457200"/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m = 7, n = 85;  </a:t>
            </a:r>
          </a:p>
          <a:p>
            <a:pPr marL="457200" indent="-457200"/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 i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x, y, z, q, 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indent="-457200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b;  </a:t>
            </a:r>
          </a:p>
          <a:p>
            <a:pPr marL="457200" indent="-457200"/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:= x;  b := y; z := 0;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b &gt; 0 do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begin   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odd x then z :=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z+a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 := 2*a;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b := b/2; 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457200" indent="-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:= m;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 := n;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60423" name="Text Box 5"/>
          <p:cNvSpPr txBox="1">
            <a:spLocks noChangeArrowheads="1"/>
          </p:cNvSpPr>
          <p:nvPr/>
        </p:nvSpPr>
        <p:spPr bwMode="auto">
          <a:xfrm>
            <a:off x="4114800" y="2209800"/>
            <a:ext cx="2487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6661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80CBDC-5C70-4F77-B182-8C130FF62AAC}" type="slidenum">
              <a:rPr lang="en-US"/>
              <a:pPr/>
              <a:t>8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PL/0 Symbols</a:t>
            </a:r>
          </a:p>
        </p:txBody>
      </p:sp>
      <p:sp>
        <p:nvSpPr>
          <p:cNvPr id="62469" name="Line 3"/>
          <p:cNvSpPr>
            <a:spLocks noChangeShapeType="1"/>
          </p:cNvSpPr>
          <p:nvPr/>
        </p:nvSpPr>
        <p:spPr bwMode="auto">
          <a:xfrm>
            <a:off x="6096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470" name="Text Box 4"/>
          <p:cNvSpPr txBox="1">
            <a:spLocks noChangeArrowheads="1"/>
          </p:cNvSpPr>
          <p:nvPr/>
        </p:nvSpPr>
        <p:spPr bwMode="auto">
          <a:xfrm>
            <a:off x="669925" y="1408113"/>
            <a:ext cx="415851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b="1" dirty="0" smtClean="0"/>
              <a:t>Example </a:t>
            </a:r>
            <a:r>
              <a:rPr lang="en-US" b="1" dirty="0"/>
              <a:t>program written in PL/0:</a:t>
            </a:r>
          </a:p>
          <a:p>
            <a:pPr marL="457200" indent="-457200"/>
            <a:endParaRPr lang="en-US" b="1" dirty="0"/>
          </a:p>
          <a:p>
            <a:pPr marL="457200" indent="-457200"/>
            <a:r>
              <a:rPr 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 7, n = 85;  </a:t>
            </a:r>
          </a:p>
          <a:p>
            <a:pPr marL="457200" indent="-457200"/>
            <a:r>
              <a:rPr 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x, y, z, q, 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indent="-457200"/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b;  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:= x;  b := y; z := 0;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&gt; 0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odd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 :=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z+a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 := 2*a;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b := b/2; 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457200" indent="-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:= m;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 := n;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4114800" y="2209800"/>
            <a:ext cx="332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</a:t>
            </a:r>
            <a:r>
              <a:rPr lang="en-US" b="1" dirty="0" smtClean="0">
                <a:solidFill>
                  <a:srgbClr val="0000FF"/>
                </a:solidFill>
              </a:rPr>
              <a:t>eserved </a:t>
            </a:r>
            <a:r>
              <a:rPr lang="en-US" b="1" dirty="0">
                <a:solidFill>
                  <a:srgbClr val="0000FF"/>
                </a:solidFill>
              </a:rPr>
              <a:t>W</a:t>
            </a:r>
            <a:r>
              <a:rPr lang="en-US" b="1" dirty="0" smtClean="0">
                <a:solidFill>
                  <a:srgbClr val="0000FF"/>
                </a:solidFill>
              </a:rPr>
              <a:t>ords (Keywords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643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Lecture 4: Compilers &amp; Interpreters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80A950-6DBF-4D30-A410-11568A8C3D83}" type="slidenum">
              <a:rPr lang="en-US"/>
              <a:pPr/>
              <a:t>9</a:t>
            </a:fld>
            <a:endParaRPr 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PL/0 Symbols</a:t>
            </a:r>
          </a:p>
        </p:txBody>
      </p:sp>
      <p:sp>
        <p:nvSpPr>
          <p:cNvPr id="64517" name="Line 3"/>
          <p:cNvSpPr>
            <a:spLocks noChangeShapeType="1"/>
          </p:cNvSpPr>
          <p:nvPr/>
        </p:nvSpPr>
        <p:spPr bwMode="auto">
          <a:xfrm>
            <a:off x="6096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518" name="Text Box 4"/>
          <p:cNvSpPr txBox="1">
            <a:spLocks noChangeArrowheads="1"/>
          </p:cNvSpPr>
          <p:nvPr/>
        </p:nvSpPr>
        <p:spPr bwMode="auto">
          <a:xfrm>
            <a:off x="669925" y="1408113"/>
            <a:ext cx="437331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b="1" dirty="0" smtClean="0"/>
              <a:t>Example </a:t>
            </a:r>
            <a:r>
              <a:rPr lang="en-US" b="1" dirty="0"/>
              <a:t>program written in PL/0:</a:t>
            </a:r>
          </a:p>
          <a:p>
            <a:pPr marL="457200" indent="-457200"/>
            <a:endParaRPr lang="en-US" b="1" dirty="0"/>
          </a:p>
          <a:p>
            <a:pPr marL="457200" indent="-457200"/>
            <a:r>
              <a:rPr 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7, n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85;  </a:t>
            </a:r>
          </a:p>
          <a:p>
            <a:pPr marL="457200" indent="-457200"/>
            <a:r>
              <a:rPr lang="pt-BR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</a:t>
            </a:r>
            <a:r>
              <a:rPr lang="pt-B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x, y, z, q, 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indent="-457200"/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b;  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x;  b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y; z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odd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4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   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a;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b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2;     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457200" indent="-45720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457200" indent="-457200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/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3979418" y="2286000"/>
            <a:ext cx="5147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Operators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24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16394</TotalTime>
  <Words>2243</Words>
  <Application>Microsoft Office PowerPoint</Application>
  <PresentationFormat>On-screen Show (4:3)</PresentationFormat>
  <Paragraphs>526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ＭＳ Ｐゴシック</vt:lpstr>
      <vt:lpstr>Arial</vt:lpstr>
      <vt:lpstr>Consolas</vt:lpstr>
      <vt:lpstr>Courier New</vt:lpstr>
      <vt:lpstr>Gulim</vt:lpstr>
      <vt:lpstr>Times New Roman</vt:lpstr>
      <vt:lpstr>Default Design</vt:lpstr>
      <vt:lpstr>COP 3402 Systems Software</vt:lpstr>
      <vt:lpstr>Outline</vt:lpstr>
      <vt:lpstr>Lexical Analyzer</vt:lpstr>
      <vt:lpstr>Lexical Analyzer</vt:lpstr>
      <vt:lpstr>Lexical Analyzer</vt:lpstr>
      <vt:lpstr>Lexical Analyzer</vt:lpstr>
      <vt:lpstr>PL/0 Symbols</vt:lpstr>
      <vt:lpstr>PL/0 Symbols</vt:lpstr>
      <vt:lpstr>PL/0 Symbols</vt:lpstr>
      <vt:lpstr>PL/0 Symbols</vt:lpstr>
      <vt:lpstr>PL/0 Symbols</vt:lpstr>
      <vt:lpstr>PL/0 Symbols</vt:lpstr>
      <vt:lpstr>Designing a Lexer</vt:lpstr>
      <vt:lpstr>Designing a Lexer</vt:lpstr>
      <vt:lpstr>Designing a Lexer</vt:lpstr>
      <vt:lpstr> Regular Expressions</vt:lpstr>
      <vt:lpstr> Regular Expressions</vt:lpstr>
      <vt:lpstr> Regular Expressions</vt:lpstr>
      <vt:lpstr> Regular Expressions</vt:lpstr>
      <vt:lpstr> Finite Automata</vt:lpstr>
      <vt:lpstr> Example of Finite Automaton</vt:lpstr>
      <vt:lpstr> Generation of a Lexer</vt:lpstr>
      <vt:lpstr> Regular expressions</vt:lpstr>
      <vt:lpstr> DFA</vt:lpstr>
      <vt:lpstr> Transition matrix</vt:lpstr>
      <vt:lpstr> Recognizing the Longest Match</vt:lpstr>
      <vt:lpstr> Recognizing the Longest Match</vt:lpstr>
      <vt:lpstr> Lex</vt:lpstr>
      <vt:lpstr> Lex</vt:lpstr>
      <vt:lpstr> Lex</vt:lpstr>
      <vt:lpstr> Lex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wocjan</dc:creator>
  <cp:lastModifiedBy>wocjan</cp:lastModifiedBy>
  <cp:revision>640</cp:revision>
  <dcterms:created xsi:type="dcterms:W3CDTF">2009-09-25T15:54:06Z</dcterms:created>
  <dcterms:modified xsi:type="dcterms:W3CDTF">2016-10-17T20:08:22Z</dcterms:modified>
</cp:coreProperties>
</file>