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6" r:id="rId2"/>
    <p:sldId id="257" r:id="rId3"/>
    <p:sldId id="258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1" r:id="rId24"/>
    <p:sldId id="272" r:id="rId25"/>
    <p:sldId id="273" r:id="rId26"/>
    <p:sldId id="270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4" autoAdjust="0"/>
    <p:restoredTop sz="94660"/>
  </p:normalViewPr>
  <p:slideViewPr>
    <p:cSldViewPr>
      <p:cViewPr varScale="1">
        <p:scale>
          <a:sx n="87" d="100"/>
          <a:sy n="87" d="100"/>
        </p:scale>
        <p:origin x="9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2E5CE-F831-41F9-8C7A-456227E39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BED13-F659-4F7B-8C00-F61FD1A02A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4A7CA-FFDF-4C47-B1BC-A52ED56E7A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6D933-D38F-4CF6-B907-F3EF47803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2791A-E02A-45D6-A3C7-05679A168F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58274-B41B-4A7D-883C-5350D0FD8E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2BEC0-F6FB-44E7-9846-11B8F0F0A1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2B95E-B2D2-479B-83BD-E44ABE58B5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6D9C-859D-45DB-B697-C2BC587D4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F97C6-A908-4443-BD02-71F1A074F7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B92EB-26EF-4584-89D0-AC9C77BA46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B6E3A-786F-4DB5-ABE0-E4E87AC0EF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F55F1-65D1-495C-AB5B-4ED6199F01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AC6F0554-C52C-44BD-B2D5-C1303B8FB5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8.wmf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9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Regular Expressions and DFAs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COP </a:t>
            </a:r>
            <a:r>
              <a:rPr lang="en-US" dirty="0" smtClean="0"/>
              <a:t>3402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 Exercises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1) (0|1)*011</a:t>
            </a:r>
          </a:p>
          <a:p>
            <a:pPr eaLnBrk="1" hangingPunct="1"/>
            <a:r>
              <a:rPr lang="en-US" smtClean="0"/>
              <a:t>2) 0*1*2*</a:t>
            </a:r>
          </a:p>
          <a:p>
            <a:pPr eaLnBrk="1" hangingPunct="1"/>
            <a:r>
              <a:rPr lang="en-US" smtClean="0"/>
              <a:t>3) 00*11*22*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 Exercises (Answers)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1) (0|1)*011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Answer: all strings of 0’s and 1’s ending in 011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2) 0*1*2*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Answer: any number of 0’s followed by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any number of 1’s followed by any number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of 2’s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3) 00*11*22*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Answer: strings in 0*1*2 with at least one of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each  symbol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Regular Expressions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Regular expressions are a standard programmer's tool.</a:t>
            </a:r>
          </a:p>
          <a:p>
            <a:pPr eaLnBrk="1" hangingPunct="1"/>
            <a:r>
              <a:rPr lang="en-US" smtClean="0"/>
              <a:t>Built in to Java, Perl, Unix, Python, . . . 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Finite Automata (DFA)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machine with N states.</a:t>
            </a:r>
          </a:p>
          <a:p>
            <a:pPr eaLnBrk="1" hangingPunct="1"/>
            <a:r>
              <a:rPr lang="en-US" smtClean="0"/>
              <a:t>Begin in start state.</a:t>
            </a:r>
          </a:p>
          <a:p>
            <a:pPr eaLnBrk="1" hangingPunct="1"/>
            <a:r>
              <a:rPr lang="en-US" smtClean="0"/>
              <a:t>Read first input symbol.</a:t>
            </a:r>
          </a:p>
          <a:p>
            <a:pPr eaLnBrk="1" hangingPunct="1"/>
            <a:r>
              <a:rPr lang="en-US" smtClean="0"/>
              <a:t>Move to new state, depending on current state and input symbol.</a:t>
            </a:r>
          </a:p>
          <a:p>
            <a:pPr eaLnBrk="1" hangingPunct="1"/>
            <a:r>
              <a:rPr lang="en-US" smtClean="0"/>
              <a:t>Repeat until last input symbol read.</a:t>
            </a:r>
          </a:p>
          <a:p>
            <a:pPr eaLnBrk="1" hangingPunct="1"/>
            <a:r>
              <a:rPr lang="en-US" smtClean="0"/>
              <a:t>Accept or reject string depending on label of last state.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DFA</a:t>
            </a:r>
          </a:p>
        </p:txBody>
      </p:sp>
      <p:pic>
        <p:nvPicPr>
          <p:cNvPr id="1843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46213" y="1979613"/>
            <a:ext cx="5335587" cy="31686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Theory of DFAs and REs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RE. Concise way to describe a set of strings.</a:t>
            </a:r>
          </a:p>
          <a:p>
            <a:pPr eaLnBrk="1" hangingPunct="1"/>
            <a:r>
              <a:rPr lang="en-US" smtClean="0"/>
              <a:t>DFA. Machine to recognize whether a given string is in a given set.</a:t>
            </a:r>
          </a:p>
          <a:p>
            <a:pPr eaLnBrk="1" hangingPunct="1"/>
            <a:r>
              <a:rPr lang="en-US" b="1" smtClean="0"/>
              <a:t>Duality</a:t>
            </a:r>
            <a:r>
              <a:rPr lang="en-US" smtClean="0"/>
              <a:t>: for any DFA, there exists a regular expression to describe the same set of strings; for any regular expression, there exists a DFA that recognizes the same set.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Duality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sz="2600" smtClean="0"/>
              <a:t>DFA for multiple of 3 b’s:</a:t>
            </a:r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r>
              <a:rPr lang="en-US" sz="2600" smtClean="0"/>
              <a:t>RE for multiple of 3 b’s:</a:t>
            </a:r>
          </a:p>
          <a:p>
            <a:pPr eaLnBrk="1" hangingPunct="1"/>
            <a:endParaRPr lang="en-US" sz="2600" smtClean="0"/>
          </a:p>
        </p:txBody>
      </p:sp>
      <p:pic>
        <p:nvPicPr>
          <p:cNvPr id="20484" name="Picture 9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28800" y="2438400"/>
            <a:ext cx="4038600" cy="1665288"/>
          </a:xfrm>
          <a:noFill/>
        </p:spPr>
      </p:pic>
      <p:pic>
        <p:nvPicPr>
          <p:cNvPr id="20485" name="Picture 1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667000" y="4800600"/>
            <a:ext cx="3046413" cy="506413"/>
          </a:xfrm>
          <a:noFill/>
        </p:spPr>
      </p:pic>
      <p:cxnSp>
        <p:nvCxnSpPr>
          <p:cNvPr id="7" name="6 Conector recto"/>
          <p:cNvCxnSpPr/>
          <p:nvPr/>
        </p:nvCxnSpPr>
        <p:spPr>
          <a:xfrm flipV="1">
            <a:off x="5181600" y="4800600"/>
            <a:ext cx="0" cy="381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Duality…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Practical consequence of duality proof: to match regular expression patterns, (i) build DFA and (ii) simulate DFA on input string.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Fundamental Questions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Which languages CANNOT be described by any RE?</a:t>
            </a:r>
          </a:p>
          <a:p>
            <a:pPr eaLnBrk="1" hangingPunct="1"/>
            <a:r>
              <a:rPr lang="en-US" smtClean="0"/>
              <a:t>Set of all bit strings with equal number of 0s and 1s.</a:t>
            </a:r>
          </a:p>
          <a:p>
            <a:pPr eaLnBrk="1" hangingPunct="1"/>
            <a:r>
              <a:rPr lang="en-US" smtClean="0"/>
              <a:t> Set of all decimal strings that represent prime numbers.</a:t>
            </a:r>
          </a:p>
          <a:p>
            <a:pPr eaLnBrk="1" hangingPunct="1"/>
            <a:r>
              <a:rPr lang="en-US" smtClean="0"/>
              <a:t> Many more. . . 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 1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30388"/>
          </a:xfrm>
        </p:spPr>
        <p:txBody>
          <a:bodyPr/>
          <a:lstStyle/>
          <a:p>
            <a:pPr eaLnBrk="1" hangingPunct="1"/>
            <a:r>
              <a:rPr lang="en-US" smtClean="0"/>
              <a:t>Make a DFA that accepts the strings in the language denoted by regular expression ab*a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Regular Expression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30725"/>
          </a:xfrm>
        </p:spPr>
        <p:txBody>
          <a:bodyPr/>
          <a:lstStyle/>
          <a:p>
            <a:pPr eaLnBrk="1" hangingPunct="1"/>
            <a:r>
              <a:rPr lang="en-US" sz="2600" smtClean="0"/>
              <a:t>Notation to specify a set of strings</a:t>
            </a:r>
          </a:p>
        </p:txBody>
      </p:sp>
      <p:pic>
        <p:nvPicPr>
          <p:cNvPr id="6148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2209800"/>
            <a:ext cx="7696200" cy="4219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pic>
        <p:nvPicPr>
          <p:cNvPr id="2457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38400" y="2516188"/>
            <a:ext cx="3962400" cy="2011362"/>
          </a:xfrm>
          <a:noFill/>
        </p:spPr>
      </p:pic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990600" y="1676400"/>
            <a:ext cx="304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1219200" y="1828800"/>
            <a:ext cx="17526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800"/>
              <a:t> ab*a:</a:t>
            </a:r>
          </a:p>
          <a:p>
            <a:pPr>
              <a:spcBef>
                <a:spcPct val="50000"/>
              </a:spcBef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 2</a:t>
            </a:r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the RE for the following automata:</a:t>
            </a:r>
          </a:p>
        </p:txBody>
      </p:sp>
      <p:graphicFrame>
        <p:nvGraphicFramePr>
          <p:cNvPr id="1026" name="Object 24"/>
          <p:cNvGraphicFramePr>
            <a:graphicFrameLocks noChangeAspect="1"/>
          </p:cNvGraphicFramePr>
          <p:nvPr/>
        </p:nvGraphicFramePr>
        <p:xfrm>
          <a:off x="6553200" y="2743200"/>
          <a:ext cx="20796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743200"/>
                        <a:ext cx="207963" cy="21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6" name="Group 29"/>
          <p:cNvGrpSpPr>
            <a:grpSpLocks/>
          </p:cNvGrpSpPr>
          <p:nvPr/>
        </p:nvGrpSpPr>
        <p:grpSpPr bwMode="auto">
          <a:xfrm>
            <a:off x="2438400" y="2971800"/>
            <a:ext cx="4572000" cy="2008188"/>
            <a:chOff x="1361" y="1839"/>
            <a:chExt cx="2880" cy="1265"/>
          </a:xfrm>
        </p:grpSpPr>
        <p:sp>
          <p:nvSpPr>
            <p:cNvPr id="1037" name="Oval 6"/>
            <p:cNvSpPr>
              <a:spLocks noChangeArrowheads="1"/>
            </p:cNvSpPr>
            <p:nvPr/>
          </p:nvSpPr>
          <p:spPr bwMode="auto">
            <a:xfrm>
              <a:off x="3680" y="2387"/>
              <a:ext cx="561" cy="5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038" name="Freeform 7"/>
            <p:cNvSpPr>
              <a:spLocks/>
            </p:cNvSpPr>
            <p:nvPr/>
          </p:nvSpPr>
          <p:spPr bwMode="auto">
            <a:xfrm>
              <a:off x="3755" y="1876"/>
              <a:ext cx="399" cy="517"/>
            </a:xfrm>
            <a:custGeom>
              <a:avLst/>
              <a:gdLst>
                <a:gd name="T0" fmla="*/ 13 w 512"/>
                <a:gd name="T1" fmla="*/ 44 h 680"/>
                <a:gd name="T2" fmla="*/ 2 w 512"/>
                <a:gd name="T3" fmla="*/ 13 h 680"/>
                <a:gd name="T4" fmla="*/ 21 w 512"/>
                <a:gd name="T5" fmla="*/ 2 h 680"/>
                <a:gd name="T6" fmla="*/ 41 w 512"/>
                <a:gd name="T7" fmla="*/ 10 h 680"/>
                <a:gd name="T8" fmla="*/ 29 w 512"/>
                <a:gd name="T9" fmla="*/ 41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2"/>
                <a:gd name="T16" fmla="*/ 0 h 680"/>
                <a:gd name="T17" fmla="*/ 512 w 512"/>
                <a:gd name="T18" fmla="*/ 680 h 6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Oval 8"/>
            <p:cNvSpPr>
              <a:spLocks noChangeArrowheads="1"/>
            </p:cNvSpPr>
            <p:nvPr/>
          </p:nvSpPr>
          <p:spPr bwMode="auto">
            <a:xfrm>
              <a:off x="1660" y="2496"/>
              <a:ext cx="337" cy="3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040" name="Oval 9"/>
            <p:cNvSpPr>
              <a:spLocks noChangeArrowheads="1"/>
            </p:cNvSpPr>
            <p:nvPr/>
          </p:nvSpPr>
          <p:spPr bwMode="auto">
            <a:xfrm>
              <a:off x="2633" y="2496"/>
              <a:ext cx="336" cy="3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041" name="Oval 10"/>
            <p:cNvSpPr>
              <a:spLocks noChangeArrowheads="1"/>
            </p:cNvSpPr>
            <p:nvPr/>
          </p:nvSpPr>
          <p:spPr bwMode="auto">
            <a:xfrm>
              <a:off x="3792" y="2496"/>
              <a:ext cx="337" cy="3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042" name="Freeform 12"/>
            <p:cNvSpPr>
              <a:spLocks/>
            </p:cNvSpPr>
            <p:nvPr/>
          </p:nvSpPr>
          <p:spPr bwMode="auto">
            <a:xfrm>
              <a:off x="2558" y="2022"/>
              <a:ext cx="399" cy="517"/>
            </a:xfrm>
            <a:custGeom>
              <a:avLst/>
              <a:gdLst>
                <a:gd name="T0" fmla="*/ 13 w 512"/>
                <a:gd name="T1" fmla="*/ 44 h 680"/>
                <a:gd name="T2" fmla="*/ 2 w 512"/>
                <a:gd name="T3" fmla="*/ 13 h 680"/>
                <a:gd name="T4" fmla="*/ 21 w 512"/>
                <a:gd name="T5" fmla="*/ 2 h 680"/>
                <a:gd name="T6" fmla="*/ 41 w 512"/>
                <a:gd name="T7" fmla="*/ 10 h 680"/>
                <a:gd name="T8" fmla="*/ 29 w 512"/>
                <a:gd name="T9" fmla="*/ 41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2"/>
                <a:gd name="T16" fmla="*/ 0 h 680"/>
                <a:gd name="T17" fmla="*/ 512 w 512"/>
                <a:gd name="T18" fmla="*/ 680 h 6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Line 13"/>
            <p:cNvSpPr>
              <a:spLocks noChangeShapeType="1"/>
            </p:cNvSpPr>
            <p:nvPr/>
          </p:nvSpPr>
          <p:spPr bwMode="auto">
            <a:xfrm>
              <a:off x="1997" y="2678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14"/>
            <p:cNvSpPr>
              <a:spLocks/>
            </p:cNvSpPr>
            <p:nvPr/>
          </p:nvSpPr>
          <p:spPr bwMode="auto">
            <a:xfrm>
              <a:off x="2932" y="2788"/>
              <a:ext cx="785" cy="188"/>
            </a:xfrm>
            <a:custGeom>
              <a:avLst/>
              <a:gdLst>
                <a:gd name="T0" fmla="*/ 0 w 1008"/>
                <a:gd name="T1" fmla="*/ 0 h 248"/>
                <a:gd name="T2" fmla="*/ 44 w 1008"/>
                <a:gd name="T3" fmla="*/ 15 h 248"/>
                <a:gd name="T4" fmla="*/ 83 w 1008"/>
                <a:gd name="T5" fmla="*/ 3 h 248"/>
                <a:gd name="T6" fmla="*/ 0 60000 65536"/>
                <a:gd name="T7" fmla="*/ 0 60000 65536"/>
                <a:gd name="T8" fmla="*/ 0 60000 65536"/>
                <a:gd name="T9" fmla="*/ 0 w 1008"/>
                <a:gd name="T10" fmla="*/ 0 h 248"/>
                <a:gd name="T11" fmla="*/ 1008 w 1008"/>
                <a:gd name="T12" fmla="*/ 248 h 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248">
                  <a:moveTo>
                    <a:pt x="0" y="0"/>
                  </a:moveTo>
                  <a:cubicBezTo>
                    <a:pt x="180" y="116"/>
                    <a:pt x="360" y="232"/>
                    <a:pt x="528" y="240"/>
                  </a:cubicBezTo>
                  <a:cubicBezTo>
                    <a:pt x="696" y="248"/>
                    <a:pt x="852" y="148"/>
                    <a:pt x="1008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Freeform 15"/>
            <p:cNvSpPr>
              <a:spLocks/>
            </p:cNvSpPr>
            <p:nvPr/>
          </p:nvSpPr>
          <p:spPr bwMode="auto">
            <a:xfrm>
              <a:off x="2932" y="2387"/>
              <a:ext cx="785" cy="145"/>
            </a:xfrm>
            <a:custGeom>
              <a:avLst/>
              <a:gdLst>
                <a:gd name="T0" fmla="*/ 83 w 1008"/>
                <a:gd name="T1" fmla="*/ 11 h 192"/>
                <a:gd name="T2" fmla="*/ 44 w 1008"/>
                <a:gd name="T3" fmla="*/ 0 h 192"/>
                <a:gd name="T4" fmla="*/ 0 w 1008"/>
                <a:gd name="T5" fmla="*/ 11 h 192"/>
                <a:gd name="T6" fmla="*/ 0 60000 65536"/>
                <a:gd name="T7" fmla="*/ 0 60000 65536"/>
                <a:gd name="T8" fmla="*/ 0 60000 65536"/>
                <a:gd name="T9" fmla="*/ 0 w 1008"/>
                <a:gd name="T10" fmla="*/ 0 h 192"/>
                <a:gd name="T11" fmla="*/ 1008 w 100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92">
                  <a:moveTo>
                    <a:pt x="1008" y="192"/>
                  </a:moveTo>
                  <a:cubicBezTo>
                    <a:pt x="852" y="96"/>
                    <a:pt x="696" y="0"/>
                    <a:pt x="528" y="0"/>
                  </a:cubicBezTo>
                  <a:cubicBezTo>
                    <a:pt x="360" y="0"/>
                    <a:pt x="180" y="96"/>
                    <a:pt x="0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Line 16"/>
            <p:cNvSpPr>
              <a:spLocks noChangeShapeType="1"/>
            </p:cNvSpPr>
            <p:nvPr/>
          </p:nvSpPr>
          <p:spPr bwMode="auto">
            <a:xfrm>
              <a:off x="1361" y="2678"/>
              <a:ext cx="2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7" name="Object 18"/>
            <p:cNvGraphicFramePr>
              <a:graphicFrameLocks noChangeAspect="1"/>
            </p:cNvGraphicFramePr>
            <p:nvPr/>
          </p:nvGraphicFramePr>
          <p:xfrm>
            <a:off x="2221" y="2532"/>
            <a:ext cx="13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Equation" r:id="rId5" imgW="266584" imgH="279279" progId="Equation.3">
                    <p:embed/>
                  </p:oleObj>
                </mc:Choice>
                <mc:Fallback>
                  <p:oleObj name="Equation" r:id="rId5" imgW="266584" imgH="27927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1" y="2532"/>
                          <a:ext cx="130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21"/>
            <p:cNvGraphicFramePr>
              <a:graphicFrameLocks noChangeAspect="1"/>
            </p:cNvGraphicFramePr>
            <p:nvPr/>
          </p:nvGraphicFramePr>
          <p:xfrm>
            <a:off x="3269" y="2970"/>
            <a:ext cx="13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Equation" r:id="rId6" imgW="266584" imgH="279279" progId="Equation.3">
                    <p:embed/>
                  </p:oleObj>
                </mc:Choice>
                <mc:Fallback>
                  <p:oleObj name="Equation" r:id="rId6" imgW="266584" imgH="27927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9" y="2970"/>
                          <a:ext cx="130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22"/>
            <p:cNvGraphicFramePr>
              <a:graphicFrameLocks noChangeAspect="1"/>
            </p:cNvGraphicFramePr>
            <p:nvPr/>
          </p:nvGraphicFramePr>
          <p:xfrm>
            <a:off x="3269" y="2204"/>
            <a:ext cx="137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Equation" r:id="rId7" imgW="279279" imgH="380835" progId="Equation.3">
                    <p:embed/>
                  </p:oleObj>
                </mc:Choice>
                <mc:Fallback>
                  <p:oleObj name="Equation" r:id="rId7" imgW="279279" imgH="38083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9" y="2204"/>
                          <a:ext cx="137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23"/>
            <p:cNvGraphicFramePr>
              <a:graphicFrameLocks noChangeAspect="1"/>
            </p:cNvGraphicFramePr>
            <p:nvPr/>
          </p:nvGraphicFramePr>
          <p:xfrm>
            <a:off x="2707" y="1839"/>
            <a:ext cx="13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Equation" r:id="rId9" imgW="279279" imgH="380835" progId="Equation.3">
                    <p:embed/>
                  </p:oleObj>
                </mc:Choice>
                <mc:Fallback>
                  <p:oleObj name="Equation" r:id="rId9" imgW="279279" imgH="380835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7" y="1839"/>
                          <a:ext cx="138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25"/>
            <p:cNvGraphicFramePr>
              <a:graphicFrameLocks noChangeAspect="1"/>
            </p:cNvGraphicFramePr>
            <p:nvPr/>
          </p:nvGraphicFramePr>
          <p:xfrm>
            <a:off x="1735" y="2532"/>
            <a:ext cx="20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Ecuación" r:id="rId10" imgW="419100" imgH="469900" progId="Equation.3">
                    <p:embed/>
                  </p:oleObj>
                </mc:Choice>
                <mc:Fallback>
                  <p:oleObj name="Ecuación" r:id="rId10" imgW="419100" imgH="4699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2532"/>
                          <a:ext cx="206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26"/>
            <p:cNvGraphicFramePr>
              <a:graphicFrameLocks noChangeAspect="1"/>
            </p:cNvGraphicFramePr>
            <p:nvPr/>
          </p:nvGraphicFramePr>
          <p:xfrm>
            <a:off x="2714" y="2532"/>
            <a:ext cx="19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Equation" r:id="rId12" imgW="393529" imgH="469696" progId="Equation.3">
                    <p:embed/>
                  </p:oleObj>
                </mc:Choice>
                <mc:Fallback>
                  <p:oleObj name="Equation" r:id="rId12" imgW="393529" imgH="469696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" y="2532"/>
                          <a:ext cx="192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27"/>
            <p:cNvGraphicFramePr>
              <a:graphicFrameLocks noChangeAspect="1"/>
            </p:cNvGraphicFramePr>
            <p:nvPr/>
          </p:nvGraphicFramePr>
          <p:xfrm>
            <a:off x="3836" y="2532"/>
            <a:ext cx="19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Equation" r:id="rId14" imgW="393529" imgH="469696" progId="Equation.3">
                    <p:embed/>
                  </p:oleObj>
                </mc:Choice>
                <mc:Fallback>
                  <p:oleObj name="Equation" r:id="rId14" imgW="393529" imgH="469696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2532"/>
                          <a:ext cx="192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20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a(</a:t>
            </a:r>
            <a:r>
              <a:rPr lang="en-US" sz="2600" dirty="0" err="1" smtClean="0"/>
              <a:t>a|b</a:t>
            </a:r>
            <a:r>
              <a:rPr lang="en-US" sz="2600" dirty="0" smtClean="0"/>
              <a:t>)*</a:t>
            </a:r>
            <a:r>
              <a:rPr lang="en-US" sz="2600" dirty="0" err="1" smtClean="0"/>
              <a:t>aa</a:t>
            </a:r>
            <a:r>
              <a:rPr lang="en-US" sz="2600" dirty="0" smtClean="0"/>
              <a:t>*</a:t>
            </a:r>
          </a:p>
        </p:txBody>
      </p:sp>
      <p:grpSp>
        <p:nvGrpSpPr>
          <p:cNvPr id="2060" name="Group 4"/>
          <p:cNvGrpSpPr>
            <a:grpSpLocks/>
          </p:cNvGrpSpPr>
          <p:nvPr/>
        </p:nvGrpSpPr>
        <p:grpSpPr bwMode="auto">
          <a:xfrm>
            <a:off x="2438400" y="2971800"/>
            <a:ext cx="4572000" cy="2008188"/>
            <a:chOff x="1361" y="1839"/>
            <a:chExt cx="2880" cy="1265"/>
          </a:xfrm>
        </p:grpSpPr>
        <p:sp>
          <p:nvSpPr>
            <p:cNvPr id="2061" name="Oval 6"/>
            <p:cNvSpPr>
              <a:spLocks noChangeArrowheads="1"/>
            </p:cNvSpPr>
            <p:nvPr/>
          </p:nvSpPr>
          <p:spPr bwMode="auto">
            <a:xfrm>
              <a:off x="3680" y="2387"/>
              <a:ext cx="561" cy="5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2062" name="Freeform 7"/>
            <p:cNvSpPr>
              <a:spLocks/>
            </p:cNvSpPr>
            <p:nvPr/>
          </p:nvSpPr>
          <p:spPr bwMode="auto">
            <a:xfrm>
              <a:off x="3755" y="1876"/>
              <a:ext cx="399" cy="517"/>
            </a:xfrm>
            <a:custGeom>
              <a:avLst/>
              <a:gdLst>
                <a:gd name="T0" fmla="*/ 13 w 512"/>
                <a:gd name="T1" fmla="*/ 44 h 680"/>
                <a:gd name="T2" fmla="*/ 2 w 512"/>
                <a:gd name="T3" fmla="*/ 13 h 680"/>
                <a:gd name="T4" fmla="*/ 21 w 512"/>
                <a:gd name="T5" fmla="*/ 2 h 680"/>
                <a:gd name="T6" fmla="*/ 41 w 512"/>
                <a:gd name="T7" fmla="*/ 10 h 680"/>
                <a:gd name="T8" fmla="*/ 29 w 512"/>
                <a:gd name="T9" fmla="*/ 41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2"/>
                <a:gd name="T16" fmla="*/ 0 h 680"/>
                <a:gd name="T17" fmla="*/ 512 w 512"/>
                <a:gd name="T18" fmla="*/ 680 h 6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3" name="Oval 8"/>
            <p:cNvSpPr>
              <a:spLocks noChangeArrowheads="1"/>
            </p:cNvSpPr>
            <p:nvPr/>
          </p:nvSpPr>
          <p:spPr bwMode="auto">
            <a:xfrm>
              <a:off x="1660" y="2496"/>
              <a:ext cx="337" cy="3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2064" name="Oval 9"/>
            <p:cNvSpPr>
              <a:spLocks noChangeArrowheads="1"/>
            </p:cNvSpPr>
            <p:nvPr/>
          </p:nvSpPr>
          <p:spPr bwMode="auto">
            <a:xfrm>
              <a:off x="2633" y="2496"/>
              <a:ext cx="336" cy="3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2065" name="Oval 10"/>
            <p:cNvSpPr>
              <a:spLocks noChangeArrowheads="1"/>
            </p:cNvSpPr>
            <p:nvPr/>
          </p:nvSpPr>
          <p:spPr bwMode="auto">
            <a:xfrm>
              <a:off x="3792" y="2496"/>
              <a:ext cx="337" cy="3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2066" name="Freeform 12"/>
            <p:cNvSpPr>
              <a:spLocks/>
            </p:cNvSpPr>
            <p:nvPr/>
          </p:nvSpPr>
          <p:spPr bwMode="auto">
            <a:xfrm>
              <a:off x="2558" y="2022"/>
              <a:ext cx="399" cy="517"/>
            </a:xfrm>
            <a:custGeom>
              <a:avLst/>
              <a:gdLst>
                <a:gd name="T0" fmla="*/ 13 w 512"/>
                <a:gd name="T1" fmla="*/ 44 h 680"/>
                <a:gd name="T2" fmla="*/ 2 w 512"/>
                <a:gd name="T3" fmla="*/ 13 h 680"/>
                <a:gd name="T4" fmla="*/ 21 w 512"/>
                <a:gd name="T5" fmla="*/ 2 h 680"/>
                <a:gd name="T6" fmla="*/ 41 w 512"/>
                <a:gd name="T7" fmla="*/ 10 h 680"/>
                <a:gd name="T8" fmla="*/ 29 w 512"/>
                <a:gd name="T9" fmla="*/ 41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2"/>
                <a:gd name="T16" fmla="*/ 0 h 680"/>
                <a:gd name="T17" fmla="*/ 512 w 512"/>
                <a:gd name="T18" fmla="*/ 680 h 6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3"/>
            <p:cNvSpPr>
              <a:spLocks noChangeShapeType="1"/>
            </p:cNvSpPr>
            <p:nvPr/>
          </p:nvSpPr>
          <p:spPr bwMode="auto">
            <a:xfrm>
              <a:off x="1997" y="2678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Freeform 14"/>
            <p:cNvSpPr>
              <a:spLocks/>
            </p:cNvSpPr>
            <p:nvPr/>
          </p:nvSpPr>
          <p:spPr bwMode="auto">
            <a:xfrm>
              <a:off x="2932" y="2788"/>
              <a:ext cx="785" cy="188"/>
            </a:xfrm>
            <a:custGeom>
              <a:avLst/>
              <a:gdLst>
                <a:gd name="T0" fmla="*/ 0 w 1008"/>
                <a:gd name="T1" fmla="*/ 0 h 248"/>
                <a:gd name="T2" fmla="*/ 44 w 1008"/>
                <a:gd name="T3" fmla="*/ 15 h 248"/>
                <a:gd name="T4" fmla="*/ 83 w 1008"/>
                <a:gd name="T5" fmla="*/ 3 h 248"/>
                <a:gd name="T6" fmla="*/ 0 60000 65536"/>
                <a:gd name="T7" fmla="*/ 0 60000 65536"/>
                <a:gd name="T8" fmla="*/ 0 60000 65536"/>
                <a:gd name="T9" fmla="*/ 0 w 1008"/>
                <a:gd name="T10" fmla="*/ 0 h 248"/>
                <a:gd name="T11" fmla="*/ 1008 w 1008"/>
                <a:gd name="T12" fmla="*/ 248 h 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248">
                  <a:moveTo>
                    <a:pt x="0" y="0"/>
                  </a:moveTo>
                  <a:cubicBezTo>
                    <a:pt x="180" y="116"/>
                    <a:pt x="360" y="232"/>
                    <a:pt x="528" y="240"/>
                  </a:cubicBezTo>
                  <a:cubicBezTo>
                    <a:pt x="696" y="248"/>
                    <a:pt x="852" y="148"/>
                    <a:pt x="1008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Freeform 15"/>
            <p:cNvSpPr>
              <a:spLocks/>
            </p:cNvSpPr>
            <p:nvPr/>
          </p:nvSpPr>
          <p:spPr bwMode="auto">
            <a:xfrm>
              <a:off x="2932" y="2387"/>
              <a:ext cx="785" cy="145"/>
            </a:xfrm>
            <a:custGeom>
              <a:avLst/>
              <a:gdLst>
                <a:gd name="T0" fmla="*/ 83 w 1008"/>
                <a:gd name="T1" fmla="*/ 11 h 192"/>
                <a:gd name="T2" fmla="*/ 44 w 1008"/>
                <a:gd name="T3" fmla="*/ 0 h 192"/>
                <a:gd name="T4" fmla="*/ 0 w 1008"/>
                <a:gd name="T5" fmla="*/ 11 h 192"/>
                <a:gd name="T6" fmla="*/ 0 60000 65536"/>
                <a:gd name="T7" fmla="*/ 0 60000 65536"/>
                <a:gd name="T8" fmla="*/ 0 60000 65536"/>
                <a:gd name="T9" fmla="*/ 0 w 1008"/>
                <a:gd name="T10" fmla="*/ 0 h 192"/>
                <a:gd name="T11" fmla="*/ 1008 w 100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92">
                  <a:moveTo>
                    <a:pt x="1008" y="192"/>
                  </a:moveTo>
                  <a:cubicBezTo>
                    <a:pt x="852" y="96"/>
                    <a:pt x="696" y="0"/>
                    <a:pt x="528" y="0"/>
                  </a:cubicBezTo>
                  <a:cubicBezTo>
                    <a:pt x="360" y="0"/>
                    <a:pt x="180" y="96"/>
                    <a:pt x="0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16"/>
            <p:cNvSpPr>
              <a:spLocks noChangeShapeType="1"/>
            </p:cNvSpPr>
            <p:nvPr/>
          </p:nvSpPr>
          <p:spPr bwMode="auto">
            <a:xfrm>
              <a:off x="1361" y="2678"/>
              <a:ext cx="2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51" name="Object 18"/>
            <p:cNvGraphicFramePr>
              <a:graphicFrameLocks noChangeAspect="1"/>
            </p:cNvGraphicFramePr>
            <p:nvPr/>
          </p:nvGraphicFramePr>
          <p:xfrm>
            <a:off x="2221" y="2532"/>
            <a:ext cx="13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" name="Equation" r:id="rId3" imgW="266584" imgH="279279" progId="Equation.3">
                    <p:embed/>
                  </p:oleObj>
                </mc:Choice>
                <mc:Fallback>
                  <p:oleObj name="Equation" r:id="rId3" imgW="266584" imgH="27927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1" y="2532"/>
                          <a:ext cx="130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21"/>
            <p:cNvGraphicFramePr>
              <a:graphicFrameLocks noChangeAspect="1"/>
            </p:cNvGraphicFramePr>
            <p:nvPr/>
          </p:nvGraphicFramePr>
          <p:xfrm>
            <a:off x="3269" y="2970"/>
            <a:ext cx="13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name="Equation" r:id="rId5" imgW="266584" imgH="279279" progId="Equation.3">
                    <p:embed/>
                  </p:oleObj>
                </mc:Choice>
                <mc:Fallback>
                  <p:oleObj name="Equation" r:id="rId5" imgW="266584" imgH="27927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9" y="2970"/>
                          <a:ext cx="130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22"/>
            <p:cNvGraphicFramePr>
              <a:graphicFrameLocks noChangeAspect="1"/>
            </p:cNvGraphicFramePr>
            <p:nvPr/>
          </p:nvGraphicFramePr>
          <p:xfrm>
            <a:off x="3269" y="2204"/>
            <a:ext cx="137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name="Equation" r:id="rId6" imgW="279279" imgH="380835" progId="Equation.3">
                    <p:embed/>
                  </p:oleObj>
                </mc:Choice>
                <mc:Fallback>
                  <p:oleObj name="Equation" r:id="rId6" imgW="279279" imgH="38083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9" y="2204"/>
                          <a:ext cx="137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23"/>
            <p:cNvGraphicFramePr>
              <a:graphicFrameLocks noChangeAspect="1"/>
            </p:cNvGraphicFramePr>
            <p:nvPr/>
          </p:nvGraphicFramePr>
          <p:xfrm>
            <a:off x="2707" y="1839"/>
            <a:ext cx="13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" name="Equation" r:id="rId8" imgW="279279" imgH="380835" progId="Equation.3">
                    <p:embed/>
                  </p:oleObj>
                </mc:Choice>
                <mc:Fallback>
                  <p:oleObj name="Equation" r:id="rId8" imgW="279279" imgH="380835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7" y="1839"/>
                          <a:ext cx="138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25"/>
            <p:cNvGraphicFramePr>
              <a:graphicFrameLocks noChangeAspect="1"/>
            </p:cNvGraphicFramePr>
            <p:nvPr/>
          </p:nvGraphicFramePr>
          <p:xfrm>
            <a:off x="1735" y="2532"/>
            <a:ext cx="20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" name="Equation" r:id="rId9" imgW="419100" imgH="469900" progId="Equation.3">
                    <p:embed/>
                  </p:oleObj>
                </mc:Choice>
                <mc:Fallback>
                  <p:oleObj name="Equation" r:id="rId9" imgW="419100" imgH="4699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2532"/>
                          <a:ext cx="206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26"/>
            <p:cNvGraphicFramePr>
              <a:graphicFrameLocks noChangeAspect="1"/>
            </p:cNvGraphicFramePr>
            <p:nvPr/>
          </p:nvGraphicFramePr>
          <p:xfrm>
            <a:off x="2714" y="2532"/>
            <a:ext cx="19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" name="Equation" r:id="rId11" imgW="393529" imgH="469696" progId="Equation.3">
                    <p:embed/>
                  </p:oleObj>
                </mc:Choice>
                <mc:Fallback>
                  <p:oleObj name="Equation" r:id="rId11" imgW="393529" imgH="469696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" y="2532"/>
                          <a:ext cx="192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27"/>
            <p:cNvGraphicFramePr>
              <a:graphicFrameLocks noChangeAspect="1"/>
            </p:cNvGraphicFramePr>
            <p:nvPr/>
          </p:nvGraphicFramePr>
          <p:xfrm>
            <a:off x="3836" y="2532"/>
            <a:ext cx="19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" name="Equation" r:id="rId13" imgW="393529" imgH="469696" progId="Equation.3">
                    <p:embed/>
                  </p:oleObj>
                </mc:Choice>
                <mc:Fallback>
                  <p:oleObj name="Equation" r:id="rId13" imgW="393529" imgH="469696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2532"/>
                          <a:ext cx="192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24"/>
          <p:cNvGraphicFramePr>
            <a:graphicFrameLocks noChangeAspect="1"/>
          </p:cNvGraphicFramePr>
          <p:nvPr/>
        </p:nvGraphicFramePr>
        <p:xfrm>
          <a:off x="6553200" y="2743200"/>
          <a:ext cx="20796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743200"/>
                        <a:ext cx="207963" cy="21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DFA to RE: State Elimination</a:t>
            </a:r>
            <a:br>
              <a:rPr lang="en-US" sz="3800" smtClean="0"/>
            </a:br>
            <a:endParaRPr lang="en-US" sz="38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Eliminates states of the automaton and replaces the edges with regular expressions that includes the behavior of the eliminated states.  </a:t>
            </a:r>
          </a:p>
          <a:p>
            <a:pPr eaLnBrk="1" hangingPunct="1"/>
            <a:r>
              <a:rPr lang="en-US" smtClean="0"/>
              <a:t>Eventually we get down to the situation with just a start and final node, and this is easy to express as a 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Elimination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7848600" cy="4525963"/>
          </a:xfrm>
        </p:spPr>
        <p:txBody>
          <a:bodyPr/>
          <a:lstStyle/>
          <a:p>
            <a:pPr eaLnBrk="1" hangingPunct="1"/>
            <a:r>
              <a:rPr lang="en-US" sz="2000" smtClean="0"/>
              <a:t>Consider the figure below, which shows a generic state s about to be eliminated.  </a:t>
            </a:r>
          </a:p>
          <a:p>
            <a:pPr eaLnBrk="1" hangingPunct="1"/>
            <a:r>
              <a:rPr lang="en-US" sz="2000" smtClean="0"/>
              <a:t>The labels on all edges are regular expressions.</a:t>
            </a:r>
          </a:p>
          <a:p>
            <a:pPr eaLnBrk="1" hangingPunct="1"/>
            <a:r>
              <a:rPr lang="en-US" sz="2000" smtClean="0"/>
              <a:t>To remove s, we must make labels from each qi to p1 up to pm that include the paths we could have made through s. </a:t>
            </a:r>
          </a:p>
        </p:txBody>
      </p:sp>
      <p:pic>
        <p:nvPicPr>
          <p:cNvPr id="26628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55700" y="3048000"/>
            <a:ext cx="6223000" cy="34417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638" y="944563"/>
            <a:ext cx="9102725" cy="50339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to RE via State Elimination (1)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Starting with intermediate states and then moving to accepting states, apply the state elimination process to produce an equivalent automaton with regular expression labels on the edges.  </a:t>
            </a:r>
          </a:p>
          <a:p>
            <a:pPr eaLnBrk="1" hangingPunct="1"/>
            <a:r>
              <a:rPr lang="en-US" smtClean="0"/>
              <a:t>The result will be a one or two state automaton with a start state and accepting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to RE State Elimination (2)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sz="2600" smtClean="0"/>
              <a:t>If the start state is not an accepting state, we will have an automaton that looks like the following:</a:t>
            </a:r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r>
              <a:rPr lang="en-US" sz="2600" smtClean="0"/>
              <a:t>We can describe this automaton as: (R | SU*T)*SU*</a:t>
            </a:r>
          </a:p>
        </p:txBody>
      </p:sp>
      <p:pic>
        <p:nvPicPr>
          <p:cNvPr id="297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0013" y="2668588"/>
            <a:ext cx="3125787" cy="20050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to RE State Elimination (3)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sz="2600" smtClean="0"/>
              <a:t>If the start state is also an accepting state, then we must also perform a state elimination from the original automaton that gets rid of every state but the start state.  This leaves the following:</a:t>
            </a:r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r>
              <a:rPr lang="en-US" sz="2600" smtClean="0"/>
              <a:t>We can describe this automaton as simply R*</a:t>
            </a:r>
          </a:p>
        </p:txBody>
      </p:sp>
      <p:pic>
        <p:nvPicPr>
          <p:cNvPr id="307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62200" y="3429000"/>
            <a:ext cx="1943100" cy="11541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to RE State Elimination (4)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there are n accepting states, we must repeat the above steps for each accepting states to get n different regular expressions, R1, R2, … Rn.  </a:t>
            </a:r>
          </a:p>
          <a:p>
            <a:pPr eaLnBrk="1" hangingPunct="1"/>
            <a:r>
              <a:rPr lang="en-US" smtClean="0"/>
              <a:t>For each repeat we turn any other accepting state to non-accepting.  </a:t>
            </a:r>
          </a:p>
          <a:p>
            <a:pPr eaLnBrk="1" hangingPunct="1"/>
            <a:r>
              <a:rPr lang="en-US" smtClean="0"/>
              <a:t>The desired regular expression for the automaton is then the union of each of the n regular expressions:  R1 U R2… U 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754188"/>
            <a:ext cx="7924800" cy="4360862"/>
          </a:xfrm>
        </p:spPr>
      </p:pic>
      <p:cxnSp>
        <p:nvCxnSpPr>
          <p:cNvPr id="5" name="Straight Connector 4"/>
          <p:cNvCxnSpPr/>
          <p:nvPr/>
        </p:nvCxnSpPr>
        <p:spPr>
          <a:xfrm>
            <a:off x="4648200" y="3679825"/>
            <a:ext cx="1676400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DFA-&gt;RE 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sz="2600" smtClean="0"/>
              <a:t>Convert the following to a RE:</a:t>
            </a:r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r>
              <a:rPr lang="en-US" sz="2600" smtClean="0"/>
              <a:t>First convert the edges to RE’s:</a:t>
            </a:r>
          </a:p>
        </p:txBody>
      </p:sp>
      <p:pic>
        <p:nvPicPr>
          <p:cNvPr id="3277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00200" y="2057400"/>
            <a:ext cx="4038600" cy="1562100"/>
          </a:xfrm>
          <a:noFill/>
        </p:spPr>
      </p:pic>
      <p:pic>
        <p:nvPicPr>
          <p:cNvPr id="3277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429000"/>
            <a:ext cx="17145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990600" y="4078288"/>
            <a:ext cx="4254500" cy="20558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-&gt; RE Example (2)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sz="2600" smtClean="0"/>
              <a:t>Eliminate State 1:</a:t>
            </a:r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r>
              <a:rPr lang="en-US" sz="2600" smtClean="0"/>
              <a:t>Note edge from 3-&gt;3</a:t>
            </a:r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r>
              <a:rPr lang="en-US" sz="2600" smtClean="0"/>
              <a:t>Answer:  (0|10)*11(0|1)*</a:t>
            </a:r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</p:txBody>
      </p:sp>
      <p:pic>
        <p:nvPicPr>
          <p:cNvPr id="33796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657600" y="1524000"/>
            <a:ext cx="3748088" cy="1811338"/>
          </a:xfrm>
          <a:noFill/>
        </p:spPr>
      </p:pic>
      <p:pic>
        <p:nvPicPr>
          <p:cNvPr id="33797" name="Picture 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202113" y="3584575"/>
            <a:ext cx="3711575" cy="17811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Second 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Automata that accepts even number of 1’s</a:t>
            </a:r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r>
              <a:rPr lang="en-US" sz="2600" smtClean="0"/>
              <a:t>Eliminate state 2:</a:t>
            </a:r>
          </a:p>
        </p:txBody>
      </p:sp>
      <p:pic>
        <p:nvPicPr>
          <p:cNvPr id="34820" name="Picture 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64075" y="3963988"/>
            <a:ext cx="4006850" cy="1787525"/>
          </a:xfrm>
          <a:noFill/>
        </p:spPr>
      </p:pic>
      <p:pic>
        <p:nvPicPr>
          <p:cNvPr id="3482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600200"/>
            <a:ext cx="39814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Second Example (2)</a:t>
            </a:r>
          </a:p>
        </p:txBody>
      </p:sp>
      <p:sp>
        <p:nvSpPr>
          <p:cNvPr id="35843" name="AutoShape 3"/>
          <p:cNvSpPr>
            <a:spLocks noGrp="1" noChangeAspect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Two accepting states, turn off state 3 first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This is just 0*;  we can ignore going to state 3 since we would “die” (can’t come back to an accepting state).</a:t>
            </a:r>
          </a:p>
        </p:txBody>
      </p:sp>
      <p:pic>
        <p:nvPicPr>
          <p:cNvPr id="3584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066800"/>
            <a:ext cx="4008438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19250" y="3430588"/>
            <a:ext cx="4000500" cy="16621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Second Example (3)</a:t>
            </a:r>
          </a:p>
        </p:txBody>
      </p:sp>
      <p:sp>
        <p:nvSpPr>
          <p:cNvPr id="36867" name="AutoShape 3"/>
          <p:cNvSpPr>
            <a:spLocks noGrp="1" noChangeAspect="1" noChangeArrowheads="1"/>
          </p:cNvSpPr>
          <p:nvPr>
            <p:ph type="body" sz="half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endParaRPr lang="en-US" sz="2200" dirty="0" smtClean="0"/>
          </a:p>
          <a:p>
            <a:pPr eaLnBrk="1" hangingPunct="1"/>
            <a:endParaRPr lang="en-US" sz="2200" dirty="0" smtClean="0"/>
          </a:p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Turn off state 1 second:</a:t>
            </a:r>
          </a:p>
          <a:p>
            <a:pPr eaLnBrk="1" hangingPunct="1"/>
            <a:endParaRPr lang="en-US" sz="2200" dirty="0" smtClean="0"/>
          </a:p>
          <a:p>
            <a:pPr eaLnBrk="1" hangingPunct="1"/>
            <a:endParaRPr lang="en-US" sz="2200" dirty="0" smtClean="0"/>
          </a:p>
          <a:p>
            <a:pPr eaLnBrk="1" hangingPunct="1"/>
            <a:endParaRPr lang="en-US" sz="2200" dirty="0" smtClean="0"/>
          </a:p>
          <a:p>
            <a:pPr eaLnBrk="1" hangingPunct="1"/>
            <a:endParaRPr lang="en-US" sz="2200" dirty="0" smtClean="0"/>
          </a:p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This is just 0*10*1(0|10*1)*</a:t>
            </a:r>
          </a:p>
          <a:p>
            <a:pPr eaLnBrk="1" hangingPunct="1"/>
            <a:r>
              <a:rPr lang="en-US" sz="2200" dirty="0" smtClean="0"/>
              <a:t>Combine from previous slide to get 0* | 0*10*1(0|10*1)*</a:t>
            </a:r>
          </a:p>
        </p:txBody>
      </p:sp>
      <p:pic>
        <p:nvPicPr>
          <p:cNvPr id="3686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52600" y="1219200"/>
            <a:ext cx="3810000" cy="1666875"/>
          </a:xfrm>
          <a:noFill/>
        </p:spPr>
      </p:pic>
      <p:pic>
        <p:nvPicPr>
          <p:cNvPr id="3686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066800"/>
            <a:ext cx="4008438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611313" y="3200400"/>
            <a:ext cx="4016375" cy="18859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 -&gt; Automata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can do this easiest by converting a RE to an NFA (Non-deterministic Finite Automata).</a:t>
            </a:r>
          </a:p>
          <a:p>
            <a:pPr eaLnBrk="1" hangingPunct="1"/>
            <a:r>
              <a:rPr lang="en-US" smtClean="0"/>
              <a:t>Beyond the scope of this course…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 ∑ be a finite set of symbols</a:t>
            </a:r>
          </a:p>
          <a:p>
            <a:pPr eaLnBrk="1" hangingPunct="1"/>
            <a:r>
              <a:rPr lang="en-US" smtClean="0"/>
              <a:t>∑ = {10, 11}, ∑*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Answer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Answer: ∑* = {є, 10, 11, 1010, 1011, 1110,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1111, 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Exercises 2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 ∑={0,1} be a finite set of symbols and let L1 and L2 be sets of strings from ∑*. L1L2 is the set {xy | x is in L1, and y is in L2}</a:t>
            </a:r>
          </a:p>
          <a:p>
            <a:pPr eaLnBrk="1" hangingPunct="1"/>
            <a:r>
              <a:rPr lang="en-US" smtClean="0"/>
              <a:t>L1 = {10, 1}, L2 = {011, 11}, L1L2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Answer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L1L2 = {10011, 1011, 111}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Exercises 3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pPr eaLnBrk="1" hangingPunct="1"/>
            <a:r>
              <a:rPr lang="en-US" dirty="0" smtClean="0"/>
              <a:t>Write RE for </a:t>
            </a:r>
          </a:p>
          <a:p>
            <a:pPr marL="857250" lvl="1" indent="-514350" eaLnBrk="1" hangingPunct="1">
              <a:buFont typeface="Garamond" pitchFamily="18" charset="0"/>
              <a:buAutoNum type="arabicPeriod"/>
            </a:pPr>
            <a:r>
              <a:rPr lang="en-US" dirty="0" smtClean="0"/>
              <a:t>All strings of 0’s and 1’s</a:t>
            </a:r>
          </a:p>
          <a:p>
            <a:pPr marL="857250" lvl="1" indent="-514350" eaLnBrk="1" hangingPunct="1">
              <a:buFont typeface="Garamond" pitchFamily="18" charset="0"/>
              <a:buAutoNum type="arabicPeriod"/>
            </a:pPr>
            <a:r>
              <a:rPr lang="en-US" dirty="0" smtClean="0"/>
              <a:t>All strings of 0’s and 1’s with at least 2 </a:t>
            </a:r>
          </a:p>
          <a:p>
            <a:pPr marL="857250" lvl="1" indent="-514350" eaLnBrk="1" hangingPunct="1">
              <a:buFont typeface="Wingdings" pitchFamily="2" charset="2"/>
              <a:buNone/>
            </a:pPr>
            <a:r>
              <a:rPr lang="en-US" dirty="0" smtClean="0"/>
              <a:t>	consecutive 0’s</a:t>
            </a:r>
          </a:p>
          <a:p>
            <a:pPr marL="857250" lvl="1" indent="-514350" eaLnBrk="1" hangingPunct="1">
              <a:buFont typeface="Garamond" pitchFamily="18" charset="0"/>
              <a:buAutoNum type="arabicPeriod" startAt="3"/>
            </a:pPr>
            <a:r>
              <a:rPr lang="en-US" dirty="0" smtClean="0"/>
              <a:t>All strings of 0’s and 1’s beginning with </a:t>
            </a:r>
          </a:p>
          <a:p>
            <a:pPr marL="857250" lvl="1" indent="-514350" eaLnBrk="1" hangingPunct="1">
              <a:buFont typeface="Wingdings" pitchFamily="2" charset="2"/>
              <a:buNone/>
            </a:pPr>
            <a:r>
              <a:rPr lang="en-US" dirty="0" smtClean="0"/>
              <a:t>	1 and not having two consecutive 0’s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Answer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(0|1)*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All strings of 0’s and 1’s</a:t>
            </a:r>
          </a:p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dirty="0" smtClean="0"/>
              <a:t>(0|1)*00(0|1)*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All strings of 0’s and 1’s with at least 2 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consecutive 0’s</a:t>
            </a:r>
          </a:p>
          <a:p>
            <a:pPr marL="514350" indent="-514350" eaLnBrk="1" hangingPunct="1">
              <a:buFont typeface="+mj-lt"/>
              <a:buAutoNum type="arabicPeriod" startAt="3"/>
              <a:defRPr/>
            </a:pPr>
            <a:r>
              <a:rPr lang="en-US" dirty="0" smtClean="0"/>
              <a:t>(1|10)+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All strings of 0’s and 1’s beginning with 1 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and not having two consecutive 0’s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546</TotalTime>
  <Words>853</Words>
  <Application>Microsoft Office PowerPoint</Application>
  <PresentationFormat>On-screen Show (4:3)</PresentationFormat>
  <Paragraphs>161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Garamond</vt:lpstr>
      <vt:lpstr>Wingdings</vt:lpstr>
      <vt:lpstr>Edge</vt:lpstr>
      <vt:lpstr>Equation</vt:lpstr>
      <vt:lpstr>Ecuación</vt:lpstr>
      <vt:lpstr>Regular Expressions and DFAs</vt:lpstr>
      <vt:lpstr>Regular Expression</vt:lpstr>
      <vt:lpstr>Examples</vt:lpstr>
      <vt:lpstr>Exercise 1</vt:lpstr>
      <vt:lpstr>Answer</vt:lpstr>
      <vt:lpstr>Exercises 2</vt:lpstr>
      <vt:lpstr>Answer</vt:lpstr>
      <vt:lpstr>Exercises 3</vt:lpstr>
      <vt:lpstr>Answer</vt:lpstr>
      <vt:lpstr>More Exercises</vt:lpstr>
      <vt:lpstr>More Exercises (Answers)</vt:lpstr>
      <vt:lpstr>Using Regular Expressions</vt:lpstr>
      <vt:lpstr>Deterministic Finite Automata (DFA)</vt:lpstr>
      <vt:lpstr>DFA</vt:lpstr>
      <vt:lpstr>Theory of DFAs and REs</vt:lpstr>
      <vt:lpstr>Duality Example</vt:lpstr>
      <vt:lpstr>Duality…</vt:lpstr>
      <vt:lpstr>Fundamental Questions</vt:lpstr>
      <vt:lpstr>Problem 1</vt:lpstr>
      <vt:lpstr>Solution</vt:lpstr>
      <vt:lpstr>Problem 2</vt:lpstr>
      <vt:lpstr>Solution</vt:lpstr>
      <vt:lpstr>DFA to RE: State Elimination </vt:lpstr>
      <vt:lpstr>State Elimination</vt:lpstr>
      <vt:lpstr>PowerPoint Presentation</vt:lpstr>
      <vt:lpstr>DFA to RE via State Elimination (1)</vt:lpstr>
      <vt:lpstr>DFA to RE State Elimination (2)</vt:lpstr>
      <vt:lpstr>DFA to RE State Elimination (3)</vt:lpstr>
      <vt:lpstr>DFA to RE State Elimination (4)</vt:lpstr>
      <vt:lpstr>DFA-&gt;RE Example</vt:lpstr>
      <vt:lpstr>DFA -&gt; RE Example (2)</vt:lpstr>
      <vt:lpstr>Second Example</vt:lpstr>
      <vt:lpstr>Second Example (2)</vt:lpstr>
      <vt:lpstr>Second Example (3)</vt:lpstr>
      <vt:lpstr>RE -&gt; Automata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and DFAs</dc:title>
  <dc:creator>NA</dc:creator>
  <cp:lastModifiedBy>wocjan</cp:lastModifiedBy>
  <cp:revision>69</cp:revision>
  <dcterms:created xsi:type="dcterms:W3CDTF">2009-02-13T02:46:31Z</dcterms:created>
  <dcterms:modified xsi:type="dcterms:W3CDTF">2015-06-11T20:47:15Z</dcterms:modified>
</cp:coreProperties>
</file>