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373" r:id="rId2"/>
    <p:sldId id="378" r:id="rId3"/>
    <p:sldId id="407" r:id="rId4"/>
    <p:sldId id="413" r:id="rId5"/>
    <p:sldId id="379" r:id="rId6"/>
    <p:sldId id="380" r:id="rId7"/>
    <p:sldId id="381" r:id="rId8"/>
    <p:sldId id="382" r:id="rId9"/>
    <p:sldId id="383" r:id="rId10"/>
    <p:sldId id="386" r:id="rId11"/>
    <p:sldId id="387" r:id="rId12"/>
    <p:sldId id="388" r:id="rId13"/>
    <p:sldId id="389" r:id="rId14"/>
    <p:sldId id="385" r:id="rId15"/>
    <p:sldId id="390" r:id="rId16"/>
    <p:sldId id="391" r:id="rId17"/>
    <p:sldId id="392" r:id="rId18"/>
    <p:sldId id="393" r:id="rId19"/>
    <p:sldId id="394" r:id="rId20"/>
    <p:sldId id="395" r:id="rId21"/>
    <p:sldId id="397" r:id="rId22"/>
    <p:sldId id="398" r:id="rId23"/>
    <p:sldId id="400" r:id="rId24"/>
    <p:sldId id="404" r:id="rId25"/>
    <p:sldId id="405" r:id="rId26"/>
    <p:sldId id="401" r:id="rId27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3300"/>
    <a:srgbClr val="FF3300"/>
    <a:srgbClr val="3333CC"/>
    <a:srgbClr val="3366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47" autoAdjust="0"/>
  </p:normalViewPr>
  <p:slideViewPr>
    <p:cSldViewPr>
      <p:cViewPr varScale="1">
        <p:scale>
          <a:sx n="98" d="100"/>
          <a:sy n="98" d="100"/>
        </p:scale>
        <p:origin x="13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EBA63DA3-3DFC-41B8-80F9-AC20265413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363" y="692150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16E7C1C8-ACBD-48CE-A3AF-0F76AA792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1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FDACE-C911-4B87-BBB6-567D9A337E02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77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45FF4-E2AA-40DC-B6C1-7D30FC48F7D4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37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04A0-8DA4-4E43-9887-1047BDC56C5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19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EF257-A9CF-4CF7-A52C-392A9E0E8817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966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F9099-A8D4-4C54-8878-087A82FD129F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68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F6AFB-4C2A-405D-BBC6-B79DF09359E3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309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A7B192-D63D-47A7-9131-CD835EB6C18C}" type="slidenum">
              <a:rPr lang="en-US"/>
              <a:pPr/>
              <a:t>15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961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EB918-9579-4C9C-8748-183803B3C961}" type="slidenum">
              <a:rPr lang="en-US"/>
              <a:pPr/>
              <a:t>16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13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7B662-8B14-48A0-B9CA-71925891B201}" type="slidenum">
              <a:rPr lang="en-US"/>
              <a:pPr/>
              <a:t>17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626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5FAE5-A2DF-4090-8268-59B0A11D3766}" type="slidenum">
              <a:rPr lang="en-US"/>
              <a:pPr/>
              <a:t>18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756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14DC4-6EB7-406F-940F-E616282FE2CE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5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35628-892F-4999-B290-4EACA9A31280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37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4499E-D0FE-42C0-B819-DB86164BD379}" type="slidenum">
              <a:rPr lang="en-US"/>
              <a:pPr/>
              <a:t>20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363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E5051-F4A5-4E15-81E7-4F82078CBA66}" type="slidenum">
              <a:rPr lang="en-US"/>
              <a:pPr/>
              <a:t>21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053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7D7A7-56C0-4551-93E3-328B9CB7B078}" type="slidenum">
              <a:rPr lang="en-US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317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F3207-1756-4486-8696-85614C097986}" type="slidenum">
              <a:rPr lang="en-US"/>
              <a:pPr/>
              <a:t>23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5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A4089-EBBF-4F8C-A9B5-E8C6972479D8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005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5BFAC-D76C-4C93-9C50-E0F253D59F00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002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42DA2-4696-4F0A-B0F1-11D1FA6E2371}" type="slidenum">
              <a:rPr lang="en-US"/>
              <a:pPr/>
              <a:t>26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109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66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2DAAB-B140-477C-80AE-0A17CA98E921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95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D7595-1207-49EB-AD75-B0A787E1CB13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45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6812A-5803-44B9-9BA7-67BD6AA680DD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9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3C78-290C-470F-82DF-E11F577F0939}" type="slidenum">
              <a:rPr lang="en-US"/>
              <a:pPr/>
              <a:t>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03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A7056-460C-4F8F-900A-25E6D5902E43}" type="slidenum">
              <a:rPr lang="en-US"/>
              <a:pPr/>
              <a:t>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1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8BAB-096A-4B5D-BF47-444CE49F17C9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50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B38A0-4825-4AB3-8A2D-A8413CD3AD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7CBA7-FA3F-4A37-A582-567DC0F053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E1C8-D843-4A65-93F5-D27A5B781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74D72-61FA-4613-AC22-0F56442CA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46274-CA43-4A86-AD86-D30E84939D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6B8DC-DA92-4FCF-8FAD-7C45C78C8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F597B-0DD3-47D3-A51F-CA863A79D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FD6DC-A34B-4784-894C-022CEF511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03C93-5477-4F06-90ED-31E66DB0E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74EE7-6F70-40D3-8C58-6328A59733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7913E-E061-4F44-98C5-E331C24026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Syntax Analysis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061032-3DD9-4787-85BD-88C5158FBD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736123-2616-4809-8BB4-EA34865997EA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 dirty="0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 dirty="0">
                <a:solidFill>
                  <a:srgbClr val="3366FF"/>
                </a:solidFill>
              </a:rPr>
              <a:t>Syntax </a:t>
            </a:r>
            <a:r>
              <a:rPr lang="en-US" sz="4400" b="1" dirty="0" smtClean="0">
                <a:solidFill>
                  <a:srgbClr val="3366FF"/>
                </a:solidFill>
              </a:rPr>
              <a:t>Analysis</a:t>
            </a:r>
            <a:endParaRPr lang="en-US" sz="4400" b="1" dirty="0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 dirty="0">
                <a:solidFill>
                  <a:srgbClr val="3366FF"/>
                </a:solidFill>
              </a:rPr>
              <a:t>(Parser)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03A15-92A2-4625-83EB-C33BA2F3F1DF}" type="slidenum">
              <a:rPr lang="en-US"/>
              <a:pPr/>
              <a:t>10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533400" y="1471613"/>
            <a:ext cx="8610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 context free language is defined by a 4-tuple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T,N,R,S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Times New Roman" pitchFamily="18" charset="0"/>
              </a:rPr>
              <a:t> as:</a:t>
            </a:r>
          </a:p>
          <a:p>
            <a:pPr marL="457200" indent="-457200">
              <a:spcBef>
                <a:spcPct val="50000"/>
              </a:spcBef>
              <a:buFontTx/>
              <a:buAutoNum type="arabicParenBoth"/>
            </a:pPr>
            <a:r>
              <a:rPr lang="en-US" sz="2400" dirty="0">
                <a:latin typeface="Times New Roman" pitchFamily="18" charset="0"/>
              </a:rPr>
              <a:t>The set of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terminal symbols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* They </a:t>
            </a:r>
            <a:r>
              <a:rPr lang="en-US" sz="2400" dirty="0" smtClean="0">
                <a:latin typeface="Times New Roman" pitchFamily="18" charset="0"/>
              </a:rPr>
              <a:t>cannot </a:t>
            </a:r>
            <a:r>
              <a:rPr lang="en-US" sz="2400" dirty="0">
                <a:latin typeface="Times New Roman" pitchFamily="18" charset="0"/>
              </a:rPr>
              <a:t>be substituted by any other symbol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* This set is also called the </a:t>
            </a:r>
            <a:r>
              <a:rPr lang="en-US" sz="2400" b="1" dirty="0">
                <a:latin typeface="Times New Roman" pitchFamily="18" charset="0"/>
              </a:rPr>
              <a:t>vocabulary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</a:rPr>
              <a:t>S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A B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A -&gt;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sym typeface="Wingdings" pitchFamily="2" charset="2"/>
              </a:rPr>
              <a:t>b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B -&gt;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itchFamily="2" charset="2"/>
              </a:rPr>
              <a:t>c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sym typeface="Wingdings" pitchFamily="2" charset="2"/>
              </a:rPr>
              <a:t>d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3083538" y="4668263"/>
            <a:ext cx="1336062" cy="1143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5266712" y="4999864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erminal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ymbols (tokens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 flipH="1">
            <a:off x="4648200" y="522729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5846F-76A6-495C-882E-F3E474CCF324}" type="slidenum">
              <a:rPr lang="en-US"/>
              <a:pPr/>
              <a:t>11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533400" y="1471613"/>
            <a:ext cx="8610600" cy="877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 context free language is defined by a 4-tuple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T,N,R,S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Times New Roman" pitchFamily="18" charset="0"/>
              </a:rPr>
              <a:t> as: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(2)	The set of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non-terminal symbols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* They denote syntactic classes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* They can be substituted </a:t>
            </a:r>
            <a:r>
              <a:rPr lang="en-US" sz="2400" dirty="0" smtClean="0">
                <a:latin typeface="Times New Roman" pitchFamily="18" charset="0"/>
              </a:rPr>
              <a:t>by </a:t>
            </a:r>
            <a:r>
              <a:rPr lang="en-US" sz="2400" dirty="0">
                <a:latin typeface="Times New Roman" pitchFamily="18" charset="0"/>
              </a:rPr>
              <a:t>other symbols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	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A B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itchFamily="2" charset="2"/>
              </a:rPr>
              <a:t>A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 -&gt; a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b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sym typeface="Wingdings" pitchFamily="2" charset="2"/>
              </a:rPr>
              <a:t>B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 -&gt; c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d 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spcBef>
                <a:spcPct val="50000"/>
              </a:spcBef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2286000" y="4191000"/>
            <a:ext cx="838200" cy="1676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228600" y="36576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non-terminal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ymbols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95400" y="4038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0AC5C-1262-4831-94D3-1335952146A4}" type="slidenum">
              <a:rPr lang="en-US"/>
              <a:pPr/>
              <a:t>12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533400" y="1471613"/>
            <a:ext cx="8077200" cy="858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 context free language is defined by a 4-tuple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T,N,R,S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latin typeface="Times New Roman" pitchFamily="18" charset="0"/>
              </a:rPr>
              <a:t>as: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(3) The set of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syntactic equations </a:t>
            </a:r>
            <a:r>
              <a:rPr lang="en-US" sz="2400" dirty="0">
                <a:latin typeface="Times New Roman" pitchFamily="18" charset="0"/>
              </a:rPr>
              <a:t>or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productions</a:t>
            </a:r>
            <a:r>
              <a:rPr lang="en-US" sz="2400" dirty="0">
                <a:latin typeface="Times New Roman" pitchFamily="18" charset="0"/>
              </a:rPr>
              <a:t> (the grammar).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* An equation or rewriting rule is specified for each non-	   terminal symbol (</a:t>
            </a:r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	     </a:t>
            </a:r>
            <a:r>
              <a:rPr lang="en-US" sz="2400" dirty="0">
                <a:latin typeface="Consolas" panose="020B0609020204030204" pitchFamily="49" charset="0"/>
              </a:rPr>
              <a:t>S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A B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A -&gt; a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b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B -&gt; c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d 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spcBef>
                <a:spcPct val="50000"/>
              </a:spcBef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3" name="Oval 5"/>
          <p:cNvSpPr>
            <a:spLocks noChangeArrowheads="1"/>
          </p:cNvSpPr>
          <p:nvPr/>
        </p:nvSpPr>
        <p:spPr bwMode="auto">
          <a:xfrm>
            <a:off x="2057400" y="5181600"/>
            <a:ext cx="2895600" cy="381000"/>
          </a:xfrm>
          <a:prstGeom prst="ellips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2057400" y="4648200"/>
            <a:ext cx="2895600" cy="381000"/>
          </a:xfrm>
          <a:prstGeom prst="ellips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2057400" y="4038600"/>
            <a:ext cx="2819400" cy="457200"/>
          </a:xfrm>
          <a:prstGeom prst="ellips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6019800" y="4648200"/>
            <a:ext cx="1360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roductions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 flipH="1" flipV="1">
            <a:off x="4953000" y="4343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H="1">
            <a:off x="51054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>
            <a:off x="5029200" y="4800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C4D2A3-6F6B-4E29-9C1B-AA98D304FE3D}" type="slidenum">
              <a:rPr lang="en-US"/>
              <a:pPr/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610600" cy="821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 context free language is defined by a 4-tuple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latin typeface="Consolas" panose="020B0609020204030204" pitchFamily="49" charset="0"/>
              </a:rPr>
              <a:t>T,N,R,S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Times New Roman" pitchFamily="18" charset="0"/>
              </a:rPr>
              <a:t> as: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(4)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start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symbol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 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	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A B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A  -&gt; 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a | b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B  -&gt; 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c | d 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spcBef>
                <a:spcPct val="50000"/>
              </a:spcBef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1" name="Line 5"/>
          <p:cNvSpPr>
            <a:spLocks noChangeShapeType="1"/>
          </p:cNvSpPr>
          <p:nvPr/>
        </p:nvSpPr>
        <p:spPr bwMode="auto">
          <a:xfrm>
            <a:off x="1981200" y="27432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667000" y="3886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D5E25-757B-4B3E-9DF5-A44C9F347B75}" type="slidenum">
              <a:rPr lang="en-US"/>
              <a:pPr/>
              <a:t>14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-249676" y="1371600"/>
            <a:ext cx="8899187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</a:rPr>
              <a:t>very well known meta-language </a:t>
            </a:r>
            <a:r>
              <a:rPr lang="en-US" sz="2400" dirty="0" smtClean="0">
                <a:latin typeface="Times New Roman" pitchFamily="18" charset="0"/>
              </a:rPr>
              <a:t>used to specify context free grammars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Backus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</a:rPr>
              <a:t>Naur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Form</a:t>
            </a:r>
            <a:r>
              <a:rPr lang="en-US" sz="2400" dirty="0" smtClean="0">
                <a:latin typeface="Times New Roman" pitchFamily="18" charset="0"/>
              </a:rPr>
              <a:t>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BNF</a:t>
            </a:r>
            <a:r>
              <a:rPr lang="en-US" sz="2400" dirty="0" smtClean="0">
                <a:latin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	It </a:t>
            </a:r>
            <a:r>
              <a:rPr lang="en-US" sz="2400" dirty="0">
                <a:latin typeface="Times New Roman" pitchFamily="18" charset="0"/>
              </a:rPr>
              <a:t>was developed by John Backus and Peter </a:t>
            </a:r>
            <a:r>
              <a:rPr lang="en-US" sz="2400" dirty="0" err="1" smtClean="0">
                <a:latin typeface="Times New Roman" pitchFamily="18" charset="0"/>
              </a:rPr>
              <a:t>Naur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in the late </a:t>
            </a:r>
            <a:r>
              <a:rPr lang="en-US" sz="2400" dirty="0" smtClean="0">
                <a:latin typeface="Times New Roman" pitchFamily="18" charset="0"/>
              </a:rPr>
              <a:t>50s to describe </a:t>
            </a:r>
            <a:r>
              <a:rPr lang="en-US" sz="2400" dirty="0">
                <a:latin typeface="Times New Roman" pitchFamily="18" charset="0"/>
              </a:rPr>
              <a:t>programming languages.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</a:rPr>
              <a:t>Noam </a:t>
            </a:r>
            <a:r>
              <a:rPr lang="en-US" sz="2400" dirty="0">
                <a:latin typeface="Times New Roman" pitchFamily="18" charset="0"/>
              </a:rPr>
              <a:t>Chomsky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developed </a:t>
            </a:r>
            <a:r>
              <a:rPr lang="en-US" sz="2400" dirty="0">
                <a:latin typeface="Times New Roman" pitchFamily="18" charset="0"/>
              </a:rPr>
              <a:t>context free grammars in the early </a:t>
            </a:r>
            <a:r>
              <a:rPr lang="en-US" sz="2400" dirty="0" smtClean="0">
                <a:latin typeface="Times New Roman" pitchFamily="18" charset="0"/>
              </a:rPr>
              <a:t>50s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 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  <a:endParaRPr lang="en-US" sz="2400" dirty="0">
              <a:solidFill>
                <a:srgbClr val="0000FF"/>
              </a:solidFill>
            </a:endParaRPr>
          </a:p>
          <a:p>
            <a:pPr marL="457200" indent="-457200">
              <a:spcBef>
                <a:spcPct val="50000"/>
              </a:spcBef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55131-2BDE-4AA7-A2AD-E618A102ACB0}" type="slidenum">
              <a:rPr lang="en-US"/>
              <a:pPr/>
              <a:t>15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0" y="133304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Example </a:t>
            </a:r>
            <a:r>
              <a:rPr lang="en-US" sz="2400" dirty="0">
                <a:latin typeface="Times New Roman" pitchFamily="18" charset="0"/>
              </a:rPr>
              <a:t>of a </a:t>
            </a:r>
            <a:r>
              <a:rPr lang="en-US" sz="2400" dirty="0" smtClean="0">
                <a:latin typeface="Times New Roman" pitchFamily="18" charset="0"/>
              </a:rPr>
              <a:t>grammar for a simple assignment statement: </a:t>
            </a:r>
            <a:endParaRPr lang="en-US" sz="2400" dirty="0">
              <a:latin typeface="Times New Roman" pitchFamily="18" charset="0"/>
            </a:endParaRPr>
          </a:p>
          <a:p>
            <a:endParaRPr lang="en-US" sz="24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R1     &lt;</a:t>
            </a:r>
            <a:r>
              <a:rPr lang="en-US" sz="24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assgn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&lt;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&lt;expr&gt;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R2     &lt;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   ::= a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b | c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R3     &lt;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expr</a:t>
            </a:r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 ::=   &lt;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+ &lt;expr&gt;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R4                 | &lt;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* &lt;expr&gt;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R5                 | (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&lt;expr&gt; )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R6                 | &lt;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</a:t>
            </a:r>
            <a:endParaRPr lang="en-US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403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26CED-795A-4E08-9067-92025286D341}" type="slidenum">
              <a:rPr lang="en-US"/>
              <a:pPr/>
              <a:t>16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0" y="1371600"/>
            <a:ext cx="411042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Grammar </a:t>
            </a:r>
            <a:r>
              <a:rPr lang="en-US" dirty="0"/>
              <a:t>for a simple </a:t>
            </a:r>
          </a:p>
          <a:p>
            <a:r>
              <a:rPr lang="en-US" dirty="0"/>
              <a:t>assignment statement:</a:t>
            </a:r>
          </a:p>
          <a:p>
            <a:endParaRPr lang="en-US" dirty="0"/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R1  &lt;</a:t>
            </a:r>
            <a:r>
              <a:rPr lang="en-US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assgn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&lt;expr&gt;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R2  &lt;id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::= a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b | c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R3  &lt;expr&gt;  ::=  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+ &lt;expr&gt;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R4              |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* &lt;expr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R5              | ( &lt;expr&gt; )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R6              | 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110421" y="1371600"/>
            <a:ext cx="503357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statement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 := b * ( a + c 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generated by </a:t>
            </a:r>
            <a:r>
              <a:rPr lang="en-US" dirty="0" smtClean="0"/>
              <a:t>this </a:t>
            </a:r>
            <a:r>
              <a:rPr lang="en-US" dirty="0">
                <a:solidFill>
                  <a:srgbClr val="0000FF"/>
                </a:solidFill>
              </a:rPr>
              <a:t>left most derivation</a:t>
            </a:r>
            <a:r>
              <a:rPr lang="en-US" dirty="0"/>
              <a:t>: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assgn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expr&gt;             	R1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:= &lt;expr&gt;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   	R2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:=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* &lt;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expr&gt;         	R4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:= b * &lt;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expr&gt;            	R2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:= b * ( &lt;expr&gt;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 		R5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:= b * ( &lt;id&gt; + &lt;expr&gt;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 	R3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:= b * ( a + &lt;expr&gt;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       	R2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* ( a + &lt;id&gt;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R6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* ( a + c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			R2</a:t>
            </a:r>
          </a:p>
          <a:p>
            <a:endParaRPr lang="en-US" b="1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most derivation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non-terminal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CCF5D9-5B6C-483B-82D4-A8432C9B8741}" type="slidenum">
              <a:rPr lang="en-US"/>
              <a:pPr/>
              <a:t>17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Parse Trees</a:t>
            </a:r>
          </a:p>
        </p:txBody>
      </p:sp>
      <p:sp>
        <p:nvSpPr>
          <p:cNvPr id="4813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833753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 </a:t>
            </a:r>
            <a:r>
              <a:rPr lang="en-US" sz="1600" dirty="0">
                <a:solidFill>
                  <a:srgbClr val="0000FF"/>
                </a:solidFill>
              </a:rPr>
              <a:t>parse tree </a:t>
            </a:r>
            <a:r>
              <a:rPr lang="en-US" sz="1600" dirty="0"/>
              <a:t>is a graphical representation of a </a:t>
            </a:r>
            <a:r>
              <a:rPr lang="en-US" sz="1600" dirty="0" smtClean="0"/>
              <a:t>derivation.</a:t>
            </a:r>
            <a:endParaRPr lang="en-US" sz="1600" dirty="0"/>
          </a:p>
          <a:p>
            <a:r>
              <a:rPr lang="en-US" sz="1600" dirty="0"/>
              <a:t>For </a:t>
            </a:r>
            <a:r>
              <a:rPr lang="en-US" sz="1600" dirty="0" smtClean="0"/>
              <a:t>instance, </a:t>
            </a:r>
            <a:r>
              <a:rPr lang="en-US" sz="1600" dirty="0"/>
              <a:t>the parse tree for the statement  </a:t>
            </a:r>
            <a:r>
              <a:rPr lang="en-US" sz="1600" dirty="0">
                <a:latin typeface="Consolas" panose="020B0609020204030204" pitchFamily="49" charset="0"/>
              </a:rPr>
              <a:t>a := b * ( a + c ) </a:t>
            </a:r>
            <a:r>
              <a:rPr lang="en-US" sz="1600" dirty="0"/>
              <a:t> is:</a:t>
            </a:r>
          </a:p>
          <a:p>
            <a:endParaRPr lang="en-US" sz="1600" dirty="0"/>
          </a:p>
          <a:p>
            <a:r>
              <a:rPr lang="en-US" dirty="0"/>
              <a:t>			</a:t>
            </a:r>
            <a:r>
              <a:rPr lang="en-US" sz="1400" dirty="0">
                <a:latin typeface="Consolas" panose="020B0609020204030204" pitchFamily="49" charset="0"/>
              </a:rPr>
              <a:t>&lt;assign&gt;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</a:rPr>
              <a:t>id&gt;      	   </a:t>
            </a:r>
            <a:r>
              <a:rPr lang="en-US" sz="1400" dirty="0" smtClean="0">
                <a:latin typeface="Consolas" panose="020B0609020204030204" pitchFamily="49" charset="0"/>
              </a:rPr>
              <a:t>:=</a:t>
            </a:r>
            <a:r>
              <a:rPr lang="en-US" sz="1400" dirty="0">
                <a:latin typeface="Consolas" panose="020B0609020204030204" pitchFamily="49" charset="0"/>
              </a:rPr>
              <a:t>		&lt;expr&gt;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     </a:t>
            </a:r>
            <a:r>
              <a:rPr lang="en-US" sz="1400" dirty="0" smtClean="0">
                <a:latin typeface="Consolas" panose="020B0609020204030204" pitchFamily="49" charset="0"/>
              </a:rPr>
              <a:t>a</a:t>
            </a:r>
            <a:r>
              <a:rPr lang="en-US" sz="1400" dirty="0">
                <a:latin typeface="Consolas" panose="020B0609020204030204" pitchFamily="49" charset="0"/>
              </a:rPr>
              <a:t>		   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</a:rPr>
              <a:t>id&gt;		  </a:t>
            </a:r>
            <a:r>
              <a:rPr lang="en-US" sz="1400" dirty="0" smtClean="0">
                <a:latin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           &lt;</a:t>
            </a:r>
            <a:r>
              <a:rPr lang="en-US" sz="1400" dirty="0">
                <a:latin typeface="Consolas" panose="020B0609020204030204" pitchFamily="49" charset="0"/>
              </a:rPr>
              <a:t>expr&gt;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sz="1400" dirty="0">
                <a:latin typeface="Consolas" panose="020B0609020204030204" pitchFamily="49" charset="0"/>
              </a:rPr>
              <a:t>	    </a:t>
            </a:r>
            <a:r>
              <a:rPr lang="en-US" sz="1400" dirty="0" smtClean="0">
                <a:latin typeface="Consolas" panose="020B0609020204030204" pitchFamily="49" charset="0"/>
              </a:rPr>
              <a:t>b</a:t>
            </a:r>
            <a:r>
              <a:rPr lang="en-US" sz="1400" dirty="0">
                <a:latin typeface="Consolas" panose="020B0609020204030204" pitchFamily="49" charset="0"/>
              </a:rPr>
              <a:t>			   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</a:rPr>
              <a:t>	&lt;expr&gt;      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					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			  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</a:rPr>
              <a:t>id&gt;	  </a:t>
            </a:r>
            <a:r>
              <a:rPr lang="en-US" sz="1400" dirty="0" smtClean="0">
                <a:latin typeface="Consolas" panose="020B0609020204030204" pitchFamily="49" charset="0"/>
              </a:rPr>
              <a:t> +      &lt;</a:t>
            </a:r>
            <a:r>
              <a:rPr lang="en-US" sz="1400" dirty="0">
                <a:latin typeface="Consolas" panose="020B0609020204030204" pitchFamily="49" charset="0"/>
              </a:rPr>
              <a:t>expr&gt;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					   </a:t>
            </a:r>
            <a:r>
              <a:rPr lang="en-US" sz="1400" dirty="0" smtClean="0">
                <a:latin typeface="Consolas" panose="020B0609020204030204" pitchFamily="49" charset="0"/>
              </a:rPr>
              <a:t>a</a:t>
            </a:r>
            <a:r>
              <a:rPr lang="en-US" sz="1400" dirty="0">
                <a:latin typeface="Consolas" panose="020B0609020204030204" pitchFamily="49" charset="0"/>
              </a:rPr>
              <a:t>		  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</a:rPr>
              <a:t>id&gt;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							  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590800" y="2133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0386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419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4343400" y="28194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6096000" y="2743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7912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1148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6781800" y="3429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7924800" y="3429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76200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H="1">
            <a:off x="68580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7924800" y="4114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6781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8534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7620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85344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41325" y="3870325"/>
            <a:ext cx="26693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Every internal node of a</a:t>
            </a:r>
          </a:p>
          <a:p>
            <a:r>
              <a:rPr lang="en-US" sz="1600" dirty="0"/>
              <a:t>parse tree is labeled with</a:t>
            </a:r>
          </a:p>
          <a:p>
            <a:r>
              <a:rPr lang="en-US" sz="1600" dirty="0"/>
              <a:t>a non-terminal symbol.</a:t>
            </a:r>
          </a:p>
          <a:p>
            <a:endParaRPr lang="en-US" sz="1600" dirty="0"/>
          </a:p>
          <a:p>
            <a:r>
              <a:rPr lang="en-US" sz="1600" dirty="0"/>
              <a:t>Every leaf is labeled with a </a:t>
            </a:r>
          </a:p>
          <a:p>
            <a:r>
              <a:rPr lang="en-US" sz="1600" dirty="0"/>
              <a:t>terminal symbol.</a:t>
            </a: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23622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95A97-1B55-48CB-A831-1173F568A181}" type="slidenum">
              <a:rPr lang="en-US"/>
              <a:pPr/>
              <a:t>18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Ambiguity</a:t>
            </a:r>
          </a:p>
        </p:txBody>
      </p:sp>
      <p:sp>
        <p:nvSpPr>
          <p:cNvPr id="5018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533400" y="1381328"/>
            <a:ext cx="662880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that generates a sentence for which there are two or more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parse trees is said to be </a:t>
            </a: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grammar for a simple assignment statement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::=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id&gt;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::=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 | b | 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expr&gt;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::=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expr&gt; + &lt;expr&gt;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      |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expr&gt; *  &lt;expr&gt;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    | 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&lt;expr&gt;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  |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id&gt;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because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distinct parse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:= b + c 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85809C-1888-4B51-BE55-DAE39765C629}" type="slidenum">
              <a:rPr lang="en-US"/>
              <a:pPr/>
              <a:t>19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Distinct Parse Trees</a:t>
            </a:r>
          </a:p>
        </p:txBody>
      </p:sp>
      <p:sp>
        <p:nvSpPr>
          <p:cNvPr id="5222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0" name="Text Box 23"/>
          <p:cNvSpPr txBox="1">
            <a:spLocks noChangeArrowheads="1"/>
          </p:cNvSpPr>
          <p:nvPr/>
        </p:nvSpPr>
        <p:spPr bwMode="auto">
          <a:xfrm>
            <a:off x="457200" y="1447800"/>
            <a:ext cx="366799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        </a:t>
            </a:r>
            <a:r>
              <a:rPr lang="en-US" sz="1200" b="1" dirty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200" b="1" dirty="0">
                <a:latin typeface="Consolas" panose="020B0609020204030204" pitchFamily="49" charset="0"/>
              </a:rPr>
              <a:t>&gt;	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:=</a:t>
            </a:r>
            <a:r>
              <a:rPr lang="en-US" sz="1200" b="1" dirty="0" smtClean="0">
                <a:latin typeface="Consolas" panose="020B0609020204030204" pitchFamily="49" charset="0"/>
              </a:rPr>
              <a:t>  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expr&gt;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        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expr</a:t>
            </a:r>
            <a:r>
              <a:rPr lang="en-US" sz="1200" b="1" dirty="0">
                <a:latin typeface="Consolas" panose="020B0609020204030204" pitchFamily="49" charset="0"/>
              </a:rPr>
              <a:t>&gt;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sz="1200" b="1" dirty="0" smtClean="0">
                <a:latin typeface="Consolas" panose="020B0609020204030204" pitchFamily="49" charset="0"/>
              </a:rPr>
              <a:t>  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expr&gt;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	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id&gt;</a:t>
            </a:r>
            <a:r>
              <a:rPr lang="en-US" sz="1200" b="1" dirty="0">
                <a:latin typeface="Consolas" panose="020B0609020204030204" pitchFamily="49" charset="0"/>
              </a:rPr>
              <a:t>	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expr&gt;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expr&gt;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	 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sz="1200" b="1" dirty="0">
                <a:latin typeface="Consolas" panose="020B0609020204030204" pitchFamily="49" charset="0"/>
              </a:rPr>
              <a:t>	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      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		 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	   </a:t>
            </a:r>
            <a:r>
              <a:rPr lang="en-US" sz="12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a</a:t>
            </a:r>
            <a:endParaRPr lang="en-US" sz="12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2231" name="Text Box 24"/>
          <p:cNvSpPr txBox="1">
            <a:spLocks noChangeArrowheads="1"/>
          </p:cNvSpPr>
          <p:nvPr/>
        </p:nvSpPr>
        <p:spPr bwMode="auto">
          <a:xfrm>
            <a:off x="4800600" y="1447800"/>
            <a:ext cx="334258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        </a:t>
            </a:r>
            <a:r>
              <a:rPr lang="en-US" sz="1200" b="1" dirty="0">
                <a:latin typeface="Consolas" panose="020B0609020204030204" pitchFamily="49" charset="0"/>
              </a:rPr>
              <a:t>&lt;assign&gt;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</a:rPr>
              <a:t>id&gt;	 </a:t>
            </a:r>
            <a:r>
              <a:rPr lang="en-US" sz="1200" b="1" dirty="0" smtClean="0">
                <a:latin typeface="Consolas" panose="020B0609020204030204" pitchFamily="49" charset="0"/>
              </a:rPr>
              <a:t>:=      &lt;</a:t>
            </a:r>
            <a:r>
              <a:rPr lang="en-US" sz="1200" b="1" dirty="0">
                <a:latin typeface="Consolas" panose="020B0609020204030204" pitchFamily="49" charset="0"/>
              </a:rPr>
              <a:t>expr&gt;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 smtClean="0">
                <a:latin typeface="Consolas" panose="020B0609020204030204" pitchFamily="49" charset="0"/>
              </a:rPr>
              <a:t>a        &lt;</a:t>
            </a:r>
            <a:r>
              <a:rPr lang="en-US" sz="1200" b="1" dirty="0">
                <a:latin typeface="Consolas" panose="020B0609020204030204" pitchFamily="49" charset="0"/>
              </a:rPr>
              <a:t>expr&gt;    </a:t>
            </a:r>
            <a:r>
              <a:rPr lang="en-US" sz="1400" b="1" dirty="0" smtClean="0">
                <a:latin typeface="Consolas" panose="020B0609020204030204" pitchFamily="49" charset="0"/>
              </a:rPr>
              <a:t>*</a:t>
            </a:r>
            <a:r>
              <a:rPr lang="en-US" sz="1200" b="1" dirty="0" smtClean="0">
                <a:latin typeface="Consolas" panose="020B0609020204030204" pitchFamily="49" charset="0"/>
              </a:rPr>
              <a:t>       &lt;</a:t>
            </a:r>
            <a:r>
              <a:rPr lang="en-US" sz="1200" b="1" dirty="0">
                <a:latin typeface="Consolas" panose="020B0609020204030204" pitchFamily="49" charset="0"/>
              </a:rPr>
              <a:t>expr&gt;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</a:t>
            </a:r>
            <a:r>
              <a:rPr lang="en-US" sz="1200" b="1" dirty="0" smtClean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</a:rPr>
              <a:t>expr&gt;  </a:t>
            </a:r>
            <a:r>
              <a:rPr lang="en-US" sz="1200" b="1" dirty="0" smtClean="0">
                <a:latin typeface="Consolas" panose="020B0609020204030204" pitchFamily="49" charset="0"/>
              </a:rPr>
              <a:t> +    &lt;</a:t>
            </a:r>
            <a:r>
              <a:rPr lang="en-US" sz="1200" b="1" dirty="0">
                <a:latin typeface="Consolas" panose="020B0609020204030204" pitchFamily="49" charset="0"/>
              </a:rPr>
              <a:t>expr&gt;      </a:t>
            </a:r>
            <a:r>
              <a:rPr lang="en-US" sz="1200" b="1" dirty="0" smtClean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</a:rPr>
              <a:t>id&gt;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</a:t>
            </a:r>
            <a:r>
              <a:rPr lang="en-US" sz="1200" b="1" dirty="0" smtClean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</a:rPr>
              <a:t>id&gt;         </a:t>
            </a:r>
            <a:r>
              <a:rPr lang="en-US" sz="1200" b="1" dirty="0" smtClean="0">
                <a:latin typeface="Consolas" panose="020B0609020204030204" pitchFamily="49" charset="0"/>
              </a:rPr>
              <a:t>&lt;</a:t>
            </a:r>
            <a:r>
              <a:rPr lang="en-US" sz="1200" b="1" dirty="0">
                <a:latin typeface="Consolas" panose="020B0609020204030204" pitchFamily="49" charset="0"/>
              </a:rPr>
              <a:t>id&gt;	</a:t>
            </a:r>
            <a:r>
              <a:rPr lang="en-US" sz="1200" b="1" dirty="0" smtClean="0">
                <a:latin typeface="Consolas" panose="020B0609020204030204" pitchFamily="49" charset="0"/>
              </a:rPr>
              <a:t>a</a:t>
            </a:r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smtClean="0">
                <a:latin typeface="Consolas" panose="020B0609020204030204" pitchFamily="49" charset="0"/>
              </a:rPr>
              <a:t> b</a:t>
            </a:r>
            <a:r>
              <a:rPr lang="en-US" sz="1200" b="1" dirty="0">
                <a:latin typeface="Consolas" panose="020B0609020204030204" pitchFamily="49" charset="0"/>
              </a:rPr>
              <a:t>	  </a:t>
            </a:r>
            <a:r>
              <a:rPr lang="en-US" sz="1200" b="1" dirty="0" smtClean="0">
                <a:latin typeface="Consolas" panose="020B0609020204030204" pitchFamily="49" charset="0"/>
              </a:rPr>
              <a:t>        c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232" name="Line 25"/>
          <p:cNvSpPr>
            <a:spLocks noChangeShapeType="1"/>
          </p:cNvSpPr>
          <p:nvPr/>
        </p:nvSpPr>
        <p:spPr bwMode="auto">
          <a:xfrm flipH="1">
            <a:off x="1066800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3" name="Line 26"/>
          <p:cNvSpPr>
            <a:spLocks noChangeShapeType="1"/>
          </p:cNvSpPr>
          <p:nvPr/>
        </p:nvSpPr>
        <p:spPr bwMode="auto">
          <a:xfrm>
            <a:off x="1981200" y="175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4" name="Line 27"/>
          <p:cNvSpPr>
            <a:spLocks noChangeShapeType="1"/>
          </p:cNvSpPr>
          <p:nvPr/>
        </p:nvSpPr>
        <p:spPr bwMode="auto">
          <a:xfrm>
            <a:off x="16002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5" name="Line 28"/>
          <p:cNvSpPr>
            <a:spLocks noChangeShapeType="1"/>
          </p:cNvSpPr>
          <p:nvPr/>
        </p:nvSpPr>
        <p:spPr bwMode="auto">
          <a:xfrm flipH="1">
            <a:off x="1828800" y="2286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6" name="Line 29"/>
          <p:cNvSpPr>
            <a:spLocks noChangeShapeType="1"/>
          </p:cNvSpPr>
          <p:nvPr/>
        </p:nvSpPr>
        <p:spPr bwMode="auto">
          <a:xfrm>
            <a:off x="2667000" y="2286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7" name="Line 30"/>
          <p:cNvSpPr>
            <a:spLocks noChangeShapeType="1"/>
          </p:cNvSpPr>
          <p:nvPr/>
        </p:nvSpPr>
        <p:spPr bwMode="auto">
          <a:xfrm>
            <a:off x="2438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8" name="Line 31"/>
          <p:cNvSpPr>
            <a:spLocks noChangeShapeType="1"/>
          </p:cNvSpPr>
          <p:nvPr/>
        </p:nvSpPr>
        <p:spPr bwMode="auto">
          <a:xfrm>
            <a:off x="1905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39" name="Line 32"/>
          <p:cNvSpPr>
            <a:spLocks noChangeShapeType="1"/>
          </p:cNvSpPr>
          <p:nvPr/>
        </p:nvSpPr>
        <p:spPr bwMode="auto">
          <a:xfrm>
            <a:off x="1905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0" name="Line 33"/>
          <p:cNvSpPr>
            <a:spLocks noChangeShapeType="1"/>
          </p:cNvSpPr>
          <p:nvPr/>
        </p:nvSpPr>
        <p:spPr bwMode="auto">
          <a:xfrm>
            <a:off x="2743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1" name="Line 34"/>
          <p:cNvSpPr>
            <a:spLocks noChangeShapeType="1"/>
          </p:cNvSpPr>
          <p:nvPr/>
        </p:nvSpPr>
        <p:spPr bwMode="auto">
          <a:xfrm>
            <a:off x="2743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2" name="Line 35"/>
          <p:cNvSpPr>
            <a:spLocks noChangeShapeType="1"/>
          </p:cNvSpPr>
          <p:nvPr/>
        </p:nvSpPr>
        <p:spPr bwMode="auto">
          <a:xfrm>
            <a:off x="3724275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3" name="Line 36"/>
          <p:cNvSpPr>
            <a:spLocks noChangeShapeType="1"/>
          </p:cNvSpPr>
          <p:nvPr/>
        </p:nvSpPr>
        <p:spPr bwMode="auto">
          <a:xfrm>
            <a:off x="3724275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4" name="Line 37"/>
          <p:cNvSpPr>
            <a:spLocks noChangeShapeType="1"/>
          </p:cNvSpPr>
          <p:nvPr/>
        </p:nvSpPr>
        <p:spPr bwMode="auto">
          <a:xfrm flipH="1">
            <a:off x="27432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5" name="Line 38"/>
          <p:cNvSpPr>
            <a:spLocks noChangeShapeType="1"/>
          </p:cNvSpPr>
          <p:nvPr/>
        </p:nvSpPr>
        <p:spPr bwMode="auto">
          <a:xfrm>
            <a:off x="32766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6" name="Line 39"/>
          <p:cNvSpPr>
            <a:spLocks noChangeShapeType="1"/>
          </p:cNvSpPr>
          <p:nvPr/>
        </p:nvSpPr>
        <p:spPr bwMode="auto">
          <a:xfrm>
            <a:off x="34290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7" name="Line 41"/>
          <p:cNvSpPr>
            <a:spLocks noChangeShapeType="1"/>
          </p:cNvSpPr>
          <p:nvPr/>
        </p:nvSpPr>
        <p:spPr bwMode="auto">
          <a:xfrm>
            <a:off x="914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8" name="Line 42"/>
          <p:cNvSpPr>
            <a:spLocks noChangeShapeType="1"/>
          </p:cNvSpPr>
          <p:nvPr/>
        </p:nvSpPr>
        <p:spPr bwMode="auto">
          <a:xfrm>
            <a:off x="52578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49" name="Line 43"/>
          <p:cNvSpPr>
            <a:spLocks noChangeShapeType="1"/>
          </p:cNvSpPr>
          <p:nvPr/>
        </p:nvSpPr>
        <p:spPr bwMode="auto">
          <a:xfrm>
            <a:off x="56388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0" name="Line 44"/>
          <p:cNvSpPr>
            <a:spLocks noChangeShapeType="1"/>
          </p:cNvSpPr>
          <p:nvPr/>
        </p:nvSpPr>
        <p:spPr bwMode="auto">
          <a:xfrm>
            <a:off x="67056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1" name="Line 45"/>
          <p:cNvSpPr>
            <a:spLocks noChangeShapeType="1"/>
          </p:cNvSpPr>
          <p:nvPr/>
        </p:nvSpPr>
        <p:spPr bwMode="auto">
          <a:xfrm>
            <a:off x="76962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2" name="Line 46"/>
          <p:cNvSpPr>
            <a:spLocks noChangeShapeType="1"/>
          </p:cNvSpPr>
          <p:nvPr/>
        </p:nvSpPr>
        <p:spPr bwMode="auto">
          <a:xfrm flipH="1">
            <a:off x="5410200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3" name="Line 47"/>
          <p:cNvSpPr>
            <a:spLocks noChangeShapeType="1"/>
          </p:cNvSpPr>
          <p:nvPr/>
        </p:nvSpPr>
        <p:spPr bwMode="auto">
          <a:xfrm>
            <a:off x="59436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4" name="Line 48"/>
          <p:cNvSpPr>
            <a:spLocks noChangeShapeType="1"/>
          </p:cNvSpPr>
          <p:nvPr/>
        </p:nvSpPr>
        <p:spPr bwMode="auto">
          <a:xfrm>
            <a:off x="6324600" y="1752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5" name="Line 49"/>
          <p:cNvSpPr>
            <a:spLocks noChangeShapeType="1"/>
          </p:cNvSpPr>
          <p:nvPr/>
        </p:nvSpPr>
        <p:spPr bwMode="auto">
          <a:xfrm flipH="1">
            <a:off x="6172200" y="2286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6" name="Line 50"/>
          <p:cNvSpPr>
            <a:spLocks noChangeShapeType="1"/>
          </p:cNvSpPr>
          <p:nvPr/>
        </p:nvSpPr>
        <p:spPr bwMode="auto">
          <a:xfrm>
            <a:off x="7086600" y="2286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7" name="Line 51"/>
          <p:cNvSpPr>
            <a:spLocks noChangeShapeType="1"/>
          </p:cNvSpPr>
          <p:nvPr/>
        </p:nvSpPr>
        <p:spPr bwMode="auto">
          <a:xfrm>
            <a:off x="68580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8" name="Line 52"/>
          <p:cNvSpPr>
            <a:spLocks noChangeShapeType="1"/>
          </p:cNvSpPr>
          <p:nvPr/>
        </p:nvSpPr>
        <p:spPr bwMode="auto">
          <a:xfrm>
            <a:off x="6172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59" name="Line 53"/>
          <p:cNvSpPr>
            <a:spLocks noChangeShapeType="1"/>
          </p:cNvSpPr>
          <p:nvPr/>
        </p:nvSpPr>
        <p:spPr bwMode="auto">
          <a:xfrm>
            <a:off x="5638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60" name="Line 54"/>
          <p:cNvSpPr>
            <a:spLocks noChangeShapeType="1"/>
          </p:cNvSpPr>
          <p:nvPr/>
        </p:nvSpPr>
        <p:spPr bwMode="auto">
          <a:xfrm>
            <a:off x="6705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62" name="Line 56"/>
          <p:cNvSpPr>
            <a:spLocks noChangeShapeType="1"/>
          </p:cNvSpPr>
          <p:nvPr/>
        </p:nvSpPr>
        <p:spPr bwMode="auto">
          <a:xfrm flipH="1">
            <a:off x="56388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63" name="Line 57"/>
          <p:cNvSpPr>
            <a:spLocks noChangeShapeType="1"/>
          </p:cNvSpPr>
          <p:nvPr/>
        </p:nvSpPr>
        <p:spPr bwMode="auto">
          <a:xfrm>
            <a:off x="64770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64" name="Line 58"/>
          <p:cNvSpPr>
            <a:spLocks noChangeShapeType="1"/>
          </p:cNvSpPr>
          <p:nvPr/>
        </p:nvSpPr>
        <p:spPr bwMode="auto">
          <a:xfrm flipH="1">
            <a:off x="4416425" y="1524000"/>
            <a:ext cx="3175" cy="31750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265" name="Text Box 59"/>
          <p:cNvSpPr txBox="1">
            <a:spLocks noChangeArrowheads="1"/>
          </p:cNvSpPr>
          <p:nvPr/>
        </p:nvSpPr>
        <p:spPr bwMode="auto">
          <a:xfrm>
            <a:off x="415925" y="4699000"/>
            <a:ext cx="64469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structure has more than one parse tree,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the structure cannot be determined uniquely.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>
            <a:off x="7696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31970-5247-41F2-A8A1-782647D2086A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Definition of Parsing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</a:rPr>
              <a:t>Context </a:t>
            </a:r>
            <a:r>
              <a:rPr lang="en-US" sz="2800" dirty="0">
                <a:latin typeface="Times New Roman" pitchFamily="18" charset="0"/>
              </a:rPr>
              <a:t>Free Grammars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smtClean="0">
                <a:latin typeface="Times New Roman" pitchFamily="18" charset="0"/>
              </a:rPr>
              <a:t>Ambiguous/Unambiguous </a:t>
            </a:r>
            <a:r>
              <a:rPr lang="en-US" sz="2800" smtClean="0">
                <a:latin typeface="Times New Roman" pitchFamily="18" charset="0"/>
              </a:rPr>
              <a:t>Grammars</a:t>
            </a:r>
            <a:endParaRPr lang="en-US" sz="2800" dirty="0" smtClean="0">
              <a:latin typeface="Times New Roman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D19C1-4B95-45A1-B6FC-0E5BD9C93414}" type="slidenum">
              <a:rPr lang="en-US"/>
              <a:pPr/>
              <a:t>20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Operator Precedence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8" name="Text Box 25"/>
          <p:cNvSpPr txBox="1">
            <a:spLocks noChangeArrowheads="1"/>
          </p:cNvSpPr>
          <p:nvPr/>
        </p:nvSpPr>
        <p:spPr bwMode="auto">
          <a:xfrm>
            <a:off x="228600" y="1273830"/>
            <a:ext cx="6240811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generated lower in the parse tree, it indicates that the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has precedence over the operator generated higher up in the tree.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unambiguous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for expressions: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::=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::=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 | b | c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expr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   ::=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expr&gt; + &lt;term&gt;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|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term&gt; 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term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   ::= 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term&gt; * &lt;factor&gt;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|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factor&gt;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factor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 ::=  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&lt;expr&gt;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|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id&gt;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1600" dirty="0"/>
              <a:t> </a:t>
            </a:r>
          </a:p>
        </p:txBody>
      </p:sp>
      <p:sp>
        <p:nvSpPr>
          <p:cNvPr id="54279" name="Text Box 26"/>
          <p:cNvSpPr txBox="1">
            <a:spLocks noChangeArrowheads="1"/>
          </p:cNvSpPr>
          <p:nvPr/>
        </p:nvSpPr>
        <p:spPr bwMode="auto">
          <a:xfrm>
            <a:off x="5081081" y="3581400"/>
            <a:ext cx="403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usual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 order of multiplication and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operators.</a:t>
            </a:r>
          </a:p>
          <a:p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generates unique parse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 independently of doing a </a:t>
            </a:r>
          </a:p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 or leftmost derivation 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F93ED-047D-450D-9BEC-5DF3DF458AC3}" type="slidenum">
              <a:rPr lang="en-US"/>
              <a:pPr/>
              <a:t>21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Example of Derivations</a:t>
            </a:r>
          </a:p>
        </p:txBody>
      </p:sp>
      <p:sp>
        <p:nvSpPr>
          <p:cNvPr id="5632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152400" y="1447800"/>
            <a:ext cx="4038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Leftmost derivation: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&lt;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assgn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	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&lt;expr&gt;		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a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:= &lt;expr&gt; + &lt;term&gt;	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&lt;term&gt; + &lt;term&gt;	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&lt;factor&gt; + &lt;term&gt;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&lt;id&gt; + &lt;term&gt;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&lt;term&gt;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&lt;term&gt; *&lt;factor&gt;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&lt;factor&gt; * &lt;factor&gt; </a:t>
            </a: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&lt;id&gt; * &lt;factor&gt;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c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&lt;factor&gt;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c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&lt;id&gt;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c *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	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4191000" y="1447800"/>
            <a:ext cx="4800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Rightmost derivation:</a:t>
            </a:r>
          </a:p>
          <a:p>
            <a:endParaRPr lang="en-US" sz="1600" b="1" dirty="0" smtClean="0"/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&lt;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assgn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	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&lt;term&gt;	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&lt;term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*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factor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&lt;term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*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      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&lt;term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* a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 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&lt;factor&gt; *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&lt;id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* a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&lt;expr&gt;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c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a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&lt;term&gt;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c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a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&lt;factor&gt; + c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a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&lt;id&gt; + c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a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id&gt; :=  b + c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:= b +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c * a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43F761-7B84-4B99-8A10-7EAF80BFF2C8}" type="slidenum">
              <a:rPr lang="en-US"/>
              <a:pPr/>
              <a:t>22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Precedence &amp; Associativity</a:t>
            </a:r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8103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ambiguity: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1: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(divide)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higher precedence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(plus)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–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(minus).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+ c * 3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means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a +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 3)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2: Operators of equal precedence associate to the left.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 + c + 3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means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(a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c) + 3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A1BCFB-C43A-4C1A-924F-83DCA4105F85}" type="slidenum">
              <a:rPr lang="en-US"/>
              <a:pPr/>
              <a:t>23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Avoiding Ambiguity</a:t>
            </a:r>
          </a:p>
        </p:txBody>
      </p:sp>
      <p:sp>
        <p:nvSpPr>
          <p:cNvPr id="6042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170994" y="1371600"/>
            <a:ext cx="874440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seen previously, the following grammar for arithmetic expression is ambiguous.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&lt;expr&gt;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&lt;expr&gt; &lt;op&gt; &lt;expr&gt; | id |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expr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)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&lt;op&gt;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| - | * | /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to difficult to modify the above grammar and obtain an unambiguous grammar that generates the same sentences: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&lt;expr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  ::=  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term&gt;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|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&lt;expr&gt; + &lt;term&gt;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&lt;expr&gt; - &lt;term&gt;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term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   ::=  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factor&gt; 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|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&lt;term&gt; * &lt;factor&gt;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&lt;term&gt; / &lt;factor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factor&gt;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::=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|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(&lt;expr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&gt;)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825B2-D6DA-4FBE-901B-73E4DF6B637A}" type="slidenum">
              <a:rPr lang="en-US"/>
              <a:pPr/>
              <a:t>24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Ambiguity</a:t>
            </a:r>
          </a:p>
        </p:txBody>
      </p:sp>
      <p:sp>
        <p:nvSpPr>
          <p:cNvPr id="6246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309732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ambiguous?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| E + T | E - 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| T * F | T / F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|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( E )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Parse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+ id – id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ambiguous?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| E + T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| T * F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| ( E 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Parse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+ id + id</a:t>
            </a:r>
          </a:p>
          <a:p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A4A690-E9B0-4CA0-8DF1-436D10E45ABF}" type="slidenum">
              <a:rPr lang="en-US"/>
              <a:pPr/>
              <a:t>25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Ambiguity</a:t>
            </a:r>
          </a:p>
        </p:txBody>
      </p:sp>
      <p:sp>
        <p:nvSpPr>
          <p:cNvPr id="6451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280717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ambiguous?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E |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Parse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+ id + id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ambiguous?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id |  id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Parse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+ id + id</a:t>
            </a:r>
          </a:p>
          <a:p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B0A93-D977-498B-BD9F-4422F201A35B}" type="slidenum">
              <a:rPr lang="en-US"/>
              <a:pPr/>
              <a:t>26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Ambiguity</a:t>
            </a:r>
          </a:p>
        </p:txBody>
      </p:sp>
      <p:sp>
        <p:nvSpPr>
          <p:cNvPr id="6656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411042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ambiguous grammar 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+ E | E * E | ( E ) | id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We could rewrite it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+ T | 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* F | F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| ( E )  </a:t>
            </a:r>
          </a:p>
          <a:p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the parse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 id * id</a:t>
            </a:r>
          </a:p>
          <a:p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3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Lexical and Syntax Analysis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144345" y="1276893"/>
            <a:ext cx="8855309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/>
              <a:t>			</a:t>
            </a:r>
            <a:r>
              <a:rPr lang="en-US" sz="2000" b="1" dirty="0" smtClean="0"/>
              <a:t>Lexical Analysis		Syntax Analysis</a:t>
            </a:r>
          </a:p>
          <a:p>
            <a:pPr marL="457200" indent="-457200"/>
            <a:endParaRPr lang="en-US" sz="2000" b="1" dirty="0"/>
          </a:p>
          <a:p>
            <a:pPr marL="457200" indent="-457200"/>
            <a:r>
              <a:rPr lang="en-US" sz="2000" b="1" dirty="0" smtClean="0"/>
              <a:t>			regular languages		context-free languages</a:t>
            </a:r>
          </a:p>
          <a:p>
            <a:pPr marL="457200" indent="-457200"/>
            <a:endParaRPr lang="en-US" sz="2000" b="1" dirty="0" smtClean="0"/>
          </a:p>
          <a:p>
            <a:pPr marL="457200" indent="-457200"/>
            <a:r>
              <a:rPr lang="en-US" sz="2000" b="1" dirty="0" smtClean="0"/>
              <a:t>described by	regular expressions		context-free grammars</a:t>
            </a:r>
          </a:p>
          <a:p>
            <a:pPr marL="457200" indent="-457200"/>
            <a:endParaRPr lang="en-US" sz="2000" b="1" dirty="0" smtClean="0"/>
          </a:p>
          <a:p>
            <a:pPr marL="457200" indent="-457200"/>
            <a:r>
              <a:rPr lang="en-US" sz="2000" b="1" dirty="0" smtClean="0"/>
              <a:t>recognized by	deterministic finite automata	push-down automata</a:t>
            </a:r>
          </a:p>
          <a:p>
            <a:pPr marL="457200" indent="-457200"/>
            <a:endParaRPr lang="en-US" sz="2000" b="1" dirty="0" smtClean="0"/>
          </a:p>
          <a:p>
            <a:pPr marL="457200" indent="-457200"/>
            <a:r>
              <a:rPr lang="en-US" sz="2000" b="1" dirty="0" smtClean="0"/>
              <a:t>implement	</a:t>
            </a:r>
            <a:r>
              <a:rPr lang="en-US" sz="2000" b="1" dirty="0" err="1" smtClean="0"/>
              <a:t>lexer</a:t>
            </a:r>
            <a:r>
              <a:rPr lang="en-US" sz="2000" b="1" dirty="0" smtClean="0"/>
              <a:t>/scanner			parser</a:t>
            </a:r>
            <a:endParaRPr lang="en-US" sz="2000" b="1" dirty="0"/>
          </a:p>
          <a:p>
            <a:pPr marL="457200" indent="-457200"/>
            <a:endParaRPr lang="en-US" sz="2000" b="1" dirty="0" smtClean="0"/>
          </a:p>
          <a:p>
            <a:pPr marL="457200" indent="-457200"/>
            <a:r>
              <a:rPr lang="en-US" sz="2000" b="1" dirty="0" smtClean="0"/>
              <a:t>							tokens extracted by</a:t>
            </a:r>
          </a:p>
          <a:p>
            <a:pPr marL="457200" indent="-457200"/>
            <a:r>
              <a:rPr lang="en-US" sz="2000" b="1" dirty="0"/>
              <a:t>	</a:t>
            </a:r>
            <a:r>
              <a:rPr lang="en-US" sz="2000" b="1" dirty="0" smtClean="0"/>
              <a:t>						</a:t>
            </a:r>
            <a:r>
              <a:rPr lang="en-US" sz="2000" b="1" dirty="0" err="1" smtClean="0"/>
              <a:t>lexer</a:t>
            </a:r>
            <a:r>
              <a:rPr lang="en-US" sz="2000" b="1" dirty="0" smtClean="0"/>
              <a:t> are the non-terminal</a:t>
            </a:r>
          </a:p>
          <a:p>
            <a:pPr marL="457200" indent="-457200"/>
            <a:r>
              <a:rPr lang="en-US" sz="2000" b="1" dirty="0"/>
              <a:t>	</a:t>
            </a:r>
            <a:r>
              <a:rPr lang="en-US" sz="2000" b="1" dirty="0" smtClean="0"/>
              <a:t>						symbols of the CFG</a:t>
            </a:r>
          </a:p>
          <a:p>
            <a:pPr marL="457200" indent="-457200"/>
            <a:endParaRPr lang="en-US" sz="2000" b="1" dirty="0"/>
          </a:p>
          <a:p>
            <a:pPr marL="457200" indent="-457200"/>
            <a:r>
              <a:rPr lang="en-US" sz="2000" b="1" dirty="0" smtClean="0"/>
              <a:t>tool		flex (</a:t>
            </a:r>
            <a:r>
              <a:rPr lang="en-US" sz="2000" b="1" dirty="0" err="1" smtClean="0"/>
              <a:t>lex</a:t>
            </a:r>
            <a:r>
              <a:rPr lang="en-US" sz="2000" b="1" dirty="0" smtClean="0"/>
              <a:t>)			bison (</a:t>
            </a:r>
            <a:r>
              <a:rPr lang="en-US" sz="2000" b="1" dirty="0" err="1" smtClean="0"/>
              <a:t>yacc</a:t>
            </a:r>
            <a:r>
              <a:rPr lang="en-US" sz="2000" b="1" dirty="0" smtClean="0"/>
              <a:t>)</a:t>
            </a:r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06496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4975D-1715-4FDF-945B-18C5FE47563E}" type="slidenum">
              <a:rPr lang="en-US"/>
              <a:pPr/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Parsing Problem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6868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+mj-lt"/>
              </a:rPr>
              <a:t>Given a </a:t>
            </a:r>
            <a:r>
              <a:rPr lang="en-US" dirty="0">
                <a:latin typeface="+mj-lt"/>
              </a:rPr>
              <a:t>grammar for </a:t>
            </a:r>
            <a:r>
              <a:rPr lang="en-US" dirty="0" smtClean="0">
                <a:latin typeface="+mj-lt"/>
              </a:rPr>
              <a:t>a language and a string, a parser </a:t>
            </a:r>
          </a:p>
          <a:p>
            <a:pPr marL="457200" indent="-457200">
              <a:spcBef>
                <a:spcPct val="50000"/>
              </a:spcBef>
            </a:pPr>
            <a:endParaRPr lang="en-US" dirty="0" smtClean="0">
              <a:latin typeface="+mj-lt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determines if the string is syntactically correct, that is, if can be generated using the rules of the grammar, and 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constructs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parse tree if the string is correct.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latin typeface="+mj-lt"/>
              </a:rPr>
              <a:t>	</a:t>
            </a:r>
            <a:endParaRPr lang="en-US" dirty="0" smtClean="0">
              <a:latin typeface="+mj-lt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yntactically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orrect string is called sentence of the language.</a:t>
            </a:r>
            <a:r>
              <a:rPr lang="en-US" dirty="0">
                <a:latin typeface="+mj-lt"/>
              </a:rPr>
              <a:t> </a:t>
            </a:r>
            <a:endParaRPr lang="en-US" dirty="0">
              <a:latin typeface="+mj-lt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+mj-lt"/>
                <a:sym typeface="Wingdings" pitchFamily="2" charset="2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+mj-lt"/>
                <a:sym typeface="Wingdings" pitchFamily="2" charset="2"/>
              </a:rPr>
              <a:t>For </a:t>
            </a:r>
            <a:r>
              <a:rPr lang="en-US" dirty="0">
                <a:latin typeface="+mj-lt"/>
                <a:sym typeface="Wingdings" pitchFamily="2" charset="2"/>
              </a:rPr>
              <a:t>a compiler,  a sentence is </a:t>
            </a:r>
            <a:r>
              <a:rPr lang="en-US" dirty="0" smtClean="0">
                <a:latin typeface="+mj-lt"/>
                <a:sym typeface="Wingdings" pitchFamily="2" charset="2"/>
              </a:rPr>
              <a:t>correct program.</a:t>
            </a:r>
            <a:endParaRPr lang="en-US" dirty="0">
              <a:latin typeface="+mj-lt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dirty="0">
                <a:latin typeface="+mj-lt"/>
                <a:sym typeface="Wingdings" pitchFamily="2" charset="2"/>
              </a:rPr>
              <a:t>	</a:t>
            </a:r>
            <a:r>
              <a:rPr lang="en-US" dirty="0" smtClean="0">
                <a:latin typeface="+mj-lt"/>
                <a:sym typeface="Wingdings" pitchFamily="2" charset="2"/>
              </a:rPr>
              <a:t>	</a:t>
            </a:r>
            <a:endParaRPr lang="en-US" dirty="0" smtClean="0">
              <a:latin typeface="+mj-lt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ja-JP" dirty="0" smtClean="0">
                <a:solidFill>
                  <a:srgbClr val="0000FF"/>
                </a:solidFill>
                <a:latin typeface="+mj-lt"/>
              </a:rPr>
              <a:t>We will focus on a recursive decent parser of a LL(1) grammar for PL/0. </a:t>
            </a:r>
            <a:endParaRPr lang="en-US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EB7AF-BC26-4711-BAF5-1EDFEA0554A3}" type="slidenum">
              <a:rPr lang="en-US"/>
              <a:pPr/>
              <a:t>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Nested Structures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28600" y="1351578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containing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correctly parenthesized programs cannot be described by regular expressions.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the much simpler language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 ab,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aabb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aaabbb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aaaabbbb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... }</a:t>
            </a:r>
            <a:r>
              <a:rPr 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is not regular.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add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describe nested structures. 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5B2D98-B377-4052-AA16-58C54296815E}" type="slidenum">
              <a:rPr lang="en-US"/>
              <a:pPr/>
              <a:t>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Recursion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-76200" y="1524000"/>
            <a:ext cx="876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</a:rPr>
              <a:t>The following rules suffice to define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regular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sets/languages</a:t>
            </a:r>
            <a:r>
              <a:rPr lang="en-US" sz="2400" dirty="0" smtClean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Concatenation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 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r s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Alternation</a:t>
            </a:r>
            <a:r>
              <a:rPr lang="en-US" sz="2400" dirty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 	 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r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|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s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Kleene</a:t>
            </a:r>
            <a:r>
              <a:rPr lang="en-US" sz="24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closure</a:t>
            </a:r>
            <a:r>
              <a:rPr lang="en-US" sz="2400" dirty="0">
                <a:latin typeface="Times New Roman" pitchFamily="18" charset="0"/>
                <a:sym typeface="Wingdings" pitchFamily="2" charset="2"/>
              </a:rPr>
              <a:t> (repetition) 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 	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r*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Regular sets are generated by regular expressions and recognized by </a:t>
            </a:r>
            <a:r>
              <a:rPr lang="en-US" sz="2400" dirty="0" smtClean="0">
                <a:latin typeface="Times New Roman" pitchFamily="18" charset="0"/>
              </a:rPr>
              <a:t>finite state automata (FSA).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</a:rPr>
              <a:t>We obtain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context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ree languages</a:t>
            </a:r>
            <a:r>
              <a:rPr lang="en-US" sz="2400" dirty="0" smtClean="0">
                <a:latin typeface="Times New Roman" pitchFamily="18" charset="0"/>
              </a:rPr>
              <a:t> by adding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recursion</a:t>
            </a:r>
            <a:r>
              <a:rPr lang="en-US" sz="2400" dirty="0" smtClean="0">
                <a:latin typeface="Times New Roman" pitchFamily="18" charset="0"/>
              </a:rPr>
              <a:t> as a new rule.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FF3D2-BA49-4C67-8038-7955886AD5BB}" type="slidenum">
              <a:rPr lang="en-US"/>
              <a:pPr/>
              <a:t>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1116" y="1458496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Context Free Languages</a:t>
            </a: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are </a:t>
            </a:r>
            <a:endParaRPr lang="en-US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generated 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Context Free Grammars (CFG) 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and </a:t>
            </a:r>
            <a:endParaRPr lang="en-US" sz="24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recognized 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Pushdown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Automata</a:t>
            </a:r>
            <a:r>
              <a:rPr 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ja-JP" sz="24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itchFamily="18" charset="0"/>
              </a:rPr>
              <a:t>The strings of a language are called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sentences </a:t>
            </a:r>
            <a:r>
              <a:rPr lang="en-US" sz="2400" dirty="0">
                <a:latin typeface="Times New Roman" pitchFamily="18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statements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task of determining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syntax (structure) of a given string conforms to the rules a given grammar, or equivalently, whether it is a sentence in the 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75DB4-AE60-40B5-97FC-C58A1882B803}" type="slidenum">
              <a:rPr lang="en-US"/>
              <a:pPr/>
              <a:t>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97277" y="1295400"/>
            <a:ext cx="9067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Consider </a:t>
            </a:r>
            <a:r>
              <a:rPr lang="en-US" sz="2400" dirty="0">
                <a:latin typeface="Times New Roman" pitchFamily="18" charset="0"/>
              </a:rPr>
              <a:t>the following three rules (grammar):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nsolas" panose="020B0609020204030204" pitchFamily="49" charset="0"/>
              </a:rPr>
              <a:t>	&lt;</a:t>
            </a:r>
            <a:r>
              <a:rPr lang="en-US" sz="2400" dirty="0">
                <a:latin typeface="Consolas" panose="020B0609020204030204" pitchFamily="49" charset="0"/>
              </a:rPr>
              <a:t>sentence&gt; 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&lt;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subject&gt; &lt;predicate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&gt; 	</a:t>
            </a:r>
            <a:endParaRPr lang="en-US" altLang="ja-JP" sz="2400" dirty="0">
              <a:latin typeface="Consolas" panose="020B0609020204030204" pitchFamily="49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	&lt;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subject&gt;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  -&gt; 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John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 | 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Mary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	&lt;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predicate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&gt; -&gt; 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eats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 | 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talks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where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</a:t>
            </a:r>
            <a:r>
              <a:rPr lang="en-US" altLang="ja-JP" sz="24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ja-JP" sz="2400" dirty="0">
                <a:latin typeface="Times New Roman" pitchFamily="18" charset="0"/>
                <a:sym typeface="Wingdings" pitchFamily="2" charset="2"/>
              </a:rPr>
              <a:t>means “is defined as”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The four </a:t>
            </a:r>
            <a:r>
              <a:rPr lang="en-US" sz="2400" dirty="0">
                <a:latin typeface="Times New Roman" pitchFamily="18" charset="0"/>
                <a:sym typeface="Wingdings" pitchFamily="2" charset="2"/>
              </a:rPr>
              <a:t>possible 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sentences that can be derived from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latin typeface="Consolas" panose="020B0609020204030204" pitchFamily="49" charset="0"/>
              </a:rPr>
              <a:t>sentence&gt;</a:t>
            </a:r>
            <a:r>
              <a:rPr lang="en-US" sz="2400" dirty="0" smtClean="0">
                <a:latin typeface="Times New Roman" pitchFamily="18" charset="0"/>
                <a:sym typeface="Wingdings" pitchFamily="2" charset="2"/>
              </a:rPr>
              <a:t> are</a:t>
            </a:r>
            <a:endParaRPr lang="en-US" sz="2400" dirty="0">
              <a:latin typeface="Times New Roman" pitchFamily="18" charset="0"/>
              <a:sym typeface="Wingdings" pitchFamily="2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b="1" dirty="0" smtClean="0">
                <a:latin typeface="Consolas" panose="020B0609020204030204" pitchFamily="49" charset="0"/>
                <a:sym typeface="Wingdings" pitchFamily="2" charset="2"/>
              </a:rPr>
              <a:t>		John eats  John talks 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="1" dirty="0" smtClean="0">
                <a:latin typeface="Consolas" panose="020B0609020204030204" pitchFamily="49" charset="0"/>
                <a:sym typeface="Wingdings" pitchFamily="2" charset="2"/>
              </a:rPr>
              <a:t>		Mary eats  Mary </a:t>
            </a:r>
            <a:r>
              <a:rPr lang="en-US" sz="2400" b="1" dirty="0">
                <a:latin typeface="Consolas" panose="020B0609020204030204" pitchFamily="49" charset="0"/>
                <a:sym typeface="Wingdings" pitchFamily="2" charset="2"/>
              </a:rPr>
              <a:t>talks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	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AA554-174D-44C8-AB97-2A4192068CA5}" type="slidenum">
              <a:rPr lang="en-US"/>
              <a:pPr/>
              <a:t>9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Context Free Grammars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91821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</a:rPr>
              <a:t>We refer to the rules used in the example grammar as 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yntax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rules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productions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syntactic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equations</a:t>
            </a:r>
            <a:r>
              <a:rPr lang="en-US" sz="2400" dirty="0">
                <a:latin typeface="Times New Roman" pitchFamily="18" charset="0"/>
              </a:rPr>
              <a:t>, 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rewriting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rules</a:t>
            </a:r>
            <a:r>
              <a:rPr lang="en-US" sz="2400" dirty="0" smtClean="0">
                <a:latin typeface="Times New Roman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subject&gt;</a:t>
            </a:r>
            <a:r>
              <a:rPr lang="en-US" sz="2400" dirty="0">
                <a:latin typeface="Times New Roman" pitchFamily="18" charset="0"/>
              </a:rPr>
              <a:t> and </a:t>
            </a:r>
            <a:r>
              <a:rPr lang="en-US" sz="2400" dirty="0">
                <a:latin typeface="Consolas" panose="020B0609020204030204" pitchFamily="49" charset="0"/>
              </a:rPr>
              <a:t>&lt;predicate&gt;</a:t>
            </a:r>
            <a:r>
              <a:rPr lang="en-US" sz="2400" dirty="0">
                <a:latin typeface="Times New Roman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syntactic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classes</a:t>
            </a:r>
            <a:r>
              <a:rPr lang="en-US" sz="2400" dirty="0">
                <a:latin typeface="Times New Roman" pitchFamily="18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categories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Using a shorthand </a:t>
            </a:r>
            <a:r>
              <a:rPr lang="en-US" sz="2400" dirty="0" smtClean="0">
                <a:latin typeface="Times New Roman" pitchFamily="18" charset="0"/>
              </a:rPr>
              <a:t>notation, the syntax rules of the example grammar are 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onsolas" panose="020B0609020204030204" pitchFamily="49" charset="0"/>
              </a:rPr>
              <a:t>S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A B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A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a | b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B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-&gt;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c | </a:t>
            </a:r>
            <a:r>
              <a:rPr lang="en-US" sz="2400" dirty="0" smtClean="0">
                <a:latin typeface="Consolas" panose="020B0609020204030204" pitchFamily="49" charset="0"/>
                <a:sym typeface="Wingdings" pitchFamily="2" charset="2"/>
              </a:rPr>
              <a:t>d</a:t>
            </a:r>
            <a:endParaRPr lang="en-US" sz="2400" dirty="0">
              <a:latin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133600" y="4648200"/>
            <a:ext cx="6629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language (the set of sentences) of this grammar is 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	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{ ac, ad, </a:t>
            </a:r>
            <a:r>
              <a:rPr lang="en-US" dirty="0" err="1">
                <a:latin typeface="Consolas" panose="020B0609020204030204" pitchFamily="49" charset="0"/>
              </a:rPr>
              <a:t>bc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bd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17234</TotalTime>
  <Words>1225</Words>
  <Application>Microsoft Office PowerPoint</Application>
  <PresentationFormat>On-screen Show (4:3)</PresentationFormat>
  <Paragraphs>478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Consolas</vt:lpstr>
      <vt:lpstr>Courier New</vt:lpstr>
      <vt:lpstr>Times New Roman</vt:lpstr>
      <vt:lpstr>Wingdings</vt:lpstr>
      <vt:lpstr>Default Design</vt:lpstr>
      <vt:lpstr>COP 3402 Systems Software</vt:lpstr>
      <vt:lpstr>Outline</vt:lpstr>
      <vt:lpstr> Lexical and Syntax Analysis</vt:lpstr>
      <vt:lpstr>Parsing Problem</vt:lpstr>
      <vt:lpstr>Nested Structures</vt:lpstr>
      <vt:lpstr>Recursion</vt:lpstr>
      <vt:lpstr>Context Free Grammars</vt:lpstr>
      <vt:lpstr>Context Free Grammars</vt:lpstr>
      <vt:lpstr>Context Free Grammars</vt:lpstr>
      <vt:lpstr>Context Free Grammars</vt:lpstr>
      <vt:lpstr>Context Free Grammars</vt:lpstr>
      <vt:lpstr>Context Free Grammars</vt:lpstr>
      <vt:lpstr>Context Free Grammars</vt:lpstr>
      <vt:lpstr>Context Free Grammars</vt:lpstr>
      <vt:lpstr>Context Free Grammars</vt:lpstr>
      <vt:lpstr>Context Free Grammars</vt:lpstr>
      <vt:lpstr>Parse Trees</vt:lpstr>
      <vt:lpstr>Ambiguity</vt:lpstr>
      <vt:lpstr>Distinct Parse Trees</vt:lpstr>
      <vt:lpstr>Operator Precedence</vt:lpstr>
      <vt:lpstr>Example of Derivations</vt:lpstr>
      <vt:lpstr>Precedence &amp; Associativity</vt:lpstr>
      <vt:lpstr>Avoiding Ambiguity</vt:lpstr>
      <vt:lpstr>Ambiguity</vt:lpstr>
      <vt:lpstr>Ambiguity</vt:lpstr>
      <vt:lpstr>Ambiguity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617</cp:revision>
  <cp:lastPrinted>2012-02-21T17:04:49Z</cp:lastPrinted>
  <dcterms:created xsi:type="dcterms:W3CDTF">2002-09-04T03:07:34Z</dcterms:created>
  <dcterms:modified xsi:type="dcterms:W3CDTF">2016-10-17T20:43:21Z</dcterms:modified>
</cp:coreProperties>
</file>