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373" r:id="rId2"/>
    <p:sldId id="378" r:id="rId3"/>
    <p:sldId id="412" r:id="rId4"/>
    <p:sldId id="413" r:id="rId5"/>
    <p:sldId id="414" r:id="rId6"/>
    <p:sldId id="380" r:id="rId7"/>
    <p:sldId id="411" r:id="rId8"/>
    <p:sldId id="415" r:id="rId9"/>
    <p:sldId id="416" r:id="rId10"/>
    <p:sldId id="417" r:id="rId11"/>
    <p:sldId id="418" r:id="rId12"/>
    <p:sldId id="399" r:id="rId13"/>
    <p:sldId id="406" r:id="rId14"/>
    <p:sldId id="407" r:id="rId15"/>
    <p:sldId id="408" r:id="rId16"/>
    <p:sldId id="409" r:id="rId17"/>
    <p:sldId id="410" r:id="rId18"/>
    <p:sldId id="419" r:id="rId19"/>
    <p:sldId id="420" r:id="rId20"/>
    <p:sldId id="421" r:id="rId21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FF0000"/>
    <a:srgbClr val="FF3300"/>
    <a:srgbClr val="3333CC"/>
    <a:srgbClr val="3366FF"/>
    <a:srgbClr val="FF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86"/>
    </p:cViewPr>
  </p:sorterViewPr>
  <p:notesViewPr>
    <p:cSldViewPr>
      <p:cViewPr varScale="1">
        <p:scale>
          <a:sx n="58" d="100"/>
          <a:sy n="58" d="100"/>
        </p:scale>
        <p:origin x="-1764" y="-78"/>
      </p:cViewPr>
      <p:guideLst>
        <p:guide orient="horz" pos="289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4077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48FAB070-6733-4F94-B608-D397C6D45F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5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2363" y="692150"/>
            <a:ext cx="4614862" cy="3460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83088"/>
            <a:ext cx="50323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defTabSz="919163">
              <a:defRPr sz="1200">
                <a:latin typeface="Times New Roman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66175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9" tIns="45945" rIns="91889" bIns="45945" numCol="1" anchor="b" anchorCtr="0" compatLnSpc="1">
            <a:prstTxWarp prst="textNoShape">
              <a:avLst/>
            </a:prstTxWarp>
          </a:bodyPr>
          <a:lstStyle>
            <a:lvl1pPr algn="r" defTabSz="919163">
              <a:defRPr sz="1200">
                <a:latin typeface="Times New Roman" pitchFamily="18" charset="0"/>
              </a:defRPr>
            </a:lvl1pPr>
          </a:lstStyle>
          <a:p>
            <a:fld id="{557056D8-C510-4348-AC69-7E05015E1B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05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9C470-1307-4A84-8F75-96DAF83B690C}" type="slidenum">
              <a:rPr lang="en-US"/>
              <a:pPr/>
              <a:t>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8734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75757-65D4-4683-A3D1-7B387BB5226B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574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75757-65D4-4683-A3D1-7B387BB5226B}" type="slidenum">
              <a:rPr lang="en-US"/>
              <a:pPr/>
              <a:t>11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8177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3590A1-8DE2-4955-B8CA-A8663288F6A5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5756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3176C-7499-4F46-A116-A472F0C4CEB3}" type="slidenum">
              <a:rPr lang="en-US"/>
              <a:pPr/>
              <a:t>13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6787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EDD5A-EF19-4C69-9F64-A6211C67002D}" type="slidenum">
              <a:rPr lang="en-US"/>
              <a:pPr/>
              <a:t>14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4408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743FF8-3745-4E5B-B773-CAEAA8CE4F00}" type="slidenum">
              <a:rPr lang="en-US"/>
              <a:pPr/>
              <a:t>15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9983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2F5FA-B938-4693-A525-7754EBCC9CAC}" type="slidenum">
              <a:rPr lang="en-US"/>
              <a:pPr/>
              <a:t>16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520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9C925-C660-4F7E-A76F-017D3AE479A2}" type="slidenum">
              <a:rPr lang="en-US"/>
              <a:pPr/>
              <a:t>17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0142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AF3D87-11D2-4F64-A614-5E3E659E5DEE}" type="slidenum">
              <a:rPr lang="en-US"/>
              <a:pPr/>
              <a:t>18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7115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2A44B1-691B-4DDF-9032-2136118147A5}" type="slidenum">
              <a:rPr lang="en-US"/>
              <a:pPr/>
              <a:t>19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3750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4D7D9-BDF5-40B6-A1ED-C80C09864C3A}" type="slidenum">
              <a:rPr lang="en-US"/>
              <a:pPr/>
              <a:t>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374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B2EE4-B9BA-4EF9-875C-59A629863A27}" type="slidenum">
              <a:rPr lang="en-US"/>
              <a:pPr/>
              <a:t>20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382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5F2A2-A027-473D-B299-63834325002C}" type="slidenum">
              <a:rPr lang="en-US"/>
              <a:pPr/>
              <a:t>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076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25F2A2-A027-473D-B299-63834325002C}" type="slidenum">
              <a:rPr lang="en-US"/>
              <a:pPr/>
              <a:t>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05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1F432-788D-4343-831E-A2E108025727}" type="slidenum">
              <a:rPr lang="en-US"/>
              <a:pPr/>
              <a:t>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264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75757-65D4-4683-A3D1-7B387BB5226B}" type="slidenum">
              <a:rPr lang="en-US"/>
              <a:pPr/>
              <a:t>6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15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75757-65D4-4683-A3D1-7B387BB5226B}" type="slidenum">
              <a:rPr lang="en-US"/>
              <a:pPr/>
              <a:t>7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54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75757-65D4-4683-A3D1-7B387BB5226B}" type="slidenum">
              <a:rPr lang="en-US"/>
              <a:pPr/>
              <a:t>8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878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75757-65D4-4683-A3D1-7B387BB5226B}" type="slidenum">
              <a:rPr lang="en-US"/>
              <a:pPr/>
              <a:t>9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281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 Down Parsing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CF378B-BFBE-4AD5-8814-BDF617AE90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 Down Parsing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CA58F-8BCB-451D-AAE2-36121C25E7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 Down Parsing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DD61E-6139-4F91-85C1-1C9A183B61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 Down Parsing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DDF59-F938-4C2B-926B-ABEAFB5F71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 Down Parsing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3E543-6B4F-41C9-9BCC-6B3673B939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 Down Parsing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7D53E-2011-4EEB-9E3A-A6A69922DD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 Down Parsing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80785-A90D-4B67-9924-C1EF125EC6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 Down Parsing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155A2-6A82-4D77-A845-036FB95707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 Down Parsing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9229C-A834-4FAB-B1C3-49C7DEBBD8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 Down Parsing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373DF-8AE1-4768-A8A6-32E1BC1F1B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Top Down Parsing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10167-F6B9-4740-BA2C-C4A6CAAE91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99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>
                <a:latin typeface="Arial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Top Down Parsing</a:t>
            </a:r>
            <a:endParaRPr lang="en-US"/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88B8D85-CF71-4536-95E8-1D27073B5D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190FD9-8720-405F-9B5A-7D5E3EF805AE}" type="slidenum">
              <a:rPr lang="en-US"/>
              <a:pPr/>
              <a:t>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3366FF"/>
                </a:solidFill>
                <a:ea typeface="ＭＳ Ｐゴシック" pitchFamily="34" charset="-128"/>
              </a:rPr>
              <a:t>COP 3402 Systems Software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7848600" cy="250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/>
            <a:endParaRPr lang="en-US" sz="4400" b="1">
              <a:solidFill>
                <a:srgbClr val="3366FF"/>
              </a:solidFill>
            </a:endParaRPr>
          </a:p>
          <a:p>
            <a:pPr marL="457200" indent="-457200" algn="ctr"/>
            <a:r>
              <a:rPr lang="en-US" sz="4400" b="1">
                <a:solidFill>
                  <a:srgbClr val="3366FF"/>
                </a:solidFill>
              </a:rPr>
              <a:t>Top Down Parsing</a:t>
            </a:r>
          </a:p>
          <a:p>
            <a:pPr marL="457200" indent="-457200" algn="ctr"/>
            <a:r>
              <a:rPr lang="en-US" sz="4400" b="1">
                <a:solidFill>
                  <a:srgbClr val="3366FF"/>
                </a:solidFill>
              </a:rPr>
              <a:t>(Recursive Descent)</a:t>
            </a:r>
          </a:p>
          <a:p>
            <a:pPr marL="457200" indent="-457200" algn="ctr">
              <a:lnSpc>
                <a:spcPct val="90000"/>
              </a:lnSpc>
              <a:spcBef>
                <a:spcPct val="2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7414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D0BDB-B472-4C80-AA2F-0BF0570DA214}" type="slidenum">
              <a:rPr lang="en-US"/>
              <a:pPr/>
              <a:t>10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Extended Backus-Naur Form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-76200" y="1371600"/>
            <a:ext cx="8763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  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T E’                      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 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T E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endParaRPr lang="en-US" altLang="ja-JP" sz="20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914400" lvl="1" indent="-457200"/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E’</a:t>
            </a:r>
            <a:r>
              <a:rPr lang="en-US" altLang="ja-JP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-&gt; </a:t>
            </a:r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T </a:t>
            </a:r>
            <a:r>
              <a:rPr lang="en-US" altLang="ja-JP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E’ 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ε</a:t>
            </a:r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           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-&gt; </a:t>
            </a:r>
            <a:r>
              <a:rPr lang="en-US" altLang="ja-JP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{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</a:t>
            </a:r>
            <a:r>
              <a:rPr lang="en-US" altLang="ja-JP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 </a:t>
            </a:r>
            <a:r>
              <a:rPr lang="en-US" altLang="ja-JP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}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	</a:t>
            </a:r>
            <a:r>
              <a:rPr lang="en-US" altLang="ja-JP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endParaRPr lang="en-US" altLang="ja-JP" sz="20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914400" lvl="1" indent="-457200"/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  -&gt;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 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                 T 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F T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endParaRPr lang="en-US" altLang="ja-JP" sz="20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914400" lvl="1" indent="-457200"/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T’</a:t>
            </a:r>
            <a:r>
              <a:rPr lang="en-US" altLang="ja-JP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-&gt; </a:t>
            </a:r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F </a:t>
            </a:r>
            <a:r>
              <a:rPr lang="en-US" altLang="ja-JP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T’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ε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           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-&gt; </a:t>
            </a:r>
            <a:r>
              <a:rPr lang="en-US" altLang="ja-JP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{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</a:t>
            </a:r>
            <a:r>
              <a:rPr lang="en-US" altLang="ja-JP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</a:t>
            </a:r>
            <a:r>
              <a:rPr lang="en-US" altLang="ja-JP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}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endParaRPr lang="en-US" altLang="ja-JP" sz="2000" dirty="0" smtClean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914400" lvl="1" indent="-457200"/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 -&gt;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num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     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000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num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endParaRPr lang="en-US" sz="2000" b="1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3231415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 that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are not terminal symbols of the grammar. </a:t>
            </a:r>
          </a:p>
          <a:p>
            <a:endParaRPr lang="en-US" sz="2000" dirty="0"/>
          </a:p>
          <a:p>
            <a:r>
              <a:rPr lang="en-US" sz="2000" dirty="0" smtClean="0"/>
              <a:t>They are symbols of the EBNF used to indicate that something can occur an arbitrary number of times (0, 1, 2, …).</a:t>
            </a:r>
          </a:p>
          <a:p>
            <a:endParaRPr lang="en-US" sz="2000" dirty="0"/>
          </a:p>
          <a:p>
            <a:r>
              <a:rPr lang="en-US" sz="2000" dirty="0" smtClean="0"/>
              <a:t>Note that we could eliminate </a:t>
            </a:r>
            <a:r>
              <a:rPr lang="en-US" sz="2000" dirty="0" smtClean="0">
                <a:latin typeface="Consolas" panose="020B0609020204030204" pitchFamily="49" charset="0"/>
              </a:rPr>
              <a:t>E’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nsolas" panose="020B0609020204030204" pitchFamily="49" charset="0"/>
              </a:rPr>
              <a:t>T’</a:t>
            </a:r>
            <a:r>
              <a:rPr lang="en-US" sz="2000" dirty="0"/>
              <a:t> </a:t>
            </a:r>
            <a:r>
              <a:rPr lang="en-US" sz="2000" dirty="0" smtClean="0"/>
              <a:t>as follows:</a:t>
            </a:r>
          </a:p>
          <a:p>
            <a:endParaRPr lang="en-US" sz="2000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 E 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T </a:t>
            </a:r>
            <a:r>
              <a:rPr lang="en-US" altLang="ja-JP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{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T </a:t>
            </a:r>
            <a:r>
              <a:rPr lang="en-US" altLang="ja-JP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} </a:t>
            </a:r>
            <a:endParaRPr lang="en-US" altLang="ja-JP" sz="20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                            T 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</a:t>
            </a:r>
            <a:r>
              <a:rPr lang="en-US" altLang="ja-JP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{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F </a:t>
            </a:r>
            <a:r>
              <a:rPr lang="en-US" altLang="ja-JP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}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endParaRPr lang="en-US" sz="2000" dirty="0" smtClean="0"/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6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D0BDB-B472-4C80-AA2F-0BF0570DA214}" type="slidenum">
              <a:rPr lang="en-US"/>
              <a:pPr/>
              <a:t>11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0000FF"/>
                </a:solidFill>
                <a:ea typeface="ＭＳ Ｐゴシック" pitchFamily="34" charset="-128"/>
              </a:rPr>
              <a:t>Extended Backus-Naur Form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-76200" y="1371600"/>
            <a:ext cx="8763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E 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T E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endParaRPr lang="en-US" altLang="ja-JP" sz="20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914400" lvl="1" indent="-457200"/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-&gt; </a:t>
            </a:r>
            <a:r>
              <a:rPr lang="en-US" altLang="ja-JP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{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</a:t>
            </a:r>
            <a:r>
              <a:rPr lang="en-US" altLang="ja-JP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 </a:t>
            </a:r>
            <a:r>
              <a:rPr lang="en-US" altLang="ja-JP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}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	</a:t>
            </a:r>
            <a:r>
              <a:rPr lang="en-US" altLang="ja-JP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endParaRPr lang="en-US" altLang="ja-JP" sz="20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914400" lvl="1" indent="-457200"/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 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F T</a:t>
            </a:r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endParaRPr lang="en-US" altLang="ja-JP" sz="20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914400" lvl="1" indent="-457200"/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’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-&gt; </a:t>
            </a:r>
            <a:r>
              <a:rPr lang="en-US" altLang="ja-JP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{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</a:t>
            </a:r>
            <a:r>
              <a:rPr lang="en-US" altLang="ja-JP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</a:t>
            </a:r>
            <a:r>
              <a:rPr lang="en-US" altLang="ja-JP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}</a:t>
            </a:r>
            <a:r>
              <a:rPr lang="en-US" altLang="ja-JP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endParaRPr lang="en-US" altLang="ja-JP" sz="2000" dirty="0" smtClean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914400" lvl="1" indent="-457200"/>
            <a:r>
              <a:rPr lang="en-US" sz="20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000" b="1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 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sz="20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num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endParaRPr lang="en-US" sz="2000" b="1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3231415"/>
            <a:ext cx="838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rial" panose="020B0604020202020204" pitchFamily="34" charset="0"/>
              </a:rPr>
              <a:t>The code based on the above EBNF specification is shown in pseudo code on the following slide.</a:t>
            </a:r>
          </a:p>
          <a:p>
            <a:endParaRPr lang="en-US" sz="2000" dirty="0" smtClean="0">
              <a:cs typeface="Arial" panose="020B0604020202020204" pitchFamily="34" charset="0"/>
            </a:endParaRPr>
          </a:p>
          <a:p>
            <a:r>
              <a:rPr lang="en-US" sz="2000" dirty="0" smtClean="0">
                <a:cs typeface="Arial" panose="020B0604020202020204" pitchFamily="34" charset="0"/>
              </a:rPr>
              <a:t>An implementation in C is in the file </a:t>
            </a:r>
          </a:p>
          <a:p>
            <a:endParaRPr 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	syntax-graph-</a:t>
            </a:r>
            <a:r>
              <a:rPr lang="en-US" sz="20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parser.c</a:t>
            </a:r>
            <a:endParaRPr lang="en-US" sz="2000" dirty="0" smtClean="0">
              <a:cs typeface="Arial" panose="020B0604020202020204" pitchFamily="34" charset="0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cs typeface="Arial" panose="020B0604020202020204" pitchFamily="34" charset="0"/>
              </a:rPr>
              <a:t>in the folder </a:t>
            </a:r>
          </a:p>
          <a:p>
            <a:endParaRPr lang="en-US" sz="2000" dirty="0">
              <a:cs typeface="Arial" panose="020B0604020202020204" pitchFamily="34" charset="0"/>
            </a:endParaRPr>
          </a:p>
          <a:p>
            <a:r>
              <a:rPr lang="en-US" sz="2000" dirty="0" smtClean="0"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  <a:cs typeface="Arial" panose="020B0604020202020204" pitchFamily="34" charset="0"/>
              </a:rPr>
              <a:t>2_parser/</a:t>
            </a:r>
            <a:r>
              <a:rPr lang="en-US" sz="2000" dirty="0" err="1" smtClean="0">
                <a:latin typeface="Consolas" panose="020B0609020204030204" pitchFamily="49" charset="0"/>
                <a:cs typeface="Arial" panose="020B0604020202020204" pitchFamily="34" charset="0"/>
              </a:rPr>
              <a:t>b_simple_parser</a:t>
            </a:r>
            <a:endParaRPr lang="en-US" sz="20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37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0481F-411B-4B1A-A386-28B7E21AD54A}" type="slidenum">
              <a:rPr lang="en-US"/>
              <a:pPr/>
              <a:t>12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179388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Recursive Descent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arsing</a:t>
            </a:r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609600" y="12192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228600" y="1322388"/>
            <a:ext cx="207300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rocedure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call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call E’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 E }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rocedure E’</a:t>
            </a:r>
            <a:endParaRPr lang="en-US" altLang="ja-JP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 E’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while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token =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endParaRPr lang="en-US" altLang="ja-JP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begin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Get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next token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call T</a:t>
            </a:r>
            <a:endParaRPr lang="en-US" altLang="ja-JP" dirty="0">
              <a:solidFill>
                <a:srgbClr val="FF0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end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 }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 E’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2667000" y="1322388"/>
            <a:ext cx="207300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rocedure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 T }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call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call T’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 T }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rocedure T’</a:t>
            </a:r>
            <a:endParaRPr lang="en-US" altLang="ja-JP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 T’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while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token =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endParaRPr lang="en-US" altLang="ja-JP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WHILE }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Get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next token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call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F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end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 IF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 T’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}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5181600" y="1322388"/>
            <a:ext cx="266932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rocedure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F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 F }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case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token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ja-JP" alt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Get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next token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token =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altLang="ja-JP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 IF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Get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next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token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{ IF }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ERROR</a:t>
            </a:r>
          </a:p>
          <a:p>
            <a:r>
              <a:rPr lang="en-US" dirty="0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ja-JP" alt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Get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next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token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“</a:t>
            </a:r>
            <a:r>
              <a:rPr lang="en-US" altLang="ja-JP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num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ja-JP" alt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Get next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token</a:t>
            </a:r>
          </a:p>
          <a:p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otherwise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rgbClr val="FF33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ERROR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{ F }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sz="1600" b="1" dirty="0"/>
              <a:t> </a:t>
            </a:r>
            <a:r>
              <a:rPr lang="en-US" sz="1600" dirty="0"/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23B4CB-07B5-4618-A3E2-3EAFA3410E9E}" type="slidenum">
              <a:rPr lang="en-US"/>
              <a:pPr/>
              <a:t>13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00FF"/>
                </a:solidFill>
                <a:ea typeface="ＭＳ Ｐゴシック" pitchFamily="34" charset="-128"/>
              </a:rPr>
              <a:t>Syntax Graph</a:t>
            </a:r>
          </a:p>
        </p:txBody>
      </p:sp>
      <p:sp>
        <p:nvSpPr>
          <p:cNvPr id="37893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30794" y="1174443"/>
            <a:ext cx="8229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 smtClean="0"/>
              <a:t>It is advantageous to transform </a:t>
            </a:r>
            <a:r>
              <a:rPr lang="en-US" dirty="0"/>
              <a:t>a grammar expressed in </a:t>
            </a:r>
            <a:r>
              <a:rPr lang="en-US" dirty="0" smtClean="0"/>
              <a:t>EBNF into a syntax graph.</a:t>
            </a:r>
          </a:p>
          <a:p>
            <a:endParaRPr lang="en-US" dirty="0"/>
          </a:p>
          <a:p>
            <a:r>
              <a:rPr lang="en-US" dirty="0" smtClean="0"/>
              <a:t>This helps visualize </a:t>
            </a:r>
            <a:r>
              <a:rPr lang="en-US" dirty="0"/>
              <a:t>the </a:t>
            </a:r>
            <a:r>
              <a:rPr lang="en-US" dirty="0" smtClean="0"/>
              <a:t>parsing process </a:t>
            </a:r>
            <a:r>
              <a:rPr lang="en-US" dirty="0"/>
              <a:t>of a sentence because the syntax graph reflects the flow of control of the parser.</a:t>
            </a:r>
          </a:p>
          <a:p>
            <a:endParaRPr lang="en-US" dirty="0"/>
          </a:p>
          <a:p>
            <a:r>
              <a:rPr lang="en-US" b="1" u="sng" dirty="0"/>
              <a:t>Rules to construct  a syntax graph:</a:t>
            </a:r>
          </a:p>
          <a:p>
            <a:endParaRPr lang="en-US" b="1" u="sng" dirty="0"/>
          </a:p>
          <a:p>
            <a:r>
              <a:rPr lang="en-US" b="1" dirty="0">
                <a:solidFill>
                  <a:srgbClr val="0000FF"/>
                </a:solidFill>
              </a:rPr>
              <a:t>R1.- </a:t>
            </a:r>
            <a:r>
              <a:rPr lang="en-US" b="1" dirty="0" smtClean="0">
                <a:solidFill>
                  <a:srgbClr val="0000FF"/>
                </a:solidFill>
              </a:rPr>
              <a:t>Alternation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</a:t>
            </a:r>
            <a:r>
              <a:rPr lang="en-US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| A</a:t>
            </a:r>
            <a:r>
              <a:rPr lang="en-US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| … |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+mn-lt"/>
              </a:rPr>
              <a:t>is represented by </a:t>
            </a:r>
            <a:r>
              <a:rPr lang="en-US" b="1" dirty="0">
                <a:solidFill>
                  <a:srgbClr val="0000FF"/>
                </a:solidFill>
                <a:latin typeface="+mn-lt"/>
              </a:rPr>
              <a:t>the following syntax graph: 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352800" y="3654425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896" name="Rectangle 6"/>
          <p:cNvSpPr>
            <a:spLocks noChangeArrowheads="1"/>
          </p:cNvSpPr>
          <p:nvPr/>
        </p:nvSpPr>
        <p:spPr bwMode="auto">
          <a:xfrm>
            <a:off x="3352800" y="4873625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897" name="Rectangle 7"/>
          <p:cNvSpPr>
            <a:spLocks noChangeArrowheads="1"/>
          </p:cNvSpPr>
          <p:nvPr/>
        </p:nvSpPr>
        <p:spPr bwMode="auto">
          <a:xfrm>
            <a:off x="3352800" y="4187825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898" name="Line 8"/>
          <p:cNvSpPr>
            <a:spLocks noChangeShapeType="1"/>
          </p:cNvSpPr>
          <p:nvPr/>
        </p:nvSpPr>
        <p:spPr bwMode="auto">
          <a:xfrm>
            <a:off x="2819400" y="38830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899" name="Line 9"/>
          <p:cNvSpPr>
            <a:spLocks noChangeShapeType="1"/>
          </p:cNvSpPr>
          <p:nvPr/>
        </p:nvSpPr>
        <p:spPr bwMode="auto">
          <a:xfrm>
            <a:off x="2362200" y="4492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2819400" y="38830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2819400" y="44164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2819400" y="51022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3581400" y="4645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>
            <a:off x="4419600" y="3883025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3886200" y="38830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6" name="Line 17"/>
          <p:cNvSpPr>
            <a:spLocks noChangeShapeType="1"/>
          </p:cNvSpPr>
          <p:nvPr/>
        </p:nvSpPr>
        <p:spPr bwMode="auto">
          <a:xfrm>
            <a:off x="3886200" y="44164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3886200" y="51022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4419600" y="44926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436143" y="4873625"/>
            <a:ext cx="349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endParaRPr lang="en-US" baseline="-25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7910" name="Text Box 22"/>
          <p:cNvSpPr txBox="1">
            <a:spLocks noChangeArrowheads="1"/>
          </p:cNvSpPr>
          <p:nvPr/>
        </p:nvSpPr>
        <p:spPr bwMode="auto">
          <a:xfrm>
            <a:off x="3444611" y="4187825"/>
            <a:ext cx="349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endParaRPr lang="en-US" baseline="-25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3436143" y="3654425"/>
            <a:ext cx="34977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baseline="-25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endParaRPr lang="en-US" baseline="-25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9CEB65-C1BE-4C30-83BB-48B961DF7D94}" type="slidenum">
              <a:rPr lang="en-US"/>
              <a:pPr/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00FF"/>
                </a:solidFill>
                <a:ea typeface="ＭＳ Ｐゴシック" pitchFamily="34" charset="-128"/>
              </a:rPr>
              <a:t>Syntax Graph</a:t>
            </a:r>
          </a:p>
        </p:txBody>
      </p:sp>
      <p:sp>
        <p:nvSpPr>
          <p:cNvPr id="39941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83058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 smtClean="0"/>
              <a:t>Rules </a:t>
            </a:r>
            <a:r>
              <a:rPr lang="en-US" b="1" u="sng" dirty="0"/>
              <a:t>to construct  a syntax graph:</a:t>
            </a:r>
          </a:p>
          <a:p>
            <a:endParaRPr lang="en-US" b="1" u="sng" dirty="0"/>
          </a:p>
          <a:p>
            <a:r>
              <a:rPr lang="en-US" b="1" dirty="0">
                <a:solidFill>
                  <a:srgbClr val="0000FF"/>
                </a:solidFill>
              </a:rPr>
              <a:t>R2.- Every occurrence  of a </a:t>
            </a:r>
            <a:r>
              <a:rPr lang="en-US" b="1" i="1" dirty="0">
                <a:solidFill>
                  <a:srgbClr val="0000FF"/>
                </a:solidFill>
              </a:rPr>
              <a:t>terminal symbol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means </a:t>
            </a:r>
            <a:r>
              <a:rPr lang="en-US" b="1" dirty="0">
                <a:solidFill>
                  <a:srgbClr val="0000FF"/>
                </a:solidFill>
              </a:rPr>
              <a:t>that a token has been recognized and </a:t>
            </a:r>
            <a:r>
              <a:rPr lang="en-US" b="1" dirty="0" smtClean="0">
                <a:solidFill>
                  <a:srgbClr val="0000FF"/>
                </a:solidFill>
              </a:rPr>
              <a:t>a </a:t>
            </a:r>
            <a:r>
              <a:rPr lang="en-US" b="1" dirty="0">
                <a:solidFill>
                  <a:srgbClr val="0000FF"/>
                </a:solidFill>
              </a:rPr>
              <a:t>new symbol (token) must be read. This is represented by a label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00FF"/>
                </a:solidFill>
              </a:rPr>
              <a:t> enclosed in a circle.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R3.- Every occurrence of a </a:t>
            </a:r>
            <a:r>
              <a:rPr lang="en-US" b="1" i="1" dirty="0">
                <a:solidFill>
                  <a:srgbClr val="0000FF"/>
                </a:solidFill>
              </a:rPr>
              <a:t>non-terminal symbol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0000FF"/>
                </a:solidFill>
              </a:rPr>
              <a:t> corresponds </a:t>
            </a:r>
            <a:r>
              <a:rPr lang="en-US" b="1" dirty="0">
                <a:solidFill>
                  <a:srgbClr val="0000FF"/>
                </a:solidFill>
              </a:rPr>
              <a:t>to an activation of the </a:t>
            </a:r>
            <a:r>
              <a:rPr lang="en-US" b="1" dirty="0" smtClean="0">
                <a:solidFill>
                  <a:srgbClr val="0000FF"/>
                </a:solidFill>
              </a:rPr>
              <a:t>recognizer 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b="1" dirty="0" smtClean="0">
                <a:solidFill>
                  <a:srgbClr val="0000FF"/>
                </a:solidFill>
              </a:rPr>
              <a:t>.</a:t>
            </a:r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R4.- </a:t>
            </a:r>
            <a:r>
              <a:rPr lang="en-US" b="1" dirty="0" smtClean="0">
                <a:solidFill>
                  <a:srgbClr val="0000FF"/>
                </a:solidFill>
              </a:rPr>
              <a:t>Concatenation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</a:t>
            </a:r>
            <a:r>
              <a:rPr lang="en-US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…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is </a:t>
            </a:r>
            <a:r>
              <a:rPr lang="en-US" b="1" dirty="0">
                <a:solidFill>
                  <a:srgbClr val="0000FF"/>
                </a:solidFill>
              </a:rPr>
              <a:t>represented by the graph: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00FF"/>
                </a:solidFill>
              </a:rPr>
              <a:t>where </a:t>
            </a:r>
            <a:r>
              <a:rPr lang="en-US" b="1" dirty="0" smtClean="0">
                <a:solidFill>
                  <a:srgbClr val="0000FF"/>
                </a:solidFill>
              </a:rPr>
              <a:t>every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b="1" baseline="-25000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</a:rPr>
              <a:t> is </a:t>
            </a:r>
            <a:r>
              <a:rPr lang="en-US" b="1" dirty="0">
                <a:solidFill>
                  <a:srgbClr val="0000FF"/>
                </a:solidFill>
              </a:rPr>
              <a:t>obtained by applying construction rules R1 through </a:t>
            </a:r>
            <a:r>
              <a:rPr lang="en-US" b="1" dirty="0" smtClean="0">
                <a:solidFill>
                  <a:srgbClr val="0000FF"/>
                </a:solidFill>
              </a:rPr>
              <a:t>R6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9943" name="Oval 22"/>
          <p:cNvSpPr>
            <a:spLocks noChangeArrowheads="1"/>
          </p:cNvSpPr>
          <p:nvPr/>
        </p:nvSpPr>
        <p:spPr bwMode="auto">
          <a:xfrm>
            <a:off x="3733800" y="31242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Rectangle 23"/>
          <p:cNvSpPr>
            <a:spLocks noChangeArrowheads="1"/>
          </p:cNvSpPr>
          <p:nvPr/>
        </p:nvSpPr>
        <p:spPr bwMode="auto">
          <a:xfrm>
            <a:off x="3810000" y="32004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39945" name="Line 24"/>
          <p:cNvSpPr>
            <a:spLocks noChangeShapeType="1"/>
          </p:cNvSpPr>
          <p:nvPr/>
        </p:nvSpPr>
        <p:spPr bwMode="auto">
          <a:xfrm>
            <a:off x="31242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6" name="Line 25"/>
          <p:cNvSpPr>
            <a:spLocks noChangeShapeType="1"/>
          </p:cNvSpPr>
          <p:nvPr/>
        </p:nvSpPr>
        <p:spPr bwMode="auto">
          <a:xfrm>
            <a:off x="4267200" y="3352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7" name="Rectangle 26"/>
          <p:cNvSpPr>
            <a:spLocks noChangeArrowheads="1"/>
          </p:cNvSpPr>
          <p:nvPr/>
        </p:nvSpPr>
        <p:spPr bwMode="auto">
          <a:xfrm>
            <a:off x="3733800" y="4191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Line 27"/>
          <p:cNvSpPr>
            <a:spLocks noChangeShapeType="1"/>
          </p:cNvSpPr>
          <p:nvPr/>
        </p:nvSpPr>
        <p:spPr bwMode="auto">
          <a:xfrm>
            <a:off x="31242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49" name="Line 28"/>
          <p:cNvSpPr>
            <a:spLocks noChangeShapeType="1"/>
          </p:cNvSpPr>
          <p:nvPr/>
        </p:nvSpPr>
        <p:spPr bwMode="auto">
          <a:xfrm>
            <a:off x="43434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0" name="Rectangle 29"/>
          <p:cNvSpPr>
            <a:spLocks noChangeArrowheads="1"/>
          </p:cNvSpPr>
          <p:nvPr/>
        </p:nvSpPr>
        <p:spPr bwMode="auto">
          <a:xfrm>
            <a:off x="3865075" y="42672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 </a:t>
            </a:r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9951" name="Rectangle 30"/>
          <p:cNvSpPr>
            <a:spLocks noChangeArrowheads="1"/>
          </p:cNvSpPr>
          <p:nvPr/>
        </p:nvSpPr>
        <p:spPr bwMode="auto">
          <a:xfrm>
            <a:off x="3733800" y="5257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Line 31"/>
          <p:cNvSpPr>
            <a:spLocks noChangeShapeType="1"/>
          </p:cNvSpPr>
          <p:nvPr/>
        </p:nvSpPr>
        <p:spPr bwMode="auto">
          <a:xfrm>
            <a:off x="3124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3" name="Line 32"/>
          <p:cNvSpPr>
            <a:spLocks noChangeShapeType="1"/>
          </p:cNvSpPr>
          <p:nvPr/>
        </p:nvSpPr>
        <p:spPr bwMode="auto">
          <a:xfrm>
            <a:off x="434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4" name="Rectangle 33"/>
          <p:cNvSpPr>
            <a:spLocks noChangeArrowheads="1"/>
          </p:cNvSpPr>
          <p:nvPr/>
        </p:nvSpPr>
        <p:spPr bwMode="auto">
          <a:xfrm>
            <a:off x="3810000" y="5334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endParaRPr lang="en-US" b="1" baseline="-25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955" name="Rectangle 38"/>
          <p:cNvSpPr>
            <a:spLocks noChangeArrowheads="1"/>
          </p:cNvSpPr>
          <p:nvPr/>
        </p:nvSpPr>
        <p:spPr bwMode="auto">
          <a:xfrm>
            <a:off x="5486400" y="5257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Line 39"/>
          <p:cNvSpPr>
            <a:spLocks noChangeShapeType="1"/>
          </p:cNvSpPr>
          <p:nvPr/>
        </p:nvSpPr>
        <p:spPr bwMode="auto">
          <a:xfrm>
            <a:off x="60960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57" name="Rectangle 40"/>
          <p:cNvSpPr>
            <a:spLocks noChangeArrowheads="1"/>
          </p:cNvSpPr>
          <p:nvPr/>
        </p:nvSpPr>
        <p:spPr bwMode="auto">
          <a:xfrm>
            <a:off x="5562600" y="5334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m</a:t>
            </a:r>
            <a:endParaRPr lang="en-US" b="1" baseline="-25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958" name="Rectangle 41"/>
          <p:cNvSpPr>
            <a:spLocks noChangeArrowheads="1"/>
          </p:cNvSpPr>
          <p:nvPr/>
        </p:nvSpPr>
        <p:spPr bwMode="auto">
          <a:xfrm>
            <a:off x="2514600" y="5257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Rectangle 42"/>
          <p:cNvSpPr>
            <a:spLocks noChangeArrowheads="1"/>
          </p:cNvSpPr>
          <p:nvPr/>
        </p:nvSpPr>
        <p:spPr bwMode="auto">
          <a:xfrm>
            <a:off x="2590800" y="5334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endParaRPr lang="en-US" b="1" baseline="-25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39960" name="Line 43"/>
          <p:cNvSpPr>
            <a:spLocks noChangeShapeType="1"/>
          </p:cNvSpPr>
          <p:nvPr/>
        </p:nvSpPr>
        <p:spPr bwMode="auto">
          <a:xfrm>
            <a:off x="19050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1" name="Line 44"/>
          <p:cNvSpPr>
            <a:spLocks noChangeShapeType="1"/>
          </p:cNvSpPr>
          <p:nvPr/>
        </p:nvSpPr>
        <p:spPr bwMode="auto">
          <a:xfrm>
            <a:off x="51816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962" name="Line 45"/>
          <p:cNvSpPr>
            <a:spLocks noChangeShapeType="1"/>
          </p:cNvSpPr>
          <p:nvPr/>
        </p:nvSpPr>
        <p:spPr bwMode="auto">
          <a:xfrm>
            <a:off x="4800600" y="5486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326416-FA8B-4F76-992C-8C7F9D6DEA84}" type="slidenum">
              <a:rPr lang="en-US"/>
              <a:pPr/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00FF"/>
                </a:solidFill>
                <a:ea typeface="ＭＳ Ｐゴシック" pitchFamily="34" charset="-128"/>
              </a:rPr>
              <a:t>Syntax Graph</a:t>
            </a:r>
          </a:p>
        </p:txBody>
      </p:sp>
      <p:sp>
        <p:nvSpPr>
          <p:cNvPr id="41989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6282489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Rules to construct  a syntax graph:</a:t>
            </a:r>
          </a:p>
          <a:p>
            <a:endParaRPr lang="en-US" b="1" u="sng" dirty="0"/>
          </a:p>
          <a:p>
            <a:r>
              <a:rPr lang="en-US" b="1" dirty="0">
                <a:solidFill>
                  <a:srgbClr val="0000FF"/>
                </a:solidFill>
              </a:rPr>
              <a:t>R5.- 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 Q }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is </a:t>
            </a:r>
            <a:r>
              <a:rPr lang="en-US" b="1" dirty="0">
                <a:solidFill>
                  <a:srgbClr val="0000FF"/>
                </a:solidFill>
              </a:rPr>
              <a:t>represented by the graph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</a:t>
            </a:r>
            <a:r>
              <a:rPr lang="en-US" b="1" dirty="0">
                <a:solidFill>
                  <a:srgbClr val="0000FF"/>
                </a:solidFill>
              </a:rPr>
              <a:t>where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is obtained by applying constructing rules R1 through R6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R6.- 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 R ] </a:t>
            </a:r>
            <a:r>
              <a:rPr lang="en-US" b="1" dirty="0" smtClean="0">
                <a:solidFill>
                  <a:srgbClr val="0000FF"/>
                </a:solidFill>
              </a:rPr>
              <a:t>is </a:t>
            </a:r>
            <a:r>
              <a:rPr lang="en-US" b="1" dirty="0">
                <a:solidFill>
                  <a:srgbClr val="0000FF"/>
                </a:solidFill>
              </a:rPr>
              <a:t>represented by the graph: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where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b="1" dirty="0" smtClean="0">
                <a:solidFill>
                  <a:srgbClr val="0000FF"/>
                </a:solidFill>
              </a:rPr>
              <a:t> is </a:t>
            </a:r>
            <a:r>
              <a:rPr lang="en-US" b="1" dirty="0">
                <a:solidFill>
                  <a:srgbClr val="0000FF"/>
                </a:solidFill>
              </a:rPr>
              <a:t>obtained by </a:t>
            </a:r>
            <a:r>
              <a:rPr lang="en-US" b="1" dirty="0" smtClean="0">
                <a:solidFill>
                  <a:srgbClr val="0000FF"/>
                </a:solidFill>
              </a:rPr>
              <a:t>applying </a:t>
            </a:r>
            <a:r>
              <a:rPr lang="en-US" b="1" dirty="0">
                <a:solidFill>
                  <a:srgbClr val="0000FF"/>
                </a:solidFill>
              </a:rPr>
              <a:t>rules R1 through R6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/>
              <a:t> </a:t>
            </a:r>
          </a:p>
        </p:txBody>
      </p:sp>
      <p:sp>
        <p:nvSpPr>
          <p:cNvPr id="41991" name="Line 22"/>
          <p:cNvSpPr>
            <a:spLocks noChangeShapeType="1"/>
          </p:cNvSpPr>
          <p:nvPr/>
        </p:nvSpPr>
        <p:spPr bwMode="auto">
          <a:xfrm>
            <a:off x="2133600" y="30480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2" name="AutoShape 26"/>
          <p:cNvSpPr>
            <a:spLocks noChangeArrowheads="1"/>
          </p:cNvSpPr>
          <p:nvPr/>
        </p:nvSpPr>
        <p:spPr bwMode="auto">
          <a:xfrm>
            <a:off x="2971800" y="3048000"/>
            <a:ext cx="1447800" cy="533400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27"/>
          <p:cNvSpPr>
            <a:spLocks noChangeArrowheads="1"/>
          </p:cNvSpPr>
          <p:nvPr/>
        </p:nvSpPr>
        <p:spPr bwMode="auto">
          <a:xfrm>
            <a:off x="34290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Q</a:t>
            </a:r>
          </a:p>
        </p:txBody>
      </p:sp>
      <p:sp>
        <p:nvSpPr>
          <p:cNvPr id="41994" name="Line 29"/>
          <p:cNvSpPr>
            <a:spLocks noChangeShapeType="1"/>
          </p:cNvSpPr>
          <p:nvPr/>
        </p:nvSpPr>
        <p:spPr bwMode="auto">
          <a:xfrm flipH="1">
            <a:off x="3886200" y="3581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6" name="Line 31"/>
          <p:cNvSpPr>
            <a:spLocks noChangeShapeType="1"/>
          </p:cNvSpPr>
          <p:nvPr/>
        </p:nvSpPr>
        <p:spPr bwMode="auto">
          <a:xfrm>
            <a:off x="2057400" y="4876800"/>
            <a:ext cx="3124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997" name="Rectangle 39"/>
          <p:cNvSpPr>
            <a:spLocks noChangeArrowheads="1"/>
          </p:cNvSpPr>
          <p:nvPr/>
        </p:nvSpPr>
        <p:spPr bwMode="auto">
          <a:xfrm>
            <a:off x="3048000" y="4876800"/>
            <a:ext cx="14478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40"/>
          <p:cNvSpPr>
            <a:spLocks noChangeArrowheads="1"/>
          </p:cNvSpPr>
          <p:nvPr/>
        </p:nvSpPr>
        <p:spPr bwMode="auto">
          <a:xfrm>
            <a:off x="3505200" y="5181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R</a:t>
            </a:r>
          </a:p>
        </p:txBody>
      </p:sp>
      <p:sp>
        <p:nvSpPr>
          <p:cNvPr id="41999" name="Line 41"/>
          <p:cNvSpPr>
            <a:spLocks noChangeShapeType="1"/>
          </p:cNvSpPr>
          <p:nvPr/>
        </p:nvSpPr>
        <p:spPr bwMode="auto">
          <a:xfrm flipV="1">
            <a:off x="4495800" y="4876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2000" name="Line 42"/>
          <p:cNvSpPr>
            <a:spLocks noChangeShapeType="1"/>
          </p:cNvSpPr>
          <p:nvPr/>
        </p:nvSpPr>
        <p:spPr bwMode="auto">
          <a:xfrm>
            <a:off x="32766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658D57-709F-4F1B-85AA-F7B8F1DA1C4A}" type="slidenum">
              <a:rPr lang="en-US"/>
              <a:pPr/>
              <a:t>16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00FF"/>
                </a:solidFill>
                <a:ea typeface="ＭＳ Ｐゴシック" pitchFamily="34" charset="-128"/>
              </a:rPr>
              <a:t>Syntax Graph</a:t>
            </a:r>
          </a:p>
        </p:txBody>
      </p:sp>
      <p:sp>
        <p:nvSpPr>
          <p:cNvPr id="44037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69925" y="1458913"/>
            <a:ext cx="238558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due Nikolas </a:t>
            </a:r>
            <a:r>
              <a:rPr lang="en-US" dirty="0"/>
              <a:t>Wirth: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A ::=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x” 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</a:rPr>
              <a:t>| 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</a:rPr>
              <a:t>(” B 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“)”</a:t>
            </a:r>
            <a:endParaRPr lang="en-US" altLang="ja-JP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B ::= A C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C ::= { 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+” </a:t>
            </a:r>
            <a:r>
              <a:rPr lang="en-US" altLang="ja-JP" dirty="0">
                <a:latin typeface="Consolas" panose="020B0609020204030204" pitchFamily="49" charset="0"/>
                <a:cs typeface="Courier New" panose="02070309020205020404" pitchFamily="49" charset="0"/>
              </a:rPr>
              <a:t>A }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43434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40" name="Oval 10"/>
          <p:cNvSpPr>
            <a:spLocks noChangeArrowheads="1"/>
          </p:cNvSpPr>
          <p:nvPr/>
        </p:nvSpPr>
        <p:spPr bwMode="auto">
          <a:xfrm>
            <a:off x="5334000" y="24384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41" name="Oval 11"/>
          <p:cNvSpPr>
            <a:spLocks noChangeArrowheads="1"/>
          </p:cNvSpPr>
          <p:nvPr/>
        </p:nvSpPr>
        <p:spPr bwMode="auto">
          <a:xfrm>
            <a:off x="6324600" y="1828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42" name="Rectangle 12"/>
          <p:cNvSpPr>
            <a:spLocks noChangeArrowheads="1"/>
          </p:cNvSpPr>
          <p:nvPr/>
        </p:nvSpPr>
        <p:spPr bwMode="auto">
          <a:xfrm>
            <a:off x="5257800" y="18288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5410200" y="1905000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4044" name="Text Box 14"/>
          <p:cNvSpPr txBox="1">
            <a:spLocks noChangeArrowheads="1"/>
          </p:cNvSpPr>
          <p:nvPr/>
        </p:nvSpPr>
        <p:spPr bwMode="auto">
          <a:xfrm>
            <a:off x="4419600" y="1905000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</p:txBody>
      </p:sp>
      <p:sp>
        <p:nvSpPr>
          <p:cNvPr id="44045" name="Text Box 15"/>
          <p:cNvSpPr txBox="1">
            <a:spLocks noChangeArrowheads="1"/>
          </p:cNvSpPr>
          <p:nvPr/>
        </p:nvSpPr>
        <p:spPr bwMode="auto">
          <a:xfrm>
            <a:off x="6428148" y="1905000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4046" name="Text Box 16"/>
          <p:cNvSpPr txBox="1">
            <a:spLocks noChangeArrowheads="1"/>
          </p:cNvSpPr>
          <p:nvPr/>
        </p:nvSpPr>
        <p:spPr bwMode="auto">
          <a:xfrm>
            <a:off x="5410200" y="2514600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047" name="Line 17"/>
          <p:cNvSpPr>
            <a:spLocks noChangeShapeType="1"/>
          </p:cNvSpPr>
          <p:nvPr/>
        </p:nvSpPr>
        <p:spPr bwMode="auto">
          <a:xfrm>
            <a:off x="48006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>
            <a:off x="58674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49" name="Line 19"/>
          <p:cNvSpPr>
            <a:spLocks noChangeShapeType="1"/>
          </p:cNvSpPr>
          <p:nvPr/>
        </p:nvSpPr>
        <p:spPr bwMode="auto">
          <a:xfrm>
            <a:off x="67818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50" name="Line 20"/>
          <p:cNvSpPr>
            <a:spLocks noChangeShapeType="1"/>
          </p:cNvSpPr>
          <p:nvPr/>
        </p:nvSpPr>
        <p:spPr bwMode="auto">
          <a:xfrm>
            <a:off x="38862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3581400" y="1752600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4052" name="Line 22"/>
          <p:cNvSpPr>
            <a:spLocks noChangeShapeType="1"/>
          </p:cNvSpPr>
          <p:nvPr/>
        </p:nvSpPr>
        <p:spPr bwMode="auto">
          <a:xfrm>
            <a:off x="41148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53" name="Line 23"/>
          <p:cNvSpPr>
            <a:spLocks noChangeShapeType="1"/>
          </p:cNvSpPr>
          <p:nvPr/>
        </p:nvSpPr>
        <p:spPr bwMode="auto">
          <a:xfrm flipV="1">
            <a:off x="41148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54" name="Line 24"/>
          <p:cNvSpPr>
            <a:spLocks noChangeShapeType="1"/>
          </p:cNvSpPr>
          <p:nvPr/>
        </p:nvSpPr>
        <p:spPr bwMode="auto">
          <a:xfrm>
            <a:off x="57912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55" name="Line 25"/>
          <p:cNvSpPr>
            <a:spLocks noChangeShapeType="1"/>
          </p:cNvSpPr>
          <p:nvPr/>
        </p:nvSpPr>
        <p:spPr bwMode="auto">
          <a:xfrm flipV="1">
            <a:off x="7010400" y="2057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56" name="Rectangle 26"/>
          <p:cNvSpPr>
            <a:spLocks noChangeArrowheads="1"/>
          </p:cNvSpPr>
          <p:nvPr/>
        </p:nvSpPr>
        <p:spPr bwMode="auto">
          <a:xfrm>
            <a:off x="4572000" y="3429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57" name="Rectangle 27"/>
          <p:cNvSpPr>
            <a:spLocks noChangeArrowheads="1"/>
          </p:cNvSpPr>
          <p:nvPr/>
        </p:nvSpPr>
        <p:spPr bwMode="auto">
          <a:xfrm>
            <a:off x="6019800" y="3429000"/>
            <a:ext cx="60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58" name="Line 28"/>
          <p:cNvSpPr>
            <a:spLocks noChangeShapeType="1"/>
          </p:cNvSpPr>
          <p:nvPr/>
        </p:nvSpPr>
        <p:spPr bwMode="auto">
          <a:xfrm>
            <a:off x="5181600" y="3657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59" name="Line 29"/>
          <p:cNvSpPr>
            <a:spLocks noChangeShapeType="1"/>
          </p:cNvSpPr>
          <p:nvPr/>
        </p:nvSpPr>
        <p:spPr bwMode="auto">
          <a:xfrm>
            <a:off x="38862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60" name="Text Box 30"/>
          <p:cNvSpPr txBox="1">
            <a:spLocks noChangeArrowheads="1"/>
          </p:cNvSpPr>
          <p:nvPr/>
        </p:nvSpPr>
        <p:spPr bwMode="auto">
          <a:xfrm>
            <a:off x="3581400" y="3352800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44061" name="Line 31"/>
          <p:cNvSpPr>
            <a:spLocks noChangeShapeType="1"/>
          </p:cNvSpPr>
          <p:nvPr/>
        </p:nvSpPr>
        <p:spPr bwMode="auto">
          <a:xfrm>
            <a:off x="6629400" y="3657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62" name="Text Box 32"/>
          <p:cNvSpPr txBox="1">
            <a:spLocks noChangeArrowheads="1"/>
          </p:cNvSpPr>
          <p:nvPr/>
        </p:nvSpPr>
        <p:spPr bwMode="auto">
          <a:xfrm>
            <a:off x="4724400" y="3505200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4063" name="Text Box 33"/>
          <p:cNvSpPr txBox="1">
            <a:spLocks noChangeArrowheads="1"/>
          </p:cNvSpPr>
          <p:nvPr/>
        </p:nvSpPr>
        <p:spPr bwMode="auto">
          <a:xfrm>
            <a:off x="6172200" y="3505200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4064" name="Line 34"/>
          <p:cNvSpPr>
            <a:spLocks noChangeShapeType="1"/>
          </p:cNvSpPr>
          <p:nvPr/>
        </p:nvSpPr>
        <p:spPr bwMode="auto">
          <a:xfrm>
            <a:off x="3886200" y="4648200"/>
            <a:ext cx="34747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65" name="AutoShape 35"/>
          <p:cNvSpPr>
            <a:spLocks noChangeArrowheads="1"/>
          </p:cNvSpPr>
          <p:nvPr/>
        </p:nvSpPr>
        <p:spPr bwMode="auto">
          <a:xfrm>
            <a:off x="4572000" y="4648200"/>
            <a:ext cx="2133600" cy="533400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66" name="Rectangle 36"/>
          <p:cNvSpPr>
            <a:spLocks noChangeArrowheads="1"/>
          </p:cNvSpPr>
          <p:nvPr/>
        </p:nvSpPr>
        <p:spPr bwMode="auto">
          <a:xfrm>
            <a:off x="4876800" y="4953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4067" name="Line 37"/>
          <p:cNvSpPr>
            <a:spLocks noChangeShapeType="1"/>
          </p:cNvSpPr>
          <p:nvPr/>
        </p:nvSpPr>
        <p:spPr bwMode="auto">
          <a:xfrm flipH="1">
            <a:off x="5334000" y="5181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4068" name="Oval 38"/>
          <p:cNvSpPr>
            <a:spLocks noChangeArrowheads="1"/>
          </p:cNvSpPr>
          <p:nvPr/>
        </p:nvSpPr>
        <p:spPr bwMode="auto">
          <a:xfrm>
            <a:off x="5867400" y="4953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44069" name="Text Box 40"/>
          <p:cNvSpPr txBox="1">
            <a:spLocks noChangeArrowheads="1"/>
          </p:cNvSpPr>
          <p:nvPr/>
        </p:nvSpPr>
        <p:spPr bwMode="auto">
          <a:xfrm>
            <a:off x="3581400" y="4343400"/>
            <a:ext cx="292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F7A57E-A6BA-41C4-B3AA-BCA2C77A4991}" type="slidenum">
              <a:rPr lang="en-US"/>
              <a:pPr/>
              <a:t>17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0000FF"/>
                </a:solidFill>
                <a:ea typeface="ＭＳ Ｐゴシック" pitchFamily="34" charset="-128"/>
              </a:rPr>
              <a:t>Syntax Graph</a:t>
            </a:r>
          </a:p>
        </p:txBody>
      </p:sp>
      <p:sp>
        <p:nvSpPr>
          <p:cNvPr id="46085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>
            <a:off x="3200400" y="2133600"/>
            <a:ext cx="3276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6087" name="AutoShape 6"/>
          <p:cNvSpPr>
            <a:spLocks noChangeArrowheads="1"/>
          </p:cNvSpPr>
          <p:nvPr/>
        </p:nvSpPr>
        <p:spPr bwMode="auto">
          <a:xfrm>
            <a:off x="3886200" y="2133600"/>
            <a:ext cx="2133600" cy="533400"/>
          </a:xfrm>
          <a:prstGeom prst="flowChartAlternate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41910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6089" name="Line 8"/>
          <p:cNvSpPr>
            <a:spLocks noChangeShapeType="1"/>
          </p:cNvSpPr>
          <p:nvPr/>
        </p:nvSpPr>
        <p:spPr bwMode="auto">
          <a:xfrm flipH="1">
            <a:off x="4648200" y="2667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6090" name="Oval 9"/>
          <p:cNvSpPr>
            <a:spLocks noChangeArrowheads="1"/>
          </p:cNvSpPr>
          <p:nvPr/>
        </p:nvSpPr>
        <p:spPr bwMode="auto">
          <a:xfrm>
            <a:off x="5181600" y="24384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2819400" y="1905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A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6477000" y="1905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1828800" y="19050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2286000" y="2133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6095" name="Line 16"/>
          <p:cNvSpPr>
            <a:spLocks noChangeShapeType="1"/>
          </p:cNvSpPr>
          <p:nvPr/>
        </p:nvSpPr>
        <p:spPr bwMode="auto">
          <a:xfrm>
            <a:off x="1295400" y="2133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096" name="Line 17"/>
          <p:cNvSpPr>
            <a:spLocks noChangeShapeType="1"/>
          </p:cNvSpPr>
          <p:nvPr/>
        </p:nvSpPr>
        <p:spPr bwMode="auto">
          <a:xfrm>
            <a:off x="6934200" y="2133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6097" name="Oval 18"/>
          <p:cNvSpPr>
            <a:spLocks noChangeArrowheads="1"/>
          </p:cNvSpPr>
          <p:nvPr/>
        </p:nvSpPr>
        <p:spPr bwMode="auto">
          <a:xfrm>
            <a:off x="4648200" y="3505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x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6098" name="Line 19"/>
          <p:cNvSpPr>
            <a:spLocks noChangeShapeType="1"/>
          </p:cNvSpPr>
          <p:nvPr/>
        </p:nvSpPr>
        <p:spPr bwMode="auto">
          <a:xfrm>
            <a:off x="1600200" y="3733800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6099" name="Line 20"/>
          <p:cNvSpPr>
            <a:spLocks noChangeShapeType="1"/>
          </p:cNvSpPr>
          <p:nvPr/>
        </p:nvSpPr>
        <p:spPr bwMode="auto">
          <a:xfrm>
            <a:off x="5105400" y="37338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6100" name="Line 21"/>
          <p:cNvSpPr>
            <a:spLocks noChangeShapeType="1"/>
          </p:cNvSpPr>
          <p:nvPr/>
        </p:nvSpPr>
        <p:spPr bwMode="auto">
          <a:xfrm>
            <a:off x="1600200" y="2133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6101" name="Line 22"/>
          <p:cNvSpPr>
            <a:spLocks noChangeShapeType="1"/>
          </p:cNvSpPr>
          <p:nvPr/>
        </p:nvSpPr>
        <p:spPr bwMode="auto">
          <a:xfrm flipV="1">
            <a:off x="7162800" y="2133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2057400" y="4572000"/>
            <a:ext cx="279595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This is the final syntax </a:t>
            </a:r>
            <a:r>
              <a:rPr lang="en-US" b="1" dirty="0" smtClean="0">
                <a:solidFill>
                  <a:srgbClr val="0000FF"/>
                </a:solidFill>
              </a:rPr>
              <a:t>graph.  </a:t>
            </a:r>
            <a:endParaRPr 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8EF72F-39CC-4E7D-B8F7-4CB7BC24DFCE}" type="slidenum">
              <a:rPr lang="en-US"/>
              <a:pPr/>
              <a:t>18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Extended BNF Grammar for PL/0</a:t>
            </a:r>
          </a:p>
        </p:txBody>
      </p:sp>
      <p:sp>
        <p:nvSpPr>
          <p:cNvPr id="33797" name="Line 4"/>
          <p:cNvSpPr>
            <a:spLocks noChangeShapeType="1"/>
          </p:cNvSpPr>
          <p:nvPr/>
        </p:nvSpPr>
        <p:spPr bwMode="auto">
          <a:xfrm>
            <a:off x="3048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195549" y="1233144"/>
            <a:ext cx="8225329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program&gt; ::= &lt;block&gt;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endParaRPr lang="en-US" sz="13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3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&lt;block&gt;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::= 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3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-declaration&gt; &lt;</a:t>
            </a:r>
            <a:r>
              <a:rPr lang="en-US" sz="13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-declaration&gt; &lt;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proc-declaration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&lt;statement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endParaRPr lang="en-US" sz="13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13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300" b="1" dirty="0" err="1" smtClean="0"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-declaration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::= [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3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altLang="ja-JP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&lt;ident&gt; 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&lt;number&gt; 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{“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altLang="ja-JP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&lt;ident&gt; 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&lt;number&gt;} 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 </a:t>
            </a:r>
            <a:endParaRPr lang="en-US" altLang="ja-JP" sz="13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 	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3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-declaration&gt;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::= 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[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3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&lt;ident&gt;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 ident&gt; } 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ja-JP" sz="13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proc-declaration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::= 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{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procedure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&lt;ident&gt;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&lt;block&gt;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3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300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statement 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::= [     &lt;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ident&gt;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:=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&lt;expression&gt; 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	      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|  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call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&lt;ident&gt;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	     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|  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&lt;statement&gt;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&lt;statement&gt; }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end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endParaRPr lang="en-US" sz="13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	     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|  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&lt;condition&gt;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then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” statement 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	     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|  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&lt;condition&gt;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&lt;statement&gt; 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	     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]  </a:t>
            </a:r>
            <a:endParaRPr lang="en-US" sz="13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&lt;condition&gt;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::=   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odd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&lt;expression&gt; 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	   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| 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&lt;expression&gt; &lt;</a:t>
            </a:r>
            <a:r>
              <a:rPr lang="en-US" sz="13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rel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-op&gt; &lt;expression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endParaRPr lang="en-US" sz="13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3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rel</a:t>
            </a:r>
            <a:r>
              <a:rPr lang="en-US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-op&gt;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     ::= “</a:t>
            </a:r>
            <a:r>
              <a:rPr lang="en-US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&lt;&gt;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 </a:t>
            </a:r>
            <a:r>
              <a:rPr lang="en-US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&lt;=</a:t>
            </a:r>
            <a:r>
              <a:rPr lang="en-US" altLang="ja-JP" sz="1300" b="1" dirty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| “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altLang="ja-JP" sz="13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&gt;=</a:t>
            </a:r>
            <a:r>
              <a:rPr lang="en-US" altLang="ja-JP" sz="1300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</a:t>
            </a:r>
            <a:r>
              <a:rPr lang="en-US" altLang="ja-JP" sz="1300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ja-JP" sz="13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sz="1300" dirty="0"/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62301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577A1-7CBE-44CC-B3DF-BE1329DE2D37}" type="slidenum">
              <a:rPr lang="en-US"/>
              <a:pPr/>
              <a:t>19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Extended BNF Grammar for PL/0</a:t>
            </a:r>
          </a:p>
        </p:txBody>
      </p:sp>
      <p:sp>
        <p:nvSpPr>
          <p:cNvPr id="35845" name="Line 3"/>
          <p:cNvSpPr>
            <a:spLocks noChangeShapeType="1"/>
          </p:cNvSpPr>
          <p:nvPr/>
        </p:nvSpPr>
        <p:spPr bwMode="auto">
          <a:xfrm>
            <a:off x="346524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346524" y="1219200"/>
            <a:ext cx="856887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&lt;expression&gt; ::= [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]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&lt;term&gt; {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(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|“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)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&lt;term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} 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term&gt;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 ::=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&lt;factor&gt;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(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*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)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&lt;factor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&gt;} 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&lt;factor&gt;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::=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&lt;ident&gt; | &lt;number&gt; |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&lt;expression&gt;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endParaRPr lang="en-US" altLang="ja-JP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Note that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&lt;ident&gt; </a:t>
            </a:r>
            <a:r>
              <a:rPr lang="en-US" dirty="0" smtClean="0"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number&gt; should be considered </a:t>
            </a:r>
            <a:r>
              <a:rPr lang="en-US" dirty="0" smtClean="0">
                <a:cs typeface="Courier New" panose="02070309020205020404" pitchFamily="49" charset="0"/>
              </a:rPr>
              <a:t>as terminal symbols of the grammar/tokens for the parser. 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number&gt;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::=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&lt;digit&gt;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&lt;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digit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} 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dent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::=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&lt;letter&gt;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{ &lt;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letter&gt; | &lt;digit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&gt; } 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digit&gt;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 ::=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6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9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endParaRPr lang="en-US" altLang="ja-JP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&lt;letter&gt;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    ::=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| …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"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… |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” | “</a:t>
            </a:r>
            <a:r>
              <a:rPr lang="en-US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Z</a:t>
            </a:r>
            <a:r>
              <a:rPr lang="en-US" b="1" dirty="0" smtClean="0">
                <a:latin typeface="Consolas" panose="020B0609020204030204" pitchFamily="49" charset="0"/>
                <a:cs typeface="Courier New" panose="02070309020205020404" pitchFamily="49" charset="0"/>
              </a:rPr>
              <a:t>” </a:t>
            </a:r>
            <a:endParaRPr lang="en-US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5151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64C1F0-2B3F-465F-83D4-CD6C3A1D93B8}" type="slidenum">
              <a:rPr lang="en-US"/>
              <a:pPr/>
              <a:t>2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FF"/>
                </a:solidFill>
                <a:ea typeface="ＭＳ Ｐゴシック" pitchFamily="34" charset="-128"/>
              </a:rPr>
              <a:t>Outline</a:t>
            </a: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78486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latin typeface="Times New Roman" pitchFamily="18" charset="0"/>
              </a:rPr>
              <a:t>Top down parsing and LL(k) parsing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latin typeface="Times New Roman" pitchFamily="18" charset="0"/>
              </a:rPr>
              <a:t>Recursive descent parsing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latin typeface="Times New Roman" pitchFamily="18" charset="0"/>
              </a:rPr>
              <a:t>Example of recursive descent parsing of arithmetic expression</a:t>
            </a:r>
          </a:p>
          <a:p>
            <a:pPr marL="971550" lvl="1" indent="-514350">
              <a:spcBef>
                <a:spcPct val="50000"/>
              </a:spcBef>
              <a:buFont typeface="+mj-lt"/>
              <a:buAutoNum type="alphaLcParenR"/>
            </a:pPr>
            <a:r>
              <a:rPr lang="en-US" sz="2000" dirty="0" smtClean="0">
                <a:latin typeface="Times New Roman" pitchFamily="18" charset="0"/>
              </a:rPr>
              <a:t>based on predictive parsing table</a:t>
            </a:r>
          </a:p>
          <a:p>
            <a:pPr marL="971550" lvl="1" indent="-514350">
              <a:spcBef>
                <a:spcPct val="50000"/>
              </a:spcBef>
              <a:buFont typeface="+mj-lt"/>
              <a:buAutoNum type="alphaLcParenR"/>
            </a:pPr>
            <a:r>
              <a:rPr lang="en-US" sz="2000" dirty="0" smtClean="0">
                <a:latin typeface="Times New Roman" pitchFamily="18" charset="0"/>
              </a:rPr>
              <a:t>based on syntax graph</a:t>
            </a:r>
            <a:endParaRPr lang="en-US" sz="20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latin typeface="Times New Roman" pitchFamily="18" charset="0"/>
              </a:rPr>
              <a:t>Extended Backus-Naur form 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latin typeface="Times New Roman" pitchFamily="18" charset="0"/>
              </a:rPr>
              <a:t>Syntax graph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 smtClean="0">
                <a:latin typeface="Times New Roman" pitchFamily="18" charset="0"/>
              </a:rPr>
              <a:t>A LL(1) grammar </a:t>
            </a:r>
            <a:r>
              <a:rPr lang="en-US" sz="2000" dirty="0">
                <a:latin typeface="Times New Roman" pitchFamily="18" charset="0"/>
              </a:rPr>
              <a:t>for </a:t>
            </a:r>
            <a:r>
              <a:rPr lang="en-US" sz="2000" dirty="0" smtClean="0">
                <a:latin typeface="Times New Roman" pitchFamily="18" charset="0"/>
              </a:rPr>
              <a:t>PL/0 in extended Backus-Naur form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37D257-4502-4F04-9564-F22490322749}" type="slidenum">
              <a:rPr lang="en-US"/>
              <a:pPr/>
              <a:t>20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  <a:ea typeface="ＭＳ Ｐゴシック" pitchFamily="34" charset="-128"/>
              </a:rPr>
              <a:t>Error Messages for PL/0 Parser</a:t>
            </a:r>
          </a:p>
        </p:txBody>
      </p:sp>
      <p:sp>
        <p:nvSpPr>
          <p:cNvPr id="27653" name="Line 4"/>
          <p:cNvSpPr>
            <a:spLocks noChangeShapeType="1"/>
          </p:cNvSpPr>
          <p:nvPr/>
        </p:nvSpPr>
        <p:spPr bwMode="auto">
          <a:xfrm>
            <a:off x="457200" y="9144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2209800" y="990600"/>
            <a:ext cx="5410200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 for the PL/0  Parser:</a:t>
            </a:r>
          </a:p>
          <a:p>
            <a:pPr marL="457200" indent="-457200"/>
            <a:endParaRPr lang="en-US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= instead of :=.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must be followed by a number.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must be followed by =.</a:t>
            </a:r>
          </a:p>
          <a:p>
            <a:pPr marL="457200" indent="-457200">
              <a:buFontTx/>
              <a:buAutoNum type="arabicPeriod"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procedure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followed by identifier.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Semicolon or comma missing.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symbol after procedure declaration.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expected.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symbol after statement part in block.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 expected.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Semicolon between statements missing.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Undeclared identifier.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to constant or procedure is not allowed.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expected.</a:t>
            </a:r>
          </a:p>
          <a:p>
            <a:pPr marL="457200" indent="-457200">
              <a:buFontTx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followed by an identifier.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of a constant or variable is meaningless.</a:t>
            </a:r>
          </a:p>
          <a:p>
            <a:pPr marL="457200" indent="-457200">
              <a:buFontTx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expected.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Semicolon or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expected.</a:t>
            </a:r>
          </a:p>
          <a:p>
            <a:pPr marL="457200" indent="-457200">
              <a:buFontTx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expected.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symbol following statement.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 expected.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contain a procedure identifier.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parenthesis missing.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preceding factor cannot begin with this symbol.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cannot begin with this symbol.</a:t>
            </a:r>
          </a:p>
          <a:p>
            <a:pPr marL="457200" indent="-457200">
              <a:buFontTx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number is too large.</a:t>
            </a:r>
          </a:p>
          <a:p>
            <a:pPr marL="457200" indent="-457200">
              <a:buFontTx/>
              <a:buAutoNum type="arabicPeriod"/>
            </a:pPr>
            <a:endParaRPr lang="en-US" sz="1200" dirty="0"/>
          </a:p>
          <a:p>
            <a:pPr marL="457200" indent="-457200">
              <a:buFontTx/>
              <a:buAutoNum type="arabicPeriod"/>
            </a:pPr>
            <a:endParaRPr lang="en-US" sz="1800" dirty="0"/>
          </a:p>
          <a:p>
            <a:pPr marL="457200" indent="-457200"/>
            <a:endParaRPr lang="en-US" sz="1800" dirty="0"/>
          </a:p>
          <a:p>
            <a:pPr marL="457200" indent="-45720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44903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59D9C7-BA30-48B0-9663-09DDCAF7F08C}" type="slidenum">
              <a:rPr lang="en-US"/>
              <a:pPr/>
              <a:t>3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Top-Down Parsing</a:t>
            </a:r>
          </a:p>
        </p:txBody>
      </p:sp>
      <p:sp>
        <p:nvSpPr>
          <p:cNvPr id="68613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8245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 top-down parser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is a parser that build the parse tree by starting at the root and working down the parse tree.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42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59D9C7-BA30-48B0-9663-09DDCAF7F08C}" type="slidenum">
              <a:rPr lang="en-US"/>
              <a:pPr/>
              <a:t>4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LL Parsing</a:t>
            </a:r>
          </a:p>
        </p:txBody>
      </p:sp>
      <p:sp>
        <p:nvSpPr>
          <p:cNvPr id="68613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457200" y="1676400"/>
            <a:ext cx="82454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LL parsing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is a top-down parser that parses input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eft to right performing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eftmost derivations.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11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Syntax Analysis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1927C6-79C4-4921-869F-843089138904}" type="slidenum">
              <a:rPr lang="en-US"/>
              <a:pPr/>
              <a:t>5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LL(k) Parsing</a:t>
            </a:r>
          </a:p>
        </p:txBody>
      </p:sp>
      <p:sp>
        <p:nvSpPr>
          <p:cNvPr id="70661" name="Line 3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62" name="Text Box 4"/>
          <p:cNvSpPr txBox="1">
            <a:spLocks noChangeArrowheads="1"/>
          </p:cNvSpPr>
          <p:nvPr/>
        </p:nvSpPr>
        <p:spPr bwMode="auto">
          <a:xfrm>
            <a:off x="190500" y="1371600"/>
            <a:ext cx="876299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LL parser is called an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LL(k) parser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it uses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tokens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look-ahead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choose the correct productions when parsing sentences (without ever having to backtrack). 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such a parser exists for a certain grammar, then this grammar is called an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LL(k)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grammar.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construct a LL(1) parser for parsing PL/0 programs.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827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D0BDB-B472-4C80-AA2F-0BF0570DA214}" type="slidenum">
              <a:rPr lang="en-US"/>
              <a:pPr/>
              <a:t>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Recursive Descent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arsing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-76200" y="1371600"/>
            <a:ext cx="8153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Recursive Descent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Parsing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uses recursive </a:t>
            </a:r>
            <a:r>
              <a:rPr lang="en-US" sz="2000" dirty="0" smtClean="0">
                <a:latin typeface="Times New Roman" pitchFamily="18" charset="0"/>
              </a:rPr>
              <a:t>functions </a:t>
            </a:r>
            <a:r>
              <a:rPr lang="en-US" sz="2000" dirty="0">
                <a:latin typeface="Times New Roman" pitchFamily="18" charset="0"/>
              </a:rPr>
              <a:t>to model the parse tree to be constructed. </a:t>
            </a:r>
            <a:endParaRPr lang="en-US" sz="2000" dirty="0" smtClean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The parse tree is built from the top down, trying to construct a left-most derivation.</a:t>
            </a:r>
            <a:endParaRPr lang="en-US" sz="2000" dirty="0">
              <a:latin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For each </a:t>
            </a:r>
            <a:r>
              <a:rPr lang="en-US" sz="2000" dirty="0">
                <a:latin typeface="Times New Roman" pitchFamily="18" charset="0"/>
              </a:rPr>
              <a:t>non-terminal </a:t>
            </a:r>
            <a:r>
              <a:rPr lang="en-US" sz="2000" dirty="0" smtClean="0">
                <a:latin typeface="Times New Roman" pitchFamily="18" charset="0"/>
              </a:rPr>
              <a:t>symbol of the grammar (syntactic </a:t>
            </a:r>
            <a:r>
              <a:rPr lang="en-US" sz="2000" dirty="0">
                <a:latin typeface="Times New Roman" pitchFamily="18" charset="0"/>
              </a:rPr>
              <a:t>class</a:t>
            </a:r>
            <a:r>
              <a:rPr lang="en-US" sz="2000" dirty="0" smtClean="0">
                <a:latin typeface="Times New Roman" pitchFamily="18" charset="0"/>
              </a:rPr>
              <a:t>), we have to implement </a:t>
            </a:r>
            <a:r>
              <a:rPr lang="en-US" sz="2000" dirty="0">
                <a:latin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</a:rPr>
              <a:t>function that parses it.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Top Down Parsing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2D0BDB-B472-4C80-AA2F-0BF0570DA214}" type="slidenum">
              <a:rPr lang="en-US"/>
              <a:pPr/>
              <a:t>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Recursive Descent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</a:rPr>
              <a:t>P</a:t>
            </a:r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arsing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-76200" y="1371600"/>
            <a:ext cx="81534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</a:rPr>
              <a:t>We want to implement a recursive descent parser for the following LL(1) grammar for arithmetic expressions:</a:t>
            </a:r>
          </a:p>
          <a:p>
            <a:pPr marL="457200" indent="-457200">
              <a:spcBef>
                <a:spcPct val="50000"/>
              </a:spcBef>
            </a:pPr>
            <a:endParaRPr lang="en-US" sz="2000" dirty="0">
              <a:latin typeface="Times New Roman" pitchFamily="18" charset="0"/>
            </a:endParaRPr>
          </a:p>
          <a:p>
            <a:pPr marL="914400" lvl="1" indent="-457200"/>
            <a:r>
              <a:rPr lang="en-US" sz="2000" dirty="0">
                <a:latin typeface="Times New Roman" pitchFamily="18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E 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E’</a:t>
            </a:r>
            <a:endParaRPr lang="en-US" altLang="ja-JP" sz="18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914400" lvl="1" indent="-457200"/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  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E’</a:t>
            </a:r>
            <a:r>
              <a:rPr lang="en-US" altLang="ja-JP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-&gt; </a:t>
            </a:r>
            <a:r>
              <a:rPr lang="en-US" altLang="ja-JP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</a:t>
            </a:r>
            <a:r>
              <a:rPr lang="en-US" altLang="ja-JP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T </a:t>
            </a:r>
            <a:r>
              <a:rPr lang="en-US" altLang="ja-JP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E’ </a:t>
            </a:r>
            <a:r>
              <a:rPr lang="en-US" altLang="ja-JP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altLang="ja-JP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ε</a:t>
            </a:r>
            <a:r>
              <a:rPr lang="en-US" altLang="ja-JP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</a:p>
          <a:p>
            <a:pPr marL="914400" lvl="1" indent="-457200"/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T 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F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T’</a:t>
            </a:r>
            <a:endParaRPr lang="en-US" altLang="ja-JP" sz="1800" dirty="0">
              <a:latin typeface="Consolas" panose="020B06090202040302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914400" lvl="1" indent="-457200"/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T’</a:t>
            </a:r>
            <a:r>
              <a:rPr lang="en-US" altLang="ja-JP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-&gt; </a:t>
            </a:r>
            <a:r>
              <a:rPr lang="en-US" altLang="ja-JP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</a:t>
            </a:r>
            <a:r>
              <a:rPr lang="en-US" altLang="ja-JP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F </a:t>
            </a:r>
            <a:r>
              <a:rPr lang="en-US" altLang="ja-JP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T’</a:t>
            </a:r>
            <a:r>
              <a:rPr lang="en-US" altLang="ja-JP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altLang="ja-JP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ε</a:t>
            </a:r>
            <a:r>
              <a:rPr lang="en-US" altLang="ja-JP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altLang="ja-JP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</a:p>
          <a:p>
            <a:pPr marL="914400" lvl="1" indent="-457200"/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	F  </a:t>
            </a:r>
            <a:r>
              <a:rPr lang="en-US" sz="1800" dirty="0" smtClean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-&gt;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E 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| </a:t>
            </a:r>
            <a:r>
              <a:rPr 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 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| </a:t>
            </a:r>
            <a:r>
              <a:rPr lang="en-US" sz="18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num</a:t>
            </a:r>
            <a:r>
              <a:rPr lang="en-US" sz="18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endParaRPr lang="en-US" sz="1800" b="1" dirty="0">
              <a:solidFill>
                <a:srgbClr val="0000FF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0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2509" y="6500506"/>
            <a:ext cx="2133600" cy="476250"/>
          </a:xfrm>
          <a:noFill/>
        </p:spPr>
        <p:txBody>
          <a:bodyPr/>
          <a:lstStyle/>
          <a:p>
            <a:fld id="{B02D0BDB-B472-4C80-AA2F-0BF0570DA21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Predictive Parsing Table</a:t>
            </a: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232" y="1316504"/>
            <a:ext cx="31470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S -&gt; E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$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E -&gt; T E’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E’-&gt;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+</a:t>
            </a:r>
            <a:r>
              <a:rPr lang="en-US" sz="2000" dirty="0" smtClean="0">
                <a:latin typeface="Consolas" panose="020B0609020204030204" pitchFamily="49" charset="0"/>
              </a:rPr>
              <a:t> T E’ |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ε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T -&gt; F T’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T’-&gt;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*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F T’ |</a:t>
            </a:r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ε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F -&gt; ( E ) |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id</a:t>
            </a:r>
            <a:r>
              <a:rPr lang="en-US" sz="2000" dirty="0" smtClean="0">
                <a:latin typeface="Consolas" panose="020B0609020204030204" pitchFamily="49" charset="0"/>
              </a:rPr>
              <a:t> | </a:t>
            </a:r>
            <a:r>
              <a:rPr lang="en-US" sz="2000" b="1" dirty="0" err="1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num</a:t>
            </a:r>
            <a:endParaRPr lang="en-US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17" y="3626976"/>
            <a:ext cx="9212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+           *         id          (          )       $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S        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S</a:t>
            </a:r>
            <a:r>
              <a:rPr lang="en-US" sz="2000" dirty="0" smtClean="0">
                <a:latin typeface="Consolas" panose="020B0609020204030204" pitchFamily="49" charset="0"/>
              </a:rPr>
              <a:t> -&gt; E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 smtClean="0">
                <a:latin typeface="Consolas" panose="020B0609020204030204" pitchFamily="49" charset="0"/>
              </a:rPr>
              <a:t>   S -&gt; E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$  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E        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E</a:t>
            </a:r>
            <a:r>
              <a:rPr lang="en-US" sz="2000" dirty="0" smtClean="0">
                <a:latin typeface="Consolas" panose="020B0609020204030204" pitchFamily="49" charset="0"/>
              </a:rPr>
              <a:t> -&gt; T E’  E -&gt; T E’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E’  E’-&gt;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 smtClean="0">
                <a:latin typeface="Consolas" panose="020B0609020204030204" pitchFamily="49" charset="0"/>
              </a:rPr>
              <a:t> T E’                                    E’-&gt;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ε</a:t>
            </a:r>
            <a:r>
              <a:rPr lang="en-US" sz="2000" dirty="0" smtClean="0">
                <a:latin typeface="Consolas" panose="020B0609020204030204" pitchFamily="49" charset="0"/>
              </a:rPr>
              <a:t> E’-&gt; </a:t>
            </a:r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ε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T        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T</a:t>
            </a:r>
            <a:r>
              <a:rPr lang="en-US" sz="2000" dirty="0" smtClean="0">
                <a:latin typeface="Consolas" panose="020B0609020204030204" pitchFamily="49" charset="0"/>
              </a:rPr>
              <a:t> -&gt; F T’  T -&gt; F T’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T’  T’-&gt;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ε</a:t>
            </a:r>
            <a:r>
              <a:rPr lang="en-US" sz="2000" dirty="0" smtClean="0">
                <a:latin typeface="Consolas" panose="020B0609020204030204" pitchFamily="49" charset="0"/>
              </a:rPr>
              <a:t>      T’-&gt;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 smtClean="0">
                <a:latin typeface="Consolas" panose="020B0609020204030204" pitchFamily="49" charset="0"/>
              </a:rPr>
              <a:t> F T’                        T’-&gt; </a:t>
            </a:r>
            <a:r>
              <a:rPr lang="en-US" altLang="ja-JP" sz="2000" b="1" dirty="0" smtClean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ε</a:t>
            </a:r>
            <a:r>
              <a:rPr lang="en-US" sz="2000" dirty="0" smtClean="0">
                <a:latin typeface="Consolas" panose="020B0609020204030204" pitchFamily="49" charset="0"/>
              </a:rPr>
              <a:t> T’-&gt;</a:t>
            </a:r>
            <a:r>
              <a:rPr lang="en-US" altLang="ja-JP" sz="2000" b="1" dirty="0">
                <a:solidFill>
                  <a:srgbClr val="0000FF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Wingdings" pitchFamily="2" charset="2"/>
              </a:rPr>
              <a:t> ε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</a:rPr>
              <a:t>F                           </a:t>
            </a:r>
            <a:r>
              <a:rPr lang="en-US" sz="2000" dirty="0" err="1" smtClean="0">
                <a:latin typeface="Consolas" panose="020B0609020204030204" pitchFamily="49" charset="0"/>
              </a:rPr>
              <a:t>F</a:t>
            </a:r>
            <a:r>
              <a:rPr lang="en-US" sz="2000" dirty="0" smtClean="0">
                <a:latin typeface="Consolas" panose="020B0609020204030204" pitchFamily="49" charset="0"/>
              </a:rPr>
              <a:t> -&gt;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 smtClean="0">
                <a:latin typeface="Consolas" panose="020B0609020204030204" pitchFamily="49" charset="0"/>
              </a:rPr>
              <a:t>    F -&gt;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latin typeface="Consolas" panose="020B0609020204030204" pitchFamily="49" charset="0"/>
              </a:rPr>
              <a:t> E </a:t>
            </a:r>
            <a:r>
              <a:rPr lang="en-US" sz="20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39232" y="4114800"/>
            <a:ext cx="906780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410200" y="3626976"/>
            <a:ext cx="0" cy="2773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2209800" y="3626976"/>
            <a:ext cx="0" cy="2773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886200" y="3626976"/>
            <a:ext cx="0" cy="2773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7086600" y="3626976"/>
            <a:ext cx="0" cy="2773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533400" y="3626976"/>
            <a:ext cx="0" cy="277382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8153400" y="3626976"/>
            <a:ext cx="0" cy="27738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403450" y="1434069"/>
            <a:ext cx="57405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will cover later how to construct the predictive parsing table. </a:t>
            </a:r>
          </a:p>
          <a:p>
            <a:endParaRPr lang="en-US" sz="2000" dirty="0"/>
          </a:p>
          <a:p>
            <a:r>
              <a:rPr lang="en-US" sz="2000" dirty="0" smtClean="0"/>
              <a:t>The column for </a:t>
            </a:r>
            <a:r>
              <a:rPr lang="en-US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 smtClean="0"/>
              <a:t> is omitted because it is the same as for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835586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2509" y="6500506"/>
            <a:ext cx="2133600" cy="476250"/>
          </a:xfrm>
          <a:noFill/>
        </p:spPr>
        <p:txBody>
          <a:bodyPr/>
          <a:lstStyle/>
          <a:p>
            <a:fld id="{B02D0BDB-B472-4C80-AA2F-0BF0570DA21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a typeface="ＭＳ Ｐゴシック" pitchFamily="34" charset="-128"/>
              </a:rPr>
              <a:t>Predictive Parsing Table</a:t>
            </a:r>
          </a:p>
        </p:txBody>
      </p:sp>
      <p:sp>
        <p:nvSpPr>
          <p:cNvPr id="23558" name="Line 4"/>
          <p:cNvSpPr>
            <a:spLocks noChangeShapeType="1"/>
          </p:cNvSpPr>
          <p:nvPr/>
        </p:nvSpPr>
        <p:spPr bwMode="auto">
          <a:xfrm>
            <a:off x="457200" y="1143000"/>
            <a:ext cx="769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137160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corresponding code is in the file 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predictive-table-</a:t>
            </a:r>
            <a:r>
              <a:rPr lang="en-US" sz="2000" dirty="0" err="1" smtClean="0">
                <a:latin typeface="Consolas" panose="020B0609020204030204" pitchFamily="49" charset="0"/>
              </a:rPr>
              <a:t>parser.c</a:t>
            </a:r>
            <a:r>
              <a:rPr lang="en-US" sz="2000" dirty="0" smtClean="0"/>
              <a:t> </a:t>
            </a:r>
          </a:p>
          <a:p>
            <a:endParaRPr lang="en-US" sz="2000" dirty="0" smtClean="0"/>
          </a:p>
          <a:p>
            <a:r>
              <a:rPr lang="en-US" sz="2000" dirty="0" smtClean="0"/>
              <a:t>in the folder</a:t>
            </a:r>
          </a:p>
          <a:p>
            <a:r>
              <a:rPr lang="en-US" sz="2000" dirty="0" smtClean="0"/>
              <a:t> 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	2_parser/</a:t>
            </a:r>
            <a:r>
              <a:rPr lang="en-US" sz="2000" dirty="0" err="1" smtClean="0">
                <a:latin typeface="Consolas" panose="020B0609020204030204" pitchFamily="49" charset="0"/>
              </a:rPr>
              <a:t>b_simple_parser</a:t>
            </a:r>
            <a:endParaRPr lang="en-US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94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18585</TotalTime>
  <Words>1353</Words>
  <Application>Microsoft Office PowerPoint</Application>
  <PresentationFormat>On-screen Show (4:3)</PresentationFormat>
  <Paragraphs>365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Arial</vt:lpstr>
      <vt:lpstr>Consolas</vt:lpstr>
      <vt:lpstr>Courier New</vt:lpstr>
      <vt:lpstr>Times New Roman</vt:lpstr>
      <vt:lpstr>Wingdings</vt:lpstr>
      <vt:lpstr>Default Design</vt:lpstr>
      <vt:lpstr>COP 3402 Systems Software</vt:lpstr>
      <vt:lpstr>Outline</vt:lpstr>
      <vt:lpstr>Top-Down Parsing</vt:lpstr>
      <vt:lpstr>LL Parsing</vt:lpstr>
      <vt:lpstr>LL(k) Parsing</vt:lpstr>
      <vt:lpstr>Recursive Descent Parsing</vt:lpstr>
      <vt:lpstr>Recursive Descent Parsing</vt:lpstr>
      <vt:lpstr>Predictive Parsing Table</vt:lpstr>
      <vt:lpstr>Predictive Parsing Table</vt:lpstr>
      <vt:lpstr>Extended Backus-Naur Form</vt:lpstr>
      <vt:lpstr>Extended Backus-Naur Form</vt:lpstr>
      <vt:lpstr>Recursive Descent Parsing</vt:lpstr>
      <vt:lpstr>Syntax Graph</vt:lpstr>
      <vt:lpstr>Syntax Graph</vt:lpstr>
      <vt:lpstr>Syntax Graph</vt:lpstr>
      <vt:lpstr>Syntax Graph</vt:lpstr>
      <vt:lpstr>Syntax Graph</vt:lpstr>
      <vt:lpstr>Extended BNF Grammar for PL/0</vt:lpstr>
      <vt:lpstr>Extended BNF Grammar for PL/0</vt:lpstr>
      <vt:lpstr>Error Messages for PL/0 Parser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wocjan</dc:creator>
  <cp:lastModifiedBy>wocjan</cp:lastModifiedBy>
  <cp:revision>535</cp:revision>
  <dcterms:created xsi:type="dcterms:W3CDTF">2009-10-09T16:11:22Z</dcterms:created>
  <dcterms:modified xsi:type="dcterms:W3CDTF">2016-10-17T19:42:18Z</dcterms:modified>
</cp:coreProperties>
</file>