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373" r:id="rId2"/>
    <p:sldId id="378" r:id="rId3"/>
    <p:sldId id="385" r:id="rId4"/>
    <p:sldId id="388" r:id="rId5"/>
    <p:sldId id="390" r:id="rId6"/>
    <p:sldId id="392" r:id="rId7"/>
    <p:sldId id="391" r:id="rId8"/>
    <p:sldId id="393" r:id="rId9"/>
    <p:sldId id="394" r:id="rId10"/>
    <p:sldId id="395" r:id="rId11"/>
    <p:sldId id="396" r:id="rId12"/>
    <p:sldId id="386" r:id="rId13"/>
    <p:sldId id="383" r:id="rId14"/>
    <p:sldId id="403" r:id="rId15"/>
    <p:sldId id="404" r:id="rId16"/>
    <p:sldId id="387" r:id="rId17"/>
    <p:sldId id="408" r:id="rId18"/>
    <p:sldId id="409" r:id="rId19"/>
    <p:sldId id="410" r:id="rId20"/>
    <p:sldId id="411" r:id="rId21"/>
    <p:sldId id="412" r:id="rId22"/>
    <p:sldId id="389" r:id="rId23"/>
    <p:sldId id="407" r:id="rId24"/>
    <p:sldId id="399" r:id="rId25"/>
    <p:sldId id="397" r:id="rId26"/>
    <p:sldId id="398" r:id="rId27"/>
    <p:sldId id="401" r:id="rId28"/>
    <p:sldId id="400" r:id="rId29"/>
    <p:sldId id="413" r:id="rId30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CC3300"/>
    <a:srgbClr val="FF0000"/>
    <a:srgbClr val="FF3300"/>
    <a:srgbClr val="3366FF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404AF152-08D8-4ABF-ABD7-EF004A0B21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2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2363" y="692150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4F9DC049-04F7-4836-9FC4-5B63AD438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2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4A3AA-D97F-4E69-8B8C-EBC61D5946D5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86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BFEA-E751-4E21-BC44-8ECC81FDF8B5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41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A36E3-4E01-4C99-9144-F95A91F135EC}" type="slidenum">
              <a:rPr lang="en-US"/>
              <a:pPr/>
              <a:t>11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42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9F2C-DE98-4C17-A84F-C4B3687984F0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8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FA8D1-44EF-4537-8F34-2E41F0A7C167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219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F5942-27E0-4400-9CC9-08D07EEA5B5E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044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7276D-4470-45E0-A23A-391CDCFA6358}" type="slidenum">
              <a:rPr lang="en-US"/>
              <a:pPr/>
              <a:t>15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667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2A44-2A47-4D37-B3C8-AF327CE80464}" type="slidenum">
              <a:rPr lang="en-US"/>
              <a:pPr/>
              <a:t>16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124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2A44-2A47-4D37-B3C8-AF327CE80464}" type="slidenum">
              <a:rPr lang="en-US"/>
              <a:pPr/>
              <a:t>17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792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2A44-2A47-4D37-B3C8-AF327CE80464}" type="slidenum">
              <a:rPr lang="en-US"/>
              <a:pPr/>
              <a:t>18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78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2A44-2A47-4D37-B3C8-AF327CE80464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37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F8D0B-0D1C-45D3-AA56-216151E22B37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638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2A44-2A47-4D37-B3C8-AF327CE80464}" type="slidenum">
              <a:rPr lang="en-US"/>
              <a:pPr/>
              <a:t>20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694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2A44-2A47-4D37-B3C8-AF327CE80464}" type="slidenum">
              <a:rPr lang="en-US"/>
              <a:pPr/>
              <a:t>21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844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2B1B9-C291-4B48-9362-9FDD8B19C896}" type="slidenum">
              <a:rPr lang="en-US"/>
              <a:pPr/>
              <a:t>22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33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2A44-2A47-4D37-B3C8-AF327CE80464}" type="slidenum">
              <a:rPr lang="en-US"/>
              <a:pPr/>
              <a:t>23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295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B5436-EFDD-407B-8102-1B6B9607AE8C}" type="slidenum">
              <a:rPr lang="en-US"/>
              <a:pPr/>
              <a:t>24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398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8D90D-2F64-4C88-B7E4-8C4B1C8DB5F9}" type="slidenum">
              <a:rPr lang="en-US"/>
              <a:pPr/>
              <a:t>25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182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33964-3C8D-468B-870A-FF214766B787}" type="slidenum">
              <a:rPr lang="en-US"/>
              <a:pPr/>
              <a:t>26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194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5AC6D-8368-4695-80C8-AA44439585DC}" type="slidenum">
              <a:rPr lang="en-US"/>
              <a:pPr/>
              <a:t>27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752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5698D-EBE8-4120-93BE-85AA6EEDEC83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2049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5698D-EBE8-4120-93BE-85AA6EEDEC83}" type="slidenum">
              <a:rPr lang="en-US"/>
              <a:pPr/>
              <a:t>29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36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76096-A855-419C-B38C-ABF0A1B23A85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39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AE2BF-E9CD-40E1-96DA-E294D37C5AF9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BEA0B-3293-4F58-80C5-C3CBCECB84DE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20CF4-6A3C-4174-8D27-9C6FADC6A5D2}" type="slidenum">
              <a:rPr lang="en-US"/>
              <a:pPr/>
              <a:t>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27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439D1-9912-4296-A3B0-8A588CDCC88E}" type="slidenum">
              <a:rPr lang="en-US"/>
              <a:pPr/>
              <a:t>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073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9FC4A-C80C-4F2C-B261-87D7EBF02CB6}" type="slidenum">
              <a:rPr lang="en-US"/>
              <a:pPr/>
              <a:t>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41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E10C5-943E-4A91-825B-A59584366AED}" type="slidenum">
              <a:rPr lang="en-US"/>
              <a:pPr/>
              <a:t>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505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BA887-52DA-4713-8554-B442905F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68ED0-6B4F-4E7B-9CC4-F72B5AE9B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8CAF5-3659-44B8-8EAB-E94581B21D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7D10B-1E4A-4DC3-845D-71EBB59596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BC640-332C-4A0D-AE54-E631B734E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CF459-6723-4689-B838-89BFDA58AE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DC41A-D223-44EE-BB35-689B8EEE7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45D72-0CEB-4C46-9D58-153806197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C9CB3-E2C1-4029-A321-AF6A1A7150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BA9AD-C91C-43DD-AC8F-F42C6AB1CD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F5BD5-0C8B-445B-BC3A-4B90CEFB3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Intermediate Code Generation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78D247-28D1-44EC-99D3-7BB4BF3421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7617A7-199F-464D-BA0A-15C0C3C1C1D1}" type="slidenum">
              <a:rPr lang="en-US"/>
              <a:pPr/>
              <a:t>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  <a:ea typeface="ＭＳ Ｐゴシック" pitchFamily="34" charset="-128"/>
              </a:rPr>
              <a:t>COP 3402 Systems Software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endParaRPr lang="en-US" sz="4400" b="1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Intermediate </a:t>
            </a: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Code Generation</a:t>
            </a: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 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D3ABE-21A5-4E55-ACF6-51EBB97B68C4}" type="slidenum">
              <a:rPr lang="en-US"/>
              <a:pPr/>
              <a:t>10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ea typeface="ＭＳ Ｐゴシック" pitchFamily="34" charset="-128"/>
              </a:rPr>
              <a:t>Example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62824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/>
              <a:t>We now apply these </a:t>
            </a:r>
            <a:r>
              <a:rPr lang="en-US" sz="1400" b="1" dirty="0"/>
              <a:t>rules to </a:t>
            </a:r>
            <a:r>
              <a:rPr lang="en-US" sz="1400" b="1" dirty="0" smtClean="0"/>
              <a:t>write the parser based on the syntax graph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dirty="0">
                <a:latin typeface="Consolas" panose="020B0609020204030204" pitchFamily="49" charset="0"/>
              </a:rPr>
              <a:t>A ::= </a:t>
            </a:r>
            <a:r>
              <a:rPr lang="ja-JP" altLang="en-US" sz="1400" dirty="0">
                <a:latin typeface="Consolas" panose="020B0609020204030204" pitchFamily="49" charset="0"/>
              </a:rPr>
              <a:t>“</a:t>
            </a:r>
            <a:r>
              <a:rPr lang="en-US" altLang="ja-JP" sz="1400" dirty="0">
                <a:latin typeface="Consolas" panose="020B0609020204030204" pitchFamily="49" charset="0"/>
              </a:rPr>
              <a:t>x</a:t>
            </a:r>
            <a:r>
              <a:rPr lang="ja-JP" altLang="en-US" sz="1400" dirty="0">
                <a:latin typeface="Consolas" panose="020B0609020204030204" pitchFamily="49" charset="0"/>
              </a:rPr>
              <a:t>”</a:t>
            </a:r>
            <a:r>
              <a:rPr lang="en-US" altLang="ja-JP" sz="1400" dirty="0">
                <a:latin typeface="Consolas" panose="020B0609020204030204" pitchFamily="49" charset="0"/>
              </a:rPr>
              <a:t> | </a:t>
            </a:r>
            <a:r>
              <a:rPr lang="ja-JP" altLang="en-US" sz="1400" dirty="0">
                <a:latin typeface="Consolas" panose="020B0609020204030204" pitchFamily="49" charset="0"/>
              </a:rPr>
              <a:t>“</a:t>
            </a:r>
            <a:r>
              <a:rPr lang="en-US" altLang="ja-JP" sz="1400" dirty="0"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latin typeface="Consolas" panose="020B0609020204030204" pitchFamily="49" charset="0"/>
              </a:rPr>
              <a:t>“</a:t>
            </a:r>
            <a:r>
              <a:rPr lang="en-US" altLang="ja-JP" sz="1400" dirty="0">
                <a:latin typeface="Consolas" panose="020B0609020204030204" pitchFamily="49" charset="0"/>
              </a:rPr>
              <a:t> B </a:t>
            </a:r>
            <a:r>
              <a:rPr lang="ja-JP" altLang="en-US" sz="1400" dirty="0">
                <a:latin typeface="Consolas" panose="020B0609020204030204" pitchFamily="49" charset="0"/>
              </a:rPr>
              <a:t>“</a:t>
            </a:r>
            <a:r>
              <a:rPr lang="en-US" altLang="ja-JP" sz="1400" dirty="0">
                <a:latin typeface="Consolas" panose="020B0609020204030204" pitchFamily="49" charset="0"/>
              </a:rPr>
              <a:t>)</a:t>
            </a:r>
            <a:r>
              <a:rPr lang="ja-JP" altLang="en-US" sz="1400" dirty="0">
                <a:latin typeface="Consolas" panose="020B0609020204030204" pitchFamily="49" charset="0"/>
              </a:rPr>
              <a:t>”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 ::= A 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 ::= { </a:t>
            </a:r>
            <a:r>
              <a:rPr lang="ja-JP" altLang="en-US" sz="1400" dirty="0">
                <a:latin typeface="Consolas" panose="020B0609020204030204" pitchFamily="49" charset="0"/>
              </a:rPr>
              <a:t>“</a:t>
            </a:r>
            <a:r>
              <a:rPr lang="en-US" altLang="ja-JP" sz="1400" dirty="0">
                <a:latin typeface="Consolas" panose="020B0609020204030204" pitchFamily="49" charset="0"/>
              </a:rPr>
              <a:t>+</a:t>
            </a:r>
            <a:r>
              <a:rPr lang="ja-JP" altLang="en-US" sz="1400" dirty="0">
                <a:latin typeface="Consolas" panose="020B0609020204030204" pitchFamily="49" charset="0"/>
              </a:rPr>
              <a:t>”</a:t>
            </a:r>
            <a:r>
              <a:rPr lang="en-US" altLang="ja-JP" sz="1400" dirty="0">
                <a:latin typeface="Consolas" panose="020B0609020204030204" pitchFamily="49" charset="0"/>
              </a:rPr>
              <a:t> A 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4343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53340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49" name="Oval 7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50" name="Rectangle 8"/>
          <p:cNvSpPr>
            <a:spLocks noChangeArrowheads="1"/>
          </p:cNvSpPr>
          <p:nvPr/>
        </p:nvSpPr>
        <p:spPr bwMode="auto">
          <a:xfrm>
            <a:off x="5257800" y="1828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5410200" y="1905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4419600" y="1905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6477000" y="19050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5410200" y="2514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4800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56" name="Line 14"/>
          <p:cNvSpPr>
            <a:spLocks noChangeShapeType="1"/>
          </p:cNvSpPr>
          <p:nvPr/>
        </p:nvSpPr>
        <p:spPr bwMode="auto">
          <a:xfrm>
            <a:off x="58674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57" name="Line 15"/>
          <p:cNvSpPr>
            <a:spLocks noChangeShapeType="1"/>
          </p:cNvSpPr>
          <p:nvPr/>
        </p:nvSpPr>
        <p:spPr bwMode="auto">
          <a:xfrm>
            <a:off x="6781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8" name="Line 16"/>
          <p:cNvSpPr>
            <a:spLocks noChangeShapeType="1"/>
          </p:cNvSpPr>
          <p:nvPr/>
        </p:nvSpPr>
        <p:spPr bwMode="auto">
          <a:xfrm>
            <a:off x="38862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59" name="Text Box 17"/>
          <p:cNvSpPr txBox="1">
            <a:spLocks noChangeArrowheads="1"/>
          </p:cNvSpPr>
          <p:nvPr/>
        </p:nvSpPr>
        <p:spPr bwMode="auto">
          <a:xfrm>
            <a:off x="3581400" y="17526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5860" name="Line 18"/>
          <p:cNvSpPr>
            <a:spLocks noChangeShapeType="1"/>
          </p:cNvSpPr>
          <p:nvPr/>
        </p:nvSpPr>
        <p:spPr bwMode="auto">
          <a:xfrm>
            <a:off x="4114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41148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2" name="Line 20"/>
          <p:cNvSpPr>
            <a:spLocks noChangeShapeType="1"/>
          </p:cNvSpPr>
          <p:nvPr/>
        </p:nvSpPr>
        <p:spPr bwMode="auto">
          <a:xfrm>
            <a:off x="57912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V="1">
            <a:off x="70104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4" name="Rectangle 22"/>
          <p:cNvSpPr>
            <a:spLocks noChangeArrowheads="1"/>
          </p:cNvSpPr>
          <p:nvPr/>
        </p:nvSpPr>
        <p:spPr bwMode="auto">
          <a:xfrm>
            <a:off x="4572000" y="3429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5" name="Rectangle 23"/>
          <p:cNvSpPr>
            <a:spLocks noChangeArrowheads="1"/>
          </p:cNvSpPr>
          <p:nvPr/>
        </p:nvSpPr>
        <p:spPr bwMode="auto">
          <a:xfrm>
            <a:off x="6019800" y="3429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>
            <a:off x="51816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7" name="Line 25"/>
          <p:cNvSpPr>
            <a:spLocks noChangeShapeType="1"/>
          </p:cNvSpPr>
          <p:nvPr/>
        </p:nvSpPr>
        <p:spPr bwMode="auto">
          <a:xfrm>
            <a:off x="3886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68" name="Text Box 26"/>
          <p:cNvSpPr txBox="1">
            <a:spLocks noChangeArrowheads="1"/>
          </p:cNvSpPr>
          <p:nvPr/>
        </p:nvSpPr>
        <p:spPr bwMode="auto">
          <a:xfrm>
            <a:off x="3581400" y="33528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5869" name="Line 27"/>
          <p:cNvSpPr>
            <a:spLocks noChangeShapeType="1"/>
          </p:cNvSpPr>
          <p:nvPr/>
        </p:nvSpPr>
        <p:spPr bwMode="auto">
          <a:xfrm>
            <a:off x="66294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4724400" y="35052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5871" name="Text Box 29"/>
          <p:cNvSpPr txBox="1">
            <a:spLocks noChangeArrowheads="1"/>
          </p:cNvSpPr>
          <p:nvPr/>
        </p:nvSpPr>
        <p:spPr bwMode="auto">
          <a:xfrm>
            <a:off x="6172200" y="35052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>
            <a:off x="3886200" y="46482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73" name="AutoShape 31"/>
          <p:cNvSpPr>
            <a:spLocks noChangeArrowheads="1"/>
          </p:cNvSpPr>
          <p:nvPr/>
        </p:nvSpPr>
        <p:spPr bwMode="auto">
          <a:xfrm>
            <a:off x="4572000" y="4648200"/>
            <a:ext cx="2133600" cy="5334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74" name="Rectangle 32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5875" name="Line 33"/>
          <p:cNvSpPr>
            <a:spLocks noChangeShapeType="1"/>
          </p:cNvSpPr>
          <p:nvPr/>
        </p:nvSpPr>
        <p:spPr bwMode="auto">
          <a:xfrm flipH="1">
            <a:off x="53340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5876" name="Oval 34"/>
          <p:cNvSpPr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35877" name="Text Box 35"/>
          <p:cNvSpPr txBox="1">
            <a:spLocks noChangeArrowheads="1"/>
          </p:cNvSpPr>
          <p:nvPr/>
        </p:nvSpPr>
        <p:spPr bwMode="auto">
          <a:xfrm>
            <a:off x="3581400" y="4343400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41D3C4-7E67-4261-BB85-882D18129639}" type="slidenum">
              <a:rPr lang="en-US"/>
              <a:pPr/>
              <a:t>11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ea typeface="ＭＳ Ｐゴシック" pitchFamily="34" charset="-128"/>
              </a:rPr>
              <a:t>Syntax Graph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3200400" y="21336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895" name="AutoShape 5"/>
          <p:cNvSpPr>
            <a:spLocks noChangeArrowheads="1"/>
          </p:cNvSpPr>
          <p:nvPr/>
        </p:nvSpPr>
        <p:spPr bwMode="auto">
          <a:xfrm>
            <a:off x="3886200" y="2133600"/>
            <a:ext cx="2133600" cy="5334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41910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 flipH="1">
            <a:off x="4648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898" name="Oval 8"/>
          <p:cNvSpPr>
            <a:spLocks noChangeArrowheads="1"/>
          </p:cNvSpPr>
          <p:nvPr/>
        </p:nvSpPr>
        <p:spPr bwMode="auto">
          <a:xfrm>
            <a:off x="51816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2819400" y="1905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37900" name="Oval 10"/>
          <p:cNvSpPr>
            <a:spLocks noChangeArrowheads="1"/>
          </p:cNvSpPr>
          <p:nvPr/>
        </p:nvSpPr>
        <p:spPr bwMode="auto">
          <a:xfrm>
            <a:off x="6477000" y="190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7901" name="Oval 11"/>
          <p:cNvSpPr>
            <a:spLocks noChangeArrowheads="1"/>
          </p:cNvSpPr>
          <p:nvPr/>
        </p:nvSpPr>
        <p:spPr bwMode="auto">
          <a:xfrm>
            <a:off x="1828800" y="190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2286000" y="213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1295400" y="213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6934200" y="213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5" name="Oval 15"/>
          <p:cNvSpPr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>
            <a:off x="1600200" y="3733800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7" name="Line 17"/>
          <p:cNvSpPr>
            <a:spLocks noChangeShapeType="1"/>
          </p:cNvSpPr>
          <p:nvPr/>
        </p:nvSpPr>
        <p:spPr bwMode="auto">
          <a:xfrm>
            <a:off x="5105400" y="37338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8" name="Line 18"/>
          <p:cNvSpPr>
            <a:spLocks noChangeShapeType="1"/>
          </p:cNvSpPr>
          <p:nvPr/>
        </p:nvSpPr>
        <p:spPr bwMode="auto">
          <a:xfrm>
            <a:off x="1600200" y="2133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9" name="Line 19"/>
          <p:cNvSpPr>
            <a:spLocks noChangeShapeType="1"/>
          </p:cNvSpPr>
          <p:nvPr/>
        </p:nvSpPr>
        <p:spPr bwMode="auto">
          <a:xfrm flipV="1">
            <a:off x="7162800" y="2133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10" name="Text Box 20"/>
          <p:cNvSpPr txBox="1">
            <a:spLocks noChangeArrowheads="1"/>
          </p:cNvSpPr>
          <p:nvPr/>
        </p:nvSpPr>
        <p:spPr bwMode="auto">
          <a:xfrm>
            <a:off x="2057400" y="4572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</a:rPr>
              <a:t>    </a:t>
            </a:r>
          </a:p>
        </p:txBody>
      </p:sp>
      <p:sp>
        <p:nvSpPr>
          <p:cNvPr id="37911" name="Text Box 21"/>
          <p:cNvSpPr txBox="1">
            <a:spLocks noChangeArrowheads="1"/>
          </p:cNvSpPr>
          <p:nvPr/>
        </p:nvSpPr>
        <p:spPr bwMode="auto">
          <a:xfrm>
            <a:off x="517525" y="1179513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will obtain this graph:</a:t>
            </a:r>
          </a:p>
        </p:txBody>
      </p:sp>
      <p:sp>
        <p:nvSpPr>
          <p:cNvPr id="37912" name="Text Box 22"/>
          <p:cNvSpPr txBox="1">
            <a:spLocks noChangeArrowheads="1"/>
          </p:cNvSpPr>
          <p:nvPr/>
        </p:nvSpPr>
        <p:spPr bwMode="auto">
          <a:xfrm>
            <a:off x="528542" y="4579937"/>
            <a:ext cx="80820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We can generate a parser program by transforming </a:t>
            </a:r>
            <a:r>
              <a:rPr lang="en-US" dirty="0"/>
              <a:t>this graph </a:t>
            </a:r>
            <a:r>
              <a:rPr lang="en-US" dirty="0" smtClean="0"/>
              <a:t>following the appropriate rules from B1 </a:t>
            </a:r>
            <a:r>
              <a:rPr lang="en-US" dirty="0"/>
              <a:t>to </a:t>
            </a:r>
            <a:r>
              <a:rPr lang="en-US" dirty="0" smtClean="0"/>
              <a:t>B8. </a:t>
            </a:r>
          </a:p>
          <a:p>
            <a:endParaRPr lang="en-US" dirty="0"/>
          </a:p>
          <a:p>
            <a:r>
              <a:rPr lang="en-US" dirty="0" smtClean="0"/>
              <a:t>The parser is written in PL/0-based pseudocode.</a:t>
            </a:r>
          </a:p>
        </p:txBody>
      </p:sp>
      <p:sp>
        <p:nvSpPr>
          <p:cNvPr id="37913" name="Text Box 23"/>
          <p:cNvSpPr txBox="1">
            <a:spLocks noChangeArrowheads="1"/>
          </p:cNvSpPr>
          <p:nvPr/>
        </p:nvSpPr>
        <p:spPr bwMode="auto">
          <a:xfrm>
            <a:off x="1203325" y="1763713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nsolas" panose="020B0609020204030204" pitchFamily="49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A6D11-DB2C-45E7-B3E8-61B621E90B7A}" type="slidenum">
              <a:rPr lang="en-US"/>
              <a:pPr/>
              <a:t>12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Parser Program for the Graph A</a:t>
            </a:r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2" name="Text Box 28"/>
          <p:cNvSpPr txBox="1">
            <a:spLocks noChangeArrowheads="1"/>
          </p:cNvSpPr>
          <p:nvPr/>
        </p:nvSpPr>
        <p:spPr bwMode="auto">
          <a:xfrm rot="-5400000">
            <a:off x="2094506" y="-390412"/>
            <a:ext cx="5139869" cy="804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ch</a:t>
            </a:r>
            <a:r>
              <a:rPr lang="en-US" sz="1400" dirty="0" smtClean="0">
                <a:latin typeface="Consolas" panose="020B0609020204030204" pitchFamily="49" charset="0"/>
              </a:rPr>
              <a:t> : </a:t>
            </a:r>
            <a:r>
              <a:rPr lang="en-US" sz="1400" dirty="0">
                <a:latin typeface="Consolas" panose="020B0609020204030204" pitchFamily="49" charset="0"/>
              </a:rPr>
              <a:t>char;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procedure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A;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</a:rPr>
              <a:t>begin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= </a:t>
            </a:r>
            <a:r>
              <a:rPr lang="ja-JP" altLang="en-US" sz="1400" dirty="0">
                <a:latin typeface="Consolas" panose="020B0609020204030204" pitchFamily="49" charset="0"/>
              </a:rPr>
              <a:t>‘</a:t>
            </a:r>
            <a:r>
              <a:rPr lang="en-US" altLang="ja-JP" sz="1400" dirty="0">
                <a:latin typeface="Consolas" panose="020B0609020204030204" pitchFamily="49" charset="0"/>
              </a:rPr>
              <a:t>x</a:t>
            </a:r>
            <a:r>
              <a:rPr lang="ja-JP" altLang="en-US" sz="1400" dirty="0">
                <a:latin typeface="Consolas" panose="020B0609020204030204" pitchFamily="49" charset="0"/>
              </a:rPr>
              <a:t>’</a:t>
            </a:r>
            <a:r>
              <a:rPr lang="en-US" altLang="ja-JP" sz="1400" dirty="0">
                <a:latin typeface="Consolas" panose="020B0609020204030204" pitchFamily="49" charset="0"/>
              </a:rPr>
              <a:t> </a:t>
            </a:r>
            <a:r>
              <a:rPr lang="en-US" altLang="ja-JP" sz="1400" b="1" dirty="0">
                <a:latin typeface="Consolas" panose="020B0609020204030204" pitchFamily="49" charset="0"/>
              </a:rPr>
              <a:t>then</a:t>
            </a:r>
            <a:r>
              <a:rPr lang="en-US" altLang="ja-JP" sz="1400" dirty="0"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</a:rPr>
              <a:t>get(</a:t>
            </a:r>
            <a:r>
              <a:rPr lang="en-US" altLang="ja-JP" sz="1400" dirty="0" err="1" smtClean="0">
                <a:latin typeface="Consolas" panose="020B0609020204030204" pitchFamily="49" charset="0"/>
              </a:rPr>
              <a:t>tok</a:t>
            </a:r>
            <a:r>
              <a:rPr lang="en-US" altLang="ja-JP" sz="1400" dirty="0" smtClean="0">
                <a:latin typeface="Consolas" panose="020B0609020204030204" pitchFamily="49" charset="0"/>
              </a:rPr>
              <a:t>)</a:t>
            </a:r>
            <a:endParaRPr lang="en-US" altLang="ja-JP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else </a:t>
            </a:r>
            <a:r>
              <a:rPr lang="en-US" sz="1400" b="1" dirty="0"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= </a:t>
            </a:r>
            <a:r>
              <a:rPr lang="ja-JP" altLang="en-US" sz="1400" dirty="0">
                <a:latin typeface="Consolas" panose="020B0609020204030204" pitchFamily="49" charset="0"/>
              </a:rPr>
              <a:t>‘</a:t>
            </a:r>
            <a:r>
              <a:rPr lang="en-US" altLang="ja-JP" sz="1400" dirty="0"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latin typeface="Consolas" panose="020B0609020204030204" pitchFamily="49" charset="0"/>
              </a:rPr>
              <a:t>‘</a:t>
            </a:r>
            <a:r>
              <a:rPr lang="en-US" altLang="ja-JP" sz="1400" dirty="0">
                <a:latin typeface="Consolas" panose="020B0609020204030204" pitchFamily="49" charset="0"/>
              </a:rPr>
              <a:t> </a:t>
            </a:r>
            <a:r>
              <a:rPr lang="en-US" altLang="ja-JP" sz="1400" b="1" dirty="0">
                <a:latin typeface="Consolas" panose="020B0609020204030204" pitchFamily="49" charset="0"/>
              </a:rPr>
              <a:t>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latin typeface="Consolas" panose="020B0609020204030204" pitchFamily="49" charset="0"/>
              </a:rPr>
              <a:t>begin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get(</a:t>
            </a:r>
            <a:r>
              <a:rPr lang="en-US" sz="1400" dirty="0" err="1" smtClean="0">
                <a:latin typeface="Consolas" panose="020B0609020204030204" pitchFamily="49" charset="0"/>
              </a:rPr>
              <a:t>tok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while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tok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 </a:t>
            </a:r>
            <a:r>
              <a:rPr lang="ja-JP" altLang="en-US" sz="1400" dirty="0">
                <a:latin typeface="Consolas" panose="020B0609020204030204" pitchFamily="49" charset="0"/>
              </a:rPr>
              <a:t>‘</a:t>
            </a:r>
            <a:r>
              <a:rPr lang="en-US" altLang="ja-JP" sz="1400" dirty="0">
                <a:latin typeface="Consolas" panose="020B0609020204030204" pitchFamily="49" charset="0"/>
              </a:rPr>
              <a:t>+</a:t>
            </a:r>
            <a:r>
              <a:rPr lang="ja-JP" altLang="en-US" sz="1400" dirty="0">
                <a:latin typeface="Consolas" panose="020B0609020204030204" pitchFamily="49" charset="0"/>
              </a:rPr>
              <a:t>’</a:t>
            </a:r>
            <a:r>
              <a:rPr lang="en-US" altLang="ja-JP" sz="1400" dirty="0">
                <a:latin typeface="Consolas" panose="020B0609020204030204" pitchFamily="49" charset="0"/>
              </a:rPr>
              <a:t> </a:t>
            </a:r>
            <a:r>
              <a:rPr lang="en-US" altLang="ja-JP" sz="1400" b="1" dirty="0">
                <a:latin typeface="Consolas" panose="020B0609020204030204" pitchFamily="49" charset="0"/>
              </a:rPr>
              <a:t>do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  begin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get(</a:t>
            </a:r>
            <a:r>
              <a:rPr lang="en-US" sz="1400" dirty="0" err="1" smtClean="0">
                <a:latin typeface="Consolas" panose="020B0609020204030204" pitchFamily="49" charset="0"/>
              </a:rPr>
              <a:t>tok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   A;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end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  if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tok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= </a:t>
            </a:r>
            <a:r>
              <a:rPr lang="ja-JP" altLang="en-US" sz="1400" dirty="0">
                <a:latin typeface="Consolas" panose="020B0609020204030204" pitchFamily="49" charset="0"/>
              </a:rPr>
              <a:t>‘</a:t>
            </a:r>
            <a:r>
              <a:rPr lang="en-US" altLang="ja-JP" sz="1400" dirty="0">
                <a:latin typeface="Consolas" panose="020B0609020204030204" pitchFamily="49" charset="0"/>
              </a:rPr>
              <a:t>)</a:t>
            </a:r>
            <a:r>
              <a:rPr lang="ja-JP" altLang="en-US" sz="1400" dirty="0">
                <a:latin typeface="Consolas" panose="020B0609020204030204" pitchFamily="49" charset="0"/>
              </a:rPr>
              <a:t>’</a:t>
            </a:r>
            <a:r>
              <a:rPr lang="en-US" altLang="ja-JP" sz="1400" dirty="0">
                <a:latin typeface="Consolas" panose="020B0609020204030204" pitchFamily="49" charset="0"/>
              </a:rPr>
              <a:t> </a:t>
            </a:r>
            <a:r>
              <a:rPr lang="en-US" altLang="ja-JP" sz="1400" b="1" dirty="0">
                <a:latin typeface="Consolas" panose="020B0609020204030204" pitchFamily="49" charset="0"/>
              </a:rPr>
              <a:t>then</a:t>
            </a:r>
            <a:r>
              <a:rPr lang="en-US" altLang="ja-JP" sz="1400" dirty="0"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</a:rPr>
              <a:t>get(</a:t>
            </a:r>
            <a:r>
              <a:rPr lang="en-US" altLang="ja-JP" sz="1400" dirty="0" err="1" smtClean="0">
                <a:latin typeface="Consolas" panose="020B0609020204030204" pitchFamily="49" charset="0"/>
              </a:rPr>
              <a:t>tok</a:t>
            </a:r>
            <a:r>
              <a:rPr lang="en-US" altLang="ja-JP" sz="1400" dirty="0" smtClean="0">
                <a:latin typeface="Consolas" panose="020B0609020204030204" pitchFamily="49" charset="0"/>
              </a:rPr>
              <a:t>) </a:t>
            </a:r>
            <a:r>
              <a:rPr lang="en-US" altLang="ja-JP" sz="1400" b="1" dirty="0" smtClean="0">
                <a:latin typeface="Consolas" panose="020B0609020204030204" pitchFamily="49" charset="0"/>
              </a:rPr>
              <a:t>else</a:t>
            </a:r>
            <a:r>
              <a:rPr lang="en-US" altLang="ja-JP" sz="1400" dirty="0" smtClean="0">
                <a:latin typeface="Consolas" panose="020B0609020204030204" pitchFamily="49" charset="0"/>
              </a:rPr>
              <a:t> error(</a:t>
            </a:r>
            <a:r>
              <a:rPr lang="en-US" altLang="ja-JP" sz="1400" dirty="0" err="1" smtClean="0">
                <a:latin typeface="Consolas" panose="020B0609020204030204" pitchFamily="49" charset="0"/>
              </a:rPr>
              <a:t>err_number</a:t>
            </a:r>
            <a:r>
              <a:rPr lang="en-US" altLang="ja-JP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end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 else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error(</a:t>
            </a:r>
            <a:r>
              <a:rPr lang="en-US" sz="1400" dirty="0" err="1">
                <a:latin typeface="Consolas" panose="020B0609020204030204" pitchFamily="49" charset="0"/>
              </a:rPr>
              <a:t>err_number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i="1" dirty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</a:rPr>
              <a:t>end</a:t>
            </a:r>
            <a:r>
              <a:rPr lang="en-US" sz="1400" i="1" dirty="0" smtClean="0">
                <a:latin typeface="Consolas" panose="020B0609020204030204" pitchFamily="49" charset="0"/>
              </a:rPr>
              <a:t>;</a:t>
            </a:r>
          </a:p>
          <a:p>
            <a:endParaRPr lang="en-US" sz="1400" i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get(</a:t>
            </a:r>
            <a:r>
              <a:rPr lang="en-US" sz="1400" dirty="0" err="1" smtClean="0">
                <a:latin typeface="Consolas" panose="020B0609020204030204" pitchFamily="49" charset="0"/>
              </a:rPr>
              <a:t>tok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A;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2A2550-C6A2-47EC-81E5-DA4FE49C4A2C}" type="slidenum">
              <a:rPr lang="en-US"/>
              <a:pPr/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EBNF grammar for Tiny-PL/0 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96083" y="1219200"/>
            <a:ext cx="9417963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&lt;program&gt; ::= block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&lt;block&gt;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::=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&lt;statement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-declaration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::= [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 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&lt;number&gt; 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 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&lt;number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} 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]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::=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ident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ident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&gt;} 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“;”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 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::= [   &lt;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ident&gt;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:=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|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 }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|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 </a:t>
            </a: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|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</a:t>
            </a: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|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&lt;ident&gt;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|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] 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::=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odd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&lt;expression&gt; 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	    | &lt;expression&gt; 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rel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-op&gt; &lt;expression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rel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-op&gt;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::=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 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&lt;&gt;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&lt;=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altLang="ja-JP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endParaRPr lang="en-US" altLang="ja-JP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&lt;expression&gt; ::= [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]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&lt;term&gt; {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)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&lt;term&gt;}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&lt;term&gt;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::=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&lt;factor&gt;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(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)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&lt;factor&gt;} 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&lt;factor&gt;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::=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ident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| &lt;number&gt; |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endParaRPr lang="en-US" altLang="ja-JP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and &lt;ident&gt; are tokens with semantic values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AB81F9-7F71-45BC-A9DE-B1B794E2B815}" type="slidenum">
              <a:rPr lang="en-US"/>
              <a:pPr/>
              <a:t>14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Symbol Table</a:t>
            </a:r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7615" y="1373459"/>
            <a:ext cx="878158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 symbol table or name table records information about each symbol</a:t>
            </a:r>
          </a:p>
          <a:p>
            <a:r>
              <a:rPr lang="en-US" dirty="0"/>
              <a:t>name in the program.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piece </a:t>
            </a:r>
            <a:r>
              <a:rPr lang="en-US" dirty="0"/>
              <a:t>of information associated  with a name is called an attribute.</a:t>
            </a:r>
          </a:p>
          <a:p>
            <a:endParaRPr lang="en-US" dirty="0" smtClean="0"/>
          </a:p>
          <a:p>
            <a:r>
              <a:rPr lang="en-US" dirty="0" smtClean="0"/>
              <a:t>For instance, the type of </a:t>
            </a:r>
            <a:r>
              <a:rPr lang="en-US" dirty="0"/>
              <a:t>a variable, </a:t>
            </a:r>
            <a:r>
              <a:rPr lang="en-US" dirty="0" smtClean="0"/>
              <a:t>the parameters of a </a:t>
            </a:r>
            <a:r>
              <a:rPr lang="en-US" dirty="0"/>
              <a:t>procedure, </a:t>
            </a:r>
            <a:r>
              <a:rPr lang="en-US" dirty="0" smtClean="0"/>
              <a:t>the number of dimensions </a:t>
            </a:r>
            <a:r>
              <a:rPr lang="en-US" dirty="0"/>
              <a:t>for an </a:t>
            </a:r>
            <a:r>
              <a:rPr lang="en-US" dirty="0" smtClean="0"/>
              <a:t>array etc.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symbol table can be organized as a linear list, a tree, or </a:t>
            </a:r>
            <a:r>
              <a:rPr lang="en-US" dirty="0" smtClean="0"/>
              <a:t>as a hash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0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755836-730E-4032-BD79-EF6A80B05E5E}" type="slidenum">
              <a:rPr lang="en-US"/>
              <a:pPr/>
              <a:t>15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 Symbol Table</a:t>
            </a:r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839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/>
              <a:t>Symbol table </a:t>
            </a:r>
            <a:r>
              <a:rPr lang="en-US" sz="1700" b="1" dirty="0" smtClean="0"/>
              <a:t>operations		Enter</a:t>
            </a:r>
            <a:r>
              <a:rPr lang="en-US" sz="1700" dirty="0" smtClean="0"/>
              <a:t> </a:t>
            </a:r>
            <a:r>
              <a:rPr lang="en-US" sz="1700" dirty="0"/>
              <a:t>(</a:t>
            </a:r>
            <a:r>
              <a:rPr lang="en-US" sz="1700" dirty="0" smtClean="0"/>
              <a:t>insert)	</a:t>
            </a:r>
            <a:r>
              <a:rPr lang="en-US" sz="1700" b="1" dirty="0" smtClean="0"/>
              <a:t>Lookup</a:t>
            </a:r>
            <a:r>
              <a:rPr lang="en-US" sz="1700" dirty="0" smtClean="0"/>
              <a:t> </a:t>
            </a:r>
            <a:r>
              <a:rPr lang="en-US" sz="1700" dirty="0"/>
              <a:t>(retrieval)</a:t>
            </a:r>
          </a:p>
          <a:p>
            <a:endParaRPr lang="en-US" sz="1700" dirty="0"/>
          </a:p>
          <a:p>
            <a:r>
              <a:rPr lang="en-US" sz="1700" b="1" dirty="0" smtClean="0"/>
              <a:t>Enter</a:t>
            </a:r>
          </a:p>
          <a:p>
            <a:r>
              <a:rPr lang="en-US" sz="1700" dirty="0" smtClean="0"/>
              <a:t>When </a:t>
            </a:r>
            <a:r>
              <a:rPr lang="en-US" sz="1700" dirty="0"/>
              <a:t>a declaration is processed the name is inserted into </a:t>
            </a:r>
            <a:r>
              <a:rPr lang="en-US" sz="1700" dirty="0" smtClean="0"/>
              <a:t>the </a:t>
            </a:r>
            <a:r>
              <a:rPr lang="en-US" sz="1700" dirty="0"/>
              <a:t>symbol </a:t>
            </a:r>
            <a:r>
              <a:rPr lang="en-US" sz="1700" dirty="0" smtClean="0"/>
              <a:t>table</a:t>
            </a:r>
          </a:p>
          <a:p>
            <a:endParaRPr lang="en-US" sz="1700" dirty="0"/>
          </a:p>
          <a:p>
            <a:r>
              <a:rPr lang="en-US" sz="1700" dirty="0" smtClean="0"/>
              <a:t>If </a:t>
            </a:r>
            <a:r>
              <a:rPr lang="en-US" sz="1700" dirty="0"/>
              <a:t>the programming language does not </a:t>
            </a:r>
            <a:r>
              <a:rPr lang="en-US" sz="1700" dirty="0" smtClean="0"/>
              <a:t>require declarations (such as JavaScript or Python), </a:t>
            </a:r>
            <a:r>
              <a:rPr lang="en-US" sz="1700" dirty="0"/>
              <a:t>then the name is inserted when the first occurrence </a:t>
            </a:r>
            <a:r>
              <a:rPr lang="en-US" sz="1700" dirty="0" smtClean="0"/>
              <a:t>of </a:t>
            </a:r>
            <a:r>
              <a:rPr lang="en-US" sz="1700" dirty="0"/>
              <a:t>the name is found</a:t>
            </a:r>
            <a:r>
              <a:rPr lang="en-US" sz="1700" dirty="0" smtClean="0"/>
              <a:t>.</a:t>
            </a:r>
          </a:p>
          <a:p>
            <a:endParaRPr lang="en-US" sz="1700" dirty="0"/>
          </a:p>
          <a:p>
            <a:r>
              <a:rPr lang="en-US" sz="1700" dirty="0" smtClean="0"/>
              <a:t>In tiny </a:t>
            </a:r>
            <a:r>
              <a:rPr lang="en-US" sz="1700" b="1" dirty="0" smtClean="0"/>
              <a:t>PL/0</a:t>
            </a:r>
            <a:r>
              <a:rPr lang="en-US" sz="1700" dirty="0" smtClean="0"/>
              <a:t>, we only enter </a:t>
            </a:r>
            <a:r>
              <a:rPr lang="en-US" sz="1700" b="1" dirty="0" smtClean="0"/>
              <a:t>constants</a:t>
            </a:r>
            <a:r>
              <a:rPr lang="en-US" sz="1700" dirty="0" smtClean="0"/>
              <a:t> and </a:t>
            </a:r>
            <a:r>
              <a:rPr lang="en-US" sz="1700" b="1" dirty="0" smtClean="0"/>
              <a:t>variables</a:t>
            </a:r>
            <a:r>
              <a:rPr lang="en-US" sz="1700" dirty="0" smtClean="0"/>
              <a:t> while parsing </a:t>
            </a:r>
            <a:r>
              <a:rPr lang="en-US" sz="17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</a:t>
            </a:r>
            <a:r>
              <a:rPr lang="en-US" sz="1700" dirty="0" smtClean="0"/>
              <a:t>and</a:t>
            </a:r>
            <a:r>
              <a:rPr lang="en-US" sz="17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sz="17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-declaration&gt;</a:t>
            </a:r>
            <a:r>
              <a:rPr lang="en-US" sz="1700" dirty="0" smtClean="0"/>
              <a:t>.</a:t>
            </a:r>
            <a:endParaRPr lang="en-US" sz="17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700" dirty="0"/>
          </a:p>
          <a:p>
            <a:r>
              <a:rPr lang="en-US" sz="1700" b="1" dirty="0" smtClean="0"/>
              <a:t>Lookup</a:t>
            </a:r>
          </a:p>
          <a:p>
            <a:r>
              <a:rPr lang="en-US" sz="1700" dirty="0" smtClean="0"/>
              <a:t>Each </a:t>
            </a:r>
            <a:r>
              <a:rPr lang="en-US" sz="1700" dirty="0"/>
              <a:t>subsequent </a:t>
            </a:r>
            <a:r>
              <a:rPr lang="en-US" sz="1700" dirty="0" smtClean="0"/>
              <a:t>use </a:t>
            </a:r>
            <a:r>
              <a:rPr lang="en-US" sz="1700" dirty="0"/>
              <a:t>of the name </a:t>
            </a:r>
            <a:r>
              <a:rPr lang="en-US" sz="1700" dirty="0" smtClean="0"/>
              <a:t>causes </a:t>
            </a:r>
            <a:r>
              <a:rPr lang="en-US" sz="1700" dirty="0"/>
              <a:t>a lookup operation</a:t>
            </a:r>
            <a:r>
              <a:rPr lang="en-US" sz="1700" dirty="0" smtClean="0"/>
              <a:t>.</a:t>
            </a:r>
          </a:p>
          <a:p>
            <a:endParaRPr lang="en-US" sz="1700" dirty="0"/>
          </a:p>
          <a:p>
            <a:r>
              <a:rPr lang="en-US" sz="1700" dirty="0" smtClean="0"/>
              <a:t>In tiny </a:t>
            </a:r>
            <a:r>
              <a:rPr lang="en-US" sz="1700" b="1" dirty="0" smtClean="0"/>
              <a:t>PL/0</a:t>
            </a:r>
            <a:r>
              <a:rPr lang="en-US" sz="1700" dirty="0" smtClean="0"/>
              <a:t>, we only lookup </a:t>
            </a:r>
            <a:r>
              <a:rPr lang="en-US" sz="1700" b="1" dirty="0" smtClean="0"/>
              <a:t>constants</a:t>
            </a:r>
            <a:r>
              <a:rPr lang="en-US" sz="1700" dirty="0" smtClean="0"/>
              <a:t> and </a:t>
            </a:r>
            <a:r>
              <a:rPr lang="en-US" sz="1700" b="1" dirty="0" smtClean="0"/>
              <a:t>variables</a:t>
            </a:r>
            <a:r>
              <a:rPr lang="en-US" sz="1700" dirty="0" smtClean="0"/>
              <a:t> while parsing  </a:t>
            </a:r>
            <a:r>
              <a:rPr lang="en-US" sz="17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&lt;ident&gt;</a:t>
            </a:r>
            <a:r>
              <a:rPr lang="en-US" sz="1700" dirty="0" smtClean="0"/>
              <a:t>.</a:t>
            </a:r>
          </a:p>
          <a:p>
            <a:endParaRPr lang="en-US" sz="1700" dirty="0"/>
          </a:p>
          <a:p>
            <a:r>
              <a:rPr lang="en-US" sz="1700" dirty="0" smtClean="0"/>
              <a:t>For tiny </a:t>
            </a:r>
            <a:r>
              <a:rPr lang="en-US" sz="1700" b="1" dirty="0" smtClean="0"/>
              <a:t>PL/0</a:t>
            </a:r>
            <a:r>
              <a:rPr lang="en-US" sz="1700" dirty="0" smtClean="0"/>
              <a:t> the symbol table is </a:t>
            </a:r>
            <a:r>
              <a:rPr lang="en-US" sz="1700" b="1" dirty="0" smtClean="0"/>
              <a:t>flat</a:t>
            </a:r>
            <a:r>
              <a:rPr lang="en-US" sz="1700" dirty="0" smtClean="0"/>
              <a:t> because we do not have procedures (nothing is nested).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60455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FD94-8E5E-4B67-8E3B-F8471630E3BE}" type="slidenum">
              <a:rPr lang="en-US"/>
              <a:pPr/>
              <a:t>16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Symbol Table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17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8648" y="2302540"/>
            <a:ext cx="89667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::= [ “</a:t>
            </a:r>
            <a:r>
              <a:rPr lang="en-US" altLang="ja-JP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 “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&lt;number&gt; { “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 “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&lt;number&gt; } “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altLang="ja-JP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]	</a:t>
            </a: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  ::= [ “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 { “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“;”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put symbols into the symbol table while parsing the &lt;</a:t>
            </a:r>
            <a:r>
              <a:rPr lang="en-US" dirty="0" smtClean="0">
                <a:latin typeface="Consolas" panose="020B0609020204030204" pitchFamily="49" charset="0"/>
              </a:rPr>
              <a:t>ident&gt;</a:t>
            </a:r>
            <a:r>
              <a:rPr lang="en-US" dirty="0" smtClean="0"/>
              <a:t>’s inside &lt;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-declaration&gt;</a:t>
            </a:r>
            <a:r>
              <a:rPr lang="en-US" dirty="0" smtClean="0"/>
              <a:t> and &lt;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-declaration&gt;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790548"/>
            <a:ext cx="812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get </a:t>
            </a:r>
            <a:r>
              <a:rPr lang="en-US" dirty="0"/>
              <a:t>symbols </a:t>
            </a:r>
            <a:r>
              <a:rPr lang="en-US" dirty="0" smtClean="0"/>
              <a:t>from </a:t>
            </a:r>
            <a:r>
              <a:rPr lang="en-US" dirty="0"/>
              <a:t>the symbol table while parsing </a:t>
            </a:r>
            <a:r>
              <a:rPr lang="en-US" dirty="0" smtClean="0"/>
              <a:t>the &lt;</a:t>
            </a:r>
            <a:r>
              <a:rPr lang="en-US" dirty="0" smtClean="0">
                <a:latin typeface="Consolas" panose="020B0609020204030204" pitchFamily="49" charset="0"/>
              </a:rPr>
              <a:t>ident&gt;</a:t>
            </a:r>
            <a:r>
              <a:rPr lang="en-US" dirty="0" smtClean="0"/>
              <a:t> inside  &lt;</a:t>
            </a:r>
            <a:r>
              <a:rPr lang="en-US" dirty="0" smtClean="0">
                <a:latin typeface="Consolas" panose="020B0609020204030204" pitchFamily="49" charset="0"/>
              </a:rPr>
              <a:t>factor&gt;</a:t>
            </a:r>
            <a:r>
              <a:rPr lang="en-US" dirty="0" smtClean="0"/>
              <a:t> and inside &lt;</a:t>
            </a:r>
            <a:r>
              <a:rPr lang="en-US" dirty="0" smtClean="0">
                <a:latin typeface="Consolas" panose="020B0609020204030204" pitchFamily="49" charset="0"/>
              </a:rPr>
              <a:t>statement&gt;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" y="4757216"/>
            <a:ext cx="81285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&lt;factor&gt;            ::= &lt;ident&gt; | ...</a:t>
            </a:r>
          </a:p>
          <a:p>
            <a:endParaRPr lang="en-US" altLang="ja-JP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 &gt;        ::= [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... 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| “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| “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] 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altLang="ja-JP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FD94-8E5E-4B67-8E3B-F8471630E3BE}" type="slidenum">
              <a:rPr lang="en-US"/>
              <a:pPr/>
              <a:t>17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solidFill>
                  <a:srgbClr val="0000FF"/>
                </a:solidFill>
                <a:ea typeface="ＭＳ Ｐゴシック" pitchFamily="34" charset="-128"/>
              </a:rPr>
              <a:t>Lexer</a:t>
            </a:r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 type definitions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17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933662"/>
            <a:ext cx="89667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token type</a:t>
            </a: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enum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nulsym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1,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identsym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numbersym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plussym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minussym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multsym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slashsym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oddsym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eqsym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neqsym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lessym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leqsym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gtrsym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geqsym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lparentsym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rparentsym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commasym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semicolonsym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periodsym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becomessym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beginsym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thensym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whilesym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dosym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callsym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procsym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readsym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elsesym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token_type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semantic value 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  either string (char *) for the name of a constant/an identifier 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  or    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for the value of the number  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union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string id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} LVAL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that we have the following definitions available.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8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FD94-8E5E-4B67-8E3B-F8471630E3BE}" type="slidenum">
              <a:rPr lang="en-US"/>
              <a:pPr/>
              <a:t>18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solidFill>
                  <a:srgbClr val="0000FF"/>
                </a:solidFill>
                <a:ea typeface="ＭＳ Ｐゴシック" pitchFamily="34" charset="-128"/>
              </a:rPr>
              <a:t>Lexer</a:t>
            </a:r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 variables and functions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17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933662"/>
            <a:ext cx="89667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global variable holding the token type of the current token</a:t>
            </a: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oken_type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token;</a:t>
            </a: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global variable holding the semantic value of the current token</a:t>
            </a:r>
          </a:p>
          <a:p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LLVAL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lval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function advance that move to the next token and 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updates the above two global variables</a:t>
            </a:r>
          </a:p>
          <a:p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oid advance();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that we have the following definitions available.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11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FD94-8E5E-4B67-8E3B-F8471630E3BE}" type="slidenum">
              <a:rPr lang="en-US"/>
              <a:pPr/>
              <a:t>19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00FF"/>
                </a:solidFill>
                <a:ea typeface="ＭＳ Ｐゴシック" pitchFamily="34" charset="-128"/>
              </a:rPr>
              <a:t>Symbol table type definitions and functions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17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967602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symbol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kind;       //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constant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 1,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variable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string name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name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of constant or variable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      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number     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is only set for constant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level;      // L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level    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level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and modifier are only set for variable,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modifier;   // 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M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modifier  but level is always 0 for tiny PL/0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symbol_type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function 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get_symbol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that looks up a symbol in symbol table by name and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returns pointer symbol if found and NULL if not found </a:t>
            </a:r>
          </a:p>
          <a:p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symbol_type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get_symbol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(string name)</a:t>
            </a:r>
          </a:p>
          <a:p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// function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put_symbol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that puts a symbol into symbol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table provided that</a:t>
            </a:r>
          </a:p>
          <a:p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a symbol with this name does not exist (calls error function if name already exists)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put_symbol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kind, string name,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level,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modifier);</a:t>
            </a:r>
          </a:p>
          <a:p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that we have the following definitions available.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5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5BEB4-32E8-44CA-BB4D-F8837672663E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From a syntax </a:t>
            </a:r>
            <a:r>
              <a:rPr lang="en-US" sz="2800" dirty="0">
                <a:latin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</a:rPr>
              <a:t>raph </a:t>
            </a:r>
            <a:r>
              <a:rPr lang="en-US" sz="2800" dirty="0">
                <a:latin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</a:rPr>
              <a:t>a recursive decent parser 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Syntax of </a:t>
            </a:r>
            <a:r>
              <a:rPr lang="en-US" sz="2800" dirty="0">
                <a:latin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</a:rPr>
              <a:t>iny-PL/0 (subset of PL/0)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Generation of PM/0 code for programming constructs of tiny-PL/0 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Symbol table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FD94-8E5E-4B67-8E3B-F8471630E3BE}" type="slidenum">
              <a:rPr lang="en-US"/>
              <a:pPr/>
              <a:t>20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00FF"/>
                </a:solidFill>
                <a:ea typeface="ＭＳ Ｐゴシック" pitchFamily="34" charset="-128"/>
              </a:rPr>
              <a:t>Constant declaration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17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345148"/>
            <a:ext cx="906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void </a:t>
            </a:r>
            <a:r>
              <a:rPr lang="en-US" sz="1400" b="1" dirty="0" err="1" smtClean="0">
                <a:latin typeface="Consolas" panose="020B0609020204030204" pitchFamily="49" charset="0"/>
              </a:rPr>
              <a:t>const_declaration</a:t>
            </a:r>
            <a:r>
              <a:rPr lang="en-US" sz="1400" b="1" dirty="0" smtClean="0">
                <a:latin typeface="Consolas" panose="020B0609020204030204" pitchFamily="49" charset="0"/>
              </a:rPr>
              <a:t>() {</a:t>
            </a:r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</a:rPr>
              <a:t>if (token </a:t>
            </a:r>
            <a:r>
              <a:rPr lang="en-US" sz="1400" b="1" dirty="0" smtClean="0">
                <a:latin typeface="Consolas" panose="020B0609020204030204" pitchFamily="49" charset="0"/>
              </a:rPr>
              <a:t>!= </a:t>
            </a:r>
            <a:r>
              <a:rPr lang="en-US" sz="1400" b="1" dirty="0" err="1">
                <a:latin typeface="Consolas" panose="020B0609020204030204" pitchFamily="49" charset="0"/>
              </a:rPr>
              <a:t>constsym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return;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string id;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do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advance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if </a:t>
            </a:r>
            <a:r>
              <a:rPr lang="en-US" sz="1400" b="1" dirty="0">
                <a:latin typeface="Consolas" panose="020B0609020204030204" pitchFamily="49" charset="0"/>
              </a:rPr>
              <a:t>(token != </a:t>
            </a:r>
            <a:r>
              <a:rPr lang="en-US" sz="1400" b="1" dirty="0" err="1">
                <a:latin typeface="Consolas" panose="020B0609020204030204" pitchFamily="49" charset="0"/>
              </a:rPr>
              <a:t>identsym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error</a:t>
            </a:r>
            <a:r>
              <a:rPr lang="en-US" sz="1400" b="1" dirty="0">
                <a:latin typeface="Consolas" panose="020B0609020204030204" pitchFamily="49" charset="0"/>
              </a:rPr>
              <a:t>("expected identifier in constant declaration");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id </a:t>
            </a:r>
            <a:r>
              <a:rPr lang="en-US" sz="1400" b="1" dirty="0">
                <a:latin typeface="Consolas" panose="020B0609020204030204" pitchFamily="49" charset="0"/>
              </a:rPr>
              <a:t>= lval.id;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advance();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if </a:t>
            </a:r>
            <a:r>
              <a:rPr lang="en-US" sz="1400" b="1" dirty="0">
                <a:latin typeface="Consolas" panose="020B0609020204030204" pitchFamily="49" charset="0"/>
              </a:rPr>
              <a:t>(token != </a:t>
            </a:r>
            <a:r>
              <a:rPr lang="en-US" sz="1400" b="1" dirty="0" err="1" smtClean="0">
                <a:latin typeface="Consolas" panose="020B0609020204030204" pitchFamily="49" charset="0"/>
              </a:rPr>
              <a:t>eqsym</a:t>
            </a:r>
            <a:r>
              <a:rPr lang="en-US" sz="1400" b="1" dirty="0" smtClean="0">
                <a:latin typeface="Consolas" panose="020B0609020204030204" pitchFamily="49" charset="0"/>
              </a:rPr>
              <a:t>) error</a:t>
            </a:r>
            <a:r>
              <a:rPr lang="en-US" sz="1400" b="1" dirty="0">
                <a:latin typeface="Consolas" panose="020B0609020204030204" pitchFamily="49" charset="0"/>
              </a:rPr>
              <a:t>("expected '=' after identifier in constant declaration");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advance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if </a:t>
            </a:r>
            <a:r>
              <a:rPr lang="en-US" sz="1400" b="1" dirty="0">
                <a:latin typeface="Consolas" panose="020B0609020204030204" pitchFamily="49" charset="0"/>
              </a:rPr>
              <a:t>(token != </a:t>
            </a:r>
            <a:r>
              <a:rPr lang="en-US" sz="1400" b="1" dirty="0" err="1">
                <a:latin typeface="Consolas" panose="020B0609020204030204" pitchFamily="49" charset="0"/>
              </a:rPr>
              <a:t>numbersym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error</a:t>
            </a:r>
            <a:r>
              <a:rPr lang="en-US" sz="1400" b="1" dirty="0">
                <a:latin typeface="Consolas" panose="020B0609020204030204" pitchFamily="49" charset="0"/>
              </a:rPr>
              <a:t>("expected number after '=' in constant declaration</a:t>
            </a:r>
            <a:r>
              <a:rPr lang="en-US" sz="1400" b="1" dirty="0" smtClean="0">
                <a:latin typeface="Consolas" panose="020B0609020204030204" pitchFamily="49" charset="0"/>
              </a:rPr>
              <a:t>");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put_symbol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(1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id,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lval.num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0, 0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 // constant =&gt; kind = 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advance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} </a:t>
            </a:r>
            <a:r>
              <a:rPr lang="en-US" sz="1400" b="1" dirty="0">
                <a:latin typeface="Consolas" panose="020B0609020204030204" pitchFamily="49" charset="0"/>
              </a:rPr>
              <a:t>while (token == </a:t>
            </a:r>
            <a:r>
              <a:rPr lang="en-US" sz="1400" b="1" dirty="0" err="1">
                <a:latin typeface="Consolas" panose="020B0609020204030204" pitchFamily="49" charset="0"/>
              </a:rPr>
              <a:t>commasym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if </a:t>
            </a:r>
            <a:r>
              <a:rPr lang="en-US" sz="1400" b="1" dirty="0">
                <a:latin typeface="Consolas" panose="020B0609020204030204" pitchFamily="49" charset="0"/>
              </a:rPr>
              <a:t>(token != </a:t>
            </a:r>
            <a:r>
              <a:rPr lang="en-US" sz="1400" b="1" dirty="0" err="1">
                <a:latin typeface="Consolas" panose="020B0609020204030204" pitchFamily="49" charset="0"/>
              </a:rPr>
              <a:t>semicolonsym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error</a:t>
            </a:r>
            <a:r>
              <a:rPr lang="en-US" sz="1400" b="1" dirty="0">
                <a:latin typeface="Consolas" panose="020B0609020204030204" pitchFamily="49" charset="0"/>
              </a:rPr>
              <a:t>("expected ';' at the end of constant declaration");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latin typeface="Consolas" panose="020B0609020204030204" pitchFamily="49" charset="0"/>
              </a:rPr>
              <a:t>advance();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2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FD94-8E5E-4B67-8E3B-F8471630E3BE}" type="slidenum">
              <a:rPr lang="en-US"/>
              <a:pPr/>
              <a:t>21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00FF"/>
                </a:solidFill>
                <a:ea typeface="ＭＳ Ｐゴシック" pitchFamily="34" charset="-128"/>
              </a:rPr>
              <a:t>Variable declaration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17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345148"/>
            <a:ext cx="9067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void </a:t>
            </a:r>
            <a:r>
              <a:rPr lang="en-US" sz="1400" b="1" dirty="0" err="1" smtClean="0">
                <a:latin typeface="Consolas" panose="020B0609020204030204" pitchFamily="49" charset="0"/>
              </a:rPr>
              <a:t>var_declaration</a:t>
            </a:r>
            <a:r>
              <a:rPr lang="en-US" sz="1400" b="1" dirty="0" smtClean="0">
                <a:latin typeface="Consolas" panose="020B0609020204030204" pitchFamily="49" charset="0"/>
              </a:rPr>
              <a:t>() {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num_vars</a:t>
            </a:r>
            <a:r>
              <a:rPr lang="en-US" sz="1400" b="1" dirty="0" smtClean="0">
                <a:latin typeface="Consolas" panose="020B0609020204030204" pitchFamily="49" charset="0"/>
              </a:rPr>
              <a:t> = 0;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if </a:t>
            </a:r>
            <a:r>
              <a:rPr lang="en-US" sz="1400" b="1" dirty="0">
                <a:latin typeface="Consolas" panose="020B0609020204030204" pitchFamily="49" charset="0"/>
              </a:rPr>
              <a:t>(token == </a:t>
            </a:r>
            <a:r>
              <a:rPr lang="en-US" sz="1400" b="1" dirty="0" err="1">
                <a:latin typeface="Consolas" panose="020B0609020204030204" pitchFamily="49" charset="0"/>
              </a:rPr>
              <a:t>varsym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advance</a:t>
            </a:r>
            <a:r>
              <a:rPr lang="en-US" sz="1400" b="1" dirty="0" smtClean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if (token != </a:t>
            </a:r>
            <a:r>
              <a:rPr lang="en-US" sz="1400" b="1" dirty="0" err="1">
                <a:latin typeface="Consolas" panose="020B0609020204030204" pitchFamily="49" charset="0"/>
              </a:rPr>
              <a:t>identsym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error</a:t>
            </a:r>
            <a:r>
              <a:rPr lang="en-US" sz="1400" b="1" dirty="0">
                <a:latin typeface="Consolas" panose="020B0609020204030204" pitchFamily="49" charset="0"/>
              </a:rPr>
              <a:t>("expected identifier in variable declaration");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</a:t>
            </a:r>
            <a:r>
              <a:rPr lang="en-US" sz="1400" b="1" dirty="0" err="1" smtClean="0">
                <a:latin typeface="Consolas" panose="020B0609020204030204" pitchFamily="49" charset="0"/>
              </a:rPr>
              <a:t>num_vars</a:t>
            </a:r>
            <a:r>
              <a:rPr lang="en-US" sz="1400" b="1" dirty="0" smtClean="0">
                <a:latin typeface="Consolas" panose="020B0609020204030204" pitchFamily="49" charset="0"/>
              </a:rPr>
              <a:t>++;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put_symbol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(2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lval.id, 0, 0, 3 +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num_vars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 // variable =&gt; kind = 2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advance();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 while (token == </a:t>
            </a:r>
            <a:r>
              <a:rPr lang="en-US" sz="1400" b="1" dirty="0" err="1">
                <a:latin typeface="Consolas" panose="020B0609020204030204" pitchFamily="49" charset="0"/>
              </a:rPr>
              <a:t>commasym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endParaRPr lang="en-US" sz="1400" b="1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latin typeface="Consolas" panose="020B0609020204030204" pitchFamily="49" charset="0"/>
              </a:rPr>
              <a:t>if (token != </a:t>
            </a:r>
            <a:r>
              <a:rPr lang="en-US" sz="1400" b="1" dirty="0" err="1">
                <a:latin typeface="Consolas" panose="020B0609020204030204" pitchFamily="49" charset="0"/>
              </a:rPr>
              <a:t>semicolonsym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b="1" dirty="0" smtClean="0">
                <a:latin typeface="Consolas" panose="020B0609020204030204" pitchFamily="49" charset="0"/>
              </a:rPr>
              <a:t>error</a:t>
            </a:r>
            <a:r>
              <a:rPr lang="en-US" sz="1400" b="1" dirty="0">
                <a:latin typeface="Consolas" panose="020B0609020204030204" pitchFamily="49" charset="0"/>
              </a:rPr>
              <a:t>("expected ';' at the end of variable declaration");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advance();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emit(INC, 0, 4 +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num_vars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en-US" sz="1400" b="1" dirty="0" smtClean="0">
                <a:latin typeface="Consolas" panose="020B0609020204030204" pitchFamily="49" charset="0"/>
              </a:rPr>
              <a:t> // emit is defined on the following slides </a:t>
            </a:r>
          </a:p>
          <a:p>
            <a:r>
              <a:rPr lang="en-US" sz="1400" b="1" dirty="0" smtClean="0">
                <a:latin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8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D44A9-208D-40C7-BDA6-E5B8ACBF0460}" type="slidenum">
              <a:rPr lang="en-US"/>
              <a:pPr/>
              <a:t>22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Intermediate Code </a:t>
            </a:r>
            <a:r>
              <a:rPr lang="en-US" sz="3600" b="1" dirty="0">
                <a:solidFill>
                  <a:srgbClr val="0000FF"/>
                </a:solidFill>
                <a:ea typeface="ＭＳ Ｐゴシック" pitchFamily="34" charset="-128"/>
              </a:rPr>
              <a:t>G</a:t>
            </a:r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eneration</a:t>
            </a:r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38" name="Rectangle 25"/>
          <p:cNvSpPr>
            <a:spLocks noChangeArrowheads="1"/>
          </p:cNvSpPr>
          <p:nvPr/>
        </p:nvSpPr>
        <p:spPr bwMode="auto">
          <a:xfrm>
            <a:off x="762000" y="1600200"/>
            <a:ext cx="1600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26"/>
          <p:cNvSpPr txBox="1">
            <a:spLocks noChangeArrowheads="1"/>
          </p:cNvSpPr>
          <p:nvPr/>
        </p:nvSpPr>
        <p:spPr bwMode="auto">
          <a:xfrm>
            <a:off x="784225" y="1636713"/>
            <a:ext cx="1517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Intermediate </a:t>
            </a:r>
          </a:p>
          <a:p>
            <a:pPr algn="ctr"/>
            <a:r>
              <a:rPr lang="en-US"/>
              <a:t>Code </a:t>
            </a:r>
          </a:p>
          <a:p>
            <a:pPr algn="ctr"/>
            <a:r>
              <a:rPr lang="en-US"/>
              <a:t>Generation </a:t>
            </a:r>
          </a:p>
        </p:txBody>
      </p:sp>
      <p:sp>
        <p:nvSpPr>
          <p:cNvPr id="44040" name="Rectangle 27"/>
          <p:cNvSpPr>
            <a:spLocks noChangeArrowheads="1"/>
          </p:cNvSpPr>
          <p:nvPr/>
        </p:nvSpPr>
        <p:spPr bwMode="auto">
          <a:xfrm>
            <a:off x="2819400" y="2819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28"/>
          <p:cNvSpPr>
            <a:spLocks noChangeShapeType="1"/>
          </p:cNvSpPr>
          <p:nvPr/>
        </p:nvSpPr>
        <p:spPr bwMode="auto">
          <a:xfrm>
            <a:off x="34290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42" name="Text Box 29"/>
          <p:cNvSpPr txBox="1">
            <a:spLocks noChangeArrowheads="1"/>
          </p:cNvSpPr>
          <p:nvPr/>
        </p:nvSpPr>
        <p:spPr bwMode="auto">
          <a:xfrm>
            <a:off x="2873406" y="2819400"/>
            <a:ext cx="1225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LOD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0 3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4043" name="Line 30"/>
          <p:cNvSpPr>
            <a:spLocks noChangeShapeType="1"/>
          </p:cNvSpPr>
          <p:nvPr/>
        </p:nvSpPr>
        <p:spPr bwMode="auto">
          <a:xfrm>
            <a:off x="37338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44" name="AutoShape 31"/>
          <p:cNvSpPr>
            <a:spLocks noChangeArrowheads="1"/>
          </p:cNvSpPr>
          <p:nvPr/>
        </p:nvSpPr>
        <p:spPr bwMode="auto">
          <a:xfrm rot="5400000">
            <a:off x="2819400" y="1752600"/>
            <a:ext cx="6096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Text Box 33"/>
          <p:cNvSpPr txBox="1">
            <a:spLocks noChangeArrowheads="1"/>
          </p:cNvSpPr>
          <p:nvPr/>
        </p:nvSpPr>
        <p:spPr bwMode="auto">
          <a:xfrm>
            <a:off x="5943600" y="251460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LOD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  </a:t>
            </a: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4046" name="Rectangle 34"/>
          <p:cNvSpPr>
            <a:spLocks noChangeArrowheads="1"/>
          </p:cNvSpPr>
          <p:nvPr/>
        </p:nvSpPr>
        <p:spPr bwMode="auto">
          <a:xfrm>
            <a:off x="59436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35"/>
          <p:cNvSpPr>
            <a:spLocks noChangeArrowheads="1"/>
          </p:cNvSpPr>
          <p:nvPr/>
        </p:nvSpPr>
        <p:spPr bwMode="auto">
          <a:xfrm>
            <a:off x="5943600" y="2895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36"/>
          <p:cNvSpPr>
            <a:spLocks noChangeArrowheads="1"/>
          </p:cNvSpPr>
          <p:nvPr/>
        </p:nvSpPr>
        <p:spPr bwMode="auto">
          <a:xfrm>
            <a:off x="5943600" y="3276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37"/>
          <p:cNvSpPr>
            <a:spLocks noChangeArrowheads="1"/>
          </p:cNvSpPr>
          <p:nvPr/>
        </p:nvSpPr>
        <p:spPr bwMode="auto">
          <a:xfrm>
            <a:off x="5943600" y="3657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38"/>
          <p:cNvSpPr>
            <a:spLocks noChangeArrowheads="1"/>
          </p:cNvSpPr>
          <p:nvPr/>
        </p:nvSpPr>
        <p:spPr bwMode="auto">
          <a:xfrm>
            <a:off x="59436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40"/>
          <p:cNvSpPr txBox="1">
            <a:spLocks noChangeArrowheads="1"/>
          </p:cNvSpPr>
          <p:nvPr/>
        </p:nvSpPr>
        <p:spPr bwMode="auto">
          <a:xfrm>
            <a:off x="6172200" y="1981200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code</a:t>
            </a:r>
          </a:p>
        </p:txBody>
      </p:sp>
      <p:sp>
        <p:nvSpPr>
          <p:cNvPr id="44052" name="Text Box 41"/>
          <p:cNvSpPr txBox="1">
            <a:spLocks noChangeArrowheads="1"/>
          </p:cNvSpPr>
          <p:nvPr/>
        </p:nvSpPr>
        <p:spPr bwMode="auto">
          <a:xfrm>
            <a:off x="7162800" y="25146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cx</a:t>
            </a:r>
            <a:r>
              <a:rPr lang="en-US" dirty="0"/>
              <a:t> = 0</a:t>
            </a:r>
          </a:p>
        </p:txBody>
      </p:sp>
      <p:sp>
        <p:nvSpPr>
          <p:cNvPr id="44053" name="Line 42"/>
          <p:cNvSpPr>
            <a:spLocks noChangeShapeType="1"/>
          </p:cNvSpPr>
          <p:nvPr/>
        </p:nvSpPr>
        <p:spPr bwMode="auto">
          <a:xfrm flipH="1">
            <a:off x="72390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54" name="Text Box 43"/>
          <p:cNvSpPr txBox="1">
            <a:spLocks noChangeArrowheads="1"/>
          </p:cNvSpPr>
          <p:nvPr/>
        </p:nvSpPr>
        <p:spPr bwMode="auto">
          <a:xfrm>
            <a:off x="5638800" y="1295400"/>
            <a:ext cx="1681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cx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code index</a:t>
            </a:r>
          </a:p>
        </p:txBody>
      </p:sp>
      <p:sp>
        <p:nvSpPr>
          <p:cNvPr id="44055" name="Line 44"/>
          <p:cNvSpPr>
            <a:spLocks noChangeShapeType="1"/>
          </p:cNvSpPr>
          <p:nvPr/>
        </p:nvSpPr>
        <p:spPr bwMode="auto">
          <a:xfrm flipV="1">
            <a:off x="4114800" y="2743200"/>
            <a:ext cx="1752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56" name="Text Box 45"/>
          <p:cNvSpPr txBox="1">
            <a:spLocks noChangeArrowheads="1"/>
          </p:cNvSpPr>
          <p:nvPr/>
        </p:nvSpPr>
        <p:spPr bwMode="auto">
          <a:xfrm>
            <a:off x="7635844" y="2849772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cx </a:t>
            </a:r>
          </a:p>
        </p:txBody>
      </p:sp>
      <p:sp>
        <p:nvSpPr>
          <p:cNvPr id="44057" name="Text Box 46"/>
          <p:cNvSpPr txBox="1">
            <a:spLocks noChangeArrowheads="1"/>
          </p:cNvSpPr>
          <p:nvPr/>
        </p:nvSpPr>
        <p:spPr bwMode="auto">
          <a:xfrm>
            <a:off x="746125" y="3465513"/>
            <a:ext cx="4248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Each time an instruction </a:t>
            </a:r>
            <a:r>
              <a:rPr lang="en-US" dirty="0" smtClean="0"/>
              <a:t>is </a:t>
            </a:r>
            <a:r>
              <a:rPr lang="en-US" dirty="0"/>
              <a:t>generated, 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stored in the code </a:t>
            </a:r>
            <a:r>
              <a:rPr lang="en-US" dirty="0" smtClean="0"/>
              <a:t>store </a:t>
            </a:r>
            <a:r>
              <a:rPr lang="en-US" dirty="0"/>
              <a:t>and the </a:t>
            </a:r>
          </a:p>
          <a:p>
            <a:r>
              <a:rPr lang="en-US" dirty="0"/>
              <a:t>code index (</a:t>
            </a:r>
            <a:r>
              <a:rPr lang="en-US" dirty="0">
                <a:latin typeface="Consolas" panose="020B0609020204030204" pitchFamily="49" charset="0"/>
              </a:rPr>
              <a:t>cx</a:t>
            </a:r>
            <a:r>
              <a:rPr lang="en-US" dirty="0"/>
              <a:t>) is incremented by one.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FD94-8E5E-4B67-8E3B-F8471630E3BE}" type="slidenum">
              <a:rPr lang="en-US"/>
              <a:pPr/>
              <a:t>23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Parsing and Generating PM/0-code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17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87" name="Text Box 20"/>
          <p:cNvSpPr txBox="1">
            <a:spLocks noChangeArrowheads="1"/>
          </p:cNvSpPr>
          <p:nvPr/>
        </p:nvSpPr>
        <p:spPr bwMode="auto">
          <a:xfrm>
            <a:off x="381000" y="1905000"/>
            <a:ext cx="553228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void emit(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op,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l,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m)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if(cx &gt; CODE_SIZE)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error(“code too long”);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code[cx].op = op; 	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// opcode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code[cx].l = l;	// lexicographical level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code[cx].m = m;	// modifier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cx++;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/>
          </a:p>
        </p:txBody>
      </p:sp>
      <p:sp>
        <p:nvSpPr>
          <p:cNvPr id="46088" name="Text Box 21"/>
          <p:cNvSpPr txBox="1">
            <a:spLocks noChangeArrowheads="1"/>
          </p:cNvSpPr>
          <p:nvPr/>
        </p:nvSpPr>
        <p:spPr bwMode="auto">
          <a:xfrm>
            <a:off x="3184525" y="1408113"/>
            <a:ext cx="1723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="1" dirty="0" smtClean="0">
                <a:solidFill>
                  <a:srgbClr val="0000FF"/>
                </a:solidFill>
              </a:rPr>
              <a:t>mit </a:t>
            </a:r>
            <a:r>
              <a:rPr lang="en-US" b="1" dirty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unction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28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D66896-80D8-4918-9E51-730BDE8760E7}" type="slidenum">
              <a:rPr lang="en-US"/>
              <a:pPr/>
              <a:t>24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Parsing and Generating PM/0-code</a:t>
            </a:r>
          </a:p>
        </p:txBody>
      </p:sp>
      <p:sp>
        <p:nvSpPr>
          <p:cNvPr id="4813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457200" y="177436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void expression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en-US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addop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(token ==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plussym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|| token ==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minussym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addop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token;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advance();</a:t>
            </a:r>
            <a:endParaRPr lang="en-US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term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en-US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if(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addop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minussym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emit(OPR, 0, OPR_NEG); // negate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term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while (token ==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plussym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|| token ==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minussym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addop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 token;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advance( 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term();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addop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plussym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emit(OPR, 0, OPR_ADD); // addition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emit(OPR, 0, OPR_SUB); // subtraction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36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036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::= [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”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”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] &lt;term&gt;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 (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”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”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 &lt;term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}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8137" name="Text Box 7"/>
          <p:cNvSpPr txBox="1">
            <a:spLocks noChangeArrowheads="1"/>
          </p:cNvSpPr>
          <p:nvPr/>
        </p:nvSpPr>
        <p:spPr bwMode="auto">
          <a:xfrm>
            <a:off x="5165725" y="2551113"/>
            <a:ext cx="343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Function to parse an expression</a:t>
            </a:r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 flipH="1">
            <a:off x="4572000" y="2743200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4BF95-71DD-4D0C-A0C8-E7410D702844}" type="slidenum">
              <a:rPr lang="en-US"/>
              <a:pPr/>
              <a:t>25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Parsing and Generating PM/0-code</a:t>
            </a:r>
          </a:p>
        </p:txBody>
      </p:sp>
      <p:sp>
        <p:nvSpPr>
          <p:cNvPr id="5018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52578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void term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mulop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factor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while(token ==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multsym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|| token ==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slashsym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mulop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token;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advance();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factor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en-US" sz="1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if(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mulop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multsym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emit(OPR, 0, OPR_MUL); // multiplication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emit(OPR, 0, OPR_DIV); // division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6009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&lt;term&gt;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::=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&lt;factor&gt;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 (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/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 &lt;factor&gt; }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1B4E0-B97A-41E7-8275-3345D0ED1256}" type="slidenum">
              <a:rPr lang="en-US"/>
              <a:pPr/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Parsing and Generating PM/0-code</a:t>
            </a:r>
          </a:p>
        </p:txBody>
      </p:sp>
      <p:sp>
        <p:nvSpPr>
          <p:cNvPr id="5222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4953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(token ==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advance();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condition();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if(token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!=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thensym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error(“then expected”);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advance();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ctemp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cx;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emit(JPC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0, 0);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statement();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code[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ctemp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].m = cx; 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4616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&lt;condition&gt;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5867400" y="3276600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JPC </a:t>
            </a:r>
            <a:r>
              <a:rPr lang="en-US" sz="1600" dirty="0" smtClean="0">
                <a:latin typeface="Consolas" panose="020B0609020204030204" pitchFamily="49" charset="0"/>
              </a:rPr>
              <a:t>0 0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2235" name="Rectangle 9"/>
          <p:cNvSpPr>
            <a:spLocks noChangeArrowheads="1"/>
          </p:cNvSpPr>
          <p:nvPr/>
        </p:nvSpPr>
        <p:spPr bwMode="auto">
          <a:xfrm>
            <a:off x="5867400" y="3276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5867400" y="3657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2237" name="Rectangle 11"/>
          <p:cNvSpPr>
            <a:spLocks noChangeArrowheads="1"/>
          </p:cNvSpPr>
          <p:nvPr/>
        </p:nvSpPr>
        <p:spPr bwMode="auto">
          <a:xfrm>
            <a:off x="58674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2238" name="Rectangle 12"/>
          <p:cNvSpPr>
            <a:spLocks noChangeArrowheads="1"/>
          </p:cNvSpPr>
          <p:nvPr/>
        </p:nvSpPr>
        <p:spPr bwMode="auto">
          <a:xfrm>
            <a:off x="5867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2239" name="Rectangle 13"/>
          <p:cNvSpPr>
            <a:spLocks noChangeArrowheads="1"/>
          </p:cNvSpPr>
          <p:nvPr/>
        </p:nvSpPr>
        <p:spPr bwMode="auto">
          <a:xfrm>
            <a:off x="5867400" y="4800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2240" name="Text Box 14"/>
          <p:cNvSpPr txBox="1">
            <a:spLocks noChangeArrowheads="1"/>
          </p:cNvSpPr>
          <p:nvPr/>
        </p:nvSpPr>
        <p:spPr bwMode="auto">
          <a:xfrm>
            <a:off x="6096000" y="2743200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code</a:t>
            </a:r>
          </a:p>
        </p:txBody>
      </p:sp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7543800" y="3301205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ctemp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5867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58674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 flipH="1">
            <a:off x="71628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65C3EF-86DB-4AC1-8199-5FC1094E7D46}" type="slidenum">
              <a:rPr lang="en-US"/>
              <a:pPr/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Parsing and Generating PM/0-code</a:t>
            </a: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4953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(token ==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advance();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condition();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if(token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!=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thensym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error(“then expected”);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advance();</a:t>
            </a:r>
          </a:p>
          <a:p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ctemp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 cx;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emit(JPC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0, 0);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statement();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code[</a:t>
            </a:r>
            <a:r>
              <a:rPr lang="en-US" sz="16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ctemp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].m = cx; 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80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4616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&lt;condition&gt;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&lt;statement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4282" name="Text Box 8"/>
          <p:cNvSpPr txBox="1">
            <a:spLocks noChangeArrowheads="1"/>
          </p:cNvSpPr>
          <p:nvPr/>
        </p:nvSpPr>
        <p:spPr bwMode="auto">
          <a:xfrm>
            <a:off x="5867400" y="3276600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JPC </a:t>
            </a:r>
            <a:r>
              <a:rPr lang="en-US" sz="1600" dirty="0" smtClean="0">
                <a:latin typeface="Consolas" panose="020B0609020204030204" pitchFamily="49" charset="0"/>
              </a:rPr>
              <a:t>0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cx</a:t>
            </a: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5867400" y="3276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5867400" y="3657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58674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4286" name="Rectangle 12"/>
          <p:cNvSpPr>
            <a:spLocks noChangeArrowheads="1"/>
          </p:cNvSpPr>
          <p:nvPr/>
        </p:nvSpPr>
        <p:spPr bwMode="auto">
          <a:xfrm>
            <a:off x="5867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4287" name="Rectangle 13"/>
          <p:cNvSpPr>
            <a:spLocks noChangeArrowheads="1"/>
          </p:cNvSpPr>
          <p:nvPr/>
        </p:nvSpPr>
        <p:spPr bwMode="auto">
          <a:xfrm>
            <a:off x="5867400" y="4800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4288" name="Text Box 14"/>
          <p:cNvSpPr txBox="1">
            <a:spLocks noChangeArrowheads="1"/>
          </p:cNvSpPr>
          <p:nvPr/>
        </p:nvSpPr>
        <p:spPr bwMode="auto">
          <a:xfrm>
            <a:off x="6096000" y="2743200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code</a:t>
            </a:r>
          </a:p>
        </p:txBody>
      </p:sp>
      <p:sp>
        <p:nvSpPr>
          <p:cNvPr id="54289" name="Text Box 15"/>
          <p:cNvSpPr txBox="1">
            <a:spLocks noChangeArrowheads="1"/>
          </p:cNvSpPr>
          <p:nvPr/>
        </p:nvSpPr>
        <p:spPr bwMode="auto">
          <a:xfrm>
            <a:off x="7543800" y="3287473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ctemp</a:t>
            </a:r>
            <a:r>
              <a:rPr lang="en-US" dirty="0"/>
              <a:t>  </a:t>
            </a:r>
          </a:p>
        </p:txBody>
      </p:sp>
      <p:sp>
        <p:nvSpPr>
          <p:cNvPr id="54290" name="Line 16"/>
          <p:cNvSpPr>
            <a:spLocks noChangeShapeType="1"/>
          </p:cNvSpPr>
          <p:nvPr/>
        </p:nvSpPr>
        <p:spPr bwMode="auto">
          <a:xfrm flipH="1">
            <a:off x="7162800" y="4953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4291" name="Text Box 17"/>
          <p:cNvSpPr txBox="1">
            <a:spLocks noChangeArrowheads="1"/>
          </p:cNvSpPr>
          <p:nvPr/>
        </p:nvSpPr>
        <p:spPr bwMode="auto">
          <a:xfrm>
            <a:off x="7632103" y="4772332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5867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58674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 flipH="1">
            <a:off x="71628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4295" name="Rectangle 22"/>
          <p:cNvSpPr>
            <a:spLocks noChangeArrowheads="1"/>
          </p:cNvSpPr>
          <p:nvPr/>
        </p:nvSpPr>
        <p:spPr bwMode="auto">
          <a:xfrm>
            <a:off x="2209800" y="5562600"/>
            <a:ext cx="342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  changes JPC 0 0 to JPC 0 cx</a:t>
            </a:r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3467100" y="5094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4457700" y="5116512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42215-C1DF-42DA-A193-DD57B5655E2F}" type="slidenum">
              <a:rPr lang="en-US"/>
              <a:pPr/>
              <a:t>28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Parsing and Generating PM/0-code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457200" y="1992919"/>
            <a:ext cx="5029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(token ==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whilesym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cx1 = cx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advance();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condition();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cx2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 cx;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emit(JPC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0, 0)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 (token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!=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dosym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error(“do expected”); 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advance();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endParaRPr lang="en-US" sz="16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statement();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emit(JMP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0, cx1);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code[cx2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].m = cx; 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47436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&lt;condition&gt;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</a:t>
            </a: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5867400" y="3276600"/>
            <a:ext cx="1225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condition</a:t>
            </a:r>
          </a:p>
        </p:txBody>
      </p:sp>
      <p:sp>
        <p:nvSpPr>
          <p:cNvPr id="56331" name="Rectangle 9"/>
          <p:cNvSpPr>
            <a:spLocks noChangeArrowheads="1"/>
          </p:cNvSpPr>
          <p:nvPr/>
        </p:nvSpPr>
        <p:spPr bwMode="auto">
          <a:xfrm>
            <a:off x="5867400" y="3276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6332" name="Rectangle 10"/>
          <p:cNvSpPr>
            <a:spLocks noChangeArrowheads="1"/>
          </p:cNvSpPr>
          <p:nvPr/>
        </p:nvSpPr>
        <p:spPr bwMode="auto">
          <a:xfrm>
            <a:off x="5867400" y="3657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JPC  0  cx</a:t>
            </a:r>
          </a:p>
        </p:txBody>
      </p:sp>
      <p:sp>
        <p:nvSpPr>
          <p:cNvPr id="56333" name="Rectangle 11"/>
          <p:cNvSpPr>
            <a:spLocks noChangeArrowheads="1"/>
          </p:cNvSpPr>
          <p:nvPr/>
        </p:nvSpPr>
        <p:spPr bwMode="auto">
          <a:xfrm>
            <a:off x="58674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6334" name="Rectangle 12"/>
          <p:cNvSpPr>
            <a:spLocks noChangeArrowheads="1"/>
          </p:cNvSpPr>
          <p:nvPr/>
        </p:nvSpPr>
        <p:spPr bwMode="auto">
          <a:xfrm>
            <a:off x="5867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6335" name="Rectangle 13"/>
          <p:cNvSpPr>
            <a:spLocks noChangeArrowheads="1"/>
          </p:cNvSpPr>
          <p:nvPr/>
        </p:nvSpPr>
        <p:spPr bwMode="auto">
          <a:xfrm>
            <a:off x="5867400" y="4800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6096000" y="2743200"/>
            <a:ext cx="633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code</a:t>
            </a:r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 flipH="1">
            <a:off x="7162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6339" name="Text Box 17"/>
          <p:cNvSpPr txBox="1">
            <a:spLocks noChangeArrowheads="1"/>
          </p:cNvSpPr>
          <p:nvPr/>
        </p:nvSpPr>
        <p:spPr bwMode="auto">
          <a:xfrm>
            <a:off x="7632103" y="5240923"/>
            <a:ext cx="5212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cx </a:t>
            </a:r>
          </a:p>
        </p:txBody>
      </p:sp>
      <p:sp>
        <p:nvSpPr>
          <p:cNvPr id="56340" name="Rectangle 19"/>
          <p:cNvSpPr>
            <a:spLocks noChangeArrowheads="1"/>
          </p:cNvSpPr>
          <p:nvPr/>
        </p:nvSpPr>
        <p:spPr bwMode="auto">
          <a:xfrm>
            <a:off x="5867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6341" name="Rectangle 20"/>
          <p:cNvSpPr>
            <a:spLocks noChangeArrowheads="1"/>
          </p:cNvSpPr>
          <p:nvPr/>
        </p:nvSpPr>
        <p:spPr bwMode="auto">
          <a:xfrm>
            <a:off x="58674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statement</a:t>
            </a:r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 flipH="1">
            <a:off x="71628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6343" name="Rectangle 22"/>
          <p:cNvSpPr>
            <a:spLocks noChangeArrowheads="1"/>
          </p:cNvSpPr>
          <p:nvPr/>
        </p:nvSpPr>
        <p:spPr bwMode="auto">
          <a:xfrm>
            <a:off x="2209800" y="5562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56344" name="Rectangle 1"/>
          <p:cNvSpPr>
            <a:spLocks noChangeArrowheads="1"/>
          </p:cNvSpPr>
          <p:nvPr/>
        </p:nvSpPr>
        <p:spPr bwMode="auto">
          <a:xfrm>
            <a:off x="5867400" y="4800600"/>
            <a:ext cx="1194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JMP 0 cx1</a:t>
            </a:r>
          </a:p>
        </p:txBody>
      </p:sp>
      <p:sp>
        <p:nvSpPr>
          <p:cNvPr id="56345" name="Text Box 15"/>
          <p:cNvSpPr txBox="1">
            <a:spLocks noChangeArrowheads="1"/>
          </p:cNvSpPr>
          <p:nvPr/>
        </p:nvSpPr>
        <p:spPr bwMode="auto">
          <a:xfrm>
            <a:off x="7543800" y="36576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cx2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6346" name="Line 21"/>
          <p:cNvSpPr>
            <a:spLocks noChangeShapeType="1"/>
          </p:cNvSpPr>
          <p:nvPr/>
        </p:nvSpPr>
        <p:spPr bwMode="auto">
          <a:xfrm flipH="1">
            <a:off x="71628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6347" name="Rectangle 19"/>
          <p:cNvSpPr>
            <a:spLocks noChangeArrowheads="1"/>
          </p:cNvSpPr>
          <p:nvPr/>
        </p:nvSpPr>
        <p:spPr bwMode="auto">
          <a:xfrm>
            <a:off x="5867400" y="5181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7569797" y="32766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cx1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42215-C1DF-42DA-A193-DD57B5655E2F}" type="slidenum">
              <a:rPr lang="en-US"/>
              <a:pPr/>
              <a:t>29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Parsing and Generating PM/0-code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955925" y="1179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361524" y="1582737"/>
            <a:ext cx="7276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&lt;ident&gt;,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write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&lt;ident&gt;, &lt;ident&gt;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inside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&lt;factor&gt;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6343" name="Rectangle 22"/>
          <p:cNvSpPr>
            <a:spLocks noChangeArrowheads="1"/>
          </p:cNvSpPr>
          <p:nvPr/>
        </p:nvSpPr>
        <p:spPr bwMode="auto">
          <a:xfrm>
            <a:off x="2209800" y="55626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051" y="2175611"/>
            <a:ext cx="8413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on your own how to generate code for &lt;</a:t>
            </a:r>
            <a:r>
              <a:rPr lang="en-US" dirty="0" smtClean="0">
                <a:latin typeface="Consolas" panose="020B0609020204030204" pitchFamily="49" charset="0"/>
              </a:rPr>
              <a:t>ident</a:t>
            </a:r>
            <a:r>
              <a:rPr lang="en-US" dirty="0" smtClean="0"/>
              <a:t>&gt;.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invoke the </a:t>
            </a:r>
            <a:r>
              <a:rPr lang="en-US" dirty="0" err="1" smtClean="0">
                <a:latin typeface="Consolas" panose="020B0609020204030204" pitchFamily="49" charset="0"/>
              </a:rPr>
              <a:t>get_symbol</a:t>
            </a:r>
            <a:r>
              <a:rPr lang="en-US" dirty="0" smtClean="0"/>
              <a:t> function to determine if &lt;ident&gt; is a variable or constant and to obtain either </a:t>
            </a:r>
          </a:p>
          <a:p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modifier (indicating where the variable is stored in the activation record) 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the constant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emit </a:t>
            </a:r>
            <a:r>
              <a:rPr lang="en-US" dirty="0" smtClean="0">
                <a:latin typeface="Consolas" panose="020B0609020204030204" pitchFamily="49" charset="0"/>
              </a:rPr>
              <a:t>STO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LIT</a:t>
            </a:r>
            <a:r>
              <a:rPr lang="en-US" dirty="0" smtClean="0"/>
              <a:t> depending on whether we have a variable or a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Figure our how to generate code for &lt;number&gt; inside &lt;factor&gt; (much simpler than above because not necessary to invoke </a:t>
            </a:r>
            <a:r>
              <a:rPr lang="en-US" dirty="0" err="1" smtClean="0">
                <a:latin typeface="Consolas" panose="020B0609020204030204" pitchFamily="49" charset="0"/>
              </a:rPr>
              <a:t>get_symbol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61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3E427-7D7E-42F6-969B-C7A9D5953ABB}" type="slidenum">
              <a:rPr lang="en-US"/>
              <a:pPr/>
              <a:t>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Building a Parser from a Syntax Graph</a:t>
            </a:r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457200" y="1143000"/>
            <a:ext cx="792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72905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Transforming a grammar expressed in EBNF to syntax graph is </a:t>
            </a:r>
            <a:r>
              <a:rPr lang="en-US" sz="1400" dirty="0" smtClean="0"/>
              <a:t>helps visualize </a:t>
            </a:r>
            <a:r>
              <a:rPr lang="en-US" sz="1400" dirty="0"/>
              <a:t>the parsing</a:t>
            </a:r>
          </a:p>
          <a:p>
            <a:r>
              <a:rPr lang="en-US" sz="1400" dirty="0"/>
              <a:t>process of a sentence because the syntax graph reflects the flow of control of the parser.</a:t>
            </a:r>
          </a:p>
          <a:p>
            <a:endParaRPr lang="en-US" sz="1400" dirty="0"/>
          </a:p>
          <a:p>
            <a:r>
              <a:rPr lang="en-US" sz="1400" b="1" u="sng" dirty="0"/>
              <a:t>Rules to construct  a parser from a syntax graph (N. Wirth):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0000FF"/>
                </a:solidFill>
              </a:rPr>
              <a:t>B1.- Reduce the system of graphs to as few individual graphs as possible 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        by appropriate substitution.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B2.- Translate each graph into a procedure declaration according to the 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        subsequent rules B3 through B7.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B3.- A sequence of elements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</a:rPr>
              <a:t>s </a:t>
            </a:r>
            <a:r>
              <a:rPr lang="en-US" sz="1400" b="1" dirty="0">
                <a:solidFill>
                  <a:srgbClr val="0000FF"/>
                </a:solidFill>
              </a:rPr>
              <a:t>translated into the compound statement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1400" b="1" dirty="0">
                <a:latin typeface="Consolas" panose="020B0609020204030204" pitchFamily="49" charset="0"/>
              </a:rPr>
              <a:t>T(S</a:t>
            </a:r>
            <a:r>
              <a:rPr lang="en-US" sz="1400" b="1" baseline="-25000" dirty="0">
                <a:latin typeface="Consolas" panose="020B0609020204030204" pitchFamily="49" charset="0"/>
              </a:rPr>
              <a:t>1</a:t>
            </a:r>
            <a:r>
              <a:rPr lang="en-US" sz="1400" b="1" dirty="0">
                <a:latin typeface="Consolas" panose="020B0609020204030204" pitchFamily="49" charset="0"/>
              </a:rPr>
              <a:t>); T(S</a:t>
            </a:r>
            <a:r>
              <a:rPr lang="en-US" sz="1400" b="1" baseline="-25000" dirty="0">
                <a:latin typeface="Consolas" panose="020B0609020204030204" pitchFamily="49" charset="0"/>
              </a:rPr>
              <a:t>2</a:t>
            </a:r>
            <a:r>
              <a:rPr lang="en-US" sz="1400" b="1" dirty="0" smtClean="0">
                <a:latin typeface="Consolas" panose="020B0609020204030204" pitchFamily="49" charset="0"/>
              </a:rPr>
              <a:t>); ... ; </a:t>
            </a:r>
            <a:r>
              <a:rPr lang="en-US" sz="1400" b="1" dirty="0">
                <a:latin typeface="Consolas" panose="020B0609020204030204" pitchFamily="49" charset="0"/>
              </a:rPr>
              <a:t>T(S</a:t>
            </a:r>
            <a:r>
              <a:rPr lang="en-US" sz="1400" b="1" baseline="-25000" dirty="0">
                <a:latin typeface="Consolas" panose="020B0609020204030204" pitchFamily="49" charset="0"/>
              </a:rPr>
              <a:t>n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1400" b="1" dirty="0"/>
          </a:p>
          <a:p>
            <a:r>
              <a:rPr lang="en-US" sz="1400" b="1" dirty="0"/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T(S</a:t>
            </a:r>
            <a:r>
              <a:rPr lang="en-US" sz="1400" b="1" baseline="-25000" dirty="0" smtClean="0">
                <a:latin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</a:rPr>
              <a:t>)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0000FF"/>
                </a:solidFill>
              </a:rPr>
              <a:t>denotes the translation of graph</a:t>
            </a:r>
            <a:r>
              <a:rPr lang="en-US" sz="1400" b="1" dirty="0"/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S</a:t>
            </a:r>
            <a:r>
              <a:rPr lang="en-US" sz="1400" b="1" baseline="-25000" dirty="0" smtClean="0">
                <a:latin typeface="Consolas" panose="020B0609020204030204" pitchFamily="49" charset="0"/>
              </a:rPr>
              <a:t>i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1511" name="Rectangle 22"/>
          <p:cNvSpPr>
            <a:spLocks noChangeArrowheads="1"/>
          </p:cNvSpPr>
          <p:nvPr/>
        </p:nvSpPr>
        <p:spPr bwMode="auto">
          <a:xfrm>
            <a:off x="37338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23"/>
          <p:cNvSpPr>
            <a:spLocks noChangeShapeType="1"/>
          </p:cNvSpPr>
          <p:nvPr/>
        </p:nvSpPr>
        <p:spPr bwMode="auto">
          <a:xfrm>
            <a:off x="31242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3" name="Line 24"/>
          <p:cNvSpPr>
            <a:spLocks noChangeShapeType="1"/>
          </p:cNvSpPr>
          <p:nvPr/>
        </p:nvSpPr>
        <p:spPr bwMode="auto">
          <a:xfrm>
            <a:off x="43434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4" name="Rectangle 25"/>
          <p:cNvSpPr>
            <a:spLocks noChangeArrowheads="1"/>
          </p:cNvSpPr>
          <p:nvPr/>
        </p:nvSpPr>
        <p:spPr bwMode="auto">
          <a:xfrm>
            <a:off x="3810000" y="4343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515" name="Rectangle 26"/>
          <p:cNvSpPr>
            <a:spLocks noChangeArrowheads="1"/>
          </p:cNvSpPr>
          <p:nvPr/>
        </p:nvSpPr>
        <p:spPr bwMode="auto">
          <a:xfrm>
            <a:off x="54864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27"/>
          <p:cNvSpPr>
            <a:spLocks noChangeShapeType="1"/>
          </p:cNvSpPr>
          <p:nvPr/>
        </p:nvSpPr>
        <p:spPr bwMode="auto">
          <a:xfrm>
            <a:off x="60960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7" name="Rectangle 28"/>
          <p:cNvSpPr>
            <a:spLocks noChangeArrowheads="1"/>
          </p:cNvSpPr>
          <p:nvPr/>
        </p:nvSpPr>
        <p:spPr bwMode="auto">
          <a:xfrm>
            <a:off x="5562600" y="4343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baseline="-2500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21518" name="Rectangle 29"/>
          <p:cNvSpPr>
            <a:spLocks noChangeArrowheads="1"/>
          </p:cNvSpPr>
          <p:nvPr/>
        </p:nvSpPr>
        <p:spPr bwMode="auto">
          <a:xfrm>
            <a:off x="25146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30"/>
          <p:cNvSpPr>
            <a:spLocks noChangeArrowheads="1"/>
          </p:cNvSpPr>
          <p:nvPr/>
        </p:nvSpPr>
        <p:spPr bwMode="auto">
          <a:xfrm>
            <a:off x="2590800" y="4343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baseline="-25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520" name="Line 31"/>
          <p:cNvSpPr>
            <a:spLocks noChangeShapeType="1"/>
          </p:cNvSpPr>
          <p:nvPr/>
        </p:nvSpPr>
        <p:spPr bwMode="auto">
          <a:xfrm>
            <a:off x="19050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1" name="Line 32"/>
          <p:cNvSpPr>
            <a:spLocks noChangeShapeType="1"/>
          </p:cNvSpPr>
          <p:nvPr/>
        </p:nvSpPr>
        <p:spPr bwMode="auto">
          <a:xfrm>
            <a:off x="5181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2" name="Line 33"/>
          <p:cNvSpPr>
            <a:spLocks noChangeShapeType="1"/>
          </p:cNvSpPr>
          <p:nvPr/>
        </p:nvSpPr>
        <p:spPr bwMode="auto">
          <a:xfrm>
            <a:off x="4800600" y="4495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AA108-D5D5-4704-807C-271D53459A98}" type="slidenum">
              <a:rPr lang="en-US"/>
              <a:pPr/>
              <a:t>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Building a Parser from a Syntax Graph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143000"/>
            <a:ext cx="792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28976" y="1458485"/>
            <a:ext cx="827181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u="sng" dirty="0"/>
              <a:t>Rules to construct  a parser from a syntax graph: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0000FF"/>
                </a:solidFill>
              </a:rPr>
              <a:t>B4.- A choice of elements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is translated into </a:t>
            </a:r>
            <a:r>
              <a:rPr lang="en-US" sz="1400" b="1" dirty="0" smtClean="0">
                <a:solidFill>
                  <a:srgbClr val="0000FF"/>
                </a:solidFill>
              </a:rPr>
              <a:t>                        a </a:t>
            </a:r>
            <a:r>
              <a:rPr lang="en-US" sz="1400" b="1" dirty="0">
                <a:solidFill>
                  <a:srgbClr val="0000FF"/>
                </a:solidFill>
              </a:rPr>
              <a:t>selective </a:t>
            </a:r>
            <a:r>
              <a:rPr lang="en-US" sz="1400" b="1" dirty="0" smtClean="0">
                <a:solidFill>
                  <a:srgbClr val="0000FF"/>
                </a:solidFill>
              </a:rPr>
              <a:t>statement or                            a conditional </a:t>
            </a:r>
            <a:r>
              <a:rPr lang="en-US" sz="1400" b="1" dirty="0">
                <a:solidFill>
                  <a:srgbClr val="0000FF"/>
                </a:solidFill>
              </a:rPr>
              <a:t>statement</a:t>
            </a:r>
          </a:p>
          <a:p>
            <a:endParaRPr lang="en-US" sz="1400" b="1" dirty="0"/>
          </a:p>
          <a:p>
            <a:r>
              <a:rPr lang="en-US" sz="1400" b="1" dirty="0"/>
              <a:t> 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sz="1400" b="1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i </a:t>
            </a:r>
            <a:r>
              <a:rPr lang="en-US" sz="1400" b="1" dirty="0" smtClean="0"/>
              <a:t>denotes the set of tokens that can occur at the beginning of 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1400" b="1" baseline="-25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 smtClean="0"/>
              <a:t>. </a:t>
            </a: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sz="1400" b="1" baseline="-25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 smtClean="0"/>
              <a:t> contains </a:t>
            </a:r>
            <a:r>
              <a:rPr lang="en-US" sz="1400" b="1" dirty="0"/>
              <a:t>a single </a:t>
            </a:r>
            <a:r>
              <a:rPr lang="en-US" sz="1400" b="1" dirty="0" smtClean="0"/>
              <a:t>token, </a:t>
            </a:r>
            <a:r>
              <a:rPr lang="en-US" sz="1400" b="1" dirty="0"/>
              <a:t>say 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 smtClean="0"/>
              <a:t>, </a:t>
            </a:r>
            <a:r>
              <a:rPr lang="en-US" sz="1400" b="1" dirty="0"/>
              <a:t>then </a:t>
            </a:r>
            <a:r>
              <a:rPr lang="en-US" altLang="ja-JP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tok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 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altLang="ja-JP" sz="1400" b="1" baseline="-25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b="1" dirty="0" smtClean="0"/>
              <a:t> </a:t>
            </a:r>
            <a:r>
              <a:rPr lang="en-US" altLang="ja-JP" sz="1400" b="1" dirty="0"/>
              <a:t>should be expressed as </a:t>
            </a:r>
            <a:r>
              <a:rPr lang="en-US" altLang="ja-JP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tok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== t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1219200" y="22860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219200" y="3505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1219200" y="2819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685800" y="2514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228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6858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6858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6858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7" name="Line 13"/>
          <p:cNvSpPr>
            <a:spLocks noChangeShapeType="1"/>
          </p:cNvSpPr>
          <p:nvPr/>
        </p:nvSpPr>
        <p:spPr bwMode="auto">
          <a:xfrm>
            <a:off x="1447800" y="3276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>
            <a:off x="2286000" y="2514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1752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>
            <a:off x="17526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>
            <a:off x="17526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2" name="Line 18"/>
          <p:cNvSpPr>
            <a:spLocks noChangeShapeType="1"/>
          </p:cNvSpPr>
          <p:nvPr/>
        </p:nvSpPr>
        <p:spPr bwMode="auto">
          <a:xfrm>
            <a:off x="22860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3" name="Text Box 19"/>
          <p:cNvSpPr txBox="1">
            <a:spLocks noChangeArrowheads="1"/>
          </p:cNvSpPr>
          <p:nvPr/>
        </p:nvSpPr>
        <p:spPr bwMode="auto">
          <a:xfrm>
            <a:off x="1282890" y="3496024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</a:t>
            </a:r>
            <a:r>
              <a:rPr lang="en-US" sz="1400" baseline="-25000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23574" name="Text Box 20"/>
          <p:cNvSpPr txBox="1">
            <a:spLocks noChangeArrowheads="1"/>
          </p:cNvSpPr>
          <p:nvPr/>
        </p:nvSpPr>
        <p:spPr bwMode="auto">
          <a:xfrm>
            <a:off x="1290581" y="2816423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S</a:t>
            </a:r>
            <a:r>
              <a:rPr lang="en-US" sz="1400" baseline="-25000" dirty="0" smtClean="0">
                <a:latin typeface="Consolas" panose="020B0609020204030204" pitchFamily="49" charset="0"/>
              </a:rPr>
              <a:t>2</a:t>
            </a:r>
            <a:endParaRPr lang="en-US" sz="1400" baseline="-25000" dirty="0">
              <a:latin typeface="Consolas" panose="020B0609020204030204" pitchFamily="49" charset="0"/>
            </a:endParaRPr>
          </a:p>
        </p:txBody>
      </p:sp>
      <p:sp>
        <p:nvSpPr>
          <p:cNvPr id="23575" name="Text Box 21"/>
          <p:cNvSpPr txBox="1">
            <a:spLocks noChangeArrowheads="1"/>
          </p:cNvSpPr>
          <p:nvPr/>
        </p:nvSpPr>
        <p:spPr bwMode="auto">
          <a:xfrm>
            <a:off x="1324243" y="2281535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</a:t>
            </a:r>
            <a:r>
              <a:rPr lang="en-US" sz="1400" baseline="-25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576" name="Text Box 22"/>
          <p:cNvSpPr txBox="1">
            <a:spLocks noChangeArrowheads="1"/>
          </p:cNvSpPr>
          <p:nvPr/>
        </p:nvSpPr>
        <p:spPr bwMode="auto">
          <a:xfrm>
            <a:off x="2785979" y="2122438"/>
            <a:ext cx="32672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switch (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{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case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 L</a:t>
            </a:r>
            <a:r>
              <a:rPr lang="en-US" b="1" baseline="-25000" dirty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T(S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);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case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L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T(S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latin typeface="Consolas" panose="020B0609020204030204" pitchFamily="49" charset="0"/>
              </a:rPr>
              <a:t>);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...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case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L</a:t>
            </a:r>
            <a:r>
              <a:rPr lang="en-US" b="1" baseline="-25000" dirty="0" smtClean="0">
                <a:latin typeface="Consolas" panose="020B0609020204030204" pitchFamily="49" charset="0"/>
              </a:rPr>
              <a:t>n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T(S</a:t>
            </a:r>
            <a:r>
              <a:rPr lang="en-US" b="1" baseline="-25000" dirty="0" smtClean="0">
                <a:latin typeface="Consolas" panose="020B0609020204030204" pitchFamily="49" charset="0"/>
              </a:rPr>
              <a:t>n</a:t>
            </a:r>
            <a:r>
              <a:rPr lang="en-US" b="1" dirty="0" smtClean="0">
                <a:latin typeface="Consolas" panose="020B0609020204030204" pitchFamily="49" charset="0"/>
              </a:rPr>
              <a:t>);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  default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6174110" y="2667000"/>
            <a:ext cx="30386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 </a:t>
            </a:r>
            <a:r>
              <a:rPr lang="en-US" b="1" dirty="0" smtClean="0">
                <a:latin typeface="Consolas" panose="020B0609020204030204" pitchFamily="49" charset="0"/>
              </a:rPr>
              <a:t>L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T(S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) else 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 L</a:t>
            </a:r>
            <a:r>
              <a:rPr lang="en-US" b="1" baseline="-25000" dirty="0"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T(S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) 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...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 L</a:t>
            </a:r>
            <a:r>
              <a:rPr lang="en-US" b="1" baseline="-25000" dirty="0"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T(S</a:t>
            </a:r>
            <a:r>
              <a:rPr lang="en-US" b="1" baseline="-25000" dirty="0" smtClean="0">
                <a:latin typeface="Consolas" panose="020B0609020204030204" pitchFamily="49" charset="0"/>
              </a:rPr>
              <a:t>n</a:t>
            </a:r>
            <a:r>
              <a:rPr lang="en-US" b="1" dirty="0">
                <a:latin typeface="Consolas" panose="020B0609020204030204" pitchFamily="49" charset="0"/>
              </a:rPr>
              <a:t>)} </a:t>
            </a:r>
            <a:r>
              <a:rPr lang="en-US" b="1" dirty="0" smtClean="0">
                <a:latin typeface="Consolas" panose="020B0609020204030204" pitchFamily="49" charset="0"/>
              </a:rPr>
              <a:t>else </a:t>
            </a:r>
            <a:r>
              <a:rPr 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error</a:t>
            </a:r>
            <a:endParaRPr lang="en-US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4F965-83F4-4A15-BCAE-CCE0B56497BB}" type="slidenum">
              <a:rPr lang="en-US"/>
              <a:pPr/>
              <a:t>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Building a Parser from a Syntax Graph</a:t>
            </a:r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457200" y="1143000"/>
            <a:ext cx="792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599875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u="sng" dirty="0"/>
              <a:t>Rules to construct  a parser from a syntax graph: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0000FF"/>
                </a:solidFill>
              </a:rPr>
              <a:t>B5.- A loop of the form 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is translated into the  statement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		</a:t>
            </a:r>
            <a:r>
              <a:rPr lang="en-US" sz="1600" b="1" dirty="0">
                <a:latin typeface="Consolas" panose="020B0609020204030204" pitchFamily="49" charset="0"/>
              </a:rPr>
              <a:t>while </a:t>
            </a:r>
            <a:r>
              <a:rPr lang="en-US" sz="1600" b="1" dirty="0" err="1" smtClean="0">
                <a:latin typeface="Consolas" panose="020B0609020204030204" pitchFamily="49" charset="0"/>
              </a:rPr>
              <a:t>tok</a:t>
            </a:r>
            <a:r>
              <a:rPr 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 L do T(S)</a:t>
            </a:r>
          </a:p>
          <a:p>
            <a:endParaRPr lang="en-US" sz="1600" b="1" dirty="0"/>
          </a:p>
          <a:p>
            <a:r>
              <a:rPr lang="en-US" sz="1400" b="1" dirty="0">
                <a:solidFill>
                  <a:srgbClr val="0000FF"/>
                </a:solidFill>
              </a:rPr>
              <a:t>where</a:t>
            </a:r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T(S)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is the translation of</a:t>
            </a:r>
            <a:r>
              <a:rPr lang="en-US" sz="1400" b="1" dirty="0"/>
              <a:t> S </a:t>
            </a:r>
            <a:r>
              <a:rPr lang="en-US" sz="1400" b="1" dirty="0">
                <a:solidFill>
                  <a:srgbClr val="0000FF"/>
                </a:solidFill>
              </a:rPr>
              <a:t>according to rules B3 through </a:t>
            </a:r>
            <a:r>
              <a:rPr lang="en-US" sz="1400" b="1" dirty="0" smtClean="0">
                <a:solidFill>
                  <a:srgbClr val="0000FF"/>
                </a:solidFill>
              </a:rPr>
              <a:t>B7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5607" name="Line 26"/>
          <p:cNvSpPr>
            <a:spLocks noChangeShapeType="1"/>
          </p:cNvSpPr>
          <p:nvPr/>
        </p:nvSpPr>
        <p:spPr bwMode="auto">
          <a:xfrm>
            <a:off x="2590800" y="2209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8" name="AutoShape 27"/>
          <p:cNvSpPr>
            <a:spLocks noChangeArrowheads="1"/>
          </p:cNvSpPr>
          <p:nvPr/>
        </p:nvSpPr>
        <p:spPr bwMode="auto">
          <a:xfrm>
            <a:off x="3429000" y="2209800"/>
            <a:ext cx="1447800" cy="5334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28"/>
          <p:cNvSpPr>
            <a:spLocks noChangeArrowheads="1"/>
          </p:cNvSpPr>
          <p:nvPr/>
        </p:nvSpPr>
        <p:spPr bwMode="auto">
          <a:xfrm>
            <a:off x="3886200" y="2514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/>
              <a:t>S</a:t>
            </a:r>
          </a:p>
        </p:txBody>
      </p:sp>
      <p:sp>
        <p:nvSpPr>
          <p:cNvPr id="25610" name="Line 29"/>
          <p:cNvSpPr>
            <a:spLocks noChangeShapeType="1"/>
          </p:cNvSpPr>
          <p:nvPr/>
        </p:nvSpPr>
        <p:spPr bwMode="auto">
          <a:xfrm flipH="1">
            <a:off x="43434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7D7B53-2EBE-4993-A249-15F4C3237947}" type="slidenum">
              <a:rPr lang="en-US"/>
              <a:pPr/>
              <a:t>6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Building a Parser from a Syntax Graph</a:t>
            </a: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457200" y="1143000"/>
            <a:ext cx="792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600356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u="sng" dirty="0"/>
              <a:t>Rules to construct  a parser from a syntax graph: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0000FF"/>
                </a:solidFill>
              </a:rPr>
              <a:t>B6.- A loop of the form 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is translated into the  statement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		</a:t>
            </a:r>
            <a:r>
              <a:rPr lang="en-US" sz="1600" b="1" dirty="0">
                <a:latin typeface="Consolas" panose="020B0609020204030204" pitchFamily="49" charset="0"/>
              </a:rPr>
              <a:t>if </a:t>
            </a:r>
            <a:r>
              <a:rPr lang="en-US" sz="1600" b="1" dirty="0" err="1">
                <a:latin typeface="Consolas" panose="020B0609020204030204" pitchFamily="49" charset="0"/>
              </a:rPr>
              <a:t>ch</a:t>
            </a:r>
            <a:r>
              <a:rPr lang="en-US" sz="1600" b="1" dirty="0">
                <a:latin typeface="Consolas" panose="020B0609020204030204" pitchFamily="49" charset="0"/>
              </a:rPr>
              <a:t> in L { T(S</a:t>
            </a:r>
            <a:r>
              <a:rPr lang="en-US" sz="1600" b="1" dirty="0" smtClean="0">
                <a:latin typeface="Consolas" panose="020B0609020204030204" pitchFamily="49" charset="0"/>
              </a:rPr>
              <a:t>) }</a:t>
            </a:r>
            <a:endParaRPr lang="en-US" sz="1600" b="1" dirty="0">
              <a:latin typeface="Consolas" panose="020B0609020204030204" pitchFamily="49" charset="0"/>
            </a:endParaRPr>
          </a:p>
          <a:p>
            <a:endParaRPr lang="en-US" sz="1600" b="1" dirty="0"/>
          </a:p>
          <a:p>
            <a:r>
              <a:rPr lang="en-US" sz="1400" b="1" dirty="0">
                <a:solidFill>
                  <a:srgbClr val="0000FF"/>
                </a:solidFill>
              </a:rPr>
              <a:t>where</a:t>
            </a:r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T(S)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is the translation of</a:t>
            </a:r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according to rules B3 through </a:t>
            </a:r>
            <a:r>
              <a:rPr lang="en-US" sz="1400" b="1" dirty="0" smtClean="0">
                <a:solidFill>
                  <a:srgbClr val="0000FF"/>
                </a:solidFill>
              </a:rPr>
              <a:t>B8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2514600" y="21336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3505200" y="2133600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3962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 flipV="1">
            <a:off x="49530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>
            <a:off x="37338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32F552-2557-4913-AADA-82FE7C587C79}" type="slidenum">
              <a:rPr lang="en-US"/>
              <a:pPr/>
              <a:t>7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Building a Parser from a Syntax Graph</a:t>
            </a:r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457200" y="1143000"/>
            <a:ext cx="792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670568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u="sng" dirty="0"/>
              <a:t>Rules to construct  a parser from a syntax graph: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0000FF"/>
                </a:solidFill>
              </a:rPr>
              <a:t>B7.- An element of the graph denoting another graph </a:t>
            </a:r>
            <a:r>
              <a:rPr lang="en-US" sz="1400" b="1" dirty="0"/>
              <a:t>A</a:t>
            </a:r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is translated into the  procedure call statement </a:t>
            </a:r>
            <a:r>
              <a:rPr lang="en-US" sz="1400" b="1" dirty="0">
                <a:latin typeface="Consolas" panose="020B0609020204030204" pitchFamily="49" charset="0"/>
              </a:rPr>
              <a:t>A</a:t>
            </a:r>
            <a:r>
              <a:rPr lang="en-US" sz="1400" b="1" dirty="0"/>
              <a:t>.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0000FF"/>
                </a:solidFill>
              </a:rPr>
              <a:t>B8.- An element of the graph denoting a terminal symbol</a:t>
            </a:r>
            <a:r>
              <a:rPr lang="en-US" sz="1400" b="1" dirty="0"/>
              <a:t> </a:t>
            </a:r>
            <a:r>
              <a:rPr lang="en-US" sz="1400" b="1" i="1" dirty="0">
                <a:latin typeface="Consolas" panose="020B0609020204030204" pitchFamily="49" charset="0"/>
              </a:rPr>
              <a:t>x</a:t>
            </a:r>
          </a:p>
          <a:p>
            <a:endParaRPr lang="en-US" sz="1400" b="1" dirty="0"/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</a:rPr>
              <a:t>s </a:t>
            </a:r>
            <a:r>
              <a:rPr lang="en-US" sz="1400" b="1" dirty="0">
                <a:solidFill>
                  <a:srgbClr val="0000FF"/>
                </a:solidFill>
              </a:rPr>
              <a:t>translated into the statement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		</a:t>
            </a:r>
            <a:r>
              <a:rPr lang="en-US" sz="1400" b="1" dirty="0">
                <a:latin typeface="Consolas" panose="020B0609020204030204" pitchFamily="49" charset="0"/>
              </a:rPr>
              <a:t>if </a:t>
            </a:r>
            <a:r>
              <a:rPr lang="en-US" sz="1400" b="1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tok</a:t>
            </a:r>
            <a:r>
              <a:rPr lang="en-US" sz="1400" b="1" dirty="0" smtClean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latin typeface="Consolas" panose="020B0609020204030204" pitchFamily="49" charset="0"/>
              </a:rPr>
              <a:t>t</a:t>
            </a:r>
            <a:r>
              <a:rPr lang="en-US" sz="1400" b="1" dirty="0" smtClean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{ </a:t>
            </a:r>
            <a:r>
              <a:rPr lang="en-US" sz="1400" b="1" dirty="0" smtClean="0">
                <a:latin typeface="Consolas" panose="020B0609020204030204" pitchFamily="49" charset="0"/>
              </a:rPr>
              <a:t>read(</a:t>
            </a:r>
            <a:r>
              <a:rPr lang="en-US" sz="1400" b="1" dirty="0" err="1" smtClean="0">
                <a:latin typeface="Consolas" panose="020B0609020204030204" pitchFamily="49" charset="0"/>
              </a:rPr>
              <a:t>tok</a:t>
            </a:r>
            <a:r>
              <a:rPr lang="en-US" sz="1400" b="1" dirty="0" smtClean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} else </a:t>
            </a:r>
            <a:r>
              <a:rPr lang="en-US" sz="1400" b="1" dirty="0" smtClean="0">
                <a:latin typeface="Consolas" panose="020B0609020204030204" pitchFamily="49" charset="0"/>
              </a:rPr>
              <a:t>{ error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w</a:t>
            </a:r>
            <a:r>
              <a:rPr lang="en-US" sz="1400" b="1" dirty="0" smtClean="0">
                <a:solidFill>
                  <a:srgbClr val="0000FF"/>
                </a:solidFill>
              </a:rPr>
              <a:t>here </a:t>
            </a:r>
            <a:r>
              <a:rPr lang="en-US" sz="1400" b="1" dirty="0">
                <a:solidFill>
                  <a:srgbClr val="0000FF"/>
                </a:solidFill>
              </a:rPr>
              <a:t>error is a routine called when an ill-formed construct is encountered.	</a:t>
            </a:r>
            <a:r>
              <a:rPr lang="en-US" sz="1600" b="1" dirty="0"/>
              <a:t> 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3581400" y="2209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29718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41910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3657600" y="2286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9707" name="Oval 13"/>
          <p:cNvSpPr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3657600" y="4114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2971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>
            <a:off x="4114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C7132-37F2-4894-B43B-AB50951F57A4}" type="slidenum">
              <a:rPr lang="en-US"/>
              <a:pPr/>
              <a:t>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Building a Parser from a Syntax Graph</a:t>
            </a:r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457200" y="1143000"/>
            <a:ext cx="792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3167063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u="sng" dirty="0"/>
              <a:t>Useful variants of rules B4 and  B5: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0000FF"/>
                </a:solidFill>
              </a:rPr>
              <a:t>B4a.- A choice of elements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/>
          </a:p>
          <a:p>
            <a:r>
              <a:rPr lang="en-US" sz="1400" b="1" dirty="0"/>
              <a:t> </a:t>
            </a:r>
          </a:p>
          <a:p>
            <a:endParaRPr lang="en-US" sz="1400" b="1" dirty="0"/>
          </a:p>
          <a:p>
            <a:r>
              <a:rPr lang="en-US" sz="1400" b="1" dirty="0"/>
              <a:t> 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2438400" y="23622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2438400" y="3581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2438400" y="2895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143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685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2667000" y="3352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3505200" y="259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29718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29718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29718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>
            <a:off x="35052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2438400" y="3581400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</a:t>
            </a:r>
            <a:r>
              <a:rPr lang="en-US" sz="1400" baseline="-25000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2438400" y="2895600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</a:t>
            </a:r>
            <a:r>
              <a:rPr lang="en-US" sz="1400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2438400" y="2362200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</a:t>
            </a:r>
            <a:r>
              <a:rPr lang="en-US" sz="1400" baseline="-25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4152382" y="2170063"/>
            <a:ext cx="50401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</a:rPr>
              <a:t>Conditional</a:t>
            </a:r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== </a:t>
            </a:r>
            <a:r>
              <a:rPr lang="en-US" altLang="ja-JP" b="1" dirty="0" smtClean="0">
                <a:latin typeface="Consolas" panose="020B0609020204030204" pitchFamily="49" charset="0"/>
              </a:rPr>
              <a:t>t</a:t>
            </a:r>
            <a:r>
              <a:rPr lang="en-US" altLang="ja-JP" b="1" baseline="-25000" dirty="0" smtClean="0">
                <a:latin typeface="Consolas" panose="020B0609020204030204" pitchFamily="49" charset="0"/>
              </a:rPr>
              <a:t>1</a:t>
            </a:r>
            <a:r>
              <a:rPr lang="en-US" altLang="ja-JP" b="1" dirty="0" smtClean="0">
                <a:latin typeface="Consolas" panose="020B0609020204030204" pitchFamily="49" charset="0"/>
              </a:rPr>
              <a:t> { </a:t>
            </a:r>
            <a:r>
              <a:rPr lang="en-US" altLang="ja-JP" b="1" dirty="0">
                <a:latin typeface="Consolas" panose="020B0609020204030204" pitchFamily="49" charset="0"/>
              </a:rPr>
              <a:t>read(</a:t>
            </a:r>
            <a:r>
              <a:rPr lang="en-US" altLang="ja-JP" b="1" dirty="0" err="1">
                <a:latin typeface="Consolas" panose="020B0609020204030204" pitchFamily="49" charset="0"/>
              </a:rPr>
              <a:t>ch</a:t>
            </a:r>
            <a:r>
              <a:rPr lang="en-US" altLang="ja-JP" b="1" dirty="0" smtClean="0">
                <a:latin typeface="Consolas" panose="020B0609020204030204" pitchFamily="49" charset="0"/>
              </a:rPr>
              <a:t>); </a:t>
            </a:r>
            <a:r>
              <a:rPr lang="en-US" altLang="ja-JP" b="1" dirty="0">
                <a:latin typeface="Consolas" panose="020B0609020204030204" pitchFamily="49" charset="0"/>
              </a:rPr>
              <a:t>T(S</a:t>
            </a:r>
            <a:r>
              <a:rPr lang="en-US" altLang="ja-JP" b="1" baseline="-25000" dirty="0">
                <a:latin typeface="Consolas" panose="020B0609020204030204" pitchFamily="49" charset="0"/>
              </a:rPr>
              <a:t>1</a:t>
            </a:r>
            <a:r>
              <a:rPr lang="en-US" altLang="ja-JP" b="1" dirty="0" smtClean="0">
                <a:latin typeface="Consolas" panose="020B0609020204030204" pitchFamily="49" charset="0"/>
              </a:rPr>
              <a:t>); </a:t>
            </a:r>
            <a:r>
              <a:rPr lang="en-US" altLang="ja-JP" b="1" dirty="0">
                <a:latin typeface="Consolas" panose="020B0609020204030204" pitchFamily="49" charset="0"/>
              </a:rPr>
              <a:t>} else 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== </a:t>
            </a:r>
            <a:r>
              <a:rPr lang="en-US" altLang="ja-JP" b="1" dirty="0" smtClean="0">
                <a:latin typeface="Consolas" panose="020B0609020204030204" pitchFamily="49" charset="0"/>
              </a:rPr>
              <a:t>t</a:t>
            </a:r>
            <a:r>
              <a:rPr lang="en-US" altLang="ja-JP" b="1" baseline="-25000" dirty="0" smtClean="0">
                <a:latin typeface="Consolas" panose="020B0609020204030204" pitchFamily="49" charset="0"/>
              </a:rPr>
              <a:t>2</a:t>
            </a:r>
            <a:r>
              <a:rPr lang="en-US" altLang="ja-JP" b="1" dirty="0" smtClean="0">
                <a:latin typeface="Consolas" panose="020B0609020204030204" pitchFamily="49" charset="0"/>
              </a:rPr>
              <a:t> { </a:t>
            </a:r>
            <a:r>
              <a:rPr lang="en-US" altLang="ja-JP" b="1" dirty="0">
                <a:latin typeface="Consolas" panose="020B0609020204030204" pitchFamily="49" charset="0"/>
              </a:rPr>
              <a:t>read(</a:t>
            </a:r>
            <a:r>
              <a:rPr lang="en-US" altLang="ja-JP" b="1" dirty="0" err="1">
                <a:latin typeface="Consolas" panose="020B0609020204030204" pitchFamily="49" charset="0"/>
              </a:rPr>
              <a:t>ch</a:t>
            </a:r>
            <a:r>
              <a:rPr lang="en-US" altLang="ja-JP" b="1" dirty="0" smtClean="0">
                <a:latin typeface="Consolas" panose="020B0609020204030204" pitchFamily="49" charset="0"/>
              </a:rPr>
              <a:t>); </a:t>
            </a:r>
            <a:r>
              <a:rPr lang="en-US" altLang="ja-JP" b="1" dirty="0">
                <a:latin typeface="Consolas" panose="020B0609020204030204" pitchFamily="49" charset="0"/>
              </a:rPr>
              <a:t>T(S</a:t>
            </a:r>
            <a:r>
              <a:rPr lang="en-US" altLang="ja-JP" b="1" baseline="-25000" dirty="0">
                <a:latin typeface="Consolas" panose="020B0609020204030204" pitchFamily="49" charset="0"/>
              </a:rPr>
              <a:t>2</a:t>
            </a:r>
            <a:r>
              <a:rPr lang="en-US" altLang="ja-JP" b="1" dirty="0" smtClean="0">
                <a:latin typeface="Consolas" panose="020B0609020204030204" pitchFamily="49" charset="0"/>
              </a:rPr>
              <a:t>); </a:t>
            </a:r>
            <a:r>
              <a:rPr lang="en-US" altLang="ja-JP" b="1" dirty="0">
                <a:latin typeface="Consolas" panose="020B0609020204030204" pitchFamily="49" charset="0"/>
              </a:rPr>
              <a:t>} else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endParaRPr lang="en-US" altLang="ja-JP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. . .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if </a:t>
            </a:r>
            <a:r>
              <a:rPr lang="en-US" b="1" dirty="0" err="1" smtClean="0">
                <a:latin typeface="Consolas" panose="020B0609020204030204" pitchFamily="49" charset="0"/>
              </a:rPr>
              <a:t>tok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== </a:t>
            </a:r>
            <a:r>
              <a:rPr lang="en-US" altLang="ja-JP" b="1" dirty="0" err="1" smtClean="0">
                <a:latin typeface="Consolas" panose="020B0609020204030204" pitchFamily="49" charset="0"/>
              </a:rPr>
              <a:t>t</a:t>
            </a:r>
            <a:r>
              <a:rPr lang="en-US" altLang="ja-JP" b="1" baseline="-25000" dirty="0" err="1" smtClean="0">
                <a:latin typeface="Consolas" panose="020B0609020204030204" pitchFamily="49" charset="0"/>
              </a:rPr>
              <a:t>n</a:t>
            </a:r>
            <a:r>
              <a:rPr lang="en-US" altLang="ja-JP" b="1" dirty="0" smtClean="0">
                <a:latin typeface="Consolas" panose="020B0609020204030204" pitchFamily="49" charset="0"/>
              </a:rPr>
              <a:t> { </a:t>
            </a:r>
            <a:r>
              <a:rPr lang="en-US" altLang="ja-JP" b="1" dirty="0">
                <a:latin typeface="Consolas" panose="020B0609020204030204" pitchFamily="49" charset="0"/>
              </a:rPr>
              <a:t>read(</a:t>
            </a:r>
            <a:r>
              <a:rPr lang="en-US" altLang="ja-JP" b="1" dirty="0" err="1">
                <a:latin typeface="Consolas" panose="020B0609020204030204" pitchFamily="49" charset="0"/>
              </a:rPr>
              <a:t>ch</a:t>
            </a:r>
            <a:r>
              <a:rPr lang="en-US" altLang="ja-JP" b="1" dirty="0" smtClean="0">
                <a:latin typeface="Consolas" panose="020B0609020204030204" pitchFamily="49" charset="0"/>
              </a:rPr>
              <a:t>); </a:t>
            </a:r>
            <a:r>
              <a:rPr lang="en-US" altLang="ja-JP" b="1" dirty="0">
                <a:latin typeface="Consolas" panose="020B0609020204030204" pitchFamily="49" charset="0"/>
              </a:rPr>
              <a:t>T(S</a:t>
            </a:r>
            <a:r>
              <a:rPr lang="en-US" altLang="ja-JP" b="1" baseline="-25000" dirty="0">
                <a:latin typeface="Consolas" panose="020B0609020204030204" pitchFamily="49" charset="0"/>
              </a:rPr>
              <a:t>n</a:t>
            </a:r>
            <a:r>
              <a:rPr lang="en-US" altLang="ja-JP" b="1" dirty="0" smtClean="0">
                <a:latin typeface="Consolas" panose="020B0609020204030204" pitchFamily="49" charset="0"/>
              </a:rPr>
              <a:t>); } </a:t>
            </a:r>
            <a:r>
              <a:rPr lang="en-US" altLang="ja-JP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31767" name="Oval 26"/>
          <p:cNvSpPr>
            <a:spLocks noChangeArrowheads="1"/>
          </p:cNvSpPr>
          <p:nvPr/>
        </p:nvSpPr>
        <p:spPr bwMode="auto">
          <a:xfrm>
            <a:off x="1447800" y="2286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7"/>
          <p:cNvSpPr>
            <a:spLocks noChangeArrowheads="1"/>
          </p:cNvSpPr>
          <p:nvPr/>
        </p:nvSpPr>
        <p:spPr bwMode="auto">
          <a:xfrm>
            <a:off x="1524000" y="2362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x</a:t>
            </a:r>
            <a:r>
              <a:rPr lang="en-US" sz="1400" b="1" baseline="-25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769" name="Line 28"/>
          <p:cNvSpPr>
            <a:spLocks noChangeShapeType="1"/>
          </p:cNvSpPr>
          <p:nvPr/>
        </p:nvSpPr>
        <p:spPr bwMode="auto">
          <a:xfrm>
            <a:off x="11430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0" name="Line 32"/>
          <p:cNvSpPr>
            <a:spLocks noChangeShapeType="1"/>
          </p:cNvSpPr>
          <p:nvPr/>
        </p:nvSpPr>
        <p:spPr bwMode="auto">
          <a:xfrm>
            <a:off x="990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1" name="Oval 34"/>
          <p:cNvSpPr>
            <a:spLocks noChangeArrowheads="1"/>
          </p:cNvSpPr>
          <p:nvPr/>
        </p:nvSpPr>
        <p:spPr bwMode="auto">
          <a:xfrm>
            <a:off x="1447800" y="3581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Rectangle 35"/>
          <p:cNvSpPr>
            <a:spLocks noChangeArrowheads="1"/>
          </p:cNvSpPr>
          <p:nvPr/>
        </p:nvSpPr>
        <p:spPr bwMode="auto">
          <a:xfrm>
            <a:off x="1524000" y="3657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x</a:t>
            </a:r>
            <a:r>
              <a:rPr lang="en-US" sz="1400" b="1" baseline="-25000" dirty="0" err="1">
                <a:latin typeface="Consolas" panose="020B0609020204030204" pitchFamily="49" charset="0"/>
              </a:rPr>
              <a:t>n</a:t>
            </a:r>
            <a:endParaRPr lang="en-US" sz="1400" b="1" baseline="-25000" dirty="0">
              <a:latin typeface="Consolas" panose="020B0609020204030204" pitchFamily="49" charset="0"/>
            </a:endParaRPr>
          </a:p>
        </p:txBody>
      </p:sp>
      <p:sp>
        <p:nvSpPr>
          <p:cNvPr id="31773" name="Line 36"/>
          <p:cNvSpPr>
            <a:spLocks noChangeShapeType="1"/>
          </p:cNvSpPr>
          <p:nvPr/>
        </p:nvSpPr>
        <p:spPr bwMode="auto">
          <a:xfrm>
            <a:off x="1143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4" name="Line 37"/>
          <p:cNvSpPr>
            <a:spLocks noChangeShapeType="1"/>
          </p:cNvSpPr>
          <p:nvPr/>
        </p:nvSpPr>
        <p:spPr bwMode="auto">
          <a:xfrm flipV="1">
            <a:off x="1981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5" name="Oval 38"/>
          <p:cNvSpPr>
            <a:spLocks noChangeArrowheads="1"/>
          </p:cNvSpPr>
          <p:nvPr/>
        </p:nvSpPr>
        <p:spPr bwMode="auto">
          <a:xfrm>
            <a:off x="14478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Rectangle 39"/>
          <p:cNvSpPr>
            <a:spLocks noChangeArrowheads="1"/>
          </p:cNvSpPr>
          <p:nvPr/>
        </p:nvSpPr>
        <p:spPr bwMode="auto">
          <a:xfrm>
            <a:off x="1524000" y="2971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x</a:t>
            </a:r>
            <a:r>
              <a:rPr lang="en-US" sz="1400" b="1" baseline="-25000" dirty="0"/>
              <a:t>2</a:t>
            </a:r>
          </a:p>
        </p:txBody>
      </p:sp>
      <p:sp>
        <p:nvSpPr>
          <p:cNvPr id="31777" name="Line 42"/>
          <p:cNvSpPr>
            <a:spLocks noChangeShapeType="1"/>
          </p:cNvSpPr>
          <p:nvPr/>
        </p:nvSpPr>
        <p:spPr bwMode="auto">
          <a:xfrm>
            <a:off x="19812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8" name="Line 43"/>
          <p:cNvSpPr>
            <a:spLocks noChangeShapeType="1"/>
          </p:cNvSpPr>
          <p:nvPr/>
        </p:nvSpPr>
        <p:spPr bwMode="auto">
          <a:xfrm>
            <a:off x="1981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Intermediate Code Generation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6EE21-7DBE-4702-9983-A3B80705BDE1}" type="slidenum">
              <a:rPr lang="en-US"/>
              <a:pPr/>
              <a:t>9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ea typeface="ＭＳ Ｐゴシック" pitchFamily="34" charset="-128"/>
              </a:rPr>
              <a:t>Building a Parser from a Syntax Graph</a:t>
            </a:r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57200" y="1143000"/>
            <a:ext cx="792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449995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u="sng" dirty="0"/>
              <a:t>Useful variants of rules B4 and  B5:</a:t>
            </a:r>
          </a:p>
          <a:p>
            <a:endParaRPr lang="en-US" sz="1400" b="1" u="sng" dirty="0"/>
          </a:p>
          <a:p>
            <a:r>
              <a:rPr lang="en-US" sz="1400" b="1" dirty="0">
                <a:solidFill>
                  <a:srgbClr val="0000FF"/>
                </a:solidFill>
              </a:rPr>
              <a:t>B5a.- A loop of the form 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is translated into the  statement</a:t>
            </a:r>
          </a:p>
          <a:p>
            <a:endParaRPr lang="en-US" sz="1400" b="1" dirty="0">
              <a:solidFill>
                <a:srgbClr val="0000FF"/>
              </a:solidFill>
            </a:endParaRPr>
          </a:p>
          <a:p>
            <a:endParaRPr lang="en-US" sz="1400" b="1" dirty="0">
              <a:solidFill>
                <a:srgbClr val="0000FF"/>
              </a:solidFill>
            </a:endParaRPr>
          </a:p>
          <a:p>
            <a:r>
              <a:rPr lang="en-US" sz="1400" b="1" dirty="0">
                <a:solidFill>
                  <a:srgbClr val="0000FF"/>
                </a:solidFill>
              </a:rPr>
              <a:t>		</a:t>
            </a:r>
            <a:r>
              <a:rPr lang="en-US" sz="1600" b="1" dirty="0">
                <a:latin typeface="Consolas" panose="020B0609020204030204" pitchFamily="49" charset="0"/>
              </a:rPr>
              <a:t>while </a:t>
            </a:r>
            <a:r>
              <a:rPr lang="en-US" sz="1600" b="1" dirty="0" smtClean="0"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latin typeface="Consolas" panose="020B0609020204030204" pitchFamily="49" charset="0"/>
              </a:rPr>
              <a:t>tok</a:t>
            </a:r>
            <a:r>
              <a:rPr lang="en-US" sz="1600" b="1" dirty="0" smtClean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== t</a:t>
            </a:r>
            <a:r>
              <a:rPr lang="en-US" altLang="ja-JP" sz="1600" b="1" dirty="0" smtClean="0">
                <a:latin typeface="Consolas" panose="020B0609020204030204" pitchFamily="49" charset="0"/>
              </a:rPr>
              <a:t> </a:t>
            </a:r>
            <a:r>
              <a:rPr lang="en-US" altLang="ja-JP" sz="1600" b="1" dirty="0">
                <a:latin typeface="Consolas" panose="020B0609020204030204" pitchFamily="49" charset="0"/>
              </a:rPr>
              <a:t>) { 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      </a:t>
            </a:r>
            <a:r>
              <a:rPr lang="en-US" sz="1600" b="1" dirty="0" smtClean="0">
                <a:latin typeface="Consolas" panose="020B0609020204030204" pitchFamily="49" charset="0"/>
              </a:rPr>
              <a:t>read(</a:t>
            </a:r>
            <a:r>
              <a:rPr lang="en-US" sz="1600" b="1" dirty="0" err="1" smtClean="0">
                <a:latin typeface="Consolas" panose="020B0609020204030204" pitchFamily="49" charset="0"/>
              </a:rPr>
              <a:t>tok</a:t>
            </a:r>
            <a:r>
              <a:rPr lang="en-US" sz="1600" b="1" dirty="0" smtClean="0">
                <a:latin typeface="Consolas" panose="020B0609020204030204" pitchFamily="49" charset="0"/>
              </a:rPr>
              <a:t>); </a:t>
            </a:r>
            <a:r>
              <a:rPr lang="en-US" sz="1600" b="1" dirty="0">
                <a:latin typeface="Consolas" panose="020B0609020204030204" pitchFamily="49" charset="0"/>
              </a:rPr>
              <a:t>T(S);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}</a:t>
            </a:r>
          </a:p>
          <a:p>
            <a:endParaRPr lang="en-US" sz="1600" b="1" dirty="0"/>
          </a:p>
          <a:p>
            <a:r>
              <a:rPr lang="en-US" sz="14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3429000" y="2209800"/>
            <a:ext cx="2362200" cy="5334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2590800" y="220980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886200" y="2514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 flipH="1">
            <a:off x="43434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4800600" y="25146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4800600" y="2590801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t</a:t>
            </a:r>
            <a:endParaRPr lang="en-US" sz="1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16553</TotalTime>
  <Words>2354</Words>
  <Application>Microsoft Office PowerPoint</Application>
  <PresentationFormat>On-screen Show (4:3)</PresentationFormat>
  <Paragraphs>657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Consolas</vt:lpstr>
      <vt:lpstr>Courier New</vt:lpstr>
      <vt:lpstr>Times New Roman</vt:lpstr>
      <vt:lpstr>Wingdings</vt:lpstr>
      <vt:lpstr>Default Design</vt:lpstr>
      <vt:lpstr>COP 3402 Systems Software</vt:lpstr>
      <vt:lpstr>Outline</vt:lpstr>
      <vt:lpstr>Building a Parser from a Syntax Graph</vt:lpstr>
      <vt:lpstr>Building a Parser from a Syntax Graph</vt:lpstr>
      <vt:lpstr>Building a Parser from a Syntax Graph</vt:lpstr>
      <vt:lpstr>Building a Parser from a Syntax Graph</vt:lpstr>
      <vt:lpstr>Building a Parser from a Syntax Graph</vt:lpstr>
      <vt:lpstr>Building a Parser from a Syntax Graph</vt:lpstr>
      <vt:lpstr>Building a Parser from a Syntax Graph</vt:lpstr>
      <vt:lpstr>Example</vt:lpstr>
      <vt:lpstr>Syntax Graph</vt:lpstr>
      <vt:lpstr>Parser Program for the Graph A</vt:lpstr>
      <vt:lpstr>EBNF grammar for Tiny-PL/0 </vt:lpstr>
      <vt:lpstr>Symbol Table</vt:lpstr>
      <vt:lpstr> Symbol Table</vt:lpstr>
      <vt:lpstr>Symbol Table</vt:lpstr>
      <vt:lpstr>Lexer type definitions</vt:lpstr>
      <vt:lpstr>Lexer variables and functions</vt:lpstr>
      <vt:lpstr>Symbol table type definitions and functions</vt:lpstr>
      <vt:lpstr>Constant declaration</vt:lpstr>
      <vt:lpstr>Variable declaration</vt:lpstr>
      <vt:lpstr>Intermediate Code Generation</vt:lpstr>
      <vt:lpstr>Parsing and Generating PM/0-code</vt:lpstr>
      <vt:lpstr>Parsing and Generating PM/0-code</vt:lpstr>
      <vt:lpstr>Parsing and Generating PM/0-code</vt:lpstr>
      <vt:lpstr>Parsing and Generating PM/0-code</vt:lpstr>
      <vt:lpstr>Parsing and Generating PM/0-code</vt:lpstr>
      <vt:lpstr>Parsing and Generating PM/0-code</vt:lpstr>
      <vt:lpstr>Parsing and Generating PM/0-code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/>
  <cp:lastModifiedBy>wocjan</cp:lastModifiedBy>
  <cp:revision>602</cp:revision>
  <dcterms:created xsi:type="dcterms:W3CDTF">2002-09-04T03:07:34Z</dcterms:created>
  <dcterms:modified xsi:type="dcterms:W3CDTF">2016-11-28T17:09:10Z</dcterms:modified>
</cp:coreProperties>
</file>