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373" r:id="rId2"/>
    <p:sldId id="378" r:id="rId3"/>
    <p:sldId id="379" r:id="rId4"/>
    <p:sldId id="380" r:id="rId5"/>
    <p:sldId id="425" r:id="rId6"/>
    <p:sldId id="424" r:id="rId7"/>
    <p:sldId id="411" r:id="rId8"/>
    <p:sldId id="399" r:id="rId9"/>
    <p:sldId id="412" r:id="rId10"/>
    <p:sldId id="414" r:id="rId11"/>
    <p:sldId id="415" r:id="rId12"/>
    <p:sldId id="416" r:id="rId13"/>
    <p:sldId id="386" r:id="rId14"/>
    <p:sldId id="427" r:id="rId15"/>
    <p:sldId id="428" r:id="rId16"/>
    <p:sldId id="429" r:id="rId17"/>
    <p:sldId id="430" r:id="rId18"/>
    <p:sldId id="431" r:id="rId19"/>
    <p:sldId id="432" r:id="rId20"/>
    <p:sldId id="423" r:id="rId21"/>
    <p:sldId id="422" r:id="rId22"/>
    <p:sldId id="421" r:id="rId23"/>
    <p:sldId id="419" r:id="rId24"/>
    <p:sldId id="426" r:id="rId25"/>
    <p:sldId id="413" r:id="rId26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0000"/>
    <a:srgbClr val="FF3300"/>
    <a:srgbClr val="3333CC"/>
    <a:srgbClr val="3366FF"/>
    <a:srgbClr val="0000FF"/>
    <a:srgbClr val="FF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86"/>
    </p:cViewPr>
  </p:sorterViewPr>
  <p:notesViewPr>
    <p:cSldViewPr>
      <p:cViewPr varScale="1">
        <p:scale>
          <a:sx n="58" d="100"/>
          <a:sy n="58" d="100"/>
        </p:scale>
        <p:origin x="-1764" y="-78"/>
      </p:cViewPr>
      <p:guideLst>
        <p:guide orient="horz" pos="289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</a:defRPr>
            </a:lvl1pPr>
          </a:lstStyle>
          <a:p>
            <a:fld id="{52F4AA0A-82F4-4EC1-BDE1-05F74BF39A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01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2363" y="692150"/>
            <a:ext cx="4614862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83088"/>
            <a:ext cx="50323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6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66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</a:defRPr>
            </a:lvl1pPr>
          </a:lstStyle>
          <a:p>
            <a:fld id="{A4989763-10ED-4C76-94D7-C2C04C3F7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70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04374-0D9D-4E64-91F4-9605390DE868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5320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912E51-8E39-4EE7-ABA3-7216246955FF}" type="slidenum">
              <a:rPr lang="en-US"/>
              <a:pPr/>
              <a:t>10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1111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BF473D-1E9B-44BB-A979-A35714D6BFB3}" type="slidenum">
              <a:rPr lang="en-US"/>
              <a:pPr/>
              <a:t>11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9262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7DF8F7-F983-405F-BB85-5AA5B6B67F2E}" type="slidenum">
              <a:rPr lang="en-US"/>
              <a:pPr/>
              <a:t>12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8496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D4CA4-749F-43DF-8E07-B396D902A3EE}" type="slidenum">
              <a:rPr lang="en-US"/>
              <a:pPr/>
              <a:t>13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5835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2EEBA-937D-4B6F-B0EB-E15969A9B125}" type="slidenum">
              <a:rPr lang="en-US"/>
              <a:pPr/>
              <a:t>15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09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25F2A2-A027-473D-B299-63834325002C}" type="slidenum">
              <a:rPr lang="en-US"/>
              <a:pPr/>
              <a:t>16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2224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25F2A2-A027-473D-B299-63834325002C}" type="slidenum">
              <a:rPr lang="en-US"/>
              <a:pPr/>
              <a:t>17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3366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1F432-788D-4343-831E-A2E108025727}" type="slidenum">
              <a:rPr lang="en-US"/>
              <a:pPr/>
              <a:t>18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8240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1F432-788D-4343-831E-A2E108025727}" type="slidenum">
              <a:rPr lang="en-US"/>
              <a:pPr/>
              <a:t>19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016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621261-29CE-41A7-B61D-3221AAC51513}" type="slidenum">
              <a:rPr lang="en-US"/>
              <a:pPr/>
              <a:t>20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8459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BB2166-4C31-4240-B189-27496A401276}" type="slidenum">
              <a:rPr lang="en-US"/>
              <a:pPr/>
              <a:t>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1191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C0819E-DF40-4EED-94EF-C4CAAEEC348A}" type="slidenum">
              <a:rPr lang="en-US"/>
              <a:pPr/>
              <a:t>21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7651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9C33E7-0126-47DB-9A3F-C6EA3A34186D}" type="slidenum">
              <a:rPr lang="en-US"/>
              <a:pPr/>
              <a:t>22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0250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A08E19-5CCD-46D4-878E-C99557AF6F65}" type="slidenum">
              <a:rPr lang="en-US"/>
              <a:pPr/>
              <a:t>23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63456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A05249-27BF-49E5-8E42-76FFE4FB3B95}" type="slidenum">
              <a:rPr lang="en-US"/>
              <a:pPr/>
              <a:t>25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8073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75385E-332C-49F3-99CE-E1FB6E0AA9A1}" type="slidenum">
              <a:rPr lang="en-US"/>
              <a:pPr/>
              <a:t>3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8551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3319-F5E7-4EED-BF8A-6FC922A47B2E}" type="slidenum">
              <a:rPr lang="en-US"/>
              <a:pPr/>
              <a:t>4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8319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C31641-7ACD-49D2-9CDD-9DC8205E534E}" type="slidenum">
              <a:rPr lang="en-US"/>
              <a:pPr/>
              <a:t>5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719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0FC5FE-6FF4-473E-8461-1BC033D6362E}" type="slidenum">
              <a:rPr lang="en-US"/>
              <a:pPr/>
              <a:t>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8833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FFE4F-A7C9-4472-B095-380B6D60C5EE}" type="slidenum">
              <a:rPr lang="en-US"/>
              <a:pPr/>
              <a:t>7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4890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6CF54B-83EA-4867-818A-C7C8888A95A9}" type="slidenum">
              <a:rPr lang="en-US"/>
              <a:pPr/>
              <a:t>8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8466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1F7676-6DDC-41BF-AB45-D74E7C5AC0F4}" type="slidenum">
              <a:rPr lang="en-US"/>
              <a:pPr/>
              <a:t>9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48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Predictive Parsing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CAC1EA-9BD8-443E-949F-B3994BF55E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Predictive Parsing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03FD5-1BA2-4A6F-9418-BCF2AF8776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Predictive Parsing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483A8-B097-4634-83A6-813B31ADAA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Predictive Parsing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D1E0AC-51D9-4F2F-AEE3-64E9DD31CD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Predictive Parsing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AA902B-C3A0-4662-9F74-B562047F8B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Predictive Parsing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FC631-ACAF-4938-A370-B3E0D47DC3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Predictive Parsing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F4D44-2661-4B27-B79A-F60C1BBD37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Predictive Parsing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7E2B-17B8-49E5-9B1F-B4F10E51DF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Predictive Parsing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1FE87-8085-4E1D-8A95-25FB62B6DE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Predictive Parsing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F799D-A94A-4453-8B14-27F0C2A883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Predictive Parsing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13D359-4A1F-4876-B84F-956E1A271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9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Arial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Predictive Parsing</a:t>
            </a:r>
            <a:endParaRPr lang="en-US"/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8716D5D8-3690-4641-8320-78D7995F99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Predictive Parsing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1FF6ED-F58D-4B98-8F32-DCCA5403ACF5}" type="slidenum">
              <a:rPr lang="en-US"/>
              <a:pPr/>
              <a:t>1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3366FF"/>
                </a:solidFill>
                <a:ea typeface="ＭＳ Ｐゴシック" pitchFamily="34" charset="-128"/>
              </a:rPr>
              <a:t>COP 3402 Systems Software</a:t>
            </a: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7848600" cy="250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/>
            <a:endParaRPr lang="en-US" sz="4400" b="1">
              <a:solidFill>
                <a:srgbClr val="3366FF"/>
              </a:solidFill>
            </a:endParaRPr>
          </a:p>
          <a:p>
            <a:pPr marL="457200" indent="-457200" algn="ctr"/>
            <a:r>
              <a:rPr lang="en-US" sz="4400" b="1">
                <a:solidFill>
                  <a:srgbClr val="3366FF"/>
                </a:solidFill>
              </a:rPr>
              <a:t>Predictive Parsing</a:t>
            </a:r>
          </a:p>
          <a:p>
            <a:pPr marL="457200" indent="-457200" algn="ctr"/>
            <a:r>
              <a:rPr lang="en-US" sz="4400" b="1">
                <a:solidFill>
                  <a:srgbClr val="3366FF"/>
                </a:solidFill>
              </a:rPr>
              <a:t>(First and Follow Sets)</a:t>
            </a:r>
          </a:p>
          <a:p>
            <a:pPr marL="457200" indent="-457200" algn="ctr">
              <a:lnSpc>
                <a:spcPct val="9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Predictive Parsing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DD3516-31E9-4628-9ABC-6E31692A5FC3}" type="slidenum">
              <a:rPr lang="en-US"/>
              <a:pPr/>
              <a:t>10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Predictive parsing table</a:t>
            </a:r>
          </a:p>
        </p:txBody>
      </p:sp>
      <p:sp>
        <p:nvSpPr>
          <p:cNvPr id="35845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7467600" cy="560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Times New Roman" pitchFamily="18" charset="0"/>
              </a:rPr>
              <a:t>Example: Given the grammar:</a:t>
            </a:r>
          </a:p>
          <a:p>
            <a:r>
              <a:rPr lang="en-US"/>
              <a:t>S  </a:t>
            </a:r>
            <a:r>
              <a:rPr lang="en-US">
                <a:sym typeface="Wingdings" pitchFamily="2" charset="2"/>
              </a:rPr>
              <a:t> E$</a:t>
            </a:r>
          </a:p>
          <a:p>
            <a:r>
              <a:rPr lang="en-US"/>
              <a:t>E  </a:t>
            </a:r>
            <a:r>
              <a:rPr lang="en-US">
                <a:sym typeface="Wingdings" pitchFamily="2" charset="2"/>
              </a:rPr>
              <a:t> E + T	 	T   T  * F		F   </a:t>
            </a:r>
            <a:r>
              <a:rPr lang="en-US" b="1">
                <a:solidFill>
                  <a:srgbClr val="0000FF"/>
                </a:solidFill>
                <a:sym typeface="Wingdings" pitchFamily="2" charset="2"/>
              </a:rPr>
              <a:t>id</a:t>
            </a:r>
            <a:r>
              <a:rPr lang="en-US">
                <a:sym typeface="Wingdings" pitchFamily="2" charset="2"/>
              </a:rPr>
              <a:t>  	</a:t>
            </a:r>
          </a:p>
          <a:p>
            <a:r>
              <a:rPr lang="en-US">
                <a:sym typeface="Wingdings" pitchFamily="2" charset="2"/>
              </a:rPr>
              <a:t>E   T		T   F  		F   </a:t>
            </a:r>
            <a:r>
              <a:rPr lang="en-US" b="1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b="1">
                <a:sym typeface="Wingdings" pitchFamily="2" charset="2"/>
              </a:rPr>
              <a:t> </a:t>
            </a:r>
            <a:r>
              <a:rPr lang="en-US">
                <a:sym typeface="Wingdings" pitchFamily="2" charset="2"/>
              </a:rPr>
              <a:t>E </a:t>
            </a:r>
            <a:r>
              <a:rPr lang="en-US" b="1">
                <a:solidFill>
                  <a:srgbClr val="0000FF"/>
                </a:solidFill>
                <a:sym typeface="Wingdings" pitchFamily="2" charset="2"/>
              </a:rPr>
              <a:t>)</a:t>
            </a:r>
            <a:r>
              <a:rPr lang="en-US">
                <a:sym typeface="Wingdings" pitchFamily="2" charset="2"/>
              </a:rPr>
              <a:t>	</a:t>
            </a:r>
          </a:p>
          <a:p>
            <a:r>
              <a:rPr lang="en-US">
                <a:sym typeface="Wingdings" pitchFamily="2" charset="2"/>
              </a:rPr>
              <a:t>We can rewrite the grammar to avoid left recursion obtaining thus:</a:t>
            </a:r>
          </a:p>
          <a:p>
            <a:r>
              <a:rPr lang="en-US"/>
              <a:t>S  </a:t>
            </a:r>
            <a:r>
              <a:rPr lang="en-US">
                <a:sym typeface="Wingdings" pitchFamily="2" charset="2"/>
              </a:rPr>
              <a:t> E$</a:t>
            </a:r>
          </a:p>
          <a:p>
            <a:r>
              <a:rPr lang="en-US"/>
              <a:t>E  </a:t>
            </a:r>
            <a:r>
              <a:rPr lang="en-US">
                <a:sym typeface="Wingdings" pitchFamily="2" charset="2"/>
              </a:rPr>
              <a:t> T E</a:t>
            </a:r>
            <a:r>
              <a:rPr lang="ja-JP" altLang="en-US">
                <a:sym typeface="Wingdings" pitchFamily="2" charset="2"/>
              </a:rPr>
              <a:t>’</a:t>
            </a:r>
            <a:r>
              <a:rPr lang="en-US" altLang="ja-JP">
                <a:sym typeface="Wingdings" pitchFamily="2" charset="2"/>
              </a:rPr>
              <a:t>		 T   F T</a:t>
            </a:r>
            <a:r>
              <a:rPr lang="ja-JP" altLang="en-US">
                <a:sym typeface="Wingdings" pitchFamily="2" charset="2"/>
              </a:rPr>
              <a:t>’</a:t>
            </a:r>
            <a:r>
              <a:rPr lang="en-US" altLang="ja-JP">
                <a:sym typeface="Wingdings" pitchFamily="2" charset="2"/>
              </a:rPr>
              <a:t>		 F   </a:t>
            </a:r>
            <a:r>
              <a:rPr lang="en-US" altLang="ja-JP" b="1">
                <a:solidFill>
                  <a:srgbClr val="0000FF"/>
                </a:solidFill>
                <a:sym typeface="Wingdings" pitchFamily="2" charset="2"/>
              </a:rPr>
              <a:t>id</a:t>
            </a:r>
            <a:r>
              <a:rPr lang="en-US" altLang="ja-JP">
                <a:sym typeface="Wingdings" pitchFamily="2" charset="2"/>
              </a:rPr>
              <a:t> </a:t>
            </a:r>
          </a:p>
          <a:p>
            <a:r>
              <a:rPr lang="en-US">
                <a:sym typeface="Wingdings" pitchFamily="2" charset="2"/>
              </a:rPr>
              <a:t>E</a:t>
            </a:r>
            <a:r>
              <a:rPr lang="ja-JP" altLang="en-US">
                <a:sym typeface="Wingdings" pitchFamily="2" charset="2"/>
              </a:rPr>
              <a:t>’</a:t>
            </a:r>
            <a:r>
              <a:rPr lang="en-US" altLang="ja-JP">
                <a:sym typeface="Wingdings" pitchFamily="2" charset="2"/>
              </a:rPr>
              <a:t>  </a:t>
            </a:r>
            <a:r>
              <a:rPr lang="en-US" altLang="ja-JP" b="1">
                <a:solidFill>
                  <a:srgbClr val="0000FF"/>
                </a:solidFill>
                <a:sym typeface="Wingdings" pitchFamily="2" charset="2"/>
              </a:rPr>
              <a:t>+</a:t>
            </a:r>
            <a:r>
              <a:rPr lang="en-US" altLang="ja-JP">
                <a:sym typeface="Wingdings" pitchFamily="2" charset="2"/>
              </a:rPr>
              <a:t> T E</a:t>
            </a:r>
            <a:r>
              <a:rPr lang="ja-JP" altLang="en-US">
                <a:sym typeface="Wingdings" pitchFamily="2" charset="2"/>
              </a:rPr>
              <a:t>’</a:t>
            </a:r>
            <a:r>
              <a:rPr lang="en-US" altLang="ja-JP">
                <a:sym typeface="Wingdings" pitchFamily="2" charset="2"/>
              </a:rPr>
              <a:t> 	 T</a:t>
            </a:r>
            <a:r>
              <a:rPr lang="ja-JP" altLang="en-US">
                <a:sym typeface="Wingdings" pitchFamily="2" charset="2"/>
              </a:rPr>
              <a:t>’</a:t>
            </a:r>
            <a:r>
              <a:rPr lang="en-US" altLang="ja-JP">
                <a:sym typeface="Wingdings" pitchFamily="2" charset="2"/>
              </a:rPr>
              <a:t>  </a:t>
            </a:r>
            <a:r>
              <a:rPr lang="en-US" altLang="ja-JP" b="1">
                <a:solidFill>
                  <a:srgbClr val="0000FF"/>
                </a:solidFill>
                <a:sym typeface="Wingdings" pitchFamily="2" charset="2"/>
              </a:rPr>
              <a:t>*</a:t>
            </a:r>
            <a:r>
              <a:rPr lang="en-US" altLang="ja-JP">
                <a:sym typeface="Wingdings" pitchFamily="2" charset="2"/>
              </a:rPr>
              <a:t> F T</a:t>
            </a:r>
            <a:r>
              <a:rPr lang="ja-JP" altLang="en-US">
                <a:sym typeface="Wingdings" pitchFamily="2" charset="2"/>
              </a:rPr>
              <a:t>’</a:t>
            </a:r>
            <a:r>
              <a:rPr lang="en-US" altLang="ja-JP">
                <a:sym typeface="Wingdings" pitchFamily="2" charset="2"/>
              </a:rPr>
              <a:t> 	 F   </a:t>
            </a:r>
            <a:r>
              <a:rPr lang="en-US" altLang="ja-JP" b="1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altLang="ja-JP" b="1">
                <a:sym typeface="Wingdings" pitchFamily="2" charset="2"/>
              </a:rPr>
              <a:t> </a:t>
            </a:r>
            <a:r>
              <a:rPr lang="en-US" altLang="ja-JP">
                <a:sym typeface="Wingdings" pitchFamily="2" charset="2"/>
              </a:rPr>
              <a:t>E </a:t>
            </a:r>
            <a:r>
              <a:rPr lang="en-US" altLang="ja-JP" b="1">
                <a:solidFill>
                  <a:srgbClr val="0000FF"/>
                </a:solidFill>
                <a:sym typeface="Wingdings" pitchFamily="2" charset="2"/>
              </a:rPr>
              <a:t>)</a:t>
            </a:r>
            <a:r>
              <a:rPr lang="en-US" altLang="ja-JP">
                <a:sym typeface="Wingdings" pitchFamily="2" charset="2"/>
              </a:rPr>
              <a:t>	</a:t>
            </a:r>
          </a:p>
          <a:p>
            <a:r>
              <a:rPr lang="en-US">
                <a:sym typeface="Wingdings" pitchFamily="2" charset="2"/>
              </a:rPr>
              <a:t>E</a:t>
            </a:r>
            <a:r>
              <a:rPr lang="ja-JP" altLang="en-US">
                <a:sym typeface="Wingdings" pitchFamily="2" charset="2"/>
              </a:rPr>
              <a:t>’</a:t>
            </a:r>
            <a:r>
              <a:rPr lang="en-US" altLang="ja-JP">
                <a:sym typeface="Wingdings" pitchFamily="2" charset="2"/>
              </a:rPr>
              <a:t>  </a:t>
            </a:r>
            <a:r>
              <a:rPr lang="en-US" altLang="ja-JP" b="1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altLang="ja-JP">
                <a:sym typeface="Wingdings" pitchFamily="2" charset="2"/>
              </a:rPr>
              <a:t> 		 T</a:t>
            </a:r>
            <a:r>
              <a:rPr lang="ja-JP" altLang="en-US">
                <a:sym typeface="Wingdings" pitchFamily="2" charset="2"/>
              </a:rPr>
              <a:t>’</a:t>
            </a:r>
            <a:r>
              <a:rPr lang="en-US" altLang="ja-JP">
                <a:sym typeface="Wingdings" pitchFamily="2" charset="2"/>
              </a:rPr>
              <a:t>  </a:t>
            </a:r>
            <a:r>
              <a:rPr lang="en-US" altLang="ja-JP" b="1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altLang="ja-JP">
                <a:sym typeface="Wingdings" pitchFamily="2" charset="2"/>
              </a:rPr>
              <a:t> </a:t>
            </a:r>
          </a:p>
          <a:p>
            <a:r>
              <a:rPr lang="en-US">
                <a:sym typeface="Wingdings" pitchFamily="2" charset="2"/>
              </a:rPr>
              <a:t>		</a:t>
            </a:r>
          </a:p>
          <a:p>
            <a:r>
              <a:rPr lang="en-US"/>
              <a:t>Compute First, Follow, and nullable.</a:t>
            </a:r>
          </a:p>
          <a:p>
            <a:endParaRPr lang="en-US"/>
          </a:p>
          <a:p>
            <a:r>
              <a:rPr lang="en-US"/>
              <a:t>	Nullable		First		Follow</a:t>
            </a:r>
          </a:p>
          <a:p>
            <a:endParaRPr lang="en-US"/>
          </a:p>
          <a:p>
            <a:r>
              <a:rPr lang="en-US">
                <a:sym typeface="Wingdings" pitchFamily="2" charset="2"/>
              </a:rPr>
              <a:t> </a:t>
            </a:r>
            <a:r>
              <a:rPr lang="en-US"/>
              <a:t> E	No		{ </a:t>
            </a:r>
            <a:r>
              <a:rPr lang="en-US" b="1">
                <a:solidFill>
                  <a:srgbClr val="0000FF"/>
                </a:solidFill>
              </a:rPr>
              <a:t>id</a:t>
            </a:r>
            <a:r>
              <a:rPr lang="en-US"/>
              <a:t> , </a:t>
            </a:r>
            <a:r>
              <a:rPr lang="en-US" b="1">
                <a:solidFill>
                  <a:srgbClr val="0000FF"/>
                </a:solidFill>
              </a:rPr>
              <a:t>(</a:t>
            </a:r>
            <a:r>
              <a:rPr lang="en-US"/>
              <a:t> }		{ </a:t>
            </a:r>
            <a:r>
              <a:rPr lang="en-US" b="1">
                <a:solidFill>
                  <a:srgbClr val="0000FF"/>
                </a:solidFill>
              </a:rPr>
              <a:t>), $</a:t>
            </a:r>
            <a:r>
              <a:rPr lang="en-US"/>
              <a:t> }</a:t>
            </a:r>
          </a:p>
          <a:p>
            <a:endParaRPr lang="en-US"/>
          </a:p>
          <a:p>
            <a:r>
              <a:rPr lang="en-US">
                <a:sym typeface="Wingdings" pitchFamily="2" charset="2"/>
              </a:rPr>
              <a:t>  </a:t>
            </a:r>
            <a:r>
              <a:rPr lang="en-US"/>
              <a:t>E</a:t>
            </a:r>
            <a:r>
              <a:rPr lang="ja-JP" altLang="en-US"/>
              <a:t>’</a:t>
            </a:r>
            <a:r>
              <a:rPr lang="en-US" altLang="ja-JP"/>
              <a:t>	Yes		{ </a:t>
            </a:r>
            <a:r>
              <a:rPr lang="en-US" altLang="ja-JP" b="1">
                <a:solidFill>
                  <a:srgbClr val="0000FF"/>
                </a:solidFill>
              </a:rPr>
              <a:t>+, </a:t>
            </a:r>
            <a:r>
              <a:rPr lang="en-US" altLang="ja-JP" b="1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altLang="ja-JP"/>
              <a:t> }		{ </a:t>
            </a:r>
            <a:r>
              <a:rPr lang="en-US" altLang="ja-JP" b="1">
                <a:solidFill>
                  <a:srgbClr val="0000FF"/>
                </a:solidFill>
              </a:rPr>
              <a:t>), $</a:t>
            </a:r>
            <a:r>
              <a:rPr lang="en-US" altLang="ja-JP"/>
              <a:t> }</a:t>
            </a:r>
          </a:p>
          <a:p>
            <a:endParaRPr lang="en-US"/>
          </a:p>
          <a:p>
            <a:r>
              <a:rPr lang="en-US"/>
              <a:t>  T	No		{ </a:t>
            </a:r>
            <a:r>
              <a:rPr lang="en-US" b="1">
                <a:solidFill>
                  <a:srgbClr val="0000FF"/>
                </a:solidFill>
              </a:rPr>
              <a:t>id</a:t>
            </a:r>
            <a:r>
              <a:rPr lang="en-US"/>
              <a:t> , </a:t>
            </a:r>
            <a:r>
              <a:rPr lang="en-US" b="1">
                <a:solidFill>
                  <a:srgbClr val="0000FF"/>
                </a:solidFill>
              </a:rPr>
              <a:t>( </a:t>
            </a:r>
            <a:r>
              <a:rPr lang="en-US"/>
              <a:t>} 		{ </a:t>
            </a:r>
            <a:r>
              <a:rPr lang="en-US" b="1">
                <a:solidFill>
                  <a:srgbClr val="0000FF"/>
                </a:solidFill>
              </a:rPr>
              <a:t>)</a:t>
            </a:r>
            <a:r>
              <a:rPr lang="en-US"/>
              <a:t> , </a:t>
            </a:r>
            <a:r>
              <a:rPr lang="en-US" b="1">
                <a:solidFill>
                  <a:srgbClr val="0000FF"/>
                </a:solidFill>
              </a:rPr>
              <a:t>+, $</a:t>
            </a:r>
            <a:r>
              <a:rPr lang="en-US"/>
              <a:t> }</a:t>
            </a:r>
            <a:r>
              <a:rPr lang="en-US">
                <a:sym typeface="Wingdings" pitchFamily="2" charset="2"/>
              </a:rPr>
              <a:t> 	</a:t>
            </a:r>
          </a:p>
          <a:p>
            <a:r>
              <a:rPr lang="en-US" b="1">
                <a:solidFill>
                  <a:srgbClr val="0000FF"/>
                </a:solidFill>
              </a:rPr>
              <a:t> </a:t>
            </a:r>
          </a:p>
          <a:p>
            <a:r>
              <a:rPr lang="en-US">
                <a:sym typeface="Wingdings" pitchFamily="2" charset="2"/>
              </a:rPr>
              <a:t>  T</a:t>
            </a:r>
            <a:r>
              <a:rPr lang="ja-JP" altLang="en-US">
                <a:sym typeface="Wingdings" pitchFamily="2" charset="2"/>
              </a:rPr>
              <a:t>’</a:t>
            </a:r>
            <a:r>
              <a:rPr lang="en-US" altLang="ja-JP">
                <a:sym typeface="Wingdings" pitchFamily="2" charset="2"/>
              </a:rPr>
              <a:t>	Yes		{ </a:t>
            </a:r>
            <a:r>
              <a:rPr lang="en-US" altLang="ja-JP" b="1">
                <a:solidFill>
                  <a:srgbClr val="0000FF"/>
                </a:solidFill>
                <a:sym typeface="Wingdings" pitchFamily="2" charset="2"/>
              </a:rPr>
              <a:t>*, </a:t>
            </a:r>
            <a:r>
              <a:rPr lang="en-US" altLang="ja-JP" b="1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altLang="ja-JP">
                <a:sym typeface="Wingdings" pitchFamily="2" charset="2"/>
              </a:rPr>
              <a:t> }		</a:t>
            </a:r>
            <a:r>
              <a:rPr lang="en-US" altLang="ja-JP"/>
              <a:t>{ </a:t>
            </a:r>
            <a:r>
              <a:rPr lang="en-US" altLang="ja-JP" b="1">
                <a:solidFill>
                  <a:srgbClr val="0000FF"/>
                </a:solidFill>
              </a:rPr>
              <a:t>)</a:t>
            </a:r>
            <a:r>
              <a:rPr lang="en-US" altLang="ja-JP"/>
              <a:t> , </a:t>
            </a:r>
            <a:r>
              <a:rPr lang="en-US" altLang="ja-JP" b="1">
                <a:solidFill>
                  <a:srgbClr val="0000FF"/>
                </a:solidFill>
              </a:rPr>
              <a:t>+, $</a:t>
            </a:r>
            <a:r>
              <a:rPr lang="en-US" altLang="ja-JP"/>
              <a:t> }</a:t>
            </a:r>
            <a:r>
              <a:rPr lang="en-US" altLang="ja-JP">
                <a:sym typeface="Wingdings" pitchFamily="2" charset="2"/>
              </a:rPr>
              <a:t> 	</a:t>
            </a:r>
          </a:p>
          <a:p>
            <a:endParaRPr lang="en-US">
              <a:sym typeface="Wingdings" pitchFamily="2" charset="2"/>
            </a:endParaRPr>
          </a:p>
          <a:p>
            <a:r>
              <a:rPr lang="en-US" sz="1600" b="1">
                <a:latin typeface="Times New Roman" pitchFamily="18" charset="0"/>
              </a:rPr>
              <a:t>  </a:t>
            </a:r>
            <a:r>
              <a:rPr lang="en-US" sz="1600">
                <a:latin typeface="Times New Roman" pitchFamily="18" charset="0"/>
              </a:rPr>
              <a:t>F	No		</a:t>
            </a:r>
            <a:r>
              <a:rPr lang="en-US"/>
              <a:t>{ </a:t>
            </a:r>
            <a:r>
              <a:rPr lang="en-US" b="1">
                <a:solidFill>
                  <a:srgbClr val="0000FF"/>
                </a:solidFill>
              </a:rPr>
              <a:t>id</a:t>
            </a:r>
            <a:r>
              <a:rPr lang="en-US"/>
              <a:t> , </a:t>
            </a:r>
            <a:r>
              <a:rPr lang="en-US" b="1">
                <a:solidFill>
                  <a:srgbClr val="0000FF"/>
                </a:solidFill>
              </a:rPr>
              <a:t>(</a:t>
            </a:r>
            <a:r>
              <a:rPr lang="en-US"/>
              <a:t> }		{ </a:t>
            </a:r>
            <a:r>
              <a:rPr lang="en-US" b="1">
                <a:solidFill>
                  <a:srgbClr val="0000FF"/>
                </a:solidFill>
              </a:rPr>
              <a:t>)</a:t>
            </a:r>
            <a:r>
              <a:rPr lang="en-US"/>
              <a:t> , </a:t>
            </a:r>
            <a:r>
              <a:rPr lang="en-US" b="1">
                <a:solidFill>
                  <a:srgbClr val="0000FF"/>
                </a:solidFill>
              </a:rPr>
              <a:t>*</a:t>
            </a:r>
            <a:r>
              <a:rPr lang="en-US"/>
              <a:t> ,  </a:t>
            </a:r>
            <a:r>
              <a:rPr lang="en-US" b="1">
                <a:solidFill>
                  <a:srgbClr val="0000FF"/>
                </a:solidFill>
              </a:rPr>
              <a:t>+, $</a:t>
            </a:r>
            <a:r>
              <a:rPr lang="en-US"/>
              <a:t> }</a:t>
            </a:r>
            <a:r>
              <a:rPr lang="en-US">
                <a:sym typeface="Wingdings" pitchFamily="2" charset="2"/>
              </a:rPr>
              <a:t> 	</a:t>
            </a:r>
            <a:endParaRPr lang="en-US" sz="1600">
              <a:latin typeface="Times New Roman" pitchFamily="18" charset="0"/>
            </a:endParaRPr>
          </a:p>
          <a:p>
            <a:endParaRPr lang="en-US" sz="1600" b="1"/>
          </a:p>
          <a:p>
            <a:r>
              <a:rPr lang="en-US" sz="1600" b="1"/>
              <a:t>	    </a:t>
            </a:r>
          </a:p>
        </p:txBody>
      </p:sp>
      <p:sp>
        <p:nvSpPr>
          <p:cNvPr id="35847" name="Rectangle 11"/>
          <p:cNvSpPr>
            <a:spLocks noChangeArrowheads="1"/>
          </p:cNvSpPr>
          <p:nvPr/>
        </p:nvSpPr>
        <p:spPr bwMode="auto">
          <a:xfrm>
            <a:off x="1143000" y="4191000"/>
            <a:ext cx="53340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Predictive Parsing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612909-B9DF-490E-A705-7030F558CBA7}" type="slidenum">
              <a:rPr lang="en-US"/>
              <a:pPr/>
              <a:t>11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Predictive parsing table</a:t>
            </a:r>
          </a:p>
        </p:txBody>
      </p:sp>
      <p:sp>
        <p:nvSpPr>
          <p:cNvPr id="37893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152400" y="1219200"/>
            <a:ext cx="8763000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Times New Roman" pitchFamily="18" charset="0"/>
              </a:rPr>
              <a:t> 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Parsing table for the expression grammar:</a:t>
            </a:r>
            <a:endParaRPr lang="en-US">
              <a:latin typeface="Times New Roman" pitchFamily="18" charset="0"/>
              <a:sym typeface="Wingdings" pitchFamily="2" charset="2"/>
            </a:endParaRPr>
          </a:p>
          <a:p>
            <a:r>
              <a:rPr lang="en-US">
                <a:latin typeface="Times New Roman" pitchFamily="18" charset="0"/>
                <a:sym typeface="Wingdings" pitchFamily="2" charset="2"/>
              </a:rPr>
              <a:t>	</a:t>
            </a:r>
            <a:endParaRPr lang="en-US" b="1">
              <a:solidFill>
                <a:srgbClr val="0000FF"/>
              </a:solidFill>
              <a:latin typeface="Times New Roman" pitchFamily="18" charset="0"/>
            </a:endParaRPr>
          </a:p>
          <a:p>
            <a:endParaRPr lang="en-US" sz="1600" b="1">
              <a:latin typeface="Times New Roman" pitchFamily="18" charset="0"/>
            </a:endParaRPr>
          </a:p>
          <a:p>
            <a:endParaRPr lang="en-US" sz="1600" b="1">
              <a:latin typeface="Times New Roman" pitchFamily="18" charset="0"/>
            </a:endParaRPr>
          </a:p>
          <a:p>
            <a:r>
              <a:rPr lang="en-US" sz="1600" b="1">
                <a:latin typeface="Times New Roman" pitchFamily="18" charset="0"/>
              </a:rPr>
              <a:t>            </a:t>
            </a:r>
            <a:r>
              <a:rPr lang="en-US" b="1">
                <a:latin typeface="Times New Roman" pitchFamily="18" charset="0"/>
              </a:rPr>
              <a:t>+	     	     *	             id		    (		    )	       $</a:t>
            </a:r>
          </a:p>
          <a:p>
            <a:endParaRPr lang="en-US" b="1">
              <a:latin typeface="Times New Roman" pitchFamily="18" charset="0"/>
            </a:endParaRPr>
          </a:p>
          <a:p>
            <a:r>
              <a:rPr lang="en-US" b="1">
                <a:latin typeface="Times New Roman" pitchFamily="18" charset="0"/>
                <a:sym typeface="Wingdings" pitchFamily="2" charset="2"/>
              </a:rPr>
              <a:t>E	  		         E  T E</a:t>
            </a:r>
            <a:r>
              <a:rPr lang="ja-JP" altLang="en-US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b="1">
                <a:latin typeface="Times New Roman" pitchFamily="18" charset="0"/>
                <a:sym typeface="Wingdings" pitchFamily="2" charset="2"/>
              </a:rPr>
              <a:t>	E  T E</a:t>
            </a:r>
            <a:r>
              <a:rPr lang="ja-JP" altLang="en-US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b="1">
                <a:latin typeface="Times New Roman" pitchFamily="18" charset="0"/>
                <a:sym typeface="Wingdings" pitchFamily="2" charset="2"/>
              </a:rPr>
              <a:t>	</a:t>
            </a:r>
          </a:p>
          <a:p>
            <a:endParaRPr lang="en-US" b="1">
              <a:latin typeface="Times New Roman" pitchFamily="18" charset="0"/>
              <a:sym typeface="Wingdings" pitchFamily="2" charset="2"/>
            </a:endParaRPr>
          </a:p>
          <a:p>
            <a:r>
              <a:rPr lang="en-US" b="1">
                <a:latin typeface="Times New Roman" pitchFamily="18" charset="0"/>
                <a:sym typeface="Wingdings" pitchFamily="2" charset="2"/>
              </a:rPr>
              <a:t>	 	  </a:t>
            </a:r>
          </a:p>
          <a:p>
            <a:r>
              <a:rPr lang="en-US" b="1">
                <a:latin typeface="Times New Roman" pitchFamily="18" charset="0"/>
                <a:sym typeface="Wingdings" pitchFamily="2" charset="2"/>
              </a:rPr>
              <a:t>E</a:t>
            </a:r>
            <a:r>
              <a:rPr lang="ja-JP" altLang="en-US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b="1">
                <a:latin typeface="Times New Roman" pitchFamily="18" charset="0"/>
                <a:sym typeface="Wingdings" pitchFamily="2" charset="2"/>
              </a:rPr>
              <a:t>     E</a:t>
            </a:r>
            <a:r>
              <a:rPr lang="ja-JP" altLang="en-US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b="1">
                <a:latin typeface="Times New Roman" pitchFamily="18" charset="0"/>
                <a:sym typeface="Wingdings" pitchFamily="2" charset="2"/>
              </a:rPr>
              <a:t>  +T E</a:t>
            </a:r>
            <a:r>
              <a:rPr lang="ja-JP" altLang="en-US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b="1">
                <a:latin typeface="Times New Roman" pitchFamily="18" charset="0"/>
                <a:sym typeface="Wingdings" pitchFamily="2" charset="2"/>
              </a:rPr>
              <a:t>		 				 E</a:t>
            </a:r>
            <a:r>
              <a:rPr lang="ja-JP" altLang="en-US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b="1">
                <a:latin typeface="Times New Roman" pitchFamily="18" charset="0"/>
                <a:sym typeface="Wingdings" pitchFamily="2" charset="2"/>
              </a:rPr>
              <a:t>  </a:t>
            </a:r>
            <a:r>
              <a:rPr lang="en-US" altLang="ja-JP" b="1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altLang="ja-JP" b="1">
                <a:latin typeface="Symbol" pitchFamily="18" charset="2"/>
                <a:sym typeface="Wingdings" pitchFamily="2" charset="2"/>
              </a:rPr>
              <a:t> </a:t>
            </a:r>
            <a:r>
              <a:rPr lang="en-US" altLang="ja-JP" b="1">
                <a:latin typeface="Times New Roman" pitchFamily="18" charset="0"/>
                <a:sym typeface="Wingdings" pitchFamily="2" charset="2"/>
              </a:rPr>
              <a:t>	     E</a:t>
            </a:r>
            <a:r>
              <a:rPr lang="ja-JP" altLang="en-US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b="1">
                <a:latin typeface="Times New Roman" pitchFamily="18" charset="0"/>
                <a:sym typeface="Wingdings" pitchFamily="2" charset="2"/>
              </a:rPr>
              <a:t>  </a:t>
            </a:r>
            <a:r>
              <a:rPr lang="en-US" altLang="ja-JP" b="1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altLang="ja-JP" b="1">
                <a:latin typeface="Symbol" pitchFamily="18" charset="2"/>
                <a:sym typeface="Wingdings" pitchFamily="2" charset="2"/>
              </a:rPr>
              <a:t> </a:t>
            </a:r>
            <a:endParaRPr lang="en-US" altLang="ja-JP" b="1">
              <a:solidFill>
                <a:srgbClr val="0000FF"/>
              </a:solidFill>
              <a:latin typeface="Times New Roman" pitchFamily="18" charset="0"/>
              <a:sym typeface="Wingdings" pitchFamily="2" charset="2"/>
            </a:endParaRPr>
          </a:p>
          <a:p>
            <a:r>
              <a:rPr lang="en-US" b="1">
                <a:latin typeface="Times New Roman" pitchFamily="18" charset="0"/>
                <a:sym typeface="Wingdings" pitchFamily="2" charset="2"/>
              </a:rPr>
              <a:t>			 	  </a:t>
            </a:r>
            <a:endParaRPr lang="en-US" b="1">
              <a:solidFill>
                <a:srgbClr val="0000FF"/>
              </a:solidFill>
              <a:latin typeface="Times New Roman" pitchFamily="18" charset="0"/>
              <a:sym typeface="Wingdings" pitchFamily="2" charset="2"/>
            </a:endParaRPr>
          </a:p>
          <a:p>
            <a:endParaRPr lang="en-US" b="1">
              <a:latin typeface="Times New Roman" pitchFamily="18" charset="0"/>
              <a:sym typeface="Wingdings" pitchFamily="2" charset="2"/>
            </a:endParaRPr>
          </a:p>
          <a:p>
            <a:r>
              <a:rPr lang="en-US" b="1">
                <a:latin typeface="Times New Roman" pitchFamily="18" charset="0"/>
                <a:sym typeface="Wingdings" pitchFamily="2" charset="2"/>
              </a:rPr>
              <a:t>T      			         T  F T</a:t>
            </a:r>
            <a:r>
              <a:rPr lang="ja-JP" altLang="en-US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b="1">
                <a:latin typeface="Times New Roman" pitchFamily="18" charset="0"/>
                <a:sym typeface="Wingdings" pitchFamily="2" charset="2"/>
              </a:rPr>
              <a:t> 	T  F T</a:t>
            </a:r>
            <a:r>
              <a:rPr lang="ja-JP" altLang="en-US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>
                <a:sym typeface="Wingdings" pitchFamily="2" charset="2"/>
              </a:rPr>
              <a:t> </a:t>
            </a:r>
            <a:r>
              <a:rPr lang="en-US" altLang="ja-JP" b="1">
                <a:latin typeface="Times New Roman" pitchFamily="18" charset="0"/>
                <a:sym typeface="Wingdings" pitchFamily="2" charset="2"/>
              </a:rPr>
              <a:t>		  </a:t>
            </a:r>
          </a:p>
          <a:p>
            <a:endParaRPr lang="en-US" b="1">
              <a:latin typeface="Times New Roman" pitchFamily="18" charset="0"/>
              <a:sym typeface="Wingdings" pitchFamily="2" charset="2"/>
            </a:endParaRPr>
          </a:p>
          <a:p>
            <a:r>
              <a:rPr lang="en-US" b="1">
                <a:latin typeface="Times New Roman" pitchFamily="18" charset="0"/>
                <a:sym typeface="Wingdings" pitchFamily="2" charset="2"/>
              </a:rPr>
              <a:t>					 	  </a:t>
            </a:r>
          </a:p>
          <a:p>
            <a:r>
              <a:rPr lang="en-US" b="1">
                <a:latin typeface="Times New Roman" pitchFamily="18" charset="0"/>
                <a:sym typeface="Wingdings" pitchFamily="2" charset="2"/>
              </a:rPr>
              <a:t>T</a:t>
            </a:r>
            <a:r>
              <a:rPr lang="ja-JP" altLang="en-US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b="1">
                <a:latin typeface="Times New Roman" pitchFamily="18" charset="0"/>
                <a:sym typeface="Wingdings" pitchFamily="2" charset="2"/>
              </a:rPr>
              <a:t>     T</a:t>
            </a:r>
            <a:r>
              <a:rPr lang="ja-JP" altLang="en-US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b="1">
                <a:latin typeface="Times New Roman" pitchFamily="18" charset="0"/>
                <a:sym typeface="Wingdings" pitchFamily="2" charset="2"/>
              </a:rPr>
              <a:t>  </a:t>
            </a:r>
            <a:r>
              <a:rPr lang="en-US" altLang="ja-JP" b="1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altLang="ja-JP">
                <a:latin typeface="Times New Roman" pitchFamily="18" charset="0"/>
                <a:sym typeface="Wingdings" pitchFamily="2" charset="2"/>
              </a:rPr>
              <a:t> 	</a:t>
            </a:r>
            <a:r>
              <a:rPr lang="en-US" altLang="ja-JP" b="1">
                <a:latin typeface="Times New Roman" pitchFamily="18" charset="0"/>
                <a:sym typeface="Wingdings" pitchFamily="2" charset="2"/>
              </a:rPr>
              <a:t>T</a:t>
            </a:r>
            <a:r>
              <a:rPr lang="ja-JP" altLang="en-US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b="1">
                <a:latin typeface="Times New Roman" pitchFamily="18" charset="0"/>
                <a:sym typeface="Wingdings" pitchFamily="2" charset="2"/>
              </a:rPr>
              <a:t>  *F T</a:t>
            </a:r>
            <a:r>
              <a:rPr lang="ja-JP" altLang="en-US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>
                <a:sym typeface="Wingdings" pitchFamily="2" charset="2"/>
              </a:rPr>
              <a:t> 				</a:t>
            </a:r>
            <a:r>
              <a:rPr lang="en-US" altLang="ja-JP" b="1">
                <a:latin typeface="Times New Roman" pitchFamily="18" charset="0"/>
                <a:sym typeface="Wingdings" pitchFamily="2" charset="2"/>
              </a:rPr>
              <a:t>T</a:t>
            </a:r>
            <a:r>
              <a:rPr lang="ja-JP" altLang="en-US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b="1">
                <a:latin typeface="Times New Roman" pitchFamily="18" charset="0"/>
                <a:sym typeface="Wingdings" pitchFamily="2" charset="2"/>
              </a:rPr>
              <a:t>  </a:t>
            </a:r>
            <a:r>
              <a:rPr lang="en-US" altLang="ja-JP" b="1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	     </a:t>
            </a:r>
            <a:r>
              <a:rPr lang="en-US" altLang="ja-JP" b="1">
                <a:latin typeface="Times New Roman" pitchFamily="18" charset="0"/>
                <a:sym typeface="Wingdings" pitchFamily="2" charset="2"/>
              </a:rPr>
              <a:t>T</a:t>
            </a:r>
            <a:r>
              <a:rPr lang="ja-JP" altLang="en-US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b="1">
                <a:latin typeface="Times New Roman" pitchFamily="18" charset="0"/>
                <a:sym typeface="Wingdings" pitchFamily="2" charset="2"/>
              </a:rPr>
              <a:t>  </a:t>
            </a:r>
            <a:r>
              <a:rPr lang="en-US" altLang="ja-JP" b="1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</a:p>
          <a:p>
            <a:endParaRPr lang="en-US" altLang="ja-JP" b="1">
              <a:solidFill>
                <a:srgbClr val="0000FF"/>
              </a:solidFill>
              <a:latin typeface="Symbol" pitchFamily="18" charset="2"/>
              <a:sym typeface="Wingdings" pitchFamily="2" charset="2"/>
            </a:endParaRPr>
          </a:p>
          <a:p>
            <a:endParaRPr lang="en-US" b="1">
              <a:solidFill>
                <a:srgbClr val="0000FF"/>
              </a:solidFill>
              <a:latin typeface="Symbol" pitchFamily="18" charset="2"/>
              <a:sym typeface="Wingdings" pitchFamily="2" charset="2"/>
            </a:endParaRPr>
          </a:p>
          <a:p>
            <a:endParaRPr lang="en-US" b="1">
              <a:solidFill>
                <a:srgbClr val="0000FF"/>
              </a:solidFill>
              <a:latin typeface="Symbol" pitchFamily="18" charset="2"/>
              <a:sym typeface="Wingdings" pitchFamily="2" charset="2"/>
            </a:endParaRPr>
          </a:p>
          <a:p>
            <a:r>
              <a:rPr lang="en-US" b="1">
                <a:latin typeface="Times New Roman" pitchFamily="18" charset="0"/>
                <a:sym typeface="Wingdings" pitchFamily="2" charset="2"/>
              </a:rPr>
              <a:t>F</a:t>
            </a:r>
            <a:r>
              <a:rPr lang="en-US">
                <a:sym typeface="Wingdings" pitchFamily="2" charset="2"/>
              </a:rPr>
              <a:t>      			       </a:t>
            </a:r>
            <a:r>
              <a:rPr lang="en-US" b="1">
                <a:latin typeface="Times New Roman" pitchFamily="18" charset="0"/>
                <a:sym typeface="Wingdings" pitchFamily="2" charset="2"/>
              </a:rPr>
              <a:t>F  id		F  ( E )</a:t>
            </a: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533400" y="2743200"/>
            <a:ext cx="80772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Predictive Parsing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DD45D2-B212-4BAE-834F-A3941A2FA205}" type="slidenum">
              <a:rPr lang="en-US"/>
              <a:pPr/>
              <a:t>12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Predictive parsing table</a:t>
            </a:r>
          </a:p>
        </p:txBody>
      </p:sp>
      <p:sp>
        <p:nvSpPr>
          <p:cNvPr id="39941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2057400"/>
            <a:ext cx="6471643" cy="3754874"/>
          </a:xfrm>
          <a:prstGeom prst="rect">
            <a:avLst/>
          </a:prstGeom>
          <a:noFill/>
          <a:effectLst>
            <a:glow rad="63500">
              <a:schemeClr val="accent1">
                <a:alpha val="75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dirty="0"/>
              <a:t>Using the predictive parsing table, it is easy to write a recursive-descent parser: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    +	      *	      id	     (	    )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ja-JP" altLang="en-US" dirty="0"/>
              <a:t>’</a:t>
            </a:r>
            <a:r>
              <a:rPr lang="en-US" altLang="ja-JP" dirty="0"/>
              <a:t>	T</a:t>
            </a:r>
            <a:r>
              <a:rPr lang="ja-JP" altLang="en-US" dirty="0"/>
              <a:t>’</a:t>
            </a:r>
            <a:r>
              <a:rPr lang="en-US" altLang="ja-JP" dirty="0"/>
              <a:t> </a:t>
            </a:r>
            <a:r>
              <a:rPr lang="en-US" altLang="ja-JP" dirty="0">
                <a:sym typeface="Wingdings" pitchFamily="2" charset="2"/>
              </a:rPr>
              <a:t> </a:t>
            </a:r>
            <a:r>
              <a:rPr lang="en-US" altLang="ja-JP" dirty="0">
                <a:latin typeface="Symbol" pitchFamily="18" charset="2"/>
                <a:sym typeface="Wingdings" pitchFamily="2" charset="2"/>
              </a:rPr>
              <a:t>e	T</a:t>
            </a:r>
            <a:r>
              <a:rPr lang="ja-JP" altLang="en-US" dirty="0">
                <a:latin typeface="Symbol" pitchFamily="18" charset="2"/>
                <a:sym typeface="Wingdings" pitchFamily="2" charset="2"/>
              </a:rPr>
              <a:t>’</a:t>
            </a:r>
            <a:r>
              <a:rPr lang="en-US" altLang="ja-JP" dirty="0">
                <a:latin typeface="Symbol" pitchFamily="18" charset="2"/>
                <a:sym typeface="Wingdings" pitchFamily="2" charset="2"/>
              </a:rPr>
              <a:t> </a:t>
            </a:r>
            <a:r>
              <a:rPr lang="en-US" altLang="ja-JP" dirty="0">
                <a:sym typeface="Wingdings" pitchFamily="2" charset="2"/>
              </a:rPr>
              <a:t> *FT</a:t>
            </a:r>
            <a:r>
              <a:rPr lang="ja-JP" altLang="en-US" dirty="0">
                <a:latin typeface="Symbol" pitchFamily="18" charset="2"/>
                <a:sym typeface="Wingdings" pitchFamily="2" charset="2"/>
              </a:rPr>
              <a:t>’</a:t>
            </a:r>
            <a:r>
              <a:rPr lang="en-US" altLang="ja-JP" dirty="0">
                <a:latin typeface="Symbol" pitchFamily="18" charset="2"/>
                <a:sym typeface="Wingdings" pitchFamily="2" charset="2"/>
              </a:rPr>
              <a:t>			T</a:t>
            </a:r>
            <a:r>
              <a:rPr lang="ja-JP" altLang="en-US" dirty="0">
                <a:latin typeface="Symbol" pitchFamily="18" charset="2"/>
                <a:sym typeface="Wingdings" pitchFamily="2" charset="2"/>
              </a:rPr>
              <a:t>’</a:t>
            </a:r>
            <a:r>
              <a:rPr lang="en-US" altLang="ja-JP" dirty="0">
                <a:latin typeface="Symbol" pitchFamily="18" charset="2"/>
                <a:sym typeface="Wingdings" pitchFamily="2" charset="2"/>
              </a:rPr>
              <a:t> </a:t>
            </a:r>
            <a:r>
              <a:rPr lang="en-US" altLang="ja-JP" dirty="0">
                <a:sym typeface="Wingdings" pitchFamily="2" charset="2"/>
              </a:rPr>
              <a:t></a:t>
            </a:r>
            <a:r>
              <a:rPr lang="en-US" altLang="ja-JP" dirty="0">
                <a:latin typeface="Symbol" pitchFamily="18" charset="2"/>
                <a:sym typeface="Wingdings" pitchFamily="2" charset="2"/>
              </a:rPr>
              <a:t> e </a:t>
            </a:r>
          </a:p>
          <a:p>
            <a:endParaRPr lang="en-US" dirty="0">
              <a:latin typeface="Symbol" pitchFamily="18" charset="2"/>
              <a:sym typeface="Wingdings" pitchFamily="2" charset="2"/>
            </a:endParaRPr>
          </a:p>
          <a:p>
            <a:endParaRPr lang="en-US" dirty="0">
              <a:latin typeface="Symbol" pitchFamily="18" charset="2"/>
              <a:sym typeface="Wingdings" pitchFamily="2" charset="2"/>
            </a:endParaRPr>
          </a:p>
          <a:p>
            <a:endParaRPr lang="en-US" dirty="0">
              <a:latin typeface="Symbol" pitchFamily="18" charset="2"/>
              <a:sym typeface="Wingdings" pitchFamily="2" charset="2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Tprime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switch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(token)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{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case PLUS   : break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 case TIMES  : accept(TIMES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) 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F() 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Tprime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(); break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case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RPAREN : break 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default     : error()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533400" y="2971800"/>
            <a:ext cx="5943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Predictive Parsing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7E83B7-09C4-428F-8584-9CE53217544C}" type="slidenum">
              <a:rPr lang="en-US"/>
              <a:pPr/>
              <a:t>13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Left factoring</a:t>
            </a:r>
          </a:p>
        </p:txBody>
      </p:sp>
      <p:sp>
        <p:nvSpPr>
          <p:cNvPr id="41989" name="Line 4"/>
          <p:cNvSpPr>
            <a:spLocks noChangeShapeType="1"/>
          </p:cNvSpPr>
          <p:nvPr/>
        </p:nvSpPr>
        <p:spPr bwMode="auto">
          <a:xfrm>
            <a:off x="457200" y="9144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990" name="Rectangle 9"/>
          <p:cNvSpPr>
            <a:spLocks noChangeArrowheads="1"/>
          </p:cNvSpPr>
          <p:nvPr/>
        </p:nvSpPr>
        <p:spPr bwMode="auto">
          <a:xfrm>
            <a:off x="457200" y="1143000"/>
            <a:ext cx="7696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Another </a:t>
            </a:r>
            <a:r>
              <a:rPr lang="en-US" dirty="0"/>
              <a:t>problem that we must avoid in predictive parsers is when two productions for the same non-terminal start with the same symbol.</a:t>
            </a:r>
          </a:p>
          <a:p>
            <a:endParaRPr lang="en-US" dirty="0"/>
          </a:p>
          <a:p>
            <a:r>
              <a:rPr lang="en-US" dirty="0"/>
              <a:t>Example:	S 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b="1" dirty="0">
                <a:latin typeface="Times New Roman" pitchFamily="18" charset="0"/>
                <a:sym typeface="Wingdings" pitchFamily="2" charset="2"/>
              </a:rPr>
              <a:t>if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 E </a:t>
            </a:r>
            <a:r>
              <a:rPr lang="en-US" b="1" dirty="0">
                <a:latin typeface="Times New Roman" pitchFamily="18" charset="0"/>
                <a:sym typeface="Wingdings" pitchFamily="2" charset="2"/>
              </a:rPr>
              <a:t>then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 S</a:t>
            </a:r>
          </a:p>
          <a:p>
            <a:r>
              <a:rPr lang="en-US" dirty="0">
                <a:latin typeface="Times New Roman" pitchFamily="18" charset="0"/>
                <a:sym typeface="Wingdings" pitchFamily="2" charset="2"/>
              </a:rPr>
              <a:t>	S  </a:t>
            </a:r>
            <a:r>
              <a:rPr lang="en-US" b="1" dirty="0">
                <a:latin typeface="Times New Roman" pitchFamily="18" charset="0"/>
                <a:sym typeface="Wingdings" pitchFamily="2" charset="2"/>
              </a:rPr>
              <a:t>i</a:t>
            </a:r>
            <a:r>
              <a:rPr lang="en-US" b="1" dirty="0" smtClean="0">
                <a:latin typeface="Times New Roman" pitchFamily="18" charset="0"/>
                <a:sym typeface="Wingdings" pitchFamily="2" charset="2"/>
              </a:rPr>
              <a:t>f</a:t>
            </a:r>
            <a:r>
              <a:rPr lang="en-US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E </a:t>
            </a:r>
            <a:r>
              <a:rPr lang="en-US" b="1" dirty="0">
                <a:latin typeface="Times New Roman" pitchFamily="18" charset="0"/>
                <a:sym typeface="Wingdings" pitchFamily="2" charset="2"/>
              </a:rPr>
              <a:t>then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 S </a:t>
            </a:r>
            <a:r>
              <a:rPr lang="en-US" b="1" dirty="0">
                <a:latin typeface="Times New Roman" pitchFamily="18" charset="0"/>
                <a:sym typeface="Wingdings" pitchFamily="2" charset="2"/>
              </a:rPr>
              <a:t>else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 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Solution: Left-factor the grammar. Take allowable ending </a:t>
            </a:r>
            <a:r>
              <a:rPr lang="ja-JP" altLang="en-US" dirty="0">
                <a:sym typeface="Wingdings" pitchFamily="2" charset="2"/>
              </a:rPr>
              <a:t>“</a:t>
            </a:r>
            <a:r>
              <a:rPr lang="en-US" altLang="ja-JP" b="1" dirty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else S</a:t>
            </a:r>
            <a:r>
              <a:rPr lang="ja-JP" altLang="en-US" dirty="0">
                <a:sym typeface="Wingdings" pitchFamily="2" charset="2"/>
              </a:rPr>
              <a:t>”</a:t>
            </a:r>
            <a:r>
              <a:rPr lang="en-US" altLang="ja-JP" dirty="0">
                <a:sym typeface="Wingdings" pitchFamily="2" charset="2"/>
              </a:rPr>
              <a:t> and </a:t>
            </a:r>
            <a:r>
              <a:rPr lang="el-GR" altLang="ja-JP" b="1" dirty="0" smtClean="0">
                <a:solidFill>
                  <a:srgbClr val="0000FF"/>
                </a:solidFill>
                <a:cs typeface="Arial" panose="020B0604020202020204" pitchFamily="34" charset="0"/>
                <a:sym typeface="Wingdings" pitchFamily="2" charset="2"/>
              </a:rPr>
              <a:t>ε</a:t>
            </a:r>
            <a:r>
              <a:rPr lang="en-US" altLang="ja-JP" dirty="0" smtClean="0">
                <a:sym typeface="Wingdings" pitchFamily="2" charset="2"/>
              </a:rPr>
              <a:t>, </a:t>
            </a:r>
            <a:r>
              <a:rPr lang="en-US" altLang="ja-JP" dirty="0">
                <a:sym typeface="Wingdings" pitchFamily="2" charset="2"/>
              </a:rPr>
              <a:t>and make a new production (new non-terminal) for them: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	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S  </a:t>
            </a:r>
            <a:r>
              <a:rPr lang="en-US" b="1" dirty="0">
                <a:latin typeface="Times New Roman" pitchFamily="18" charset="0"/>
                <a:sym typeface="Wingdings" pitchFamily="2" charset="2"/>
              </a:rPr>
              <a:t>if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 E </a:t>
            </a:r>
            <a:r>
              <a:rPr lang="en-US" b="1" dirty="0">
                <a:latin typeface="Times New Roman" pitchFamily="18" charset="0"/>
                <a:sym typeface="Wingdings" pitchFamily="2" charset="2"/>
              </a:rPr>
              <a:t>then 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S X</a:t>
            </a:r>
          </a:p>
          <a:p>
            <a:r>
              <a:rPr lang="en-US" dirty="0">
                <a:latin typeface="Times New Roman" pitchFamily="18" charset="0"/>
                <a:sym typeface="Wingdings" pitchFamily="2" charset="2"/>
              </a:rPr>
              <a:t>	X  </a:t>
            </a:r>
            <a:r>
              <a:rPr lang="en-US" b="1" dirty="0">
                <a:latin typeface="Times New Roman" pitchFamily="18" charset="0"/>
                <a:sym typeface="Wingdings" pitchFamily="2" charset="2"/>
              </a:rPr>
              <a:t>else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 S</a:t>
            </a:r>
          </a:p>
          <a:p>
            <a:r>
              <a:rPr lang="en-US" dirty="0">
                <a:latin typeface="Times New Roman" pitchFamily="18" charset="0"/>
                <a:sym typeface="Wingdings" pitchFamily="2" charset="2"/>
              </a:rPr>
              <a:t>	X 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latin typeface="Symbol" pitchFamily="18" charset="2"/>
                <a:sym typeface="Wingdings" pitchFamily="2" charset="2"/>
              </a:rPr>
              <a:t>e</a:t>
            </a:r>
          </a:p>
          <a:p>
            <a:endParaRPr lang="en-US" dirty="0">
              <a:latin typeface="Times New Roman" pitchFamily="18" charset="0"/>
              <a:sym typeface="Wingdings" pitchFamily="2" charset="2"/>
            </a:endParaRPr>
          </a:p>
          <a:p>
            <a:r>
              <a:rPr lang="en-US" dirty="0">
                <a:latin typeface="Times New Roman" pitchFamily="18" charset="0"/>
                <a:sym typeface="Wingdings" pitchFamily="2" charset="2"/>
              </a:rPr>
              <a:t>Grammars whose predictive parsing tables contain no multiples entries are called LL(1).</a:t>
            </a:r>
          </a:p>
          <a:p>
            <a:endParaRPr lang="en-US" dirty="0">
              <a:latin typeface="Times New Roman" pitchFamily="18" charset="0"/>
              <a:sym typeface="Wingdings" pitchFamily="2" charset="2"/>
            </a:endParaRPr>
          </a:p>
          <a:p>
            <a:r>
              <a:rPr lang="en-US" dirty="0">
                <a:latin typeface="Times New Roman" pitchFamily="18" charset="0"/>
                <a:sym typeface="Wingdings" pitchFamily="2" charset="2"/>
              </a:rPr>
              <a:t>The first L stands for  left-to-right parse of input string. (input string scanned from left to right)</a:t>
            </a:r>
          </a:p>
          <a:p>
            <a:endParaRPr lang="en-US" dirty="0">
              <a:latin typeface="Times New Roman" pitchFamily="18" charset="0"/>
              <a:sym typeface="Wingdings" pitchFamily="2" charset="2"/>
            </a:endParaRPr>
          </a:p>
          <a:p>
            <a:r>
              <a:rPr lang="en-US" dirty="0">
                <a:latin typeface="Times New Roman" pitchFamily="18" charset="0"/>
                <a:sym typeface="Wingdings" pitchFamily="2" charset="2"/>
              </a:rPr>
              <a:t>The second L stands for leftmost derivation of the grammar</a:t>
            </a:r>
          </a:p>
          <a:p>
            <a:endParaRPr lang="en-US" dirty="0">
              <a:latin typeface="Times New Roman" pitchFamily="18" charset="0"/>
              <a:sym typeface="Wingdings" pitchFamily="2" charset="2"/>
            </a:endParaRPr>
          </a:p>
          <a:p>
            <a:r>
              <a:rPr lang="en-US" dirty="0">
                <a:latin typeface="Times New Roman" pitchFamily="18" charset="0"/>
                <a:sym typeface="Wingdings" pitchFamily="2" charset="2"/>
              </a:rPr>
              <a:t>The </a:t>
            </a:r>
            <a:r>
              <a:rPr lang="ja-JP" altLang="en-US" dirty="0">
                <a:latin typeface="Times New Roman" pitchFamily="18" charset="0"/>
                <a:sym typeface="Wingdings" pitchFamily="2" charset="2"/>
              </a:rPr>
              <a:t>“</a:t>
            </a:r>
            <a:r>
              <a:rPr lang="en-US" altLang="ja-JP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ja-JP" altLang="en-US" dirty="0">
                <a:latin typeface="Times New Roman" pitchFamily="18" charset="0"/>
                <a:sym typeface="Wingdings" pitchFamily="2" charset="2"/>
              </a:rPr>
              <a:t>”</a:t>
            </a:r>
            <a:r>
              <a:rPr lang="en-US" altLang="ja-JP" dirty="0">
                <a:latin typeface="Times New Roman" pitchFamily="18" charset="0"/>
                <a:sym typeface="Wingdings" pitchFamily="2" charset="2"/>
              </a:rPr>
              <a:t> stands for one symbol </a:t>
            </a:r>
            <a:r>
              <a:rPr lang="en-US" altLang="ja-JP" dirty="0" err="1">
                <a:latin typeface="Times New Roman" pitchFamily="18" charset="0"/>
                <a:sym typeface="Wingdings" pitchFamily="2" charset="2"/>
              </a:rPr>
              <a:t>lookahead</a:t>
            </a:r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Syntax Analysis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3C93-5477-4F06-90ED-31E66DB0EC2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7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CD8E04-5DFF-41C3-B943-F09F829DAD0E}" type="slidenum">
              <a:rPr lang="en-US"/>
              <a:pPr/>
              <a:t>15</a:t>
            </a:fld>
            <a:endParaRPr lang="en-US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Left Factoring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29182" y="1371600"/>
            <a:ext cx="9038617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(unambiguous) grammar for arithmetic expressions is not LL(1):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E | T</a:t>
            </a:r>
          </a:p>
          <a:p>
            <a:pPr marL="457200" indent="-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F | F</a:t>
            </a:r>
          </a:p>
          <a:p>
            <a:pPr marL="457200" indent="-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|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|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457200" indent="-457200"/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obtain an LL(1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grammar transformation called left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factoring: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E 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T E</a:t>
            </a:r>
            <a:r>
              <a:rPr lang="ja-JP" altLang="en-US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’</a:t>
            </a:r>
            <a:endParaRPr lang="en-US" altLang="ja-JP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457200" indent="-45720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  	E</a:t>
            </a:r>
            <a:r>
              <a:rPr lang="ja-JP" altLang="en-US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’</a:t>
            </a:r>
            <a:r>
              <a:rPr lang="en-US" altLang="ja-JP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+</a:t>
            </a:r>
            <a:r>
              <a:rPr lang="en-US" altLang="ja-JP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T E</a:t>
            </a:r>
            <a:r>
              <a:rPr lang="ja-JP" altLang="en-US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’</a:t>
            </a:r>
            <a:r>
              <a:rPr lang="en-US" altLang="ja-JP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| </a:t>
            </a:r>
            <a:r>
              <a:rPr lang="el-GR" altLang="ja-JP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ε</a:t>
            </a:r>
            <a:r>
              <a:rPr lang="en-US" altLang="ja-JP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ja-JP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	</a:t>
            </a:r>
          </a:p>
          <a:p>
            <a:pPr marL="457200" indent="-45720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	T 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F T</a:t>
            </a:r>
            <a:r>
              <a:rPr lang="ja-JP" altLang="en-US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’</a:t>
            </a:r>
            <a:endParaRPr lang="en-US" altLang="ja-JP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457200" indent="-45720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	T</a:t>
            </a:r>
            <a:r>
              <a:rPr lang="ja-JP" altLang="en-US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’</a:t>
            </a:r>
            <a:r>
              <a:rPr lang="en-US" altLang="ja-JP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*</a:t>
            </a:r>
            <a:r>
              <a:rPr lang="en-US" altLang="ja-JP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F T</a:t>
            </a:r>
            <a:r>
              <a:rPr lang="ja-JP" altLang="en-US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’</a:t>
            </a:r>
            <a:r>
              <a:rPr lang="en-US" altLang="ja-JP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| </a:t>
            </a:r>
            <a:r>
              <a:rPr lang="el-GR" altLang="ja-JP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ε</a:t>
            </a:r>
            <a:r>
              <a:rPr lang="en-US" altLang="ja-JP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 </a:t>
            </a:r>
            <a:r>
              <a:rPr lang="en-US" altLang="ja-JP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	</a:t>
            </a:r>
          </a:p>
          <a:p>
            <a:pPr marL="457200" indent="-45720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	F 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|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|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2710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02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59D9C7-BA30-48B0-9663-09DDCAF7F08C}" type="slidenum">
              <a:rPr lang="en-US"/>
              <a:pPr/>
              <a:t>16</a:t>
            </a:fld>
            <a:endParaRPr 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Left Recursive Grammars</a:t>
            </a:r>
          </a:p>
        </p:txBody>
      </p:sp>
      <p:sp>
        <p:nvSpPr>
          <p:cNvPr id="68613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14" name="Text Box 5"/>
          <p:cNvSpPr txBox="1">
            <a:spLocks noChangeArrowheads="1"/>
          </p:cNvSpPr>
          <p:nvPr/>
        </p:nvSpPr>
        <p:spPr bwMode="auto">
          <a:xfrm>
            <a:off x="304800" y="1600200"/>
            <a:ext cx="82454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grammar is called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recursive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there is a derivation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A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for some string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some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non-terminal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symbol.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</a:p>
          <a:p>
            <a:endParaRPr lang="en-US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Left recursive grammars are not suitable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for LL(k)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parsers.</a:t>
            </a:r>
          </a:p>
        </p:txBody>
      </p:sp>
    </p:spTree>
    <p:extLst>
      <p:ext uri="{BB962C8B-B14F-4D97-AF65-F5344CB8AC3E}">
        <p14:creationId xmlns:p14="http://schemas.microsoft.com/office/powerpoint/2010/main" val="4099297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59D9C7-BA30-48B0-9663-09DDCAF7F08C}" type="slidenum">
              <a:rPr lang="en-US"/>
              <a:pPr/>
              <a:t>17</a:t>
            </a:fld>
            <a:endParaRPr 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Left Factoring</a:t>
            </a:r>
          </a:p>
        </p:txBody>
      </p:sp>
      <p:sp>
        <p:nvSpPr>
          <p:cNvPr id="68613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14" name="Text Box 5"/>
          <p:cNvSpPr txBox="1">
            <a:spLocks noChangeArrowheads="1"/>
          </p:cNvSpPr>
          <p:nvPr/>
        </p:nvSpPr>
        <p:spPr bwMode="auto">
          <a:xfrm>
            <a:off x="381000" y="1447800"/>
            <a:ext cx="82454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Left factoring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is a grammar transformation that eliminates left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recursion.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For example, the pair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| 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could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be replaced by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following two non-left-recursive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productions: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b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A’</a:t>
            </a:r>
            <a:endParaRPr lang="en-US" altLang="ja-JP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A’</a:t>
            </a:r>
            <a:r>
              <a:rPr lang="en-US" altLang="ja-JP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 </a:t>
            </a:r>
            <a:r>
              <a:rPr lang="en-US" altLang="ja-JP" dirty="0" err="1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altLang="ja-JP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’</a:t>
            </a:r>
            <a:r>
              <a:rPr lang="en-US" altLang="ja-JP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| </a:t>
            </a:r>
            <a:r>
              <a:rPr lang="el-GR" altLang="ja-JP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ε</a:t>
            </a:r>
            <a:endParaRPr lang="en-US" altLang="ja-JP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7123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1927C6-79C4-4921-869F-843089138904}" type="slidenum">
              <a:rPr lang="en-US"/>
              <a:pPr/>
              <a:t>18</a:t>
            </a:fld>
            <a:endParaRPr 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A Non-LL(1) Grammar</a:t>
            </a:r>
          </a:p>
        </p:txBody>
      </p:sp>
      <p:sp>
        <p:nvSpPr>
          <p:cNvPr id="70661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190500" y="1371600"/>
            <a:ext cx="876299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For instance, a grammar having a production such as</a:t>
            </a: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 b</a:t>
            </a:r>
            <a:r>
              <a:rPr lang="en-US" baseline="-250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| a b</a:t>
            </a:r>
            <a:r>
              <a:rPr lang="en-US" baseline="-250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2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  <a:sym typeface="Wingdings" pitchFamily="2" charset="2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is not suitable for an LL(1) parser.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If the parser looks only one token ahead and sees the token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, then it cannot determine which choice of the alternation to follow.</a:t>
            </a:r>
          </a:p>
        </p:txBody>
      </p:sp>
    </p:spTree>
    <p:extLst>
      <p:ext uri="{BB962C8B-B14F-4D97-AF65-F5344CB8AC3E}">
        <p14:creationId xmlns:p14="http://schemas.microsoft.com/office/powerpoint/2010/main" val="1567554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1927C6-79C4-4921-869F-843089138904}" type="slidenum">
              <a:rPr lang="en-US"/>
              <a:pPr/>
              <a:t>19</a:t>
            </a:fld>
            <a:endParaRPr 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Left Factoring</a:t>
            </a:r>
          </a:p>
        </p:txBody>
      </p:sp>
      <p:sp>
        <p:nvSpPr>
          <p:cNvPr id="70661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190500" y="1371600"/>
            <a:ext cx="8762999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Using again left factoring, the production </a:t>
            </a: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 b</a:t>
            </a:r>
            <a:r>
              <a:rPr lang="en-US" baseline="-250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| a b</a:t>
            </a:r>
            <a:r>
              <a:rPr lang="en-US" baseline="-250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2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  <a:sym typeface="Wingdings" pitchFamily="2" charset="2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can be left-factored to the following two productions:</a:t>
            </a: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’</a:t>
            </a:r>
            <a:r>
              <a:rPr lang="en-US" altLang="ja-JP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endParaRPr lang="en-US" altLang="ja-JP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A’</a:t>
            </a:r>
            <a:r>
              <a:rPr lang="en-US" altLang="ja-JP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b</a:t>
            </a:r>
            <a:r>
              <a:rPr lang="en-US" altLang="ja-JP" baseline="-250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1</a:t>
            </a:r>
            <a:r>
              <a:rPr lang="en-US" altLang="ja-JP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| b</a:t>
            </a:r>
            <a:r>
              <a:rPr lang="en-US" altLang="ja-JP" baseline="-250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2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FF"/>
              </a:solidFill>
              <a:latin typeface="Symbol" pitchFamily="18" charset="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8091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Predictive Parsing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51614B-BD87-4B57-ACF8-365545B8CDC3}" type="slidenum">
              <a:rPr lang="en-US"/>
              <a:pPr/>
              <a:t>2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Outline</a:t>
            </a: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7848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First </a:t>
            </a:r>
            <a:r>
              <a:rPr lang="en-US" sz="2800" dirty="0" smtClean="0">
                <a:latin typeface="Times New Roman" pitchFamily="18" charset="0"/>
              </a:rPr>
              <a:t>Set  </a:t>
            </a:r>
            <a:endParaRPr lang="en-US" sz="28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 err="1">
                <a:latin typeface="Times New Roman" pitchFamily="18" charset="0"/>
              </a:rPr>
              <a:t>Nullable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</a:rPr>
              <a:t>Symbols</a:t>
            </a:r>
            <a:endParaRPr lang="en-US" sz="28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Follow </a:t>
            </a:r>
            <a:r>
              <a:rPr lang="en-US" sz="2800" dirty="0" smtClean="0">
                <a:latin typeface="Times New Roman" pitchFamily="18" charset="0"/>
              </a:rPr>
              <a:t>Set</a:t>
            </a:r>
            <a:endParaRPr lang="en-US" sz="28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Predictive </a:t>
            </a:r>
            <a:r>
              <a:rPr lang="en-US" sz="2800" dirty="0" smtClean="0">
                <a:latin typeface="Times New Roman" pitchFamily="18" charset="0"/>
              </a:rPr>
              <a:t>Parsing </a:t>
            </a:r>
            <a:r>
              <a:rPr lang="en-US" sz="2800" dirty="0">
                <a:latin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</a:rPr>
              <a:t>able</a:t>
            </a:r>
            <a:endParaRPr lang="en-US" sz="28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LL(1) </a:t>
            </a:r>
            <a:r>
              <a:rPr lang="en-US" sz="2800" dirty="0" smtClean="0">
                <a:latin typeface="Times New Roman" pitchFamily="18" charset="0"/>
              </a:rPr>
              <a:t>Parsing</a:t>
            </a:r>
            <a:endParaRPr lang="en-US" sz="28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Predictive Parsing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86E345-F72A-4345-93A2-B7A3830E14ED}" type="slidenum">
              <a:rPr lang="en-US"/>
              <a:pPr/>
              <a:t>20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rgbClr val="0000FF"/>
                </a:solidFill>
                <a:ea typeface="ＭＳ Ｐゴシック" pitchFamily="34" charset="-128"/>
              </a:rPr>
              <a:t>Nonrecursive predictive parsing</a:t>
            </a:r>
          </a:p>
        </p:txBody>
      </p:sp>
      <p:sp>
        <p:nvSpPr>
          <p:cNvPr id="44037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74676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Times New Roman" pitchFamily="18" charset="0"/>
              </a:rPr>
              <a:t>Example: Given the grammar:</a:t>
            </a:r>
          </a:p>
          <a:p>
            <a:endParaRPr lang="en-US">
              <a:sym typeface="Wingdings" pitchFamily="2" charset="2"/>
            </a:endParaRPr>
          </a:p>
          <a:p>
            <a:r>
              <a:rPr lang="en-US"/>
              <a:t>S  </a:t>
            </a:r>
            <a:r>
              <a:rPr lang="en-US">
                <a:sym typeface="Wingdings" pitchFamily="2" charset="2"/>
              </a:rPr>
              <a:t> E$</a:t>
            </a:r>
          </a:p>
          <a:p>
            <a:r>
              <a:rPr lang="en-US"/>
              <a:t>E  </a:t>
            </a:r>
            <a:r>
              <a:rPr lang="en-US">
                <a:sym typeface="Wingdings" pitchFamily="2" charset="2"/>
              </a:rPr>
              <a:t> T E</a:t>
            </a:r>
            <a:r>
              <a:rPr lang="ja-JP" altLang="en-US">
                <a:sym typeface="Wingdings" pitchFamily="2" charset="2"/>
              </a:rPr>
              <a:t>’</a:t>
            </a:r>
            <a:r>
              <a:rPr lang="en-US" altLang="ja-JP">
                <a:sym typeface="Wingdings" pitchFamily="2" charset="2"/>
              </a:rPr>
              <a:t>		 T   F T</a:t>
            </a:r>
            <a:r>
              <a:rPr lang="ja-JP" altLang="en-US">
                <a:sym typeface="Wingdings" pitchFamily="2" charset="2"/>
              </a:rPr>
              <a:t>’</a:t>
            </a:r>
            <a:r>
              <a:rPr lang="en-US" altLang="ja-JP">
                <a:sym typeface="Wingdings" pitchFamily="2" charset="2"/>
              </a:rPr>
              <a:t>		 F   </a:t>
            </a:r>
            <a:r>
              <a:rPr lang="en-US" altLang="ja-JP" b="1">
                <a:solidFill>
                  <a:srgbClr val="0000FF"/>
                </a:solidFill>
                <a:sym typeface="Wingdings" pitchFamily="2" charset="2"/>
              </a:rPr>
              <a:t>id</a:t>
            </a:r>
            <a:r>
              <a:rPr lang="en-US" altLang="ja-JP">
                <a:sym typeface="Wingdings" pitchFamily="2" charset="2"/>
              </a:rPr>
              <a:t> </a:t>
            </a:r>
          </a:p>
          <a:p>
            <a:r>
              <a:rPr lang="en-US">
                <a:sym typeface="Wingdings" pitchFamily="2" charset="2"/>
              </a:rPr>
              <a:t>E</a:t>
            </a:r>
            <a:r>
              <a:rPr lang="ja-JP" altLang="en-US">
                <a:sym typeface="Wingdings" pitchFamily="2" charset="2"/>
              </a:rPr>
              <a:t>’</a:t>
            </a:r>
            <a:r>
              <a:rPr lang="en-US" altLang="ja-JP">
                <a:sym typeface="Wingdings" pitchFamily="2" charset="2"/>
              </a:rPr>
              <a:t>  </a:t>
            </a:r>
            <a:r>
              <a:rPr lang="en-US" altLang="ja-JP" b="1">
                <a:solidFill>
                  <a:srgbClr val="0000FF"/>
                </a:solidFill>
                <a:sym typeface="Wingdings" pitchFamily="2" charset="2"/>
              </a:rPr>
              <a:t>+</a:t>
            </a:r>
            <a:r>
              <a:rPr lang="en-US" altLang="ja-JP">
                <a:sym typeface="Wingdings" pitchFamily="2" charset="2"/>
              </a:rPr>
              <a:t> T E</a:t>
            </a:r>
            <a:r>
              <a:rPr lang="ja-JP" altLang="en-US">
                <a:sym typeface="Wingdings" pitchFamily="2" charset="2"/>
              </a:rPr>
              <a:t>’</a:t>
            </a:r>
            <a:r>
              <a:rPr lang="en-US" altLang="ja-JP">
                <a:sym typeface="Wingdings" pitchFamily="2" charset="2"/>
              </a:rPr>
              <a:t> 	 T</a:t>
            </a:r>
            <a:r>
              <a:rPr lang="ja-JP" altLang="en-US">
                <a:sym typeface="Wingdings" pitchFamily="2" charset="2"/>
              </a:rPr>
              <a:t>’</a:t>
            </a:r>
            <a:r>
              <a:rPr lang="en-US" altLang="ja-JP">
                <a:sym typeface="Wingdings" pitchFamily="2" charset="2"/>
              </a:rPr>
              <a:t>  </a:t>
            </a:r>
            <a:r>
              <a:rPr lang="en-US" altLang="ja-JP" b="1">
                <a:solidFill>
                  <a:srgbClr val="0000FF"/>
                </a:solidFill>
                <a:sym typeface="Wingdings" pitchFamily="2" charset="2"/>
              </a:rPr>
              <a:t>*</a:t>
            </a:r>
            <a:r>
              <a:rPr lang="en-US" altLang="ja-JP">
                <a:sym typeface="Wingdings" pitchFamily="2" charset="2"/>
              </a:rPr>
              <a:t> F T</a:t>
            </a:r>
            <a:r>
              <a:rPr lang="ja-JP" altLang="en-US">
                <a:sym typeface="Wingdings" pitchFamily="2" charset="2"/>
              </a:rPr>
              <a:t>’</a:t>
            </a:r>
            <a:r>
              <a:rPr lang="en-US" altLang="ja-JP">
                <a:sym typeface="Wingdings" pitchFamily="2" charset="2"/>
              </a:rPr>
              <a:t> 	 F   </a:t>
            </a:r>
            <a:r>
              <a:rPr lang="en-US" altLang="ja-JP" b="1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altLang="ja-JP" b="1">
                <a:sym typeface="Wingdings" pitchFamily="2" charset="2"/>
              </a:rPr>
              <a:t> </a:t>
            </a:r>
            <a:r>
              <a:rPr lang="en-US" altLang="ja-JP">
                <a:sym typeface="Wingdings" pitchFamily="2" charset="2"/>
              </a:rPr>
              <a:t>E </a:t>
            </a:r>
            <a:r>
              <a:rPr lang="en-US" altLang="ja-JP" b="1">
                <a:solidFill>
                  <a:srgbClr val="0000FF"/>
                </a:solidFill>
                <a:sym typeface="Wingdings" pitchFamily="2" charset="2"/>
              </a:rPr>
              <a:t>)</a:t>
            </a:r>
            <a:r>
              <a:rPr lang="en-US" altLang="ja-JP">
                <a:sym typeface="Wingdings" pitchFamily="2" charset="2"/>
              </a:rPr>
              <a:t>	</a:t>
            </a:r>
          </a:p>
          <a:p>
            <a:r>
              <a:rPr lang="en-US">
                <a:sym typeface="Wingdings" pitchFamily="2" charset="2"/>
              </a:rPr>
              <a:t>E</a:t>
            </a:r>
            <a:r>
              <a:rPr lang="ja-JP" altLang="en-US">
                <a:sym typeface="Wingdings" pitchFamily="2" charset="2"/>
              </a:rPr>
              <a:t>’</a:t>
            </a:r>
            <a:r>
              <a:rPr lang="en-US" altLang="ja-JP">
                <a:sym typeface="Wingdings" pitchFamily="2" charset="2"/>
              </a:rPr>
              <a:t>  </a:t>
            </a:r>
            <a:r>
              <a:rPr lang="en-US" altLang="ja-JP" b="1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altLang="ja-JP">
                <a:sym typeface="Wingdings" pitchFamily="2" charset="2"/>
              </a:rPr>
              <a:t> 		 T</a:t>
            </a:r>
            <a:r>
              <a:rPr lang="ja-JP" altLang="en-US">
                <a:sym typeface="Wingdings" pitchFamily="2" charset="2"/>
              </a:rPr>
              <a:t>’</a:t>
            </a:r>
            <a:r>
              <a:rPr lang="en-US" altLang="ja-JP">
                <a:sym typeface="Wingdings" pitchFamily="2" charset="2"/>
              </a:rPr>
              <a:t>  </a:t>
            </a:r>
            <a:r>
              <a:rPr lang="en-US" altLang="ja-JP" b="1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altLang="ja-JP">
                <a:sym typeface="Wingdings" pitchFamily="2" charset="2"/>
              </a:rPr>
              <a:t> </a:t>
            </a:r>
          </a:p>
          <a:p>
            <a:r>
              <a:rPr lang="en-US">
                <a:sym typeface="Wingdings" pitchFamily="2" charset="2"/>
              </a:rPr>
              <a:t>		</a:t>
            </a:r>
          </a:p>
          <a:p>
            <a:r>
              <a:rPr lang="en-US"/>
              <a:t>With the following First, Follow, and nullable.</a:t>
            </a:r>
          </a:p>
          <a:p>
            <a:endParaRPr lang="en-US"/>
          </a:p>
          <a:p>
            <a:r>
              <a:rPr lang="en-US"/>
              <a:t>	Nullable		First		Follow</a:t>
            </a:r>
          </a:p>
          <a:p>
            <a:endParaRPr lang="en-US"/>
          </a:p>
          <a:p>
            <a:r>
              <a:rPr lang="en-US">
                <a:sym typeface="Wingdings" pitchFamily="2" charset="2"/>
              </a:rPr>
              <a:t> </a:t>
            </a:r>
            <a:r>
              <a:rPr lang="en-US"/>
              <a:t> S	No		{ </a:t>
            </a:r>
            <a:r>
              <a:rPr lang="en-US" b="1">
                <a:solidFill>
                  <a:srgbClr val="0000FF"/>
                </a:solidFill>
              </a:rPr>
              <a:t>id</a:t>
            </a:r>
            <a:r>
              <a:rPr lang="en-US"/>
              <a:t> }</a:t>
            </a:r>
          </a:p>
          <a:p>
            <a:endParaRPr lang="en-US"/>
          </a:p>
          <a:p>
            <a:r>
              <a:rPr lang="en-US"/>
              <a:t>  E	No		{ </a:t>
            </a:r>
            <a:r>
              <a:rPr lang="en-US" b="1">
                <a:solidFill>
                  <a:srgbClr val="0000FF"/>
                </a:solidFill>
              </a:rPr>
              <a:t>id</a:t>
            </a:r>
            <a:r>
              <a:rPr lang="en-US"/>
              <a:t> , </a:t>
            </a:r>
            <a:r>
              <a:rPr lang="en-US" b="1">
                <a:solidFill>
                  <a:srgbClr val="0000FF"/>
                </a:solidFill>
              </a:rPr>
              <a:t>(</a:t>
            </a:r>
            <a:r>
              <a:rPr lang="en-US"/>
              <a:t> }		{ </a:t>
            </a:r>
            <a:r>
              <a:rPr lang="en-US" b="1">
                <a:solidFill>
                  <a:srgbClr val="0000FF"/>
                </a:solidFill>
              </a:rPr>
              <a:t>), $</a:t>
            </a:r>
            <a:r>
              <a:rPr lang="en-US"/>
              <a:t> }</a:t>
            </a:r>
          </a:p>
          <a:p>
            <a:endParaRPr lang="en-US"/>
          </a:p>
          <a:p>
            <a:r>
              <a:rPr lang="en-US">
                <a:sym typeface="Wingdings" pitchFamily="2" charset="2"/>
              </a:rPr>
              <a:t>  </a:t>
            </a:r>
            <a:r>
              <a:rPr lang="en-US"/>
              <a:t>E</a:t>
            </a:r>
            <a:r>
              <a:rPr lang="ja-JP" altLang="en-US"/>
              <a:t>’</a:t>
            </a:r>
            <a:r>
              <a:rPr lang="en-US" altLang="ja-JP"/>
              <a:t>	Yes		{ </a:t>
            </a:r>
            <a:r>
              <a:rPr lang="en-US" altLang="ja-JP" b="1">
                <a:solidFill>
                  <a:srgbClr val="0000FF"/>
                </a:solidFill>
              </a:rPr>
              <a:t>+</a:t>
            </a:r>
            <a:r>
              <a:rPr lang="en-US" altLang="ja-JP"/>
              <a:t> }		{ </a:t>
            </a:r>
            <a:r>
              <a:rPr lang="en-US" altLang="ja-JP" b="1">
                <a:solidFill>
                  <a:srgbClr val="0000FF"/>
                </a:solidFill>
              </a:rPr>
              <a:t>), $</a:t>
            </a:r>
            <a:r>
              <a:rPr lang="en-US" altLang="ja-JP"/>
              <a:t> }</a:t>
            </a:r>
          </a:p>
          <a:p>
            <a:endParaRPr lang="en-US"/>
          </a:p>
          <a:p>
            <a:r>
              <a:rPr lang="en-US"/>
              <a:t>  T	No		{ </a:t>
            </a:r>
            <a:r>
              <a:rPr lang="en-US" b="1">
                <a:solidFill>
                  <a:srgbClr val="0000FF"/>
                </a:solidFill>
              </a:rPr>
              <a:t>id</a:t>
            </a:r>
            <a:r>
              <a:rPr lang="en-US"/>
              <a:t> , </a:t>
            </a:r>
            <a:r>
              <a:rPr lang="en-US" b="1">
                <a:solidFill>
                  <a:srgbClr val="0000FF"/>
                </a:solidFill>
              </a:rPr>
              <a:t>( </a:t>
            </a:r>
            <a:r>
              <a:rPr lang="en-US"/>
              <a:t>} 		{ </a:t>
            </a:r>
            <a:r>
              <a:rPr lang="en-US" b="1">
                <a:solidFill>
                  <a:srgbClr val="0000FF"/>
                </a:solidFill>
              </a:rPr>
              <a:t>)</a:t>
            </a:r>
            <a:r>
              <a:rPr lang="en-US"/>
              <a:t> , </a:t>
            </a:r>
            <a:r>
              <a:rPr lang="en-US" b="1">
                <a:solidFill>
                  <a:srgbClr val="0000FF"/>
                </a:solidFill>
              </a:rPr>
              <a:t>+, $</a:t>
            </a:r>
            <a:r>
              <a:rPr lang="en-US"/>
              <a:t> }</a:t>
            </a:r>
            <a:r>
              <a:rPr lang="en-US">
                <a:sym typeface="Wingdings" pitchFamily="2" charset="2"/>
              </a:rPr>
              <a:t> 	</a:t>
            </a:r>
          </a:p>
          <a:p>
            <a:r>
              <a:rPr lang="en-US" b="1">
                <a:solidFill>
                  <a:srgbClr val="0000FF"/>
                </a:solidFill>
              </a:rPr>
              <a:t> </a:t>
            </a:r>
          </a:p>
          <a:p>
            <a:r>
              <a:rPr lang="en-US">
                <a:sym typeface="Wingdings" pitchFamily="2" charset="2"/>
              </a:rPr>
              <a:t>  T</a:t>
            </a:r>
            <a:r>
              <a:rPr lang="ja-JP" altLang="en-US">
                <a:sym typeface="Wingdings" pitchFamily="2" charset="2"/>
              </a:rPr>
              <a:t>’</a:t>
            </a:r>
            <a:r>
              <a:rPr lang="en-US" altLang="ja-JP">
                <a:sym typeface="Wingdings" pitchFamily="2" charset="2"/>
              </a:rPr>
              <a:t>	Yes		{ </a:t>
            </a:r>
            <a:r>
              <a:rPr lang="en-US" altLang="ja-JP" b="1">
                <a:solidFill>
                  <a:srgbClr val="0000FF"/>
                </a:solidFill>
                <a:sym typeface="Wingdings" pitchFamily="2" charset="2"/>
              </a:rPr>
              <a:t>*</a:t>
            </a:r>
            <a:r>
              <a:rPr lang="en-US" altLang="ja-JP">
                <a:sym typeface="Wingdings" pitchFamily="2" charset="2"/>
              </a:rPr>
              <a:t> }		</a:t>
            </a:r>
            <a:r>
              <a:rPr lang="en-US" altLang="ja-JP"/>
              <a:t>{ </a:t>
            </a:r>
            <a:r>
              <a:rPr lang="en-US" altLang="ja-JP" b="1">
                <a:solidFill>
                  <a:srgbClr val="0000FF"/>
                </a:solidFill>
              </a:rPr>
              <a:t>)</a:t>
            </a:r>
            <a:r>
              <a:rPr lang="en-US" altLang="ja-JP"/>
              <a:t> , </a:t>
            </a:r>
            <a:r>
              <a:rPr lang="en-US" altLang="ja-JP" b="1">
                <a:solidFill>
                  <a:srgbClr val="0000FF"/>
                </a:solidFill>
              </a:rPr>
              <a:t>+, $</a:t>
            </a:r>
            <a:r>
              <a:rPr lang="en-US" altLang="ja-JP"/>
              <a:t> }</a:t>
            </a:r>
            <a:r>
              <a:rPr lang="en-US" altLang="ja-JP">
                <a:sym typeface="Wingdings" pitchFamily="2" charset="2"/>
              </a:rPr>
              <a:t> 	</a:t>
            </a:r>
          </a:p>
          <a:p>
            <a:endParaRPr lang="en-US">
              <a:sym typeface="Wingdings" pitchFamily="2" charset="2"/>
            </a:endParaRPr>
          </a:p>
          <a:p>
            <a:r>
              <a:rPr lang="en-US" sz="1600" b="1">
                <a:latin typeface="Times New Roman" pitchFamily="18" charset="0"/>
              </a:rPr>
              <a:t>  </a:t>
            </a:r>
            <a:r>
              <a:rPr lang="en-US" sz="1600">
                <a:latin typeface="Times New Roman" pitchFamily="18" charset="0"/>
              </a:rPr>
              <a:t>F	No		</a:t>
            </a:r>
            <a:r>
              <a:rPr lang="en-US"/>
              <a:t>{ </a:t>
            </a:r>
            <a:r>
              <a:rPr lang="en-US" b="1">
                <a:solidFill>
                  <a:srgbClr val="0000FF"/>
                </a:solidFill>
              </a:rPr>
              <a:t>id</a:t>
            </a:r>
            <a:r>
              <a:rPr lang="en-US"/>
              <a:t> , </a:t>
            </a:r>
            <a:r>
              <a:rPr lang="en-US" b="1">
                <a:solidFill>
                  <a:srgbClr val="0000FF"/>
                </a:solidFill>
              </a:rPr>
              <a:t>(</a:t>
            </a:r>
            <a:r>
              <a:rPr lang="en-US"/>
              <a:t> }		{ </a:t>
            </a:r>
            <a:r>
              <a:rPr lang="en-US" b="1">
                <a:solidFill>
                  <a:srgbClr val="0000FF"/>
                </a:solidFill>
              </a:rPr>
              <a:t>)</a:t>
            </a:r>
            <a:r>
              <a:rPr lang="en-US"/>
              <a:t> , </a:t>
            </a:r>
            <a:r>
              <a:rPr lang="en-US" b="1">
                <a:solidFill>
                  <a:srgbClr val="0000FF"/>
                </a:solidFill>
              </a:rPr>
              <a:t>*</a:t>
            </a:r>
            <a:r>
              <a:rPr lang="en-US"/>
              <a:t> ,  </a:t>
            </a:r>
            <a:r>
              <a:rPr lang="en-US" b="1">
                <a:solidFill>
                  <a:srgbClr val="0000FF"/>
                </a:solidFill>
              </a:rPr>
              <a:t>+, $</a:t>
            </a:r>
            <a:r>
              <a:rPr lang="en-US"/>
              <a:t> }</a:t>
            </a:r>
            <a:r>
              <a:rPr lang="en-US">
                <a:sym typeface="Wingdings" pitchFamily="2" charset="2"/>
              </a:rPr>
              <a:t> 	</a:t>
            </a:r>
            <a:endParaRPr lang="en-US" sz="1600">
              <a:latin typeface="Times New Roman" pitchFamily="18" charset="0"/>
            </a:endParaRPr>
          </a:p>
          <a:p>
            <a:endParaRPr lang="en-US" sz="1600" b="1"/>
          </a:p>
          <a:p>
            <a:r>
              <a:rPr lang="en-US" sz="1600" b="1"/>
              <a:t>	    </a:t>
            </a:r>
          </a:p>
        </p:txBody>
      </p:sp>
      <p:sp>
        <p:nvSpPr>
          <p:cNvPr id="44039" name="Rectangle 11"/>
          <p:cNvSpPr>
            <a:spLocks noChangeArrowheads="1"/>
          </p:cNvSpPr>
          <p:nvPr/>
        </p:nvSpPr>
        <p:spPr bwMode="auto">
          <a:xfrm>
            <a:off x="1143000" y="3581400"/>
            <a:ext cx="49530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Predictive Parsing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C009C3-2135-4091-992A-1592520856A5}" type="slidenum">
              <a:rPr lang="en-US"/>
              <a:pPr/>
              <a:t>21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4000" b="1" smtClean="0">
                <a:solidFill>
                  <a:srgbClr val="0000FF"/>
                </a:solidFill>
                <a:ea typeface="ＭＳ Ｐゴシック" pitchFamily="34" charset="-128"/>
              </a:rPr>
              <a:t>Nonrecursive predictive parsing</a:t>
            </a:r>
          </a:p>
        </p:txBody>
      </p:sp>
      <p:sp>
        <p:nvSpPr>
          <p:cNvPr id="46085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152400" y="228600"/>
            <a:ext cx="8763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Times New Roman" pitchFamily="18" charset="0"/>
              </a:rPr>
              <a:t> </a:t>
            </a:r>
          </a:p>
          <a:p>
            <a:r>
              <a:rPr lang="en-US" sz="1600" b="1">
                <a:latin typeface="Times New Roman" pitchFamily="18" charset="0"/>
              </a:rPr>
              <a:t> </a:t>
            </a:r>
            <a:endParaRPr lang="en-US">
              <a:latin typeface="Times New Roman" pitchFamily="18" charset="0"/>
              <a:sym typeface="Wingdings" pitchFamily="2" charset="2"/>
            </a:endParaRPr>
          </a:p>
          <a:p>
            <a:r>
              <a:rPr lang="en-US">
                <a:latin typeface="Times New Roman" pitchFamily="18" charset="0"/>
                <a:sym typeface="Wingdings" pitchFamily="2" charset="2"/>
              </a:rPr>
              <a:t>	</a:t>
            </a:r>
            <a:endParaRPr lang="en-US" b="1">
              <a:solidFill>
                <a:srgbClr val="0000FF"/>
              </a:solidFill>
              <a:latin typeface="Times New Roman" pitchFamily="18" charset="0"/>
            </a:endParaRPr>
          </a:p>
          <a:p>
            <a:endParaRPr lang="en-US" sz="1600" b="1">
              <a:latin typeface="Times New Roman" pitchFamily="18" charset="0"/>
            </a:endParaRPr>
          </a:p>
          <a:p>
            <a:endParaRPr lang="en-US" sz="1600" b="1">
              <a:latin typeface="Times New Roman" pitchFamily="18" charset="0"/>
            </a:endParaRPr>
          </a:p>
          <a:p>
            <a:r>
              <a:rPr lang="en-US" sz="1600" b="1">
                <a:latin typeface="Times New Roman" pitchFamily="18" charset="0"/>
              </a:rPr>
              <a:t>          </a:t>
            </a:r>
            <a:r>
              <a:rPr lang="en-US" sz="1200" b="1">
                <a:latin typeface="Times New Roman" pitchFamily="18" charset="0"/>
              </a:rPr>
              <a:t>    +	                  *	             id	        (             )             $</a:t>
            </a:r>
          </a:p>
          <a:p>
            <a:endParaRPr lang="en-US" sz="1100" b="1">
              <a:latin typeface="Times New Roman" pitchFamily="18" charset="0"/>
            </a:endParaRPr>
          </a:p>
          <a:p>
            <a:r>
              <a:rPr lang="en-US" sz="1200" b="1">
                <a:latin typeface="Times New Roman" pitchFamily="18" charset="0"/>
                <a:sym typeface="Wingdings" pitchFamily="2" charset="2"/>
              </a:rPr>
              <a:t>E</a:t>
            </a:r>
            <a:r>
              <a:rPr lang="en-US" sz="1100" b="1">
                <a:latin typeface="Times New Roman" pitchFamily="18" charset="0"/>
                <a:sym typeface="Wingdings" pitchFamily="2" charset="2"/>
              </a:rPr>
              <a:t>	 	     E  T E</a:t>
            </a:r>
            <a:r>
              <a:rPr lang="ja-JP" altLang="en-US" sz="1100" b="1">
                <a:latin typeface="Times New Roman" pitchFamily="18" charset="0"/>
                <a:sym typeface="Wingdings" pitchFamily="2" charset="2"/>
              </a:rPr>
              <a:t>‘</a:t>
            </a:r>
            <a:r>
              <a:rPr lang="en-US" altLang="ja-JP" sz="1100" b="1">
                <a:latin typeface="Times New Roman" pitchFamily="18" charset="0"/>
                <a:sym typeface="Wingdings" pitchFamily="2" charset="2"/>
              </a:rPr>
              <a:t>   E  T E</a:t>
            </a:r>
            <a:r>
              <a:rPr lang="ja-JP" altLang="en-US" sz="1100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>
                <a:latin typeface="Times New Roman" pitchFamily="18" charset="0"/>
                <a:sym typeface="Wingdings" pitchFamily="2" charset="2"/>
              </a:rPr>
              <a:t>	</a:t>
            </a:r>
          </a:p>
          <a:p>
            <a:r>
              <a:rPr lang="en-US" sz="1100" b="1">
                <a:latin typeface="Times New Roman" pitchFamily="18" charset="0"/>
                <a:sym typeface="Wingdings" pitchFamily="2" charset="2"/>
              </a:rPr>
              <a:t>	 	  </a:t>
            </a:r>
          </a:p>
          <a:p>
            <a:r>
              <a:rPr lang="en-US" sz="1200" b="1">
                <a:latin typeface="Times New Roman" pitchFamily="18" charset="0"/>
                <a:sym typeface="Wingdings" pitchFamily="2" charset="2"/>
              </a:rPr>
              <a:t>E</a:t>
            </a:r>
            <a:r>
              <a:rPr lang="ja-JP" altLang="en-US" sz="1200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200" b="1">
                <a:latin typeface="Times New Roman" pitchFamily="18" charset="0"/>
                <a:sym typeface="Wingdings" pitchFamily="2" charset="2"/>
              </a:rPr>
              <a:t>   </a:t>
            </a:r>
            <a:r>
              <a:rPr lang="en-US" altLang="ja-JP" sz="1100" b="1">
                <a:latin typeface="Times New Roman" pitchFamily="18" charset="0"/>
                <a:sym typeface="Wingdings" pitchFamily="2" charset="2"/>
              </a:rPr>
              <a:t>E</a:t>
            </a:r>
            <a:r>
              <a:rPr lang="ja-JP" altLang="en-US" sz="1100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>
                <a:latin typeface="Times New Roman" pitchFamily="18" charset="0"/>
                <a:sym typeface="Wingdings" pitchFamily="2" charset="2"/>
              </a:rPr>
              <a:t>  +T E</a:t>
            </a:r>
            <a:r>
              <a:rPr lang="ja-JP" altLang="en-US" sz="1100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>
                <a:latin typeface="Times New Roman" pitchFamily="18" charset="0"/>
                <a:sym typeface="Wingdings" pitchFamily="2" charset="2"/>
              </a:rPr>
              <a:t>		                  E</a:t>
            </a:r>
            <a:r>
              <a:rPr lang="ja-JP" altLang="en-US" sz="1100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>
                <a:latin typeface="Times New Roman" pitchFamily="18" charset="0"/>
                <a:sym typeface="Wingdings" pitchFamily="2" charset="2"/>
              </a:rPr>
              <a:t>  </a:t>
            </a:r>
            <a:r>
              <a:rPr lang="en-US" altLang="ja-JP" sz="1100" b="1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altLang="ja-JP" sz="1100" b="1">
                <a:latin typeface="Symbol" pitchFamily="18" charset="2"/>
                <a:sym typeface="Wingdings" pitchFamily="2" charset="2"/>
              </a:rPr>
              <a:t>    </a:t>
            </a:r>
            <a:r>
              <a:rPr lang="en-US" altLang="ja-JP" sz="1100" b="1">
                <a:latin typeface="Times New Roman" pitchFamily="18" charset="0"/>
                <a:sym typeface="Wingdings" pitchFamily="2" charset="2"/>
              </a:rPr>
              <a:t>E</a:t>
            </a:r>
            <a:r>
              <a:rPr lang="ja-JP" altLang="en-US" sz="1100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>
                <a:latin typeface="Times New Roman" pitchFamily="18" charset="0"/>
                <a:sym typeface="Wingdings" pitchFamily="2" charset="2"/>
              </a:rPr>
              <a:t>  </a:t>
            </a:r>
            <a:r>
              <a:rPr lang="en-US" altLang="ja-JP" sz="1100" b="1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altLang="ja-JP" sz="1100" b="1">
                <a:latin typeface="Times New Roman" pitchFamily="18" charset="0"/>
                <a:sym typeface="Wingdings" pitchFamily="2" charset="2"/>
              </a:rPr>
              <a:t>	</a:t>
            </a:r>
            <a:endParaRPr lang="en-US" altLang="ja-JP" sz="1100" b="1">
              <a:solidFill>
                <a:srgbClr val="0000FF"/>
              </a:solidFill>
              <a:latin typeface="Times New Roman" pitchFamily="18" charset="0"/>
              <a:sym typeface="Wingdings" pitchFamily="2" charset="2"/>
            </a:endParaRPr>
          </a:p>
          <a:p>
            <a:r>
              <a:rPr lang="en-US" sz="1100" b="1">
                <a:latin typeface="Times New Roman" pitchFamily="18" charset="0"/>
                <a:sym typeface="Wingdings" pitchFamily="2" charset="2"/>
              </a:rPr>
              <a:t>			 	  </a:t>
            </a:r>
          </a:p>
          <a:p>
            <a:r>
              <a:rPr lang="en-US" sz="1200" b="1">
                <a:latin typeface="Times New Roman" pitchFamily="18" charset="0"/>
                <a:sym typeface="Wingdings" pitchFamily="2" charset="2"/>
              </a:rPr>
              <a:t>T </a:t>
            </a:r>
            <a:r>
              <a:rPr lang="en-US" sz="1100" b="1">
                <a:latin typeface="Times New Roman" pitchFamily="18" charset="0"/>
                <a:sym typeface="Wingdings" pitchFamily="2" charset="2"/>
              </a:rPr>
              <a:t>     		     T  F T</a:t>
            </a:r>
            <a:r>
              <a:rPr lang="ja-JP" altLang="en-US" sz="1100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>
                <a:latin typeface="Times New Roman" pitchFamily="18" charset="0"/>
                <a:sym typeface="Wingdings" pitchFamily="2" charset="2"/>
              </a:rPr>
              <a:t>   T  F T</a:t>
            </a:r>
            <a:r>
              <a:rPr lang="ja-JP" altLang="en-US" sz="1100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>
                <a:sym typeface="Wingdings" pitchFamily="2" charset="2"/>
              </a:rPr>
              <a:t> </a:t>
            </a:r>
            <a:r>
              <a:rPr lang="en-US" altLang="ja-JP" sz="1100" b="1">
                <a:latin typeface="Times New Roman" pitchFamily="18" charset="0"/>
                <a:sym typeface="Wingdings" pitchFamily="2" charset="2"/>
              </a:rPr>
              <a:t>		  </a:t>
            </a:r>
          </a:p>
          <a:p>
            <a:r>
              <a:rPr lang="en-US" sz="1100" b="1">
                <a:latin typeface="Times New Roman" pitchFamily="18" charset="0"/>
                <a:sym typeface="Wingdings" pitchFamily="2" charset="2"/>
              </a:rPr>
              <a:t>					 	  </a:t>
            </a:r>
          </a:p>
          <a:p>
            <a:r>
              <a:rPr lang="en-US" sz="1200" b="1">
                <a:latin typeface="Times New Roman" pitchFamily="18" charset="0"/>
                <a:sym typeface="Wingdings" pitchFamily="2" charset="2"/>
              </a:rPr>
              <a:t>T</a:t>
            </a:r>
            <a:r>
              <a:rPr lang="ja-JP" altLang="en-US" sz="1200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>
                <a:latin typeface="Times New Roman" pitchFamily="18" charset="0"/>
                <a:sym typeface="Wingdings" pitchFamily="2" charset="2"/>
              </a:rPr>
              <a:t>     T</a:t>
            </a:r>
            <a:r>
              <a:rPr lang="ja-JP" altLang="en-US" sz="1100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>
                <a:latin typeface="Times New Roman" pitchFamily="18" charset="0"/>
                <a:sym typeface="Wingdings" pitchFamily="2" charset="2"/>
              </a:rPr>
              <a:t>  </a:t>
            </a:r>
            <a:r>
              <a:rPr lang="en-US" altLang="ja-JP" sz="1100" b="1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altLang="ja-JP" sz="1100" b="1">
                <a:latin typeface="Times New Roman" pitchFamily="18" charset="0"/>
                <a:sym typeface="Wingdings" pitchFamily="2" charset="2"/>
              </a:rPr>
              <a:t> 	        T</a:t>
            </a:r>
            <a:r>
              <a:rPr lang="ja-JP" altLang="en-US" sz="1100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>
                <a:latin typeface="Times New Roman" pitchFamily="18" charset="0"/>
                <a:sym typeface="Wingdings" pitchFamily="2" charset="2"/>
              </a:rPr>
              <a:t>  *F T</a:t>
            </a:r>
            <a:r>
              <a:rPr lang="ja-JP" altLang="en-US" sz="1100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>
                <a:sym typeface="Wingdings" pitchFamily="2" charset="2"/>
              </a:rPr>
              <a:t> 	                </a:t>
            </a:r>
            <a:r>
              <a:rPr lang="en-US" altLang="ja-JP" sz="1100" b="1">
                <a:latin typeface="Times New Roman" pitchFamily="18" charset="0"/>
                <a:sym typeface="Wingdings" pitchFamily="2" charset="2"/>
              </a:rPr>
              <a:t>T</a:t>
            </a:r>
            <a:r>
              <a:rPr lang="ja-JP" altLang="en-US" sz="1100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>
                <a:latin typeface="Times New Roman" pitchFamily="18" charset="0"/>
                <a:sym typeface="Wingdings" pitchFamily="2" charset="2"/>
              </a:rPr>
              <a:t>  </a:t>
            </a:r>
            <a:r>
              <a:rPr lang="en-US" altLang="ja-JP" sz="1100" b="1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    </a:t>
            </a:r>
            <a:r>
              <a:rPr lang="en-US" altLang="ja-JP" sz="1100" b="1">
                <a:latin typeface="Times New Roman" pitchFamily="18" charset="0"/>
                <a:sym typeface="Wingdings" pitchFamily="2" charset="2"/>
              </a:rPr>
              <a:t>T</a:t>
            </a:r>
            <a:r>
              <a:rPr lang="ja-JP" altLang="en-US" sz="1100" b="1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>
                <a:latin typeface="Times New Roman" pitchFamily="18" charset="0"/>
                <a:sym typeface="Wingdings" pitchFamily="2" charset="2"/>
              </a:rPr>
              <a:t>  </a:t>
            </a:r>
            <a:r>
              <a:rPr lang="en-US" altLang="ja-JP" sz="1100" b="1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</a:p>
          <a:p>
            <a:endParaRPr lang="en-US" sz="1100" b="1">
              <a:solidFill>
                <a:srgbClr val="0000FF"/>
              </a:solidFill>
              <a:latin typeface="Symbol" pitchFamily="18" charset="2"/>
              <a:sym typeface="Wingdings" pitchFamily="2" charset="2"/>
            </a:endParaRPr>
          </a:p>
          <a:p>
            <a:r>
              <a:rPr lang="en-US" sz="1200" b="1">
                <a:latin typeface="Times New Roman" pitchFamily="18" charset="0"/>
                <a:sym typeface="Wingdings" pitchFamily="2" charset="2"/>
              </a:rPr>
              <a:t>F</a:t>
            </a:r>
            <a:r>
              <a:rPr lang="en-US" sz="1100" b="1">
                <a:sym typeface="Wingdings" pitchFamily="2" charset="2"/>
              </a:rPr>
              <a:t>      		     </a:t>
            </a:r>
            <a:r>
              <a:rPr lang="en-US" sz="1100" b="1">
                <a:latin typeface="Times New Roman" pitchFamily="18" charset="0"/>
                <a:sym typeface="Wingdings" pitchFamily="2" charset="2"/>
              </a:rPr>
              <a:t>F  id        F  ( E )</a:t>
            </a:r>
          </a:p>
          <a:p>
            <a:endParaRPr lang="en-US" sz="1100" b="1">
              <a:latin typeface="Times New Roman" pitchFamily="18" charset="0"/>
              <a:sym typeface="Wingdings" pitchFamily="2" charset="2"/>
            </a:endParaRPr>
          </a:p>
          <a:p>
            <a:endParaRPr lang="en-US" sz="1600" b="1">
              <a:latin typeface="Times New Roman" pitchFamily="18" charset="0"/>
            </a:endParaRPr>
          </a:p>
          <a:p>
            <a:r>
              <a:rPr lang="en-US" sz="1600" b="1">
                <a:latin typeface="Times New Roman" pitchFamily="18" charset="0"/>
              </a:rPr>
              <a:t> </a:t>
            </a:r>
            <a:endParaRPr lang="en-US" sz="1100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457200" y="1752600"/>
            <a:ext cx="4267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88" name="Straight Connector 2"/>
          <p:cNvCxnSpPr>
            <a:cxnSpLocks noChangeShapeType="1"/>
          </p:cNvCxnSpPr>
          <p:nvPr/>
        </p:nvCxnSpPr>
        <p:spPr bwMode="auto">
          <a:xfrm>
            <a:off x="1371600" y="1752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089" name="Straight Connector 12"/>
          <p:cNvCxnSpPr>
            <a:cxnSpLocks noChangeShapeType="1"/>
          </p:cNvCxnSpPr>
          <p:nvPr/>
        </p:nvCxnSpPr>
        <p:spPr bwMode="auto">
          <a:xfrm>
            <a:off x="2209800" y="1752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090" name="Straight Connector 13"/>
          <p:cNvCxnSpPr>
            <a:cxnSpLocks noChangeShapeType="1"/>
          </p:cNvCxnSpPr>
          <p:nvPr/>
        </p:nvCxnSpPr>
        <p:spPr bwMode="auto">
          <a:xfrm>
            <a:off x="2895600" y="1752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091" name="Straight Connector 14"/>
          <p:cNvCxnSpPr>
            <a:cxnSpLocks noChangeShapeType="1"/>
          </p:cNvCxnSpPr>
          <p:nvPr/>
        </p:nvCxnSpPr>
        <p:spPr bwMode="auto">
          <a:xfrm>
            <a:off x="3581400" y="1752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6092" name="TextBox 10"/>
          <p:cNvSpPr txBox="1">
            <a:spLocks noChangeArrowheads="1"/>
          </p:cNvSpPr>
          <p:nvPr/>
        </p:nvSpPr>
        <p:spPr bwMode="auto">
          <a:xfrm>
            <a:off x="4800600" y="1981200"/>
            <a:ext cx="41167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 New Roman" pitchFamily="18" charset="0"/>
              </a:rPr>
              <a:t>A </a:t>
            </a:r>
            <a:r>
              <a:rPr lang="en-US" sz="1600" b="1" dirty="0" err="1">
                <a:latin typeface="Times New Roman" pitchFamily="18" charset="0"/>
              </a:rPr>
              <a:t>nonrecursive</a:t>
            </a:r>
            <a:r>
              <a:rPr lang="en-US" sz="1600" b="1" dirty="0">
                <a:latin typeface="Times New Roman" pitchFamily="18" charset="0"/>
              </a:rPr>
              <a:t> predictive parser can </a:t>
            </a:r>
            <a:r>
              <a:rPr lang="en-US" sz="1600" b="1" dirty="0" smtClean="0">
                <a:latin typeface="Times New Roman" pitchFamily="18" charset="0"/>
              </a:rPr>
              <a:t>also be </a:t>
            </a:r>
            <a:endParaRPr lang="en-US" sz="1600" b="1" dirty="0">
              <a:latin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</a:rPr>
              <a:t>implemented </a:t>
            </a:r>
            <a:r>
              <a:rPr lang="en-US" sz="1600" b="1" dirty="0" smtClean="0">
                <a:latin typeface="Times New Roman" pitchFamily="18" charset="0"/>
              </a:rPr>
              <a:t>by using </a:t>
            </a:r>
            <a:r>
              <a:rPr lang="en-US" sz="1600" b="1" dirty="0">
                <a:latin typeface="Times New Roman" pitchFamily="18" charset="0"/>
              </a:rPr>
              <a:t>a stack  instead of </a:t>
            </a:r>
            <a:r>
              <a:rPr lang="en-US" sz="1600" b="1" dirty="0" smtClean="0">
                <a:latin typeface="Times New Roman" pitchFamily="18" charset="0"/>
              </a:rPr>
              <a:t> </a:t>
            </a:r>
            <a:endParaRPr lang="en-US" sz="1600" b="1" dirty="0">
              <a:latin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</a:rPr>
              <a:t>r</a:t>
            </a:r>
            <a:r>
              <a:rPr lang="en-US" sz="1600" b="1" dirty="0" smtClean="0">
                <a:latin typeface="Times New Roman" pitchFamily="18" charset="0"/>
              </a:rPr>
              <a:t>ecursively </a:t>
            </a:r>
            <a:r>
              <a:rPr lang="en-US" sz="1600" b="1" smtClean="0">
                <a:latin typeface="Times New Roman" pitchFamily="18" charset="0"/>
              </a:rPr>
              <a:t>calling procedures. </a:t>
            </a:r>
            <a:endParaRPr lang="en-US" sz="1600" b="1" dirty="0" smtClean="0">
              <a:latin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</a:rPr>
              <a:t>This </a:t>
            </a:r>
            <a:r>
              <a:rPr lang="en-US" sz="1600" b="1" dirty="0">
                <a:latin typeface="Times New Roman" pitchFamily="18" charset="0"/>
              </a:rPr>
              <a:t>approach </a:t>
            </a:r>
            <a:r>
              <a:rPr lang="en-US" sz="1600" b="1" dirty="0" smtClean="0">
                <a:latin typeface="Times New Roman" pitchFamily="18" charset="0"/>
              </a:rPr>
              <a:t>is </a:t>
            </a:r>
            <a:r>
              <a:rPr lang="en-US" sz="1600" b="1" dirty="0">
                <a:latin typeface="Times New Roman" pitchFamily="18" charset="0"/>
              </a:rPr>
              <a:t>called table driven.</a:t>
            </a:r>
          </a:p>
          <a:p>
            <a:endParaRPr lang="en-US" sz="1600" b="1" dirty="0">
              <a:latin typeface="Times New Roman" pitchFamily="18" charset="0"/>
              <a:sym typeface="Wingdings" pitchFamily="2" charset="2"/>
            </a:endParaRPr>
          </a:p>
          <a:p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800600" y="3200400"/>
            <a:ext cx="3852863" cy="280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>
                <a:latin typeface="Times New Roman" pitchFamily="18" charset="0"/>
                <a:sym typeface="Wingdings" pitchFamily="2" charset="2"/>
              </a:rPr>
              <a:t>To implement it we need:</a:t>
            </a:r>
          </a:p>
          <a:p>
            <a:r>
              <a:rPr lang="en-US" sz="1600" b="1">
                <a:latin typeface="Times New Roman" pitchFamily="18" charset="0"/>
                <a:sym typeface="Wingdings" pitchFamily="2" charset="2"/>
              </a:rPr>
              <a:t>1) As input a string </a:t>
            </a:r>
            <a:r>
              <a:rPr lang="en-US" altLang="en-US" sz="1600" b="1">
                <a:latin typeface="Times New Roman" pitchFamily="18" charset="0"/>
                <a:sym typeface="Wingdings" pitchFamily="2" charset="2"/>
              </a:rPr>
              <a:t>“</a:t>
            </a:r>
            <a:r>
              <a:rPr lang="en-US" altLang="ja-JP" sz="1600" b="1" i="1">
                <a:latin typeface="Times New Roman" pitchFamily="18" charset="0"/>
                <a:sym typeface="Wingdings" pitchFamily="2" charset="2"/>
              </a:rPr>
              <a:t>w</a:t>
            </a:r>
            <a:r>
              <a:rPr lang="en-US" altLang="en-US" sz="1600" b="1">
                <a:latin typeface="Times New Roman" pitchFamily="18" charset="0"/>
                <a:sym typeface="Wingdings" pitchFamily="2" charset="2"/>
              </a:rPr>
              <a:t>”</a:t>
            </a:r>
            <a:r>
              <a:rPr lang="en-US" altLang="ja-JP" sz="1600" b="1">
                <a:latin typeface="Times New Roman" pitchFamily="18" charset="0"/>
                <a:sym typeface="Wingdings" pitchFamily="2" charset="2"/>
              </a:rPr>
              <a:t>.</a:t>
            </a:r>
          </a:p>
          <a:p>
            <a:r>
              <a:rPr lang="en-US" sz="1600" b="1">
                <a:latin typeface="Times New Roman" pitchFamily="18" charset="0"/>
                <a:sym typeface="Wingdings" pitchFamily="2" charset="2"/>
              </a:rPr>
              <a:t>2) A parsing table.</a:t>
            </a:r>
          </a:p>
          <a:p>
            <a:r>
              <a:rPr lang="en-US" sz="1600" b="1">
                <a:latin typeface="Times New Roman" pitchFamily="18" charset="0"/>
                <a:sym typeface="Wingdings" pitchFamily="2" charset="2"/>
              </a:rPr>
              <a:t>3) A stack.</a:t>
            </a:r>
          </a:p>
          <a:p>
            <a:endParaRPr lang="en-US" sz="1600" b="1">
              <a:latin typeface="Times New Roman" pitchFamily="18" charset="0"/>
              <a:sym typeface="Wingdings" pitchFamily="2" charset="2"/>
            </a:endParaRPr>
          </a:p>
          <a:p>
            <a:r>
              <a:rPr lang="en-US" sz="1600" b="1">
                <a:latin typeface="Times New Roman" pitchFamily="18" charset="0"/>
                <a:sym typeface="Wingdings" pitchFamily="2" charset="2"/>
              </a:rPr>
              <a:t>Initial configuration:</a:t>
            </a:r>
          </a:p>
          <a:p>
            <a:pPr>
              <a:buFontTx/>
              <a:buAutoNum type="arabicParenR"/>
            </a:pPr>
            <a:r>
              <a:rPr lang="en-US" sz="1600" b="1">
                <a:latin typeface="Times New Roman" pitchFamily="18" charset="0"/>
                <a:sym typeface="Wingdings" pitchFamily="2" charset="2"/>
              </a:rPr>
              <a:t>The string </a:t>
            </a:r>
            <a:r>
              <a:rPr lang="en-US" sz="1600" b="1" i="1">
                <a:latin typeface="Times New Roman" pitchFamily="18" charset="0"/>
                <a:sym typeface="Wingdings" pitchFamily="2" charset="2"/>
              </a:rPr>
              <a:t>w</a:t>
            </a:r>
            <a:r>
              <a:rPr lang="en-US" sz="1600" b="1">
                <a:latin typeface="Times New Roman" pitchFamily="18" charset="0"/>
                <a:sym typeface="Wingdings" pitchFamily="2" charset="2"/>
              </a:rPr>
              <a:t>$ in the input buffer</a:t>
            </a:r>
          </a:p>
          <a:p>
            <a:pPr>
              <a:buFontTx/>
              <a:buAutoNum type="arabicParenR"/>
            </a:pPr>
            <a:r>
              <a:rPr lang="en-US" sz="1600" b="1">
                <a:latin typeface="Times New Roman" pitchFamily="18" charset="0"/>
                <a:sym typeface="Wingdings" pitchFamily="2" charset="2"/>
              </a:rPr>
              <a:t>The start symbol S on top of the stack,</a:t>
            </a:r>
          </a:p>
          <a:p>
            <a:r>
              <a:rPr lang="en-US" sz="1600" b="1">
                <a:latin typeface="Times New Roman" pitchFamily="18" charset="0"/>
                <a:sym typeface="Wingdings" pitchFamily="2" charset="2"/>
              </a:rPr>
              <a:t>      above the end of file symbol $.</a:t>
            </a:r>
          </a:p>
          <a:p>
            <a:pPr>
              <a:buFontTx/>
              <a:buAutoNum type="arabicParenR"/>
            </a:pPr>
            <a:endParaRPr lang="en-US" sz="1600">
              <a:latin typeface="Times New Roman" pitchFamily="18" charset="0"/>
              <a:sym typeface="Wingdings" pitchFamily="2" charset="2"/>
            </a:endParaRPr>
          </a:p>
          <a:p>
            <a:endParaRPr lang="en-US" sz="1600"/>
          </a:p>
        </p:txBody>
      </p:sp>
      <p:sp>
        <p:nvSpPr>
          <p:cNvPr id="46094" name="TextBox 23"/>
          <p:cNvSpPr txBox="1">
            <a:spLocks noChangeArrowheads="1"/>
          </p:cNvSpPr>
          <p:nvPr/>
        </p:nvSpPr>
        <p:spPr bwMode="auto">
          <a:xfrm>
            <a:off x="381000" y="3886200"/>
            <a:ext cx="4343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STACK	               INPUT </a:t>
            </a:r>
          </a:p>
          <a:p>
            <a:endParaRPr lang="en-US" sz="1600" b="1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$E	            id + id * id$</a:t>
            </a:r>
          </a:p>
          <a:p>
            <a:endParaRPr lang="en-US" sz="1600" b="1">
              <a:latin typeface="Times New Roman" pitchFamily="18" charset="0"/>
              <a:cs typeface="Times New Roman" pitchFamily="18" charset="0"/>
            </a:endParaRPr>
          </a:p>
          <a:p>
            <a:endParaRPr lang="en-US" sz="16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	           Current input symbol(cis)</a:t>
            </a:r>
          </a:p>
          <a:p>
            <a:endParaRPr lang="en-US" sz="16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Top of stack symbol (X)</a:t>
            </a:r>
          </a:p>
        </p:txBody>
      </p:sp>
      <p:cxnSp>
        <p:nvCxnSpPr>
          <p:cNvPr id="46095" name="Straight Arrow Connector 16"/>
          <p:cNvCxnSpPr>
            <a:cxnSpLocks noChangeShapeType="1"/>
          </p:cNvCxnSpPr>
          <p:nvPr/>
        </p:nvCxnSpPr>
        <p:spPr bwMode="auto">
          <a:xfrm>
            <a:off x="457200" y="43434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096" name="Straight Arrow Connector 18"/>
          <p:cNvCxnSpPr>
            <a:cxnSpLocks noChangeShapeType="1"/>
          </p:cNvCxnSpPr>
          <p:nvPr/>
        </p:nvCxnSpPr>
        <p:spPr bwMode="auto">
          <a:xfrm flipH="1">
            <a:off x="1752600" y="4343400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097" name="Straight Arrow Connector 25"/>
          <p:cNvCxnSpPr>
            <a:cxnSpLocks noChangeShapeType="1"/>
          </p:cNvCxnSpPr>
          <p:nvPr/>
        </p:nvCxnSpPr>
        <p:spPr bwMode="auto">
          <a:xfrm flipV="1">
            <a:off x="609600" y="464820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098" name="Straight Arrow Connector 33"/>
          <p:cNvCxnSpPr>
            <a:cxnSpLocks noChangeShapeType="1"/>
          </p:cNvCxnSpPr>
          <p:nvPr/>
        </p:nvCxnSpPr>
        <p:spPr bwMode="auto">
          <a:xfrm flipV="1">
            <a:off x="2057400" y="4648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099" name="Straight Connector 35"/>
          <p:cNvCxnSpPr>
            <a:cxnSpLocks noChangeShapeType="1"/>
          </p:cNvCxnSpPr>
          <p:nvPr/>
        </p:nvCxnSpPr>
        <p:spPr bwMode="auto">
          <a:xfrm>
            <a:off x="4114800" y="1752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Predictive Parsing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BFED7A-AB8C-487F-890A-34BCDE702E22}" type="slidenum">
              <a:rPr lang="en-US"/>
              <a:pPr/>
              <a:t>22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4000" b="1" smtClean="0">
                <a:solidFill>
                  <a:srgbClr val="0000FF"/>
                </a:solidFill>
                <a:ea typeface="ＭＳ Ｐゴシック" pitchFamily="34" charset="-128"/>
              </a:rPr>
              <a:t>Nonrecursive predictive parsing</a:t>
            </a:r>
          </a:p>
        </p:txBody>
      </p:sp>
      <p:sp>
        <p:nvSpPr>
          <p:cNvPr id="48133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152400" y="228600"/>
            <a:ext cx="8763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Times New Roman" pitchFamily="18" charset="0"/>
              </a:rPr>
              <a:t> </a:t>
            </a:r>
          </a:p>
          <a:p>
            <a:r>
              <a:rPr lang="en-US" sz="1600" b="1" dirty="0">
                <a:latin typeface="Times New Roman" pitchFamily="18" charset="0"/>
              </a:rPr>
              <a:t> </a:t>
            </a:r>
            <a:endParaRPr lang="en-US" dirty="0">
              <a:latin typeface="Times New Roman" pitchFamily="18" charset="0"/>
              <a:sym typeface="Wingdings" pitchFamily="2" charset="2"/>
            </a:endParaRPr>
          </a:p>
          <a:p>
            <a:r>
              <a:rPr lang="en-US" dirty="0">
                <a:latin typeface="Times New Roman" pitchFamily="18" charset="0"/>
                <a:sym typeface="Wingdings" pitchFamily="2" charset="2"/>
              </a:rPr>
              <a:t>	</a:t>
            </a:r>
            <a:endParaRPr lang="en-US" b="1" dirty="0">
              <a:solidFill>
                <a:srgbClr val="0000FF"/>
              </a:solidFill>
              <a:latin typeface="Times New Roman" pitchFamily="18" charset="0"/>
            </a:endParaRPr>
          </a:p>
          <a:p>
            <a:endParaRPr lang="en-US" sz="1600" b="1" dirty="0">
              <a:latin typeface="Times New Roman" pitchFamily="18" charset="0"/>
            </a:endParaRPr>
          </a:p>
          <a:p>
            <a:endParaRPr lang="en-US" sz="1600" b="1" dirty="0">
              <a:latin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</a:rPr>
              <a:t>          </a:t>
            </a:r>
            <a:r>
              <a:rPr lang="en-US" sz="1200" b="1" dirty="0">
                <a:latin typeface="Times New Roman" pitchFamily="18" charset="0"/>
              </a:rPr>
              <a:t>    +	                  *	             id	        (             )             $</a:t>
            </a:r>
          </a:p>
          <a:p>
            <a:endParaRPr lang="en-US" sz="1100" b="1" dirty="0">
              <a:latin typeface="Times New Roman" pitchFamily="18" charset="0"/>
            </a:endParaRPr>
          </a:p>
          <a:p>
            <a:r>
              <a:rPr lang="en-US" sz="1200" b="1" dirty="0">
                <a:latin typeface="Times New Roman" pitchFamily="18" charset="0"/>
                <a:sym typeface="Wingdings" pitchFamily="2" charset="2"/>
              </a:rPr>
              <a:t>E</a:t>
            </a:r>
            <a:r>
              <a:rPr lang="en-US" sz="1100" b="1" dirty="0">
                <a:latin typeface="Times New Roman" pitchFamily="18" charset="0"/>
                <a:sym typeface="Wingdings" pitchFamily="2" charset="2"/>
              </a:rPr>
              <a:t>	 	     E  T E</a:t>
            </a:r>
            <a:r>
              <a:rPr lang="ja-JP" altLang="en-US" sz="1100" b="1" dirty="0">
                <a:latin typeface="Times New Roman" pitchFamily="18" charset="0"/>
                <a:sym typeface="Wingdings" pitchFamily="2" charset="2"/>
              </a:rPr>
              <a:t>‘</a:t>
            </a:r>
            <a:r>
              <a:rPr lang="en-US" altLang="ja-JP" sz="1100" b="1" dirty="0">
                <a:latin typeface="Times New Roman" pitchFamily="18" charset="0"/>
                <a:sym typeface="Wingdings" pitchFamily="2" charset="2"/>
              </a:rPr>
              <a:t>   E  T E</a:t>
            </a:r>
            <a:r>
              <a:rPr lang="ja-JP" altLang="en-US" sz="1100" b="1" dirty="0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 dirty="0">
                <a:latin typeface="Times New Roman" pitchFamily="18" charset="0"/>
                <a:sym typeface="Wingdings" pitchFamily="2" charset="2"/>
              </a:rPr>
              <a:t>	</a:t>
            </a:r>
          </a:p>
          <a:p>
            <a:r>
              <a:rPr lang="en-US" sz="1100" b="1" dirty="0">
                <a:latin typeface="Times New Roman" pitchFamily="18" charset="0"/>
                <a:sym typeface="Wingdings" pitchFamily="2" charset="2"/>
              </a:rPr>
              <a:t>	 	  </a:t>
            </a:r>
          </a:p>
          <a:p>
            <a:r>
              <a:rPr lang="en-US" sz="1200" b="1" dirty="0">
                <a:latin typeface="Times New Roman" pitchFamily="18" charset="0"/>
                <a:sym typeface="Wingdings" pitchFamily="2" charset="2"/>
              </a:rPr>
              <a:t>E</a:t>
            </a:r>
            <a:r>
              <a:rPr lang="ja-JP" altLang="en-US" sz="1200" b="1" dirty="0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200" b="1" dirty="0">
                <a:latin typeface="Times New Roman" pitchFamily="18" charset="0"/>
                <a:sym typeface="Wingdings" pitchFamily="2" charset="2"/>
              </a:rPr>
              <a:t>   </a:t>
            </a:r>
            <a:r>
              <a:rPr lang="en-US" altLang="ja-JP" sz="1100" b="1" dirty="0">
                <a:latin typeface="Times New Roman" pitchFamily="18" charset="0"/>
                <a:sym typeface="Wingdings" pitchFamily="2" charset="2"/>
              </a:rPr>
              <a:t>E</a:t>
            </a:r>
            <a:r>
              <a:rPr lang="ja-JP" altLang="en-US" sz="1100" b="1" dirty="0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 dirty="0">
                <a:latin typeface="Times New Roman" pitchFamily="18" charset="0"/>
                <a:sym typeface="Wingdings" pitchFamily="2" charset="2"/>
              </a:rPr>
              <a:t>  +T E</a:t>
            </a:r>
            <a:r>
              <a:rPr lang="ja-JP" altLang="en-US" sz="1100" b="1" dirty="0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 dirty="0">
                <a:latin typeface="Times New Roman" pitchFamily="18" charset="0"/>
                <a:sym typeface="Wingdings" pitchFamily="2" charset="2"/>
              </a:rPr>
              <a:t>		                  E</a:t>
            </a:r>
            <a:r>
              <a:rPr lang="ja-JP" altLang="en-US" sz="1100" b="1" dirty="0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 dirty="0">
                <a:latin typeface="Times New Roman" pitchFamily="18" charset="0"/>
                <a:sym typeface="Wingdings" pitchFamily="2" charset="2"/>
              </a:rPr>
              <a:t>  </a:t>
            </a:r>
            <a:r>
              <a:rPr lang="en-US" altLang="ja-JP" sz="1100" b="1" dirty="0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altLang="ja-JP" sz="1100" b="1" dirty="0">
                <a:latin typeface="Symbol" pitchFamily="18" charset="2"/>
                <a:sym typeface="Wingdings" pitchFamily="2" charset="2"/>
              </a:rPr>
              <a:t>    </a:t>
            </a:r>
            <a:r>
              <a:rPr lang="en-US" altLang="ja-JP" sz="1100" b="1" dirty="0" err="1">
                <a:latin typeface="Times New Roman" pitchFamily="18" charset="0"/>
                <a:sym typeface="Wingdings" pitchFamily="2" charset="2"/>
              </a:rPr>
              <a:t>E</a:t>
            </a:r>
            <a:r>
              <a:rPr lang="ja-JP" altLang="en-US" sz="1100" b="1" dirty="0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 dirty="0">
                <a:latin typeface="Times New Roman" pitchFamily="18" charset="0"/>
                <a:sym typeface="Wingdings" pitchFamily="2" charset="2"/>
              </a:rPr>
              <a:t>  </a:t>
            </a:r>
            <a:r>
              <a:rPr lang="en-US" altLang="ja-JP" sz="1100" b="1" dirty="0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altLang="ja-JP" sz="1100" b="1" dirty="0">
                <a:latin typeface="Times New Roman" pitchFamily="18" charset="0"/>
                <a:sym typeface="Wingdings" pitchFamily="2" charset="2"/>
              </a:rPr>
              <a:t>	</a:t>
            </a:r>
            <a:endParaRPr lang="en-US" altLang="ja-JP" sz="1100" b="1" dirty="0">
              <a:solidFill>
                <a:srgbClr val="0000FF"/>
              </a:solidFill>
              <a:latin typeface="Times New Roman" pitchFamily="18" charset="0"/>
              <a:sym typeface="Wingdings" pitchFamily="2" charset="2"/>
            </a:endParaRPr>
          </a:p>
          <a:p>
            <a:r>
              <a:rPr lang="en-US" sz="1100" b="1" dirty="0">
                <a:latin typeface="Times New Roman" pitchFamily="18" charset="0"/>
                <a:sym typeface="Wingdings" pitchFamily="2" charset="2"/>
              </a:rPr>
              <a:t>			 	  </a:t>
            </a:r>
          </a:p>
          <a:p>
            <a:r>
              <a:rPr lang="en-US" sz="1200" b="1" dirty="0">
                <a:latin typeface="Times New Roman" pitchFamily="18" charset="0"/>
                <a:sym typeface="Wingdings" pitchFamily="2" charset="2"/>
              </a:rPr>
              <a:t>T </a:t>
            </a:r>
            <a:r>
              <a:rPr lang="en-US" sz="1100" b="1" dirty="0">
                <a:latin typeface="Times New Roman" pitchFamily="18" charset="0"/>
                <a:sym typeface="Wingdings" pitchFamily="2" charset="2"/>
              </a:rPr>
              <a:t>     		     T  F T</a:t>
            </a:r>
            <a:r>
              <a:rPr lang="ja-JP" altLang="en-US" sz="1100" b="1" dirty="0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 dirty="0">
                <a:latin typeface="Times New Roman" pitchFamily="18" charset="0"/>
                <a:sym typeface="Wingdings" pitchFamily="2" charset="2"/>
              </a:rPr>
              <a:t>   T  F T</a:t>
            </a:r>
            <a:r>
              <a:rPr lang="ja-JP" altLang="en-US" sz="1100" b="1" dirty="0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 dirty="0">
                <a:sym typeface="Wingdings" pitchFamily="2" charset="2"/>
              </a:rPr>
              <a:t> </a:t>
            </a:r>
            <a:r>
              <a:rPr lang="en-US" altLang="ja-JP" sz="1100" b="1" dirty="0">
                <a:latin typeface="Times New Roman" pitchFamily="18" charset="0"/>
                <a:sym typeface="Wingdings" pitchFamily="2" charset="2"/>
              </a:rPr>
              <a:t>		  </a:t>
            </a:r>
          </a:p>
          <a:p>
            <a:r>
              <a:rPr lang="en-US" sz="1100" b="1" dirty="0">
                <a:latin typeface="Times New Roman" pitchFamily="18" charset="0"/>
                <a:sym typeface="Wingdings" pitchFamily="2" charset="2"/>
              </a:rPr>
              <a:t>					 	  </a:t>
            </a:r>
          </a:p>
          <a:p>
            <a:r>
              <a:rPr lang="en-US" sz="1200" b="1" dirty="0">
                <a:latin typeface="Times New Roman" pitchFamily="18" charset="0"/>
                <a:sym typeface="Wingdings" pitchFamily="2" charset="2"/>
              </a:rPr>
              <a:t>T</a:t>
            </a:r>
            <a:r>
              <a:rPr lang="ja-JP" altLang="en-US" sz="1200" b="1" dirty="0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 dirty="0">
                <a:latin typeface="Times New Roman" pitchFamily="18" charset="0"/>
                <a:sym typeface="Wingdings" pitchFamily="2" charset="2"/>
              </a:rPr>
              <a:t>     T</a:t>
            </a:r>
            <a:r>
              <a:rPr lang="ja-JP" altLang="en-US" sz="1100" b="1" dirty="0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 dirty="0">
                <a:latin typeface="Times New Roman" pitchFamily="18" charset="0"/>
                <a:sym typeface="Wingdings" pitchFamily="2" charset="2"/>
              </a:rPr>
              <a:t>  </a:t>
            </a:r>
            <a:r>
              <a:rPr lang="en-US" altLang="ja-JP" sz="1100" b="1" dirty="0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altLang="ja-JP" sz="1100" b="1" dirty="0">
                <a:latin typeface="Times New Roman" pitchFamily="18" charset="0"/>
                <a:sym typeface="Wingdings" pitchFamily="2" charset="2"/>
              </a:rPr>
              <a:t> 	        T</a:t>
            </a:r>
            <a:r>
              <a:rPr lang="ja-JP" altLang="en-US" sz="1100" b="1" dirty="0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 dirty="0">
                <a:latin typeface="Times New Roman" pitchFamily="18" charset="0"/>
                <a:sym typeface="Wingdings" pitchFamily="2" charset="2"/>
              </a:rPr>
              <a:t>  *F T</a:t>
            </a:r>
            <a:r>
              <a:rPr lang="ja-JP" altLang="en-US" sz="1100" b="1" dirty="0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 dirty="0">
                <a:sym typeface="Wingdings" pitchFamily="2" charset="2"/>
              </a:rPr>
              <a:t> 	                </a:t>
            </a:r>
            <a:r>
              <a:rPr lang="en-US" altLang="ja-JP" sz="1100" b="1" dirty="0">
                <a:latin typeface="Times New Roman" pitchFamily="18" charset="0"/>
                <a:sym typeface="Wingdings" pitchFamily="2" charset="2"/>
              </a:rPr>
              <a:t>T</a:t>
            </a:r>
            <a:r>
              <a:rPr lang="ja-JP" altLang="en-US" sz="1100" b="1" dirty="0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 dirty="0">
                <a:latin typeface="Times New Roman" pitchFamily="18" charset="0"/>
                <a:sym typeface="Wingdings" pitchFamily="2" charset="2"/>
              </a:rPr>
              <a:t>  </a:t>
            </a:r>
            <a:r>
              <a:rPr lang="en-US" altLang="ja-JP" sz="1100" b="1" dirty="0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    </a:t>
            </a:r>
            <a:r>
              <a:rPr lang="en-US" altLang="ja-JP" sz="1100" b="1" dirty="0">
                <a:latin typeface="Times New Roman" pitchFamily="18" charset="0"/>
                <a:sym typeface="Wingdings" pitchFamily="2" charset="2"/>
              </a:rPr>
              <a:t>T</a:t>
            </a:r>
            <a:r>
              <a:rPr lang="ja-JP" altLang="en-US" sz="1100" b="1" dirty="0">
                <a:latin typeface="Times New Roman" pitchFamily="18" charset="0"/>
                <a:sym typeface="Wingdings" pitchFamily="2" charset="2"/>
              </a:rPr>
              <a:t>’</a:t>
            </a:r>
            <a:r>
              <a:rPr lang="en-US" altLang="ja-JP" sz="1100" b="1" dirty="0">
                <a:latin typeface="Times New Roman" pitchFamily="18" charset="0"/>
                <a:sym typeface="Wingdings" pitchFamily="2" charset="2"/>
              </a:rPr>
              <a:t>  </a:t>
            </a:r>
            <a:r>
              <a:rPr lang="en-US" altLang="ja-JP" sz="1100" b="1" dirty="0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</a:p>
          <a:p>
            <a:endParaRPr lang="en-US" sz="1100" b="1" dirty="0">
              <a:solidFill>
                <a:srgbClr val="0000FF"/>
              </a:solidFill>
              <a:latin typeface="Symbol" pitchFamily="18" charset="2"/>
              <a:sym typeface="Wingdings" pitchFamily="2" charset="2"/>
            </a:endParaRPr>
          </a:p>
          <a:p>
            <a:r>
              <a:rPr lang="en-US" sz="1200" b="1" dirty="0">
                <a:latin typeface="Times New Roman" pitchFamily="18" charset="0"/>
                <a:sym typeface="Wingdings" pitchFamily="2" charset="2"/>
              </a:rPr>
              <a:t>F</a:t>
            </a:r>
            <a:r>
              <a:rPr lang="en-US" sz="1100" b="1" dirty="0">
                <a:sym typeface="Wingdings" pitchFamily="2" charset="2"/>
              </a:rPr>
              <a:t>      		     </a:t>
            </a:r>
            <a:r>
              <a:rPr lang="en-US" sz="1100" b="1" dirty="0">
                <a:latin typeface="Times New Roman" pitchFamily="18" charset="0"/>
                <a:sym typeface="Wingdings" pitchFamily="2" charset="2"/>
              </a:rPr>
              <a:t>F  id        F  ( E )</a:t>
            </a:r>
          </a:p>
          <a:p>
            <a:endParaRPr lang="en-US" sz="1100" b="1" dirty="0">
              <a:latin typeface="Times New Roman" pitchFamily="18" charset="0"/>
              <a:sym typeface="Wingdings" pitchFamily="2" charset="2"/>
            </a:endParaRPr>
          </a:p>
          <a:p>
            <a:endParaRPr lang="en-US" sz="1600" b="1" dirty="0">
              <a:latin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</a:rPr>
              <a:t> </a:t>
            </a:r>
            <a:endParaRPr lang="en-US" sz="1100" b="1" dirty="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48135" name="Rectangle 8"/>
          <p:cNvSpPr>
            <a:spLocks noChangeArrowheads="1"/>
          </p:cNvSpPr>
          <p:nvPr/>
        </p:nvSpPr>
        <p:spPr bwMode="auto">
          <a:xfrm>
            <a:off x="457200" y="1752600"/>
            <a:ext cx="4267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136" name="Straight Connector 2"/>
          <p:cNvCxnSpPr>
            <a:cxnSpLocks noChangeShapeType="1"/>
          </p:cNvCxnSpPr>
          <p:nvPr/>
        </p:nvCxnSpPr>
        <p:spPr bwMode="auto">
          <a:xfrm>
            <a:off x="1371600" y="1752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137" name="Straight Connector 12"/>
          <p:cNvCxnSpPr>
            <a:cxnSpLocks noChangeShapeType="1"/>
          </p:cNvCxnSpPr>
          <p:nvPr/>
        </p:nvCxnSpPr>
        <p:spPr bwMode="auto">
          <a:xfrm>
            <a:off x="2209800" y="1752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138" name="Straight Connector 13"/>
          <p:cNvCxnSpPr>
            <a:cxnSpLocks noChangeShapeType="1"/>
          </p:cNvCxnSpPr>
          <p:nvPr/>
        </p:nvCxnSpPr>
        <p:spPr bwMode="auto">
          <a:xfrm>
            <a:off x="2895600" y="1752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139" name="Straight Connector 14"/>
          <p:cNvCxnSpPr>
            <a:cxnSpLocks noChangeShapeType="1"/>
          </p:cNvCxnSpPr>
          <p:nvPr/>
        </p:nvCxnSpPr>
        <p:spPr bwMode="auto">
          <a:xfrm>
            <a:off x="3581400" y="1752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140" name="TextBox 22"/>
          <p:cNvSpPr txBox="1">
            <a:spLocks noChangeArrowheads="1"/>
          </p:cNvSpPr>
          <p:nvPr/>
        </p:nvSpPr>
        <p:spPr bwMode="auto">
          <a:xfrm>
            <a:off x="4876800" y="1371600"/>
            <a:ext cx="4275529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 New Roman" pitchFamily="18" charset="0"/>
                <a:sym typeface="Wingdings" pitchFamily="2" charset="2"/>
              </a:rPr>
              <a:t>Algorithm</a:t>
            </a:r>
            <a:r>
              <a:rPr lang="en-US" sz="1600" b="1" dirty="0" smtClean="0">
                <a:latin typeface="Times New Roman" pitchFamily="18" charset="0"/>
                <a:sym typeface="Wingdings" pitchFamily="2" charset="2"/>
              </a:rPr>
              <a:t>:</a:t>
            </a:r>
          </a:p>
          <a:p>
            <a:endParaRPr lang="en-US" sz="1600" b="1" dirty="0">
              <a:latin typeface="Times New Roman" pitchFamily="18" charset="0"/>
              <a:sym typeface="Wingdings" pitchFamily="2" charset="2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ush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$ onto the stack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ush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start symbol E onto the stack</a:t>
            </a:r>
          </a:p>
          <a:p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repeat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{ /*stack not empty */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if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(X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==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cis) { 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pop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the stack;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 advance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cis to next symbol;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}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elseif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(X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is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terminal) error();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elseif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M[X, cis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]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is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error entry) error();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elseif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(M[X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, cis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]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is production)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pop the stack;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push the right hand side of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the production in reverse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order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}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l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et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X point to the top of the stack.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until (X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== $); </a:t>
            </a:r>
          </a:p>
          <a:p>
            <a:endParaRPr lang="en-US" sz="1600" dirty="0"/>
          </a:p>
        </p:txBody>
      </p:sp>
      <p:sp>
        <p:nvSpPr>
          <p:cNvPr id="48141" name="TextBox 23"/>
          <p:cNvSpPr txBox="1">
            <a:spLocks noChangeArrowheads="1"/>
          </p:cNvSpPr>
          <p:nvPr/>
        </p:nvSpPr>
        <p:spPr bwMode="auto">
          <a:xfrm>
            <a:off x="381000" y="3886200"/>
            <a:ext cx="4343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STACK	               INPUT </a:t>
            </a:r>
          </a:p>
          <a:p>
            <a:endParaRPr lang="en-US" sz="1600" b="1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$E	            id + id * id$</a:t>
            </a:r>
          </a:p>
          <a:p>
            <a:endParaRPr lang="en-US" sz="1600" b="1">
              <a:latin typeface="Times New Roman" pitchFamily="18" charset="0"/>
              <a:cs typeface="Times New Roman" pitchFamily="18" charset="0"/>
            </a:endParaRPr>
          </a:p>
          <a:p>
            <a:endParaRPr lang="en-US" sz="16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	           Current input symbol(cis)</a:t>
            </a:r>
          </a:p>
          <a:p>
            <a:endParaRPr lang="en-US" sz="16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Top of stack symbol (X)</a:t>
            </a:r>
          </a:p>
        </p:txBody>
      </p:sp>
      <p:cxnSp>
        <p:nvCxnSpPr>
          <p:cNvPr id="48142" name="Straight Arrow Connector 16"/>
          <p:cNvCxnSpPr>
            <a:cxnSpLocks noChangeShapeType="1"/>
          </p:cNvCxnSpPr>
          <p:nvPr/>
        </p:nvCxnSpPr>
        <p:spPr bwMode="auto">
          <a:xfrm>
            <a:off x="457200" y="43434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43" name="Straight Arrow Connector 18"/>
          <p:cNvCxnSpPr>
            <a:cxnSpLocks noChangeShapeType="1"/>
          </p:cNvCxnSpPr>
          <p:nvPr/>
        </p:nvCxnSpPr>
        <p:spPr bwMode="auto">
          <a:xfrm flipH="1">
            <a:off x="1752600" y="4343400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44" name="Straight Arrow Connector 25"/>
          <p:cNvCxnSpPr>
            <a:cxnSpLocks noChangeShapeType="1"/>
          </p:cNvCxnSpPr>
          <p:nvPr/>
        </p:nvCxnSpPr>
        <p:spPr bwMode="auto">
          <a:xfrm flipV="1">
            <a:off x="609600" y="464820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45" name="Straight Arrow Connector 33"/>
          <p:cNvCxnSpPr>
            <a:cxnSpLocks noChangeShapeType="1"/>
          </p:cNvCxnSpPr>
          <p:nvPr/>
        </p:nvCxnSpPr>
        <p:spPr bwMode="auto">
          <a:xfrm flipV="1">
            <a:off x="2057400" y="4648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46" name="Straight Connector 35"/>
          <p:cNvCxnSpPr>
            <a:cxnSpLocks noChangeShapeType="1"/>
          </p:cNvCxnSpPr>
          <p:nvPr/>
        </p:nvCxnSpPr>
        <p:spPr bwMode="auto">
          <a:xfrm>
            <a:off x="4114800" y="1752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Predictive Parsing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525613-AA3F-4170-9E5D-20689CE8F2C6}" type="slidenum">
              <a:rPr lang="en-US"/>
              <a:pPr/>
              <a:t>23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4000" b="1" smtClean="0">
                <a:solidFill>
                  <a:srgbClr val="0000FF"/>
                </a:solidFill>
                <a:ea typeface="ＭＳ Ｐゴシック" pitchFamily="34" charset="-128"/>
              </a:rPr>
              <a:t>Nonrecursive predictive parsing</a:t>
            </a:r>
          </a:p>
        </p:txBody>
      </p:sp>
      <p:sp>
        <p:nvSpPr>
          <p:cNvPr id="50181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182" name="TextBox 22"/>
          <p:cNvSpPr txBox="1">
            <a:spLocks noChangeArrowheads="1"/>
          </p:cNvSpPr>
          <p:nvPr/>
        </p:nvSpPr>
        <p:spPr bwMode="auto">
          <a:xfrm>
            <a:off x="4800600" y="1371600"/>
            <a:ext cx="4368504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Algorithm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: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push $ onto the stack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push start symbol E onto the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stack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repeat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{ /* stack not empty*/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if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(X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==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cis) { 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pop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the stack;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 advance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cis to next symbol;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elseif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(X is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terminal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) error();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elseif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(M[X,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cis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] is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error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entry) error();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elseif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(M[X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, cis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]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is production)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{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pop the stack;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push the right hand side of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the production in reverse order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;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let X point to the top of the stack.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until (X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== $);</a:t>
            </a:r>
            <a:endParaRPr lang="en-US" sz="1600" dirty="0">
              <a:latin typeface="Times New Roman" pitchFamily="18" charset="0"/>
              <a:sym typeface="Wingdings" pitchFamily="2" charset="2"/>
            </a:endParaRPr>
          </a:p>
          <a:p>
            <a:endParaRPr lang="en-US" sz="1600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04800" y="1371600"/>
            <a:ext cx="4495800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Stack	               Input	    Production</a:t>
            </a:r>
          </a:p>
          <a:p>
            <a:endParaRPr lang="en-US" sz="1600" b="1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$E	            </a:t>
            </a:r>
            <a:r>
              <a:rPr 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+ id * id$ 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$E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T	            </a:t>
            </a:r>
            <a:r>
              <a:rPr 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+ id * id$	    E </a:t>
            </a:r>
            <a:r>
              <a:rPr lang="en-US" altLang="ja-JP" sz="1600" b="1">
                <a:latin typeface="Times New Roman" pitchFamily="18" charset="0"/>
                <a:sym typeface="Wingdings" pitchFamily="2" charset="2"/>
              </a:rPr>
              <a:t> TE’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$E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  <a:r>
              <a:rPr 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  <a:r>
              <a:rPr 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	            </a:t>
            </a:r>
            <a:r>
              <a:rPr 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+ id * id$	    T </a:t>
            </a:r>
            <a:r>
              <a:rPr lang="en-US" altLang="ja-JP" sz="1600" b="1">
                <a:latin typeface="Times New Roman" pitchFamily="18" charset="0"/>
                <a:sym typeface="Wingdings" pitchFamily="2" charset="2"/>
              </a:rPr>
              <a:t> FT’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$E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  <a:r>
              <a:rPr 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  <a:r>
              <a:rPr lang="en-US" altLang="ja-JP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id</a:t>
            </a:r>
            <a:r>
              <a:rPr lang="en-US" altLang="ja-JP" sz="1600" b="1">
                <a:latin typeface="Times New Roman" pitchFamily="18" charset="0"/>
                <a:cs typeface="Times New Roman" pitchFamily="18" charset="0"/>
              </a:rPr>
              <a:t>	            </a:t>
            </a:r>
            <a:r>
              <a:rPr lang="en-US" altLang="ja-JP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ja-JP" sz="1600" b="1">
                <a:latin typeface="Times New Roman" pitchFamily="18" charset="0"/>
                <a:cs typeface="Times New Roman" pitchFamily="18" charset="0"/>
              </a:rPr>
              <a:t> + id * id$	    F </a:t>
            </a:r>
            <a:r>
              <a:rPr lang="en-US" altLang="ja-JP" sz="1600" b="1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ja-JP" sz="1600" b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id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$E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  <a:r>
              <a:rPr 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  <a:r>
              <a:rPr lang="en-US" altLang="ja-JP" sz="1600" b="1">
                <a:latin typeface="Times New Roman" pitchFamily="18" charset="0"/>
                <a:cs typeface="Times New Roman" pitchFamily="18" charset="0"/>
              </a:rPr>
              <a:t>	            </a:t>
            </a:r>
            <a:r>
              <a:rPr lang="en-US" altLang="ja-JP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ja-JP" sz="1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ja-JP" sz="1600" b="1">
                <a:latin typeface="Times New Roman" pitchFamily="18" charset="0"/>
                <a:cs typeface="Times New Roman" pitchFamily="18" charset="0"/>
              </a:rPr>
              <a:t> id * id$	    match </a:t>
            </a:r>
            <a:r>
              <a:rPr lang="en-US" altLang="ja-JP" sz="1600" b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id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$E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	                </a:t>
            </a:r>
            <a:r>
              <a:rPr 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id * id$	    T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600" b="1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ja-JP" sz="1600" b="1">
                <a:latin typeface="Symbol" pitchFamily="18" charset="2"/>
                <a:sym typeface="Wingdings" pitchFamily="2" charset="2"/>
              </a:rPr>
              <a:t>e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$E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	                </a:t>
            </a:r>
            <a:r>
              <a:rPr 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id * id$	    E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600" b="1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ja-JP" sz="1600" b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+</a:t>
            </a:r>
            <a:r>
              <a:rPr lang="en-US" altLang="ja-JP" sz="1600" b="1">
                <a:latin typeface="Times New Roman" pitchFamily="18" charset="0"/>
                <a:sym typeface="Wingdings" pitchFamily="2" charset="2"/>
              </a:rPr>
              <a:t>TE’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$E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T	                </a:t>
            </a:r>
            <a:r>
              <a:rPr 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* id$	    match </a:t>
            </a:r>
            <a:r>
              <a:rPr lang="en-US" sz="1600" b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+</a:t>
            </a:r>
            <a:endParaRPr lang="en-US" altLang="ja-JP" sz="1600" b="1">
              <a:solidFill>
                <a:srgbClr val="0000FF"/>
              </a:solidFill>
              <a:latin typeface="Times New Roman" pitchFamily="18" charset="0"/>
              <a:sym typeface="Wingdings" pitchFamily="2" charset="2"/>
            </a:endParaRP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$E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F	                </a:t>
            </a:r>
            <a:r>
              <a:rPr 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id 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* id$	    T </a:t>
            </a:r>
            <a:r>
              <a:rPr lang="en-US" altLang="ja-JP" sz="1600" b="1">
                <a:latin typeface="Times New Roman" pitchFamily="18" charset="0"/>
                <a:sym typeface="Wingdings" pitchFamily="2" charset="2"/>
              </a:rPr>
              <a:t> FT’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$E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  <a:r>
              <a:rPr 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  <a:r>
              <a:rPr lang="en-US" altLang="ja-JP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id</a:t>
            </a:r>
            <a:r>
              <a:rPr lang="en-US" altLang="ja-JP" sz="1600" b="1">
                <a:latin typeface="Times New Roman" pitchFamily="18" charset="0"/>
                <a:cs typeface="Times New Roman" pitchFamily="18" charset="0"/>
              </a:rPr>
              <a:t>	                   </a:t>
            </a:r>
            <a:r>
              <a:rPr lang="en-US" altLang="ja-JP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ja-JP" sz="1600" b="1">
                <a:latin typeface="Times New Roman" pitchFamily="18" charset="0"/>
                <a:cs typeface="Times New Roman" pitchFamily="18" charset="0"/>
              </a:rPr>
              <a:t> * id$	    F </a:t>
            </a:r>
            <a:r>
              <a:rPr lang="en-US" altLang="ja-JP" sz="1600" b="1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ja-JP" sz="1600" b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id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$E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  <a:r>
              <a:rPr 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  <a:r>
              <a:rPr lang="en-US" altLang="ja-JP" sz="1600" b="1">
                <a:latin typeface="Times New Roman" pitchFamily="18" charset="0"/>
                <a:cs typeface="Times New Roman" pitchFamily="18" charset="0"/>
              </a:rPr>
              <a:t>	            </a:t>
            </a:r>
            <a:r>
              <a:rPr lang="en-US" altLang="ja-JP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ja-JP" sz="1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*</a:t>
            </a:r>
            <a:r>
              <a:rPr lang="en-US" altLang="ja-JP" sz="1600" b="1">
                <a:latin typeface="Times New Roman" pitchFamily="18" charset="0"/>
                <a:cs typeface="Times New Roman" pitchFamily="18" charset="0"/>
              </a:rPr>
              <a:t> id$	    match </a:t>
            </a:r>
            <a:r>
              <a:rPr lang="en-US" altLang="ja-JP" sz="1600" b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id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$E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	                </a:t>
            </a:r>
            <a:r>
              <a:rPr 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id$	    T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600" b="1">
                <a:latin typeface="Times New Roman" pitchFamily="18" charset="0"/>
                <a:sym typeface="Wingdings" pitchFamily="2" charset="2"/>
              </a:rPr>
              <a:t> *FT’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$E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F	                </a:t>
            </a:r>
            <a:r>
              <a:rPr 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$	    match </a:t>
            </a:r>
            <a:r>
              <a:rPr lang="en-US" sz="1600" b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*</a:t>
            </a:r>
            <a:endParaRPr lang="en-US" altLang="ja-JP" sz="1600" b="1">
              <a:solidFill>
                <a:srgbClr val="0000FF"/>
              </a:solidFill>
              <a:latin typeface="Times New Roman" pitchFamily="18" charset="0"/>
              <a:sym typeface="Wingdings" pitchFamily="2" charset="2"/>
            </a:endParaRP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$E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  <a:r>
              <a:rPr 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  <a:r>
              <a:rPr lang="en-US" altLang="ja-JP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id</a:t>
            </a:r>
            <a:r>
              <a:rPr lang="en-US" altLang="ja-JP" sz="1600" b="1">
                <a:latin typeface="Times New Roman" pitchFamily="18" charset="0"/>
                <a:cs typeface="Times New Roman" pitchFamily="18" charset="0"/>
              </a:rPr>
              <a:t>	                          </a:t>
            </a:r>
            <a:r>
              <a:rPr lang="en-US" altLang="ja-JP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ja-JP" sz="1600" b="1">
                <a:latin typeface="Times New Roman" pitchFamily="18" charset="0"/>
                <a:cs typeface="Times New Roman" pitchFamily="18" charset="0"/>
              </a:rPr>
              <a:t>$	    F </a:t>
            </a:r>
            <a:r>
              <a:rPr lang="en-US" altLang="ja-JP" sz="1600" b="1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ja-JP" sz="1600" b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id</a:t>
            </a:r>
          </a:p>
          <a:p>
            <a:r>
              <a:rPr 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$E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  <a:r>
              <a:rPr 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</a:t>
            </a:r>
            <a:r>
              <a:rPr lang="en-US" altLang="ja-JP" sz="1600" b="1">
                <a:latin typeface="Times New Roman" pitchFamily="18" charset="0"/>
                <a:cs typeface="Times New Roman" pitchFamily="18" charset="0"/>
              </a:rPr>
              <a:t>	            </a:t>
            </a:r>
            <a:r>
              <a:rPr lang="en-US" altLang="ja-JP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ja-JP" sz="1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ja-JP" sz="1600" b="1">
                <a:latin typeface="Times New Roman" pitchFamily="18" charset="0"/>
                <a:cs typeface="Times New Roman" pitchFamily="18" charset="0"/>
              </a:rPr>
              <a:t>$	    match </a:t>
            </a:r>
            <a:r>
              <a:rPr lang="en-US" altLang="ja-JP" sz="1600" b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id</a:t>
            </a:r>
          </a:p>
          <a:p>
            <a:r>
              <a:rPr lang="en-US" altLang="ja-JP" sz="1600" b="1">
                <a:latin typeface="Times New Roman" pitchFamily="18" charset="0"/>
                <a:sym typeface="Wingdings" pitchFamily="2" charset="2"/>
              </a:rPr>
              <a:t>$E’		           $	    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600" b="1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ja-JP" sz="1600" b="1">
                <a:latin typeface="Symbol" pitchFamily="18" charset="2"/>
                <a:sym typeface="Wingdings" pitchFamily="2" charset="2"/>
              </a:rPr>
              <a:t>e</a:t>
            </a:r>
          </a:p>
          <a:p>
            <a:r>
              <a:rPr lang="en-US" altLang="ja-JP" sz="1600" b="1">
                <a:latin typeface="Times New Roman" pitchFamily="18" charset="0"/>
                <a:sym typeface="Wingdings" pitchFamily="2" charset="2"/>
              </a:rPr>
              <a:t>$		           $	    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en-US" sz="1600" b="1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600" b="1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ja-JP" sz="1600" b="1">
                <a:latin typeface="Symbol" pitchFamily="18" charset="2"/>
                <a:sym typeface="Wingdings" pitchFamily="2" charset="2"/>
              </a:rPr>
              <a:t>e</a:t>
            </a:r>
            <a:endParaRPr lang="en-US" sz="16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Predictive Parsing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FE87-8085-4E1D-8A95-25FB62B6DE2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11430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To compute FIRST(X) for all grammar symbols X, apply the following rules until no more terminals or </a:t>
            </a:r>
            <a:r>
              <a:rPr lang="el-GR" sz="1800" dirty="0" smtClean="0">
                <a:cs typeface="Arial" panose="020B0604020202020204" pitchFamily="34" charset="0"/>
              </a:rPr>
              <a:t>ε</a:t>
            </a:r>
            <a:r>
              <a:rPr lang="en-US" sz="1800" dirty="0" smtClean="0">
                <a:cs typeface="Arial" panose="020B0604020202020204" pitchFamily="34" charset="0"/>
              </a:rPr>
              <a:t> can be added to any FIRST set.</a:t>
            </a:r>
          </a:p>
          <a:p>
            <a:endParaRPr lang="en-US" sz="1800" dirty="0"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dirty="0" smtClean="0">
                <a:cs typeface="Arial" panose="020B0604020202020204" pitchFamily="34" charset="0"/>
              </a:rPr>
              <a:t>If X is a terminal, then FIRST(X) = { X }.</a:t>
            </a:r>
          </a:p>
          <a:p>
            <a:pPr marL="342900" indent="-342900">
              <a:buAutoNum type="arabicPeriod"/>
            </a:pPr>
            <a:r>
              <a:rPr lang="en-US" sz="1800" dirty="0" smtClean="0">
                <a:cs typeface="Arial" panose="020B0604020202020204" pitchFamily="34" charset="0"/>
              </a:rPr>
              <a:t>If X is a non-terminal and X </a:t>
            </a:r>
            <a:r>
              <a:rPr lang="en-US" altLang="ja-JP" sz="1800" b="1" dirty="0" smtClean="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ja-JP" sz="1800" dirty="0" smtClean="0">
                <a:latin typeface="Times New Roman" pitchFamily="18" charset="0"/>
                <a:sym typeface="Wingdings" pitchFamily="2" charset="2"/>
              </a:rPr>
              <a:t>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12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Predictive Parsing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B96CB9-B249-40AE-BB95-F03B4EB22F89}" type="slidenum">
              <a:rPr lang="en-US"/>
              <a:pPr/>
              <a:t>25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3366FF"/>
                </a:solidFill>
                <a:ea typeface="ＭＳ Ｐゴシック" pitchFamily="34" charset="-128"/>
              </a:rPr>
              <a:t>COP 3402 Systems Software</a:t>
            </a:r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78486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/>
            <a:endParaRPr lang="en-US" sz="4400" b="1">
              <a:solidFill>
                <a:srgbClr val="3366FF"/>
              </a:solidFill>
            </a:endParaRPr>
          </a:p>
          <a:p>
            <a:pPr marL="457200" indent="-457200" algn="ctr"/>
            <a:r>
              <a:rPr lang="en-US" sz="4400" b="1">
                <a:solidFill>
                  <a:srgbClr val="3366FF"/>
                </a:solidFill>
              </a:rPr>
              <a:t>Predictive Parsing</a:t>
            </a:r>
          </a:p>
          <a:p>
            <a:pPr marL="457200" indent="-457200" algn="ctr"/>
            <a:r>
              <a:rPr lang="en-US" sz="4400" b="1">
                <a:solidFill>
                  <a:srgbClr val="3366FF"/>
                </a:solidFill>
              </a:rPr>
              <a:t>(First and Follow Sets)</a:t>
            </a:r>
          </a:p>
          <a:p>
            <a:pPr marL="457200" indent="-457200" algn="ctr">
              <a:lnSpc>
                <a:spcPct val="9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  <a:p>
            <a:pPr marL="457200" indent="-457200" algn="ctr">
              <a:lnSpc>
                <a:spcPct val="90000"/>
              </a:lnSpc>
              <a:spcBef>
                <a:spcPct val="20000"/>
              </a:spcBef>
            </a:pPr>
            <a:r>
              <a:rPr lang="en-US" sz="3200" b="1">
                <a:solidFill>
                  <a:srgbClr val="0000FF"/>
                </a:solidFill>
                <a:latin typeface="Times New Roman" pitchFamily="18" charset="0"/>
              </a:rPr>
              <a:t>The End</a:t>
            </a:r>
          </a:p>
        </p:txBody>
      </p:sp>
      <p:sp>
        <p:nvSpPr>
          <p:cNvPr id="52230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Predictive Parsing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DD8C20-B452-4D79-A13F-3B578A356883}" type="slidenum">
              <a:rPr lang="en-US"/>
              <a:pPr/>
              <a:t>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First set</a:t>
            </a: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8229600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800" b="1" dirty="0">
                <a:latin typeface="Times New Roman" pitchFamily="18" charset="0"/>
              </a:rPr>
              <a:t>A recursive descent (or predictive) parser chooses the correct production</a:t>
            </a:r>
          </a:p>
          <a:p>
            <a:pPr marL="457200" indent="-457200">
              <a:spcBef>
                <a:spcPct val="50000"/>
              </a:spcBef>
            </a:pPr>
            <a:r>
              <a:rPr lang="en-US" sz="1800" b="1" dirty="0">
                <a:latin typeface="Times New Roman" pitchFamily="18" charset="0"/>
              </a:rPr>
              <a:t>b</a:t>
            </a:r>
            <a:r>
              <a:rPr lang="en-US" sz="1800" b="1" dirty="0" smtClean="0">
                <a:latin typeface="Times New Roman" pitchFamily="18" charset="0"/>
              </a:rPr>
              <a:t>y looking a fixed </a:t>
            </a:r>
            <a:r>
              <a:rPr lang="en-US" sz="1800" b="1" dirty="0">
                <a:latin typeface="Times New Roman" pitchFamily="18" charset="0"/>
              </a:rPr>
              <a:t>number of symbols </a:t>
            </a:r>
            <a:r>
              <a:rPr lang="en-US" sz="1800" b="1" dirty="0" smtClean="0">
                <a:latin typeface="Times New Roman" pitchFamily="18" charset="0"/>
              </a:rPr>
              <a:t>ahead (typically </a:t>
            </a:r>
            <a:r>
              <a:rPr lang="en-US" sz="1800" b="1" dirty="0">
                <a:latin typeface="Times New Roman" pitchFamily="18" charset="0"/>
              </a:rPr>
              <a:t>one </a:t>
            </a:r>
            <a:r>
              <a:rPr lang="en-US" sz="1800" b="1" dirty="0" smtClean="0">
                <a:latin typeface="Times New Roman" pitchFamily="18" charset="0"/>
              </a:rPr>
              <a:t>symbol </a:t>
            </a:r>
            <a:r>
              <a:rPr lang="en-US" sz="1800" b="1" dirty="0">
                <a:latin typeface="Times New Roman" pitchFamily="18" charset="0"/>
              </a:rPr>
              <a:t>or token).</a:t>
            </a:r>
          </a:p>
          <a:p>
            <a:pPr marL="457200" indent="-457200">
              <a:spcBef>
                <a:spcPct val="50000"/>
              </a:spcBef>
            </a:pPr>
            <a:endParaRPr lang="en-US" sz="20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</a:rPr>
              <a:t>First set: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</a:rPr>
              <a:t>Let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Arial" panose="020B0604020202020204" pitchFamily="34" charset="0"/>
              </a:rPr>
              <a:t>X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</a:rPr>
              <a:t>be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</a:rPr>
              <a:t>any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</a:rPr>
              <a:t>string of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</a:rPr>
              <a:t>grammar symbols (terminals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</a:rPr>
              <a:t>and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</a:rPr>
              <a:t>non-terminals).</a:t>
            </a:r>
          </a:p>
          <a:p>
            <a:pPr marL="457200" indent="-457200">
              <a:spcBef>
                <a:spcPct val="50000"/>
              </a:spcBef>
            </a:pPr>
            <a:endParaRPr lang="en-US" sz="2000" dirty="0">
              <a:solidFill>
                <a:srgbClr val="0000FF"/>
              </a:solidFill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</a:rPr>
              <a:t>First(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Arial" panose="020B0604020202020204" pitchFamily="34" charset="0"/>
              </a:rPr>
              <a:t>X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</a:rPr>
              <a:t>is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</a:rPr>
              <a:t>defined to be the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</a:rPr>
              <a:t>set of terminals that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</a:rPr>
              <a:t>begin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</a:rPr>
              <a:t>strings derived from 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Arial" panose="020B0604020202020204" pitchFamily="34" charset="0"/>
              </a:rPr>
              <a:t>X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</a:rPr>
              <a:t>.</a:t>
            </a:r>
            <a:endParaRPr lang="en-US" sz="2000" u="sng" dirty="0">
              <a:solidFill>
                <a:srgbClr val="0000FF"/>
              </a:solidFill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Predictive Parsing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EBA65B-E60B-4E46-AC0D-790750F6BBA3}" type="slidenum">
              <a:rPr lang="en-US"/>
              <a:pPr/>
              <a:t>4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First set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	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59" name="Text Box 5"/>
          <p:cNvSpPr txBox="1">
            <a:spLocks noChangeArrowheads="1"/>
          </p:cNvSpPr>
          <p:nvPr/>
        </p:nvSpPr>
        <p:spPr bwMode="auto">
          <a:xfrm>
            <a:off x="381000" y="1447800"/>
            <a:ext cx="8626475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Definition:  FIRST(</a:t>
            </a:r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sz="1600" dirty="0">
                <a:latin typeface="Times New Roman" pitchFamily="18" charset="0"/>
              </a:rPr>
              <a:t>) = { 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1600" dirty="0">
                <a:latin typeface="Times New Roman" pitchFamily="18" charset="0"/>
              </a:rPr>
              <a:t> | </a:t>
            </a:r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</a:rPr>
              <a:t>==&gt; </a:t>
            </a:r>
            <a:r>
              <a:rPr lang="en-US" sz="1600" dirty="0">
                <a:latin typeface="Times New Roman" pitchFamily="18" charset="0"/>
              </a:rPr>
              <a:t>* 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</a:rPr>
              <a:t>t </a:t>
            </a:r>
            <a:r>
              <a:rPr lang="en-US" sz="1600" b="1" dirty="0">
                <a:latin typeface="Symbol" pitchFamily="18" charset="2"/>
              </a:rPr>
              <a:t>Z</a:t>
            </a:r>
            <a:r>
              <a:rPr lang="en-US" sz="1600" b="1" dirty="0" smtClean="0">
                <a:latin typeface="Symbol" pitchFamily="18" charset="2"/>
              </a:rPr>
              <a:t> </a:t>
            </a:r>
            <a:r>
              <a:rPr lang="en-US" sz="1600" dirty="0">
                <a:latin typeface="Times New Roman" pitchFamily="18" charset="0"/>
              </a:rPr>
              <a:t>for some </a:t>
            </a:r>
            <a:r>
              <a:rPr lang="en-US" sz="1600" b="1" dirty="0">
                <a:latin typeface="Symbol" pitchFamily="18" charset="2"/>
              </a:rPr>
              <a:t>Z</a:t>
            </a:r>
            <a:r>
              <a:rPr lang="en-US" sz="1600" dirty="0" smtClean="0">
                <a:latin typeface="Times New Roman" pitchFamily="18" charset="0"/>
              </a:rPr>
              <a:t>} </a:t>
            </a:r>
            <a:r>
              <a:rPr lang="en-US" sz="16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</a:t>
            </a:r>
            <a:r>
              <a:rPr lang="en-US" sz="1600" dirty="0">
                <a:latin typeface="Symbol" pitchFamily="18" charset="2"/>
              </a:rPr>
              <a:t> </a:t>
            </a:r>
            <a:r>
              <a:rPr lang="en-US" sz="1600" dirty="0">
                <a:latin typeface="Times New Roman" pitchFamily="18" charset="0"/>
              </a:rPr>
              <a:t>{</a:t>
            </a:r>
            <a:r>
              <a:rPr lang="en-US" sz="1600" b="1" dirty="0">
                <a:solidFill>
                  <a:srgbClr val="FF0000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sz="1600" dirty="0">
                <a:latin typeface="Times New Roman" pitchFamily="18" charset="0"/>
              </a:rPr>
              <a:t> | </a:t>
            </a:r>
            <a:r>
              <a:rPr lang="en-US" sz="1600" dirty="0" smtClean="0">
                <a:latin typeface="Times New Roman" pitchFamily="18" charset="0"/>
              </a:rPr>
              <a:t>if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sz="1600" dirty="0" smtClean="0">
                <a:latin typeface="Times New Roman" pitchFamily="18" charset="0"/>
              </a:rPr>
              <a:t> ==&gt; </a:t>
            </a:r>
            <a:r>
              <a:rPr lang="en-US" sz="1600" dirty="0">
                <a:latin typeface="Times New Roman" pitchFamily="18" charset="0"/>
              </a:rPr>
              <a:t>* </a:t>
            </a:r>
            <a:r>
              <a:rPr lang="en-US" sz="1600" b="1" dirty="0">
                <a:solidFill>
                  <a:srgbClr val="FF0000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sz="1600" dirty="0">
                <a:latin typeface="Times New Roman" pitchFamily="18" charset="0"/>
              </a:rPr>
              <a:t> }</a:t>
            </a:r>
          </a:p>
          <a:p>
            <a:endParaRPr lang="en-US" sz="1600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X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B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then FIRST(X) = FIRST(A B C) and is computed as follows: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terminal 			FIRST(X) = FIRST(A B C) = {A}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instance,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if X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 C,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		FIRST(X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FIRST( t B C) = { 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is a non-terminal and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does not derive to </a:t>
            </a:r>
            <a:r>
              <a:rPr lang="el-GR" dirty="0" smtClean="0">
                <a:cs typeface="Arial" panose="020B0604020202020204" pitchFamily="34" charset="0"/>
              </a:rPr>
              <a:t>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FIRST(X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FIRST(A B C) = FIRST(A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is a non-terminal and A derives to </a:t>
            </a:r>
            <a:r>
              <a:rPr lang="el-GR" dirty="0" smtClean="0">
                <a:cs typeface="Arial" panose="020B0604020202020204" pitchFamily="34" charset="0"/>
              </a:rPr>
              <a:t>ε</a:t>
            </a:r>
            <a:r>
              <a:rPr lang="en-US" dirty="0" smtClean="0"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FIRST(X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FIRST(A B C) = FIRST(A) – { </a:t>
            </a:r>
            <a:r>
              <a:rPr lang="en-US" b="1" dirty="0">
                <a:solidFill>
                  <a:srgbClr val="FF0000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} 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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FIRST(BC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Similarly, for FIRST(BC) we have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 is a terminal 				FIRST(BC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 {B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 is a non-terminal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 does not derive to </a:t>
            </a:r>
            <a:r>
              <a:rPr lang="el-GR" dirty="0" smtClean="0">
                <a:cs typeface="Arial" panose="020B0604020202020204" pitchFamily="34" charset="0"/>
              </a:rPr>
              <a:t>ε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	FIRST(BC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 FIRST(B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 is a non-terminal and B derives to </a:t>
            </a:r>
            <a:r>
              <a:rPr lang="el-GR" dirty="0" smtClean="0">
                <a:cs typeface="Arial" panose="020B0604020202020204" pitchFamily="34" charset="0"/>
              </a:rPr>
              <a:t>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	FIRST(BC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 FIRST(B) – { </a:t>
            </a:r>
            <a:r>
              <a:rPr lang="en-US" b="1" dirty="0">
                <a:solidFill>
                  <a:srgbClr val="FF0000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} 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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FIRST(C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And so on…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/>
              <a:t>			 </a:t>
            </a:r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Predictive Parsing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CDE264-0513-4AD1-A586-183A444E1907}" type="slidenum">
              <a:rPr lang="en-US"/>
              <a:pPr/>
              <a:t>5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First set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	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5606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381000" y="1447800"/>
            <a:ext cx="8626475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</a:rPr>
              <a:t>Example:</a:t>
            </a:r>
          </a:p>
          <a:p>
            <a:r>
              <a:rPr lang="en-US" sz="1600">
                <a:latin typeface="Times New Roman" pitchFamily="18" charset="0"/>
              </a:rPr>
              <a:t>S </a:t>
            </a:r>
            <a:r>
              <a:rPr lang="en-US" sz="1600">
                <a:latin typeface="Times New Roman" pitchFamily="18" charset="0"/>
                <a:sym typeface="Wingdings" pitchFamily="2" charset="2"/>
              </a:rPr>
              <a:t> A B C | C b B | B a</a:t>
            </a:r>
          </a:p>
          <a:p>
            <a:r>
              <a:rPr lang="en-US" sz="1600">
                <a:latin typeface="Times New Roman" pitchFamily="18" charset="0"/>
                <a:sym typeface="Wingdings" pitchFamily="2" charset="2"/>
              </a:rPr>
              <a:t>A  d a | B C</a:t>
            </a:r>
          </a:p>
          <a:p>
            <a:r>
              <a:rPr lang="en-US" sz="1600">
                <a:latin typeface="Times New Roman" pitchFamily="18" charset="0"/>
                <a:sym typeface="Wingdings" pitchFamily="2" charset="2"/>
              </a:rPr>
              <a:t>B  g | </a:t>
            </a:r>
            <a:r>
              <a:rPr lang="en-US" sz="1600" b="1">
                <a:solidFill>
                  <a:srgbClr val="FF0000"/>
                </a:solidFill>
                <a:latin typeface="Symbol" pitchFamily="18" charset="2"/>
                <a:sym typeface="Wingdings" pitchFamily="2" charset="2"/>
              </a:rPr>
              <a:t>e</a:t>
            </a:r>
            <a:endParaRPr lang="en-US" sz="1600">
              <a:latin typeface="Times New Roman" pitchFamily="18" charset="0"/>
            </a:endParaRPr>
          </a:p>
          <a:p>
            <a:r>
              <a:rPr lang="en-US" sz="1600">
                <a:latin typeface="Times New Roman" pitchFamily="18" charset="0"/>
              </a:rPr>
              <a:t>C </a:t>
            </a:r>
            <a:r>
              <a:rPr lang="en-US" sz="1600">
                <a:latin typeface="Times New Roman" pitchFamily="18" charset="0"/>
                <a:sym typeface="Wingdings" pitchFamily="2" charset="2"/>
              </a:rPr>
              <a:t> h | </a:t>
            </a:r>
            <a:r>
              <a:rPr lang="en-US" sz="1600" b="1">
                <a:solidFill>
                  <a:srgbClr val="FF0000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sz="1600">
                <a:latin typeface="Times New Roman" pitchFamily="18" charset="0"/>
                <a:sym typeface="Wingdings" pitchFamily="2" charset="2"/>
              </a:rPr>
              <a:t> 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FIRST(S) = FIRST(A B C)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 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FIRST(C b B)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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FIRST(B a)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FIRST(A) = FIRST(d a)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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First(B C) = { d }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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FIRST(B C)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FIRST(B) = FIRST(g)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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First {</a:t>
            </a:r>
            <a:r>
              <a:rPr lang="en-US" b="1">
                <a:solidFill>
                  <a:srgbClr val="FF0000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} = {g, </a:t>
            </a:r>
            <a:r>
              <a:rPr lang="en-US" b="1">
                <a:solidFill>
                  <a:srgbClr val="FF0000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FIRST(C) = FIRST(h)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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First {</a:t>
            </a:r>
            <a:r>
              <a:rPr lang="en-US" b="1">
                <a:solidFill>
                  <a:srgbClr val="FF0000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} = {h, </a:t>
            </a:r>
            <a:r>
              <a:rPr lang="en-US" b="1">
                <a:solidFill>
                  <a:srgbClr val="FF0000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>
                <a:latin typeface="Times New Roman" pitchFamily="18" charset="0"/>
              </a:rPr>
              <a:t>Now we can compute:</a:t>
            </a:r>
          </a:p>
          <a:p>
            <a:r>
              <a:rPr lang="en-US" sz="1600">
                <a:latin typeface="Times New Roman" pitchFamily="18" charset="0"/>
              </a:rPr>
              <a:t>FIRST(BC) = FIRST(B) – {</a:t>
            </a:r>
            <a:r>
              <a:rPr lang="en-US" sz="1600" b="1">
                <a:solidFill>
                  <a:srgbClr val="FF0000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sz="1600">
                <a:latin typeface="Times New Roman" pitchFamily="18" charset="0"/>
              </a:rPr>
              <a:t> } </a:t>
            </a:r>
            <a:r>
              <a:rPr lang="en-US" sz="16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</a:t>
            </a:r>
            <a:r>
              <a:rPr lang="en-US" sz="1600">
                <a:latin typeface="Times New Roman" pitchFamily="18" charset="0"/>
              </a:rPr>
              <a:t>  {h, </a:t>
            </a:r>
            <a:r>
              <a:rPr lang="en-US" sz="1600" b="1">
                <a:solidFill>
                  <a:srgbClr val="FF0000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sz="1600">
                <a:latin typeface="Times New Roman" pitchFamily="18" charset="0"/>
              </a:rPr>
              <a:t> } = {g, </a:t>
            </a:r>
            <a:r>
              <a:rPr lang="en-US" sz="1600" b="1">
                <a:solidFill>
                  <a:srgbClr val="FF0000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sz="1600">
                <a:latin typeface="Times New Roman" pitchFamily="18" charset="0"/>
              </a:rPr>
              <a:t> } – { </a:t>
            </a:r>
            <a:r>
              <a:rPr lang="en-US" sz="1600" b="1">
                <a:solidFill>
                  <a:srgbClr val="FF0000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>
                <a:latin typeface="Times New Roman" pitchFamily="18" charset="0"/>
              </a:rPr>
              <a:t>} </a:t>
            </a:r>
            <a:r>
              <a:rPr lang="en-US" sz="16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</a:t>
            </a:r>
            <a:r>
              <a:rPr lang="en-US" sz="1600">
                <a:latin typeface="Times New Roman" pitchFamily="18" charset="0"/>
              </a:rPr>
              <a:t>  {h, </a:t>
            </a:r>
            <a:r>
              <a:rPr lang="en-US" sz="1600" b="1">
                <a:solidFill>
                  <a:srgbClr val="FF0000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>
                <a:latin typeface="Times New Roman" pitchFamily="18" charset="0"/>
              </a:rPr>
              <a:t>} = {g, h, </a:t>
            </a:r>
            <a:r>
              <a:rPr lang="en-US" sz="1600" b="1">
                <a:solidFill>
                  <a:srgbClr val="FF0000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>
                <a:latin typeface="Times New Roman" pitchFamily="18" charset="0"/>
              </a:rPr>
              <a:t>}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FIRST(A) = { d } </a:t>
            </a:r>
            <a:r>
              <a:rPr lang="en-US" sz="16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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{g, h, </a:t>
            </a:r>
            <a:r>
              <a:rPr lang="en-US" sz="1600" b="1">
                <a:solidFill>
                  <a:srgbClr val="FF0000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} = { d, g, h, </a:t>
            </a:r>
            <a:r>
              <a:rPr lang="en-US" sz="1600" b="1">
                <a:solidFill>
                  <a:srgbClr val="FF0000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endParaRPr lang="en-US" sz="16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Exercise: Compute FIRST(C b B) and FIRST(B a) in order to compute FIRST( S )</a:t>
            </a:r>
          </a:p>
          <a:p>
            <a:r>
              <a:rPr lang="en-US" sz="1800"/>
              <a:t>			 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Predictive Parsing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1D1758-953B-4295-8918-8B00DE2D4112}" type="slidenum">
              <a:rPr lang="en-US"/>
              <a:pPr/>
              <a:t>6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First set</a:t>
            </a: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	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7654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365125" y="1458913"/>
            <a:ext cx="86264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</a:rPr>
              <a:t>Example: Given the following expression grammar:</a:t>
            </a:r>
          </a:p>
          <a:p>
            <a:endParaRPr lang="en-US" dirty="0"/>
          </a:p>
          <a:p>
            <a:r>
              <a:rPr lang="en-US" sz="1800" dirty="0"/>
              <a:t>			E  </a:t>
            </a:r>
            <a:r>
              <a:rPr lang="en-US" sz="1800" dirty="0">
                <a:sym typeface="Wingdings" pitchFamily="2" charset="2"/>
              </a:rPr>
              <a:t> E + T  | T 	</a:t>
            </a:r>
          </a:p>
          <a:p>
            <a:r>
              <a:rPr lang="en-US" sz="1800" dirty="0">
                <a:sym typeface="Wingdings" pitchFamily="2" charset="2"/>
              </a:rPr>
              <a:t>			T   T  * F | F  	</a:t>
            </a:r>
          </a:p>
          <a:p>
            <a:r>
              <a:rPr lang="en-US" sz="1800" dirty="0">
                <a:sym typeface="Wingdings" pitchFamily="2" charset="2"/>
              </a:rPr>
              <a:t>			F   </a:t>
            </a:r>
            <a:r>
              <a:rPr lang="en-US" sz="1800" b="1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E </a:t>
            </a:r>
            <a:r>
              <a:rPr lang="en-US" sz="1800" b="1" dirty="0">
                <a:solidFill>
                  <a:srgbClr val="0000FF"/>
                </a:solidFill>
                <a:sym typeface="Wingdings" pitchFamily="2" charset="2"/>
              </a:rPr>
              <a:t>)</a:t>
            </a:r>
            <a:r>
              <a:rPr lang="en-US" sz="1800" dirty="0">
                <a:sym typeface="Wingdings" pitchFamily="2" charset="2"/>
              </a:rPr>
              <a:t> | </a:t>
            </a:r>
            <a:r>
              <a:rPr lang="en-US" sz="1800" b="1" dirty="0">
                <a:solidFill>
                  <a:srgbClr val="0000FF"/>
                </a:solidFill>
                <a:sym typeface="Wingdings" pitchFamily="2" charset="2"/>
              </a:rPr>
              <a:t>id </a:t>
            </a:r>
            <a:endParaRPr lang="en-US" sz="1800" b="1" dirty="0">
              <a:solidFill>
                <a:srgbClr val="0000FF"/>
              </a:solidFill>
            </a:endParaRPr>
          </a:p>
          <a:p>
            <a:endParaRPr lang="en-US" sz="1800" dirty="0"/>
          </a:p>
          <a:p>
            <a:r>
              <a:rPr lang="en-US" sz="1600" dirty="0"/>
              <a:t>First(E + T) = { </a:t>
            </a:r>
            <a:r>
              <a:rPr lang="en-US" sz="1600" dirty="0">
                <a:solidFill>
                  <a:srgbClr val="0000FF"/>
                </a:solidFill>
              </a:rPr>
              <a:t>id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00FF"/>
                </a:solidFill>
              </a:rPr>
              <a:t>(</a:t>
            </a:r>
            <a:r>
              <a:rPr lang="en-US" sz="1600" dirty="0"/>
              <a:t> }				</a:t>
            </a:r>
          </a:p>
          <a:p>
            <a:endParaRPr lang="en-US" sz="1600" dirty="0"/>
          </a:p>
          <a:p>
            <a:r>
              <a:rPr lang="en-US" sz="1600" dirty="0"/>
              <a:t>Because: 	E + T </a:t>
            </a:r>
            <a:r>
              <a:rPr lang="en-US" sz="1600" dirty="0">
                <a:sym typeface="Wingdings" pitchFamily="2" charset="2"/>
              </a:rPr>
              <a:t> T + T  F + T  </a:t>
            </a:r>
            <a:r>
              <a:rPr lang="en-US" sz="1600" dirty="0">
                <a:solidFill>
                  <a:srgbClr val="0000FF"/>
                </a:solidFill>
                <a:sym typeface="Wingdings" pitchFamily="2" charset="2"/>
              </a:rPr>
              <a:t>id</a:t>
            </a:r>
            <a:r>
              <a:rPr lang="en-US" sz="1600" dirty="0">
                <a:sym typeface="Wingdings" pitchFamily="2" charset="2"/>
              </a:rPr>
              <a:t> + T		</a:t>
            </a:r>
          </a:p>
          <a:p>
            <a:r>
              <a:rPr lang="en-US" sz="1600" dirty="0">
                <a:sym typeface="Wingdings" pitchFamily="2" charset="2"/>
              </a:rPr>
              <a:t>    	</a:t>
            </a:r>
            <a:r>
              <a:rPr lang="en-US" sz="1600" dirty="0"/>
              <a:t>E + T </a:t>
            </a:r>
            <a:r>
              <a:rPr lang="en-US" sz="1600" dirty="0">
                <a:sym typeface="Wingdings" pitchFamily="2" charset="2"/>
              </a:rPr>
              <a:t> T + T  F + T  </a:t>
            </a:r>
            <a:r>
              <a:rPr lang="en-US" sz="1600" dirty="0">
                <a:solidFill>
                  <a:srgbClr val="0000FF"/>
                </a:solidFill>
                <a:sym typeface="Wingdings" pitchFamily="2" charset="2"/>
              </a:rPr>
              <a:t>( </a:t>
            </a:r>
            <a:r>
              <a:rPr lang="en-US" sz="1600" dirty="0">
                <a:sym typeface="Wingdings" pitchFamily="2" charset="2"/>
              </a:rPr>
              <a:t>E ) + T			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First(E ) = { </a:t>
            </a:r>
            <a:r>
              <a:rPr lang="en-US" sz="1600" dirty="0">
                <a:solidFill>
                  <a:srgbClr val="0000FF"/>
                </a:solidFill>
              </a:rPr>
              <a:t>id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00FF"/>
                </a:solidFill>
              </a:rPr>
              <a:t>(</a:t>
            </a:r>
            <a:r>
              <a:rPr lang="en-US" sz="1600" dirty="0"/>
              <a:t> }</a:t>
            </a:r>
          </a:p>
          <a:p>
            <a:endParaRPr lang="en-US" sz="1600" dirty="0"/>
          </a:p>
          <a:p>
            <a:r>
              <a:rPr lang="en-US" sz="1600" dirty="0"/>
              <a:t>Because: 	E </a:t>
            </a:r>
            <a:r>
              <a:rPr lang="en-US" sz="1600" dirty="0">
                <a:sym typeface="Wingdings" pitchFamily="2" charset="2"/>
              </a:rPr>
              <a:t> T   F  </a:t>
            </a:r>
            <a:r>
              <a:rPr lang="en-US" sz="1600" dirty="0">
                <a:solidFill>
                  <a:srgbClr val="0000FF"/>
                </a:solidFill>
                <a:sym typeface="Wingdings" pitchFamily="2" charset="2"/>
              </a:rPr>
              <a:t>id</a:t>
            </a:r>
          </a:p>
          <a:p>
            <a:r>
              <a:rPr lang="en-US" sz="1600" dirty="0"/>
              <a:t>	E </a:t>
            </a:r>
            <a:r>
              <a:rPr lang="en-US" sz="1600" dirty="0">
                <a:sym typeface="Wingdings" pitchFamily="2" charset="2"/>
              </a:rPr>
              <a:t> T   F  </a:t>
            </a:r>
            <a:r>
              <a:rPr lang="en-US" sz="1600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sz="1600" dirty="0">
                <a:sym typeface="Wingdings" pitchFamily="2" charset="2"/>
              </a:rPr>
              <a:t> E )</a:t>
            </a:r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Nullable Symbols</a:t>
            </a: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8153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800" dirty="0" err="1">
                <a:latin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</a:rPr>
              <a:t> symbols </a:t>
            </a:r>
            <a:r>
              <a:rPr lang="en-US" sz="1800" dirty="0" smtClean="0">
                <a:latin typeface="Times New Roman" pitchFamily="18" charset="0"/>
              </a:rPr>
              <a:t>those that </a:t>
            </a:r>
            <a:r>
              <a:rPr lang="en-US" sz="1800" dirty="0">
                <a:latin typeface="Times New Roman" pitchFamily="18" charset="0"/>
              </a:rPr>
              <a:t>produce the empty ( </a:t>
            </a:r>
            <a:r>
              <a:rPr lang="en-US" sz="1800" dirty="0">
                <a:solidFill>
                  <a:srgbClr val="0000FF"/>
                </a:solidFill>
                <a:latin typeface="Symbol" pitchFamily="18" charset="2"/>
              </a:rPr>
              <a:t>e</a:t>
            </a:r>
            <a:r>
              <a:rPr lang="en-US" sz="1800" dirty="0">
                <a:latin typeface="Times New Roman" pitchFamily="18" charset="0"/>
              </a:rPr>
              <a:t> ) </a:t>
            </a:r>
            <a:r>
              <a:rPr lang="en-US" sz="1800" dirty="0" smtClean="0">
                <a:latin typeface="Times New Roman" pitchFamily="18" charset="0"/>
              </a:rPr>
              <a:t>string.</a:t>
            </a:r>
          </a:p>
          <a:p>
            <a:pPr marL="457200" indent="-457200">
              <a:spcBef>
                <a:spcPct val="50000"/>
              </a:spcBef>
            </a:pPr>
            <a:r>
              <a:rPr lang="en-US" sz="1800" dirty="0">
                <a:latin typeface="Times New Roman" pitchFamily="18" charset="0"/>
              </a:rPr>
              <a:t>	</a:t>
            </a:r>
          </a:p>
          <a:p>
            <a:pPr marL="457200" indent="-457200">
              <a:spcBef>
                <a:spcPct val="50000"/>
              </a:spcBef>
            </a:pPr>
            <a:r>
              <a:rPr lang="en-US" sz="1800" dirty="0">
                <a:latin typeface="Times New Roman" pitchFamily="18" charset="0"/>
              </a:rPr>
              <a:t>Example: Given the following grammar, find the </a:t>
            </a:r>
            <a:r>
              <a:rPr lang="en-US" sz="1800" dirty="0" err="1" smtClean="0">
                <a:latin typeface="Times New Roman" pitchFamily="18" charset="0"/>
              </a:rPr>
              <a:t>nullable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symbols and the </a:t>
            </a:r>
            <a:r>
              <a:rPr lang="en-US" sz="1800" dirty="0" smtClean="0">
                <a:latin typeface="Times New Roman" pitchFamily="18" charset="0"/>
              </a:rPr>
              <a:t>FIRST sets:</a:t>
            </a:r>
            <a:endParaRPr lang="en-US" sz="18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1800" dirty="0">
                <a:latin typeface="Times New Roman" pitchFamily="18" charset="0"/>
              </a:rPr>
              <a:t>Z </a:t>
            </a:r>
            <a:r>
              <a:rPr lang="en-US" sz="1800" dirty="0">
                <a:latin typeface="Times New Roman" pitchFamily="18" charset="0"/>
                <a:sym typeface="Wingdings" pitchFamily="2" charset="2"/>
              </a:rPr>
              <a:t> d		Y  </a:t>
            </a:r>
            <a:r>
              <a:rPr lang="en-US" sz="1800" dirty="0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1800" dirty="0">
                <a:latin typeface="Times New Roman" pitchFamily="18" charset="0"/>
                <a:sym typeface="Wingdings" pitchFamily="2" charset="2"/>
              </a:rPr>
              <a:t>		X  Y</a:t>
            </a:r>
          </a:p>
          <a:p>
            <a:pPr marL="457200" indent="-457200">
              <a:spcBef>
                <a:spcPct val="50000"/>
              </a:spcBef>
            </a:pPr>
            <a:r>
              <a:rPr lang="en-US" sz="1800" dirty="0">
                <a:latin typeface="Times New Roman" pitchFamily="18" charset="0"/>
                <a:sym typeface="Wingdings" pitchFamily="2" charset="2"/>
              </a:rPr>
              <a:t>Z  X Y Z	Y  c		X  a</a:t>
            </a:r>
          </a:p>
          <a:p>
            <a:pPr marL="457200" indent="-457200">
              <a:spcBef>
                <a:spcPct val="50000"/>
              </a:spcBef>
            </a:pPr>
            <a:r>
              <a:rPr lang="en-US" sz="1800" dirty="0">
                <a:latin typeface="Times New Roman" pitchFamily="18" charset="0"/>
              </a:rPr>
              <a:t>Note that if X can derive the empty string, </a:t>
            </a:r>
            <a:r>
              <a:rPr lang="en-US" sz="1800" dirty="0" err="1">
                <a:latin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</a:rPr>
              <a:t>( X ) is true.</a:t>
            </a:r>
          </a:p>
          <a:p>
            <a:pPr marL="457200" indent="-457200">
              <a:spcBef>
                <a:spcPct val="50000"/>
              </a:spcBef>
            </a:pPr>
            <a:r>
              <a:rPr lang="en-US" sz="1800" dirty="0">
                <a:latin typeface="Times New Roman" pitchFamily="18" charset="0"/>
              </a:rPr>
              <a:t>X </a:t>
            </a:r>
            <a:r>
              <a:rPr lang="en-US" sz="1800" dirty="0">
                <a:latin typeface="Times New Roman" pitchFamily="18" charset="0"/>
                <a:sym typeface="Wingdings" pitchFamily="2" charset="2"/>
              </a:rPr>
              <a:t> Y  </a:t>
            </a:r>
            <a:r>
              <a:rPr lang="en-US" sz="1800" dirty="0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			</a:t>
            </a:r>
            <a:r>
              <a:rPr lang="en-US" sz="1800" dirty="0">
                <a:latin typeface="Times New Roman" pitchFamily="18" charset="0"/>
                <a:sym typeface="Wingdings" pitchFamily="2" charset="2"/>
              </a:rPr>
              <a:t>		</a:t>
            </a:r>
          </a:p>
          <a:p>
            <a:pPr marL="457200" indent="-457200">
              <a:spcBef>
                <a:spcPct val="50000"/>
              </a:spcBef>
            </a:pPr>
            <a:r>
              <a:rPr lang="en-US" sz="1800" dirty="0">
                <a:sym typeface="Wingdings" pitchFamily="2" charset="2"/>
              </a:rPr>
              <a:t>Y  </a:t>
            </a:r>
            <a:r>
              <a:rPr lang="en-US" sz="1800" dirty="0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dirty="0"/>
              <a:t> </a:t>
            </a:r>
            <a:r>
              <a:rPr lang="en-US" sz="1800" dirty="0">
                <a:latin typeface="Times New Roman" pitchFamily="18" charset="0"/>
              </a:rPr>
              <a:t>				</a:t>
            </a:r>
            <a:r>
              <a:rPr lang="en-US" sz="1800" dirty="0" err="1">
                <a:latin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</a:rPr>
              <a:t>		First</a:t>
            </a:r>
          </a:p>
          <a:p>
            <a:pPr marL="457200" indent="-457200">
              <a:spcBef>
                <a:spcPct val="50000"/>
              </a:spcBef>
            </a:pPr>
            <a:r>
              <a:rPr lang="en-US" sz="1800" dirty="0">
                <a:sym typeface="Wingdings" pitchFamily="2" charset="2"/>
              </a:rPr>
              <a:t>Z  d</a:t>
            </a:r>
            <a:r>
              <a:rPr lang="en-US" dirty="0"/>
              <a:t> </a:t>
            </a:r>
            <a:r>
              <a:rPr lang="en-US" sz="1800" dirty="0">
                <a:latin typeface="Times New Roman" pitchFamily="18" charset="0"/>
              </a:rPr>
              <a:t>			X	Yes		{ a, c, </a:t>
            </a:r>
            <a:r>
              <a:rPr lang="en-US" sz="1800" dirty="0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sz="1800" dirty="0">
                <a:latin typeface="Times New Roman" pitchFamily="18" charset="0"/>
              </a:rPr>
              <a:t> }</a:t>
            </a:r>
          </a:p>
          <a:p>
            <a:pPr marL="457200" indent="-457200">
              <a:spcBef>
                <a:spcPct val="50000"/>
              </a:spcBef>
            </a:pPr>
            <a:r>
              <a:rPr lang="en-US" sz="1800" dirty="0">
                <a:sym typeface="Wingdings" pitchFamily="2" charset="2"/>
              </a:rPr>
              <a:t>Z  X Y Z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sz="1800" dirty="0">
                <a:latin typeface="Times New Roman" pitchFamily="18" charset="0"/>
              </a:rPr>
              <a:t>		Y	Yes		</a:t>
            </a:r>
            <a:r>
              <a:rPr lang="en-US" sz="1800" dirty="0" smtClean="0">
                <a:latin typeface="Times New Roman" pitchFamily="18" charset="0"/>
              </a:rPr>
              <a:t>{ c</a:t>
            </a:r>
            <a:r>
              <a:rPr lang="en-US" sz="1800" dirty="0">
                <a:latin typeface="Times New Roman" pitchFamily="18" charset="0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 </a:t>
            </a:r>
            <a:r>
              <a:rPr lang="en-US" sz="1800" dirty="0" smtClean="0">
                <a:latin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1800" dirty="0">
                <a:latin typeface="Times New Roman" pitchFamily="18" charset="0"/>
              </a:rPr>
              <a:t>				Z	No		</a:t>
            </a:r>
            <a:r>
              <a:rPr lang="en-US" sz="1800" dirty="0" smtClean="0">
                <a:latin typeface="Times New Roman" pitchFamily="18" charset="0"/>
              </a:rPr>
              <a:t>{ a</a:t>
            </a:r>
            <a:r>
              <a:rPr lang="en-US" sz="1800" dirty="0">
                <a:latin typeface="Times New Roman" pitchFamily="18" charset="0"/>
              </a:rPr>
              <a:t>, c, </a:t>
            </a:r>
            <a:r>
              <a:rPr lang="en-US" sz="1800" dirty="0" smtClean="0">
                <a:latin typeface="Times New Roman" pitchFamily="18" charset="0"/>
              </a:rPr>
              <a:t>d }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29699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2971800" y="4495800"/>
            <a:ext cx="39624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Predictive Parsing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FE87-8085-4E1D-8A95-25FB62B6DE2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Predictive Parsing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E7681E-BA38-4206-99C6-8EA9153249FE}" type="slidenum">
              <a:rPr lang="en-US"/>
              <a:pPr/>
              <a:t>8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Follow set</a:t>
            </a:r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0" name="Text Box 11"/>
          <p:cNvSpPr txBox="1">
            <a:spLocks noChangeArrowheads="1"/>
          </p:cNvSpPr>
          <p:nvPr/>
        </p:nvSpPr>
        <p:spPr bwMode="auto">
          <a:xfrm>
            <a:off x="441325" y="1458913"/>
            <a:ext cx="8598316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		</a:t>
            </a:r>
            <a:r>
              <a:rPr lang="en-US" sz="1800" dirty="0">
                <a:latin typeface="Times New Roman" pitchFamily="18" charset="0"/>
              </a:rPr>
              <a:t>FOLLOW(</a:t>
            </a:r>
            <a:r>
              <a:rPr lang="en-US" sz="1800" b="1" dirty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sz="1800" dirty="0">
                <a:latin typeface="Times New Roman" pitchFamily="18" charset="0"/>
              </a:rPr>
              <a:t>) = { </a:t>
            </a: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1800" dirty="0">
                <a:latin typeface="Times New Roman" pitchFamily="18" charset="0"/>
              </a:rPr>
              <a:t> | </a:t>
            </a:r>
            <a:r>
              <a:rPr lang="en-US" sz="1800" b="1" dirty="0">
                <a:solidFill>
                  <a:srgbClr val="0000FF"/>
                </a:solidFill>
                <a:latin typeface="Times New Roman" pitchFamily="18" charset="0"/>
              </a:rPr>
              <a:t>S</a:t>
            </a:r>
            <a:r>
              <a:rPr lang="en-US" sz="1800" dirty="0">
                <a:latin typeface="Times New Roman" pitchFamily="18" charset="0"/>
              </a:rPr>
              <a:t> ==&gt; *</a:t>
            </a:r>
            <a:r>
              <a:rPr lang="en-US" sz="1800" b="1" dirty="0">
                <a:latin typeface="Symbol" pitchFamily="18" charset="2"/>
              </a:rPr>
              <a:t>a </a:t>
            </a:r>
            <a:r>
              <a:rPr lang="en-US" sz="1800" b="1" dirty="0" err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</a:rPr>
              <a:t>t </a:t>
            </a:r>
            <a:r>
              <a:rPr lang="en-US" sz="1800" b="1" dirty="0">
                <a:latin typeface="Symbol" pitchFamily="18" charset="2"/>
              </a:rPr>
              <a:t>w </a:t>
            </a:r>
            <a:r>
              <a:rPr lang="en-US" sz="1800" dirty="0">
                <a:latin typeface="Times New Roman" pitchFamily="18" charset="0"/>
              </a:rPr>
              <a:t>for some </a:t>
            </a:r>
            <a:r>
              <a:rPr lang="en-US" sz="1800" b="1" dirty="0">
                <a:latin typeface="Symbol" pitchFamily="18" charset="2"/>
              </a:rPr>
              <a:t>a</a:t>
            </a:r>
            <a:r>
              <a:rPr lang="en-US" sz="1800" b="1" dirty="0" smtClean="0">
                <a:latin typeface="Symbol" pitchFamily="18" charset="2"/>
              </a:rPr>
              <a:t>, w</a:t>
            </a:r>
            <a:r>
              <a:rPr lang="en-US" sz="1800" dirty="0">
                <a:latin typeface="Times New Roman" pitchFamily="18" charset="0"/>
              </a:rPr>
              <a:t>} </a:t>
            </a:r>
          </a:p>
          <a:p>
            <a:endParaRPr lang="en-US" dirty="0">
              <a:latin typeface="Times New Roman" pitchFamily="18" charset="0"/>
            </a:endParaRPr>
          </a:p>
          <a:p>
            <a:r>
              <a:rPr lang="en-US" dirty="0"/>
              <a:t>Given a </a:t>
            </a:r>
            <a:r>
              <a:rPr lang="en-US" dirty="0" smtClean="0"/>
              <a:t>non-terminal </a:t>
            </a:r>
            <a:r>
              <a:rPr lang="en-US" b="1" dirty="0">
                <a:solidFill>
                  <a:srgbClr val="0000FF"/>
                </a:solidFill>
              </a:rPr>
              <a:t>A</a:t>
            </a:r>
            <a:r>
              <a:rPr lang="en-US" dirty="0"/>
              <a:t>, </a:t>
            </a:r>
            <a:r>
              <a:rPr lang="en-US" dirty="0" smtClean="0"/>
              <a:t>FOLLOW( </a:t>
            </a:r>
            <a:r>
              <a:rPr lang="en-US" b="1" dirty="0">
                <a:solidFill>
                  <a:srgbClr val="0000FF"/>
                </a:solidFill>
              </a:rPr>
              <a:t>A</a:t>
            </a:r>
            <a:r>
              <a:rPr lang="en-US" dirty="0"/>
              <a:t> ) is the set of </a:t>
            </a:r>
            <a:r>
              <a:rPr lang="en-US" dirty="0" smtClean="0"/>
              <a:t>terminal </a:t>
            </a:r>
            <a:r>
              <a:rPr lang="en-US" dirty="0"/>
              <a:t>symbols that can immediately follow </a:t>
            </a:r>
            <a:r>
              <a:rPr lang="en-US" b="1" dirty="0">
                <a:solidFill>
                  <a:srgbClr val="0000FF"/>
                </a:solidFill>
              </a:rPr>
              <a:t>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Example 1: If there is a derivation containing </a:t>
            </a:r>
            <a:r>
              <a:rPr lang="en-US" b="1" dirty="0">
                <a:solidFill>
                  <a:srgbClr val="0000FF"/>
                </a:solidFill>
              </a:rPr>
              <a:t>A</a:t>
            </a:r>
            <a:r>
              <a:rPr lang="en-US" b="1" dirty="0">
                <a:solidFill>
                  <a:srgbClr val="FF3300"/>
                </a:solidFill>
              </a:rPr>
              <a:t>t</a:t>
            </a:r>
            <a:r>
              <a:rPr lang="en-US" dirty="0">
                <a:solidFill>
                  <a:srgbClr val="FF3300"/>
                </a:solidFill>
              </a:rPr>
              <a:t>, </a:t>
            </a:r>
            <a:r>
              <a:rPr lang="en-US" dirty="0"/>
              <a:t>then </a:t>
            </a:r>
            <a:r>
              <a:rPr lang="en-US" b="1" dirty="0">
                <a:solidFill>
                  <a:srgbClr val="FF3300"/>
                </a:solidFill>
              </a:rPr>
              <a:t>t </a:t>
            </a:r>
            <a:r>
              <a:rPr lang="en-US" dirty="0" smtClean="0"/>
              <a:t>is in FOLLOW( </a:t>
            </a:r>
            <a:r>
              <a:rPr lang="en-US" b="1" dirty="0">
                <a:solidFill>
                  <a:srgbClr val="0000FF"/>
                </a:solidFill>
              </a:rPr>
              <a:t>A</a:t>
            </a:r>
            <a:r>
              <a:rPr lang="en-US" dirty="0"/>
              <a:t> ) = </a:t>
            </a:r>
            <a:r>
              <a:rPr lang="en-US" b="1" dirty="0">
                <a:solidFill>
                  <a:srgbClr val="FF3300"/>
                </a:solidFill>
              </a:rPr>
              <a:t>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Example 2: If </a:t>
            </a:r>
            <a:r>
              <a:rPr lang="en-US" dirty="0" smtClean="0"/>
              <a:t>there is a </a:t>
            </a:r>
            <a:r>
              <a:rPr lang="en-US" dirty="0"/>
              <a:t>derivation </a:t>
            </a:r>
            <a:r>
              <a:rPr lang="en-US" dirty="0" smtClean="0"/>
              <a:t>containing </a:t>
            </a:r>
            <a:r>
              <a:rPr lang="en-US" b="1" dirty="0">
                <a:solidFill>
                  <a:srgbClr val="0000FF"/>
                </a:solidFill>
              </a:rPr>
              <a:t>A B C </a:t>
            </a:r>
            <a:r>
              <a:rPr lang="en-US" b="1" dirty="0">
                <a:solidFill>
                  <a:srgbClr val="FF3300"/>
                </a:solidFill>
              </a:rPr>
              <a:t>t</a:t>
            </a:r>
            <a:r>
              <a:rPr lang="en-US" dirty="0"/>
              <a:t> and </a:t>
            </a:r>
            <a:r>
              <a:rPr lang="en-US" b="1" dirty="0">
                <a:solidFill>
                  <a:srgbClr val="0000FF"/>
                </a:solidFill>
              </a:rPr>
              <a:t>B</a:t>
            </a:r>
            <a:r>
              <a:rPr lang="en-US" dirty="0"/>
              <a:t> and </a:t>
            </a:r>
            <a:r>
              <a:rPr lang="en-US" b="1" dirty="0">
                <a:solidFill>
                  <a:srgbClr val="0000FF"/>
                </a:solidFill>
              </a:rPr>
              <a:t>C</a:t>
            </a:r>
            <a:r>
              <a:rPr lang="en-US" dirty="0"/>
              <a:t> are </a:t>
            </a:r>
            <a:r>
              <a:rPr lang="en-US" dirty="0" err="1" smtClean="0"/>
              <a:t>nullable</a:t>
            </a:r>
            <a:r>
              <a:rPr lang="en-US" dirty="0" smtClean="0"/>
              <a:t>, then </a:t>
            </a:r>
            <a:r>
              <a:rPr lang="en-US" b="1" dirty="0">
                <a:solidFill>
                  <a:srgbClr val="FF3300"/>
                </a:solidFill>
              </a:rPr>
              <a:t>t</a:t>
            </a:r>
            <a:r>
              <a:rPr lang="en-US" dirty="0"/>
              <a:t> is in </a:t>
            </a:r>
            <a:r>
              <a:rPr lang="en-US" dirty="0" smtClean="0"/>
              <a:t>FOLLOW( </a:t>
            </a:r>
            <a:r>
              <a:rPr lang="en-US" b="1" dirty="0">
                <a:solidFill>
                  <a:srgbClr val="0000FF"/>
                </a:solidFill>
              </a:rPr>
              <a:t>A</a:t>
            </a:r>
            <a:r>
              <a:rPr lang="en-US" b="1" dirty="0"/>
              <a:t> 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Example 3: </a:t>
            </a:r>
            <a:r>
              <a:rPr lang="en-US" dirty="0" smtClean="0"/>
              <a:t>The FIRST / FOLLOW sets and </a:t>
            </a:r>
            <a:r>
              <a:rPr lang="en-US" dirty="0" err="1" smtClean="0"/>
              <a:t>nullable</a:t>
            </a:r>
            <a:r>
              <a:rPr lang="en-US" dirty="0" smtClean="0"/>
              <a:t> symbols for </a:t>
            </a:r>
            <a:r>
              <a:rPr lang="en-US" dirty="0"/>
              <a:t>the following </a:t>
            </a:r>
            <a:r>
              <a:rPr lang="en-US" dirty="0" smtClean="0"/>
              <a:t>grammar are:</a:t>
            </a:r>
            <a:endParaRPr lang="en-US" dirty="0"/>
          </a:p>
          <a:p>
            <a:endParaRPr lang="en-US" dirty="0"/>
          </a:p>
          <a:p>
            <a:r>
              <a:rPr lang="en-US" sz="1600" b="1" dirty="0"/>
              <a:t>Z </a:t>
            </a:r>
            <a:r>
              <a:rPr lang="en-US" sz="1600" b="1" dirty="0">
                <a:sym typeface="Wingdings" pitchFamily="2" charset="2"/>
              </a:rPr>
              <a:t> </a:t>
            </a:r>
            <a:r>
              <a:rPr lang="en-US" sz="1600" b="1" dirty="0" smtClean="0">
                <a:sym typeface="Wingdings" pitchFamily="2" charset="2"/>
              </a:rPr>
              <a:t>d</a:t>
            </a:r>
            <a:r>
              <a:rPr lang="en-US" sz="1600" b="1" dirty="0">
                <a:sym typeface="Wingdings" pitchFamily="2" charset="2"/>
              </a:rPr>
              <a:t>		Y 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sz="1600" b="1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sz="1600" b="1" dirty="0">
                <a:sym typeface="Wingdings" pitchFamily="2" charset="2"/>
              </a:rPr>
              <a:t>		X  Y</a:t>
            </a:r>
          </a:p>
          <a:p>
            <a:r>
              <a:rPr lang="en-US" sz="1600" b="1" dirty="0">
                <a:sym typeface="Wingdings" pitchFamily="2" charset="2"/>
              </a:rPr>
              <a:t>Z  X Y Z	Y  c		X  a</a:t>
            </a:r>
          </a:p>
          <a:p>
            <a:endParaRPr lang="en-US" sz="1600" dirty="0"/>
          </a:p>
          <a:p>
            <a:r>
              <a:rPr lang="en-US" dirty="0"/>
              <a:t>	</a:t>
            </a:r>
            <a:r>
              <a:rPr lang="en-US" dirty="0" err="1"/>
              <a:t>Nullable</a:t>
            </a:r>
            <a:r>
              <a:rPr lang="en-US" dirty="0"/>
              <a:t>		</a:t>
            </a:r>
            <a:r>
              <a:rPr lang="en-US" dirty="0" smtClean="0"/>
              <a:t>FIRST</a:t>
            </a:r>
            <a:r>
              <a:rPr lang="en-US" dirty="0"/>
              <a:t>		</a:t>
            </a:r>
            <a:r>
              <a:rPr lang="en-US" dirty="0" smtClean="0"/>
              <a:t>FOLLOW</a:t>
            </a:r>
          </a:p>
          <a:p>
            <a:endParaRPr lang="en-US" dirty="0"/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 X	Yes		{ a, c,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dirty="0"/>
              <a:t> }		{ a, c, d }</a:t>
            </a:r>
          </a:p>
          <a:p>
            <a:r>
              <a:rPr lang="en-US" dirty="0">
                <a:sym typeface="Wingdings" pitchFamily="2" charset="2"/>
              </a:rPr>
              <a:t>  </a:t>
            </a:r>
            <a:r>
              <a:rPr lang="en-US" dirty="0"/>
              <a:t>Y	Yes		</a:t>
            </a:r>
            <a:r>
              <a:rPr lang="en-US" dirty="0" smtClean="0"/>
              <a:t>{ c</a:t>
            </a:r>
            <a:r>
              <a:rPr lang="en-US" dirty="0"/>
              <a:t>, </a:t>
            </a:r>
            <a:r>
              <a:rPr lang="en-US" b="1" dirty="0" smtClean="0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 </a:t>
            </a:r>
            <a:r>
              <a:rPr lang="en-US" dirty="0" smtClean="0"/>
              <a:t>}</a:t>
            </a:r>
            <a:r>
              <a:rPr lang="en-US" dirty="0"/>
              <a:t>		{ a, c, d }</a:t>
            </a:r>
          </a:p>
          <a:p>
            <a:r>
              <a:rPr lang="en-US" dirty="0"/>
              <a:t>  Z	No		</a:t>
            </a:r>
            <a:r>
              <a:rPr lang="en-US" dirty="0" smtClean="0"/>
              <a:t>{ a</a:t>
            </a:r>
            <a:r>
              <a:rPr lang="en-US" dirty="0"/>
              <a:t>, c, d } 		</a:t>
            </a:r>
            <a:r>
              <a:rPr lang="en-US" dirty="0" smtClean="0"/>
              <a:t>{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ym typeface="Wingdings" pitchFamily="2" charset="2"/>
              </a:rPr>
              <a:t>}</a:t>
            </a:r>
            <a:endParaRPr lang="en-US" dirty="0"/>
          </a:p>
          <a:p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Predictive Parsing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7A0488-8DA2-462A-A6BB-B2DE76C0D4B9}" type="slidenum">
              <a:rPr lang="en-US"/>
              <a:pPr/>
              <a:t>9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Predictive parsing table</a:t>
            </a:r>
          </a:p>
        </p:txBody>
      </p:sp>
      <p:sp>
        <p:nvSpPr>
          <p:cNvPr id="33797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305800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Times New Roman" pitchFamily="18" charset="0"/>
              </a:rPr>
              <a:t>Method to construct the predictive parsing table</a:t>
            </a:r>
          </a:p>
          <a:p>
            <a:r>
              <a:rPr lang="en-US" sz="1600" b="1" dirty="0">
                <a:latin typeface="Times New Roman" pitchFamily="18" charset="0"/>
              </a:rPr>
              <a:t>For each production </a:t>
            </a:r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</a:rPr>
              <a:t>A </a:t>
            </a:r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a</a:t>
            </a:r>
            <a:r>
              <a:rPr lang="en-US" sz="1600" b="1" dirty="0">
                <a:latin typeface="Times New Roman" pitchFamily="18" charset="0"/>
                <a:sym typeface="Wingdings" pitchFamily="2" charset="2"/>
              </a:rPr>
              <a:t> of the grammar, do the following:</a:t>
            </a:r>
          </a:p>
          <a:p>
            <a:endParaRPr lang="en-US" sz="1600" b="1" dirty="0">
              <a:latin typeface="Times New Roman" pitchFamily="18" charset="0"/>
              <a:sym typeface="Wingdings" pitchFamily="2" charset="2"/>
            </a:endParaRPr>
          </a:p>
          <a:p>
            <a:r>
              <a:rPr lang="en-US" sz="1600" b="1" dirty="0" smtClean="0">
                <a:latin typeface="Times New Roman" pitchFamily="18" charset="0"/>
                <a:sym typeface="Wingdings" pitchFamily="2" charset="2"/>
              </a:rPr>
              <a:t>1. Add </a:t>
            </a:r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A 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a</a:t>
            </a:r>
            <a:r>
              <a:rPr lang="en-US" sz="1600" b="1" dirty="0">
                <a:latin typeface="Times New Roman" pitchFamily="18" charset="0"/>
                <a:sym typeface="Wingdings" pitchFamily="2" charset="2"/>
              </a:rPr>
              <a:t> to </a:t>
            </a:r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m[ A , t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]</a:t>
            </a:r>
            <a:r>
              <a:rPr lang="en-US" sz="1600" b="1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1600" b="1" dirty="0" smtClean="0">
                <a:latin typeface="Times New Roman" pitchFamily="18" charset="0"/>
                <a:sym typeface="Wingdings" pitchFamily="2" charset="2"/>
              </a:rPr>
              <a:t>for </a:t>
            </a:r>
            <a:r>
              <a:rPr lang="en-US" sz="1600" b="1" dirty="0">
                <a:latin typeface="Times New Roman" pitchFamily="18" charset="0"/>
                <a:sym typeface="Wingdings" pitchFamily="2" charset="2"/>
              </a:rPr>
              <a:t>each terminal </a:t>
            </a:r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t</a:t>
            </a:r>
            <a:r>
              <a:rPr lang="en-US" sz="1600" b="1" dirty="0">
                <a:latin typeface="Times New Roman" pitchFamily="18" charset="0"/>
                <a:sym typeface="Wingdings" pitchFamily="2" charset="2"/>
              </a:rPr>
              <a:t> in </a:t>
            </a:r>
            <a:r>
              <a:rPr lang="en-US" sz="1600" b="1" dirty="0" smtClean="0">
                <a:latin typeface="Times New Roman" pitchFamily="18" charset="0"/>
                <a:sym typeface="Wingdings" pitchFamily="2" charset="2"/>
              </a:rPr>
              <a:t>FIRST( </a:t>
            </a:r>
            <a:r>
              <a:rPr lang="en-US" sz="1600" b="1" dirty="0" smtClean="0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a</a:t>
            </a:r>
            <a:r>
              <a:rPr lang="en-US" sz="1600" b="1" dirty="0" smtClean="0">
                <a:latin typeface="Times New Roman" pitchFamily="18" charset="0"/>
                <a:sym typeface="Wingdings" pitchFamily="2" charset="2"/>
              </a:rPr>
              <a:t> ).</a:t>
            </a:r>
            <a:endParaRPr lang="en-US" sz="1600" b="1" dirty="0">
              <a:latin typeface="Times New Roman" pitchFamily="18" charset="0"/>
              <a:sym typeface="Wingdings" pitchFamily="2" charset="2"/>
            </a:endParaRPr>
          </a:p>
          <a:p>
            <a:endParaRPr lang="en-US" sz="1600" b="1" dirty="0">
              <a:latin typeface="Times New Roman" pitchFamily="18" charset="0"/>
              <a:sym typeface="Wingdings" pitchFamily="2" charset="2"/>
            </a:endParaRPr>
          </a:p>
          <a:p>
            <a:r>
              <a:rPr lang="en-US" sz="1600" b="1" dirty="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sz="1600" b="1" dirty="0" smtClean="0">
                <a:latin typeface="Times New Roman" pitchFamily="18" charset="0"/>
                <a:sym typeface="Wingdings" pitchFamily="2" charset="2"/>
              </a:rPr>
              <a:t>. If </a:t>
            </a:r>
            <a:r>
              <a:rPr lang="en-US" sz="1600" b="1" dirty="0" err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nullable</a:t>
            </a:r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(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a </a:t>
            </a:r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)</a:t>
            </a:r>
            <a:r>
              <a:rPr lang="en-US" sz="1600" b="1" dirty="0">
                <a:latin typeface="Times New Roman" pitchFamily="18" charset="0"/>
                <a:sym typeface="Wingdings" pitchFamily="2" charset="2"/>
              </a:rPr>
              <a:t> is true, </a:t>
            </a:r>
            <a:r>
              <a:rPr lang="en-US" sz="1600" b="1" dirty="0" smtClean="0">
                <a:latin typeface="Times New Roman" pitchFamily="18" charset="0"/>
                <a:sym typeface="Wingdings" pitchFamily="2" charset="2"/>
              </a:rPr>
              <a:t>add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a</a:t>
            </a:r>
            <a:r>
              <a:rPr lang="en-US" sz="1600" b="1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1600" b="1" dirty="0" smtClean="0">
                <a:latin typeface="Times New Roman" pitchFamily="18" charset="0"/>
                <a:sym typeface="Wingdings" pitchFamily="2" charset="2"/>
              </a:rPr>
              <a:t>to </a:t>
            </a:r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m[ A , t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]</a:t>
            </a:r>
            <a:r>
              <a:rPr lang="en-US" sz="1600" b="1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1600" b="1" dirty="0">
                <a:latin typeface="Times New Roman" pitchFamily="18" charset="0"/>
                <a:sym typeface="Wingdings" pitchFamily="2" charset="2"/>
              </a:rPr>
              <a:t>for each </a:t>
            </a:r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t</a:t>
            </a:r>
            <a:r>
              <a:rPr lang="en-US" sz="1600" b="1" dirty="0">
                <a:latin typeface="Times New Roman" pitchFamily="18" charset="0"/>
                <a:sym typeface="Wingdings" pitchFamily="2" charset="2"/>
              </a:rPr>
              <a:t> in </a:t>
            </a:r>
            <a:r>
              <a:rPr lang="en-US" sz="1600" b="1" dirty="0" smtClean="0">
                <a:latin typeface="Times New Roman" pitchFamily="18" charset="0"/>
                <a:sym typeface="Wingdings" pitchFamily="2" charset="2"/>
              </a:rPr>
              <a:t>FOLLOW( </a:t>
            </a:r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A</a:t>
            </a:r>
            <a:r>
              <a:rPr lang="en-US" sz="1600" b="1" dirty="0">
                <a:latin typeface="Times New Roman" pitchFamily="18" charset="0"/>
                <a:sym typeface="Wingdings" pitchFamily="2" charset="2"/>
              </a:rPr>
              <a:t> ).</a:t>
            </a:r>
          </a:p>
          <a:p>
            <a:endParaRPr lang="en-US" sz="1600" b="1" dirty="0">
              <a:latin typeface="Times New Roman" pitchFamily="18" charset="0"/>
              <a:sym typeface="Wingdings" pitchFamily="2" charset="2"/>
            </a:endParaRPr>
          </a:p>
          <a:p>
            <a:r>
              <a:rPr lang="en-US" sz="1600" b="1" dirty="0">
                <a:latin typeface="Times New Roman" pitchFamily="18" charset="0"/>
                <a:sym typeface="Wingdings" pitchFamily="2" charset="2"/>
              </a:rPr>
              <a:t>Example: Given the grammar:</a:t>
            </a:r>
          </a:p>
          <a:p>
            <a:r>
              <a:rPr lang="en-US" b="1" dirty="0"/>
              <a:t>Z </a:t>
            </a:r>
            <a:r>
              <a:rPr lang="en-US" b="1" dirty="0">
                <a:sym typeface="Wingdings" pitchFamily="2" charset="2"/>
              </a:rPr>
              <a:t> d		Y 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b="1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		X  Y</a:t>
            </a:r>
          </a:p>
          <a:p>
            <a:r>
              <a:rPr lang="en-US" b="1" dirty="0">
                <a:sym typeface="Wingdings" pitchFamily="2" charset="2"/>
              </a:rPr>
              <a:t>Z  X Y Z		Y  c		X  a</a:t>
            </a:r>
            <a:r>
              <a:rPr lang="en-US" sz="1600" b="1" dirty="0">
                <a:latin typeface="Times New Roman" pitchFamily="18" charset="0"/>
                <a:sym typeface="Wingdings" pitchFamily="2" charset="2"/>
              </a:rPr>
              <a:t> </a:t>
            </a:r>
            <a:endParaRPr lang="en-US" sz="1600" b="1" dirty="0">
              <a:solidFill>
                <a:srgbClr val="0000FF"/>
              </a:solidFill>
              <a:latin typeface="Times New Roman" pitchFamily="18" charset="0"/>
            </a:endParaRPr>
          </a:p>
          <a:p>
            <a:endParaRPr lang="en-US" sz="1600" b="1" dirty="0"/>
          </a:p>
          <a:p>
            <a:r>
              <a:rPr lang="en-US" sz="1600" b="1" dirty="0"/>
              <a:t>	   	    a		    c		    d</a:t>
            </a:r>
          </a:p>
          <a:p>
            <a:r>
              <a:rPr lang="en-US" b="1" dirty="0">
                <a:sym typeface="Wingdings" pitchFamily="2" charset="2"/>
              </a:rPr>
              <a:t>	     X	 X  a		 X  Y		 X  Y</a:t>
            </a:r>
          </a:p>
          <a:p>
            <a:r>
              <a:rPr lang="en-US" b="1" dirty="0">
                <a:sym typeface="Wingdings" pitchFamily="2" charset="2"/>
              </a:rPr>
              <a:t>	 	 X  Y</a:t>
            </a:r>
          </a:p>
          <a:p>
            <a:endParaRPr lang="en-US" b="1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	     Y	 Y 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  <a:r>
              <a:rPr lang="en-US" b="1" dirty="0">
                <a:sym typeface="Wingdings" pitchFamily="2" charset="2"/>
              </a:rPr>
              <a:t>		 Y  c		 Y 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</a:p>
          <a:p>
            <a:r>
              <a:rPr lang="en-US" b="1" dirty="0">
                <a:sym typeface="Wingdings" pitchFamily="2" charset="2"/>
              </a:rPr>
              <a:t>			 	 Y 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  <a:sym typeface="Wingdings" pitchFamily="2" charset="2"/>
              </a:rPr>
              <a:t>e</a:t>
            </a:r>
          </a:p>
          <a:p>
            <a:endParaRPr lang="en-US" b="1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	     Z	Z  XYZ		 Z  XYZ		 Z  d</a:t>
            </a:r>
          </a:p>
          <a:p>
            <a:r>
              <a:rPr lang="en-US" b="1" dirty="0">
                <a:sym typeface="Wingdings" pitchFamily="2" charset="2"/>
              </a:rPr>
              <a:t>					 	 Z  XYZ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2027238" y="3962399"/>
            <a:ext cx="4800600" cy="19965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5910789" y="4765794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auto">
          <a:xfrm flipV="1">
            <a:off x="6477000" y="4038600"/>
            <a:ext cx="990600" cy="715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7162800" y="3733800"/>
            <a:ext cx="898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Times New Roman" pitchFamily="18" charset="0"/>
              </a:rPr>
              <a:t>m[ Y , d ]</a:t>
            </a:r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7375525" y="5040313"/>
            <a:ext cx="854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Table m</a:t>
            </a:r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 flipH="1" flipV="1">
            <a:off x="7010400" y="5181600"/>
            <a:ext cx="381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18900</TotalTime>
  <Words>1118</Words>
  <Application>Microsoft Office PowerPoint</Application>
  <PresentationFormat>On-screen Show (4:3)</PresentationFormat>
  <Paragraphs>507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Ｐゴシック</vt:lpstr>
      <vt:lpstr>Arial</vt:lpstr>
      <vt:lpstr>Comic Sans MS</vt:lpstr>
      <vt:lpstr>Consolas</vt:lpstr>
      <vt:lpstr>Courier New</vt:lpstr>
      <vt:lpstr>Symbol</vt:lpstr>
      <vt:lpstr>Times New Roman</vt:lpstr>
      <vt:lpstr>Wingdings</vt:lpstr>
      <vt:lpstr>Default Design</vt:lpstr>
      <vt:lpstr>COP 3402 Systems Software</vt:lpstr>
      <vt:lpstr>Outline</vt:lpstr>
      <vt:lpstr>First set</vt:lpstr>
      <vt:lpstr>First set</vt:lpstr>
      <vt:lpstr>First set</vt:lpstr>
      <vt:lpstr>First set</vt:lpstr>
      <vt:lpstr>Nullable Symbols</vt:lpstr>
      <vt:lpstr>Follow set</vt:lpstr>
      <vt:lpstr>Predictive parsing table</vt:lpstr>
      <vt:lpstr>Predictive parsing table</vt:lpstr>
      <vt:lpstr>Predictive parsing table</vt:lpstr>
      <vt:lpstr>Predictive parsing table</vt:lpstr>
      <vt:lpstr>Left factoring</vt:lpstr>
      <vt:lpstr>PowerPoint Presentation</vt:lpstr>
      <vt:lpstr>Left Factoring</vt:lpstr>
      <vt:lpstr>Left Recursive Grammars</vt:lpstr>
      <vt:lpstr>Left Factoring</vt:lpstr>
      <vt:lpstr>A Non-LL(1) Grammar</vt:lpstr>
      <vt:lpstr>Left Factoring</vt:lpstr>
      <vt:lpstr>Nonrecursive predictive parsing</vt:lpstr>
      <vt:lpstr>Nonrecursive predictive parsing</vt:lpstr>
      <vt:lpstr>Nonrecursive predictive parsing</vt:lpstr>
      <vt:lpstr>Nonrecursive predictive parsing</vt:lpstr>
      <vt:lpstr>PowerPoint Presentation</vt:lpstr>
      <vt:lpstr>COP 3402 Systems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wocjan</dc:creator>
  <cp:lastModifiedBy>wocjan</cp:lastModifiedBy>
  <cp:revision>550</cp:revision>
  <cp:lastPrinted>2012-07-27T14:53:46Z</cp:lastPrinted>
  <dcterms:created xsi:type="dcterms:W3CDTF">2009-11-06T15:33:35Z</dcterms:created>
  <dcterms:modified xsi:type="dcterms:W3CDTF">2016-10-08T01:33:11Z</dcterms:modified>
</cp:coreProperties>
</file>